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9" r:id="rId3"/>
    <p:sldId id="256" r:id="rId5"/>
    <p:sldId id="435" r:id="rId6"/>
    <p:sldId id="436" r:id="rId7"/>
    <p:sldId id="437" r:id="rId8"/>
    <p:sldId id="439" r:id="rId9"/>
    <p:sldId id="441" r:id="rId10"/>
    <p:sldId id="440" r:id="rId11"/>
    <p:sldId id="443" r:id="rId12"/>
    <p:sldId id="444" r:id="rId13"/>
    <p:sldId id="446" r:id="rId14"/>
    <p:sldId id="447" r:id="rId15"/>
    <p:sldId id="448" r:id="rId16"/>
    <p:sldId id="449" r:id="rId17"/>
    <p:sldId id="450" r:id="rId18"/>
    <p:sldId id="451" r:id="rId19"/>
    <p:sldId id="474" r:id="rId20"/>
    <p:sldId id="473" r:id="rId21"/>
    <p:sldId id="475" r:id="rId22"/>
    <p:sldId id="452" r:id="rId23"/>
    <p:sldId id="453" r:id="rId24"/>
    <p:sldId id="455" r:id="rId25"/>
    <p:sldId id="456" r:id="rId26"/>
    <p:sldId id="458" r:id="rId27"/>
    <p:sldId id="459" r:id="rId28"/>
    <p:sldId id="460" r:id="rId29"/>
    <p:sldId id="454" r:id="rId30"/>
    <p:sldId id="461" r:id="rId31"/>
    <p:sldId id="464" r:id="rId32"/>
    <p:sldId id="465" r:id="rId33"/>
    <p:sldId id="466" r:id="rId34"/>
    <p:sldId id="467" r:id="rId35"/>
    <p:sldId id="469" r:id="rId36"/>
    <p:sldId id="470" r:id="rId37"/>
    <p:sldId id="472" r:id="rId38"/>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方正大黑简体" panose="02010601030101010101" pitchFamily="2" charset="-122"/>
        <a:ea typeface="方正大黑简体" panose="02010601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69"/>
  </p:normalViewPr>
  <p:slideViewPr>
    <p:cSldViewPr showGuides="1">
      <p:cViewPr varScale="1">
        <p:scale>
          <a:sx n="50" d="100"/>
          <a:sy n="50" d="100"/>
        </p:scale>
        <p:origin x="-1908" y="-90"/>
      </p:cViewPr>
      <p:guideLst>
        <p:guide orient="horz" pos="2159"/>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6802" name="页眉占位符 76801"/>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6803" name="日期占位符 76802"/>
          <p:cNvSpPr>
            <a:spLocks noGrp="1"/>
          </p:cNvSpPr>
          <p:nvPr>
            <p:ph type="dt" idx="1"/>
          </p:nvPr>
        </p:nvSpPr>
        <p:spPr>
          <a:xfrm>
            <a:off x="3884613" y="0"/>
            <a:ext cx="2971800" cy="457200"/>
          </a:xfrm>
          <a:prstGeom prst="rect">
            <a:avLst/>
          </a:prstGeom>
          <a:noFill/>
          <a:ln w="9525">
            <a:noFill/>
          </a:ln>
        </p:spPr>
        <p:txBody>
          <a:bodyPr/>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2052" name="幻灯片图像占位符 76803"/>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文本占位符 7680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6806" name="页脚占位符 76805"/>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6807" name="灯片编号占位符 76806"/>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方正大黑简体" panose="02010601030101010101" pitchFamily="2" charset="-122"/>
        <a:ea typeface="方正大黑简体" panose="02010601030101010101" pitchFamily="2" charset="-122"/>
        <a:cs typeface="+mn-cs"/>
      </a:defRPr>
    </a:lvl1pPr>
    <a:lvl2pPr marL="457200" lvl="1" algn="l" rtl="0" fontAlgn="base">
      <a:spcBef>
        <a:spcPct val="30000"/>
      </a:spcBef>
      <a:spcAft>
        <a:spcPct val="0"/>
      </a:spcAft>
      <a:defRPr sz="1200" kern="1200">
        <a:solidFill>
          <a:schemeClr val="tx1"/>
        </a:solidFill>
        <a:latin typeface="方正大黑简体" panose="02010601030101010101" pitchFamily="2" charset="-122"/>
        <a:ea typeface="方正大黑简体" panose="02010601030101010101" pitchFamily="2" charset="-122"/>
        <a:cs typeface="+mn-cs"/>
      </a:defRPr>
    </a:lvl2pPr>
    <a:lvl3pPr marL="914400" lvl="2" algn="l" rtl="0" fontAlgn="base">
      <a:spcBef>
        <a:spcPct val="30000"/>
      </a:spcBef>
      <a:spcAft>
        <a:spcPct val="0"/>
      </a:spcAft>
      <a:defRPr sz="1200" kern="1200">
        <a:solidFill>
          <a:schemeClr val="tx1"/>
        </a:solidFill>
        <a:latin typeface="方正大黑简体" panose="02010601030101010101" pitchFamily="2" charset="-122"/>
        <a:ea typeface="方正大黑简体" panose="02010601030101010101" pitchFamily="2" charset="-122"/>
        <a:cs typeface="+mn-cs"/>
      </a:defRPr>
    </a:lvl3pPr>
    <a:lvl4pPr marL="1371600" lvl="3" algn="l" rtl="0" fontAlgn="base">
      <a:spcBef>
        <a:spcPct val="30000"/>
      </a:spcBef>
      <a:spcAft>
        <a:spcPct val="0"/>
      </a:spcAft>
      <a:defRPr sz="1200" kern="1200">
        <a:solidFill>
          <a:schemeClr val="tx1"/>
        </a:solidFill>
        <a:latin typeface="方正大黑简体" panose="02010601030101010101" pitchFamily="2" charset="-122"/>
        <a:ea typeface="方正大黑简体" panose="02010601030101010101" pitchFamily="2" charset="-122"/>
        <a:cs typeface="+mn-cs"/>
      </a:defRPr>
    </a:lvl4pPr>
    <a:lvl5pPr marL="1828800" lvl="4" algn="l" rtl="0" fontAlgn="base">
      <a:spcBef>
        <a:spcPct val="30000"/>
      </a:spcBef>
      <a:spcAft>
        <a:spcPct val="0"/>
      </a:spcAft>
      <a:defRPr sz="1200" kern="1200">
        <a:solidFill>
          <a:schemeClr val="tx1"/>
        </a:solidFill>
        <a:latin typeface="方正大黑简体" panose="02010601030101010101" pitchFamily="2" charset="-122"/>
        <a:ea typeface="方正大黑简体" panose="02010601030101010101" pitchFamily="2" charset="-122"/>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098" name="日期占位符 2"/>
          <p:cNvSpPr txBox="1">
            <a:spLocks noGrp="1"/>
          </p:cNvSpPr>
          <p:nvPr/>
        </p:nvSpPr>
        <p:spPr>
          <a:xfrm>
            <a:off x="3883025" y="0"/>
            <a:ext cx="2971800" cy="455613"/>
          </a:xfrm>
          <a:prstGeom prst="rect">
            <a:avLst/>
          </a:prstGeom>
          <a:noFill/>
          <a:ln w="9525">
            <a:noFill/>
          </a:ln>
        </p:spPr>
        <p:txBody>
          <a:bodyPr anchor="t"/>
          <a:p>
            <a:pPr lvl="0" indent="0" algn="r"/>
            <a:fld id="{BB962C8B-B14F-4D97-AF65-F5344CB8AC3E}" type="datetime1">
              <a:rPr lang="zh-CN" altLang="en-US"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4099" name="灯片编号占位符 6"/>
          <p:cNvSpPr txBox="1">
            <a:spLocks noGrp="1"/>
          </p:cNvSpPr>
          <p:nvPr/>
        </p:nvSpPr>
        <p:spPr>
          <a:xfrm>
            <a:off x="3883025" y="8683625"/>
            <a:ext cx="2971800" cy="457200"/>
          </a:xfrm>
          <a:prstGeom prst="rect">
            <a:avLst/>
          </a:prstGeom>
          <a:noFill/>
          <a:ln w="9525">
            <a:noFill/>
          </a:ln>
        </p:spPr>
        <p:txBody>
          <a:bodyPr anchor="b"/>
          <a:p>
            <a:pPr lvl="0" indent="0" algn="r"/>
            <a:fld id="{9A0DB2DC-4C9A-4742-B13C-FB6460FD3503}" type="slidenum">
              <a:rPr lang="zh-CN" altLang="en-US"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4100" name="Rectangle 2"/>
          <p:cNvSpPr>
            <a:spLocks noGrp="1" noRot="1" noChangeAspect="1" noTextEdit="1"/>
          </p:cNvSpPr>
          <p:nvPr>
            <p:ph type="sldImg"/>
          </p:nvPr>
        </p:nvSpPr>
        <p:spPr>
          <a:xfrm>
            <a:off x="1141413" y="684213"/>
            <a:ext cx="4572000" cy="3429000"/>
          </a:xfrm>
        </p:spPr>
      </p:sp>
      <p:sp>
        <p:nvSpPr>
          <p:cNvPr id="4101" name="Rectangle 3"/>
          <p:cNvSpPr>
            <a:spLocks noGrp="1"/>
          </p:cNvSpPr>
          <p:nvPr>
            <p:ph type="body"/>
          </p:nvPr>
        </p:nvSpPr>
        <p:spPr>
          <a:xfrm>
            <a:off x="684213" y="4341813"/>
            <a:ext cx="5486400" cy="4114800"/>
          </a:xfrm>
        </p:spPr>
        <p:txBody>
          <a:bodyPr wrap="square" lIns="91440" tIns="45720" rIns="91440" bIns="45720" anchor="ctr"/>
          <a:p>
            <a:pPr lvl="0" eaLnBrk="1" hangingPunct="1"/>
            <a:endParaRPr lang="zh-CN" altLang="en-US" dirty="0"/>
          </a:p>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763"/>
            <a:ext cx="2057400" cy="63039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763"/>
            <a:ext cx="6052930" cy="63039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572000" y="2028825"/>
            <a:ext cx="3992563" cy="417671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内容占位符 4"/>
          <p:cNvSpPr>
            <a:spLocks noGrp="1"/>
          </p:cNvSpPr>
          <p:nvPr>
            <p:ph sz="quarter" idx="3"/>
          </p:nvPr>
        </p:nvSpPr>
        <p:spPr>
          <a:xfrm>
            <a:off x="4572000" y="4192588"/>
            <a:ext cx="3992563" cy="20129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27038" y="549275"/>
            <a:ext cx="8259762" cy="565626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7038" y="2028825"/>
            <a:ext cx="8137525" cy="4176713"/>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08050"/>
            <a:ext cx="4032504"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908050"/>
            <a:ext cx="4032504"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p:sp>
        <p:nvSpPr>
          <p:cNvPr id="1026" name="标题 63489"/>
          <p:cNvSpPr>
            <a:spLocks noGrp="1"/>
          </p:cNvSpPr>
          <p:nvPr>
            <p:ph type="title"/>
          </p:nvPr>
        </p:nvSpPr>
        <p:spPr>
          <a:xfrm>
            <a:off x="457200" y="4763"/>
            <a:ext cx="8229600" cy="720725"/>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63490"/>
          <p:cNvSpPr>
            <a:spLocks noGrp="1"/>
          </p:cNvSpPr>
          <p:nvPr>
            <p:ph type="body"/>
          </p:nvPr>
        </p:nvSpPr>
        <p:spPr>
          <a:xfrm>
            <a:off x="457200" y="908050"/>
            <a:ext cx="8229600" cy="54006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3492" name="日期占位符 63491"/>
          <p:cNvSpPr>
            <a:spLocks noGrp="1"/>
          </p:cNvSpPr>
          <p:nvPr>
            <p:ph type="dt" sz="half" idx="2"/>
          </p:nvPr>
        </p:nvSpPr>
        <p:spPr>
          <a:xfrm>
            <a:off x="1588" y="6453188"/>
            <a:ext cx="2133600" cy="404813"/>
          </a:xfrm>
          <a:prstGeom prst="rect">
            <a:avLst/>
          </a:prstGeom>
          <a:noFill/>
          <a:ln w="9525">
            <a:noFill/>
          </a:ln>
        </p:spPr>
        <p:txBody>
          <a:bodyPr/>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3493" name="页脚占位符 63492"/>
          <p:cNvSpPr>
            <a:spLocks noGrp="1"/>
          </p:cNvSpPr>
          <p:nvPr>
            <p:ph type="ftr" sz="quarter" idx="3"/>
          </p:nvPr>
        </p:nvSpPr>
        <p:spPr>
          <a:xfrm>
            <a:off x="3135313" y="6453188"/>
            <a:ext cx="2895600" cy="404813"/>
          </a:xfrm>
          <a:prstGeom prst="rect">
            <a:avLst/>
          </a:prstGeom>
          <a:noFill/>
          <a:ln w="9525">
            <a:noFill/>
          </a:ln>
        </p:spPr>
        <p:txBody>
          <a:bodyPr/>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方正大黑简体" panose="02010601030101010101" pitchFamily="2" charset="-122"/>
              <a:ea typeface="方正大黑简体" panose="02010601030101010101" pitchFamily="2" charset="-122"/>
              <a:cs typeface="+mn-cs"/>
            </a:endParaRPr>
          </a:p>
        </p:txBody>
      </p:sp>
      <p:sp>
        <p:nvSpPr>
          <p:cNvPr id="63494" name="灯片编号占位符 63493"/>
          <p:cNvSpPr>
            <a:spLocks noGrp="1"/>
          </p:cNvSpPr>
          <p:nvPr>
            <p:ph type="sldNum" sz="quarter" idx="4"/>
          </p:nvPr>
        </p:nvSpPr>
        <p:spPr>
          <a:xfrm>
            <a:off x="7002463" y="6453188"/>
            <a:ext cx="2133600" cy="404813"/>
          </a:xfrm>
          <a:prstGeom prst="rect">
            <a:avLst/>
          </a:prstGeom>
          <a:noFill/>
          <a:ln w="9525">
            <a:noFill/>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方正大黑简体" panose="02010601030101010101" pitchFamily="2" charset="-122"/>
                <a:cs typeface="+mn-ea"/>
              </a:rPr>
            </a:fld>
            <a:endParaRPr lang="zh-CN" altLang="en-US" sz="1400"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fontAlgn="base">
        <a:spcBef>
          <a:spcPct val="0"/>
        </a:spcBef>
        <a:spcAft>
          <a:spcPct val="0"/>
        </a:spcAft>
        <a:defRPr sz="36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p:titleStyle>
    <p:body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8" Type="http://schemas.openxmlformats.org/officeDocument/2006/relationships/vmlDrawing" Target="../drawings/vmlDrawing1.vml"/><Relationship Id="rId17" Type="http://schemas.openxmlformats.org/officeDocument/2006/relationships/slideLayout" Target="../slideLayouts/slideLayout2.xml"/><Relationship Id="rId16" Type="http://schemas.openxmlformats.org/officeDocument/2006/relationships/image" Target="../media/image16.wmf"/><Relationship Id="rId15" Type="http://schemas.openxmlformats.org/officeDocument/2006/relationships/oleObject" Target="../embeddings/oleObject8.bin"/><Relationship Id="rId14" Type="http://schemas.openxmlformats.org/officeDocument/2006/relationships/image" Target="../media/image15.wmf"/><Relationship Id="rId13" Type="http://schemas.openxmlformats.org/officeDocument/2006/relationships/oleObject" Target="../embeddings/oleObject7.bin"/><Relationship Id="rId12" Type="http://schemas.openxmlformats.org/officeDocument/2006/relationships/image" Target="../media/image14.wmf"/><Relationship Id="rId11" Type="http://schemas.openxmlformats.org/officeDocument/2006/relationships/oleObject" Target="../embeddings/oleObject6.bin"/><Relationship Id="rId10" Type="http://schemas.openxmlformats.org/officeDocument/2006/relationships/image" Target="../media/image13.w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p:cNvPicPr>
            <a:picLocks noChangeAspect="1"/>
          </p:cNvPicPr>
          <p:nvPr/>
        </p:nvPicPr>
        <p:blipFill>
          <a:blip r:embed="rId1"/>
          <a:stretch>
            <a:fillRect/>
          </a:stretch>
        </p:blipFill>
        <p:spPr>
          <a:xfrm>
            <a:off x="1590675" y="208915"/>
            <a:ext cx="5944870" cy="4262755"/>
          </a:xfrm>
          <a:prstGeom prst="rect">
            <a:avLst/>
          </a:prstGeom>
        </p:spPr>
      </p:pic>
      <p:grpSp>
        <p:nvGrpSpPr>
          <p:cNvPr id="3074" name="组合 3074"/>
          <p:cNvGrpSpPr/>
          <p:nvPr/>
        </p:nvGrpSpPr>
        <p:grpSpPr>
          <a:xfrm rot="10800000">
            <a:off x="7413625" y="5162550"/>
            <a:ext cx="1655763" cy="1630363"/>
            <a:chOff x="0" y="0"/>
            <a:chExt cx="1063" cy="1086"/>
          </a:xfrm>
        </p:grpSpPr>
        <p:sp>
          <p:nvSpPr>
            <p:cNvPr id="3075" name="Rectangle 19"/>
            <p:cNvSpPr/>
            <p:nvPr/>
          </p:nvSpPr>
          <p:spPr>
            <a:xfrm>
              <a:off x="0" y="0"/>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76" name="Rectangle 20"/>
            <p:cNvSpPr/>
            <p:nvPr/>
          </p:nvSpPr>
          <p:spPr>
            <a:xfrm>
              <a:off x="295" y="0"/>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77" name="Rectangle 21"/>
            <p:cNvSpPr/>
            <p:nvPr/>
          </p:nvSpPr>
          <p:spPr>
            <a:xfrm>
              <a:off x="567" y="0"/>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78" name="Rectangle 22"/>
            <p:cNvSpPr/>
            <p:nvPr/>
          </p:nvSpPr>
          <p:spPr>
            <a:xfrm>
              <a:off x="0" y="286"/>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79" name="Rectangle 23"/>
            <p:cNvSpPr/>
            <p:nvPr/>
          </p:nvSpPr>
          <p:spPr>
            <a:xfrm>
              <a:off x="295" y="286"/>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80" name="Rectangle 24"/>
            <p:cNvSpPr/>
            <p:nvPr/>
          </p:nvSpPr>
          <p:spPr>
            <a:xfrm>
              <a:off x="567" y="286"/>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81" name="Rectangle 25"/>
            <p:cNvSpPr/>
            <p:nvPr/>
          </p:nvSpPr>
          <p:spPr>
            <a:xfrm>
              <a:off x="839" y="0"/>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82" name="Rectangle 26"/>
            <p:cNvSpPr/>
            <p:nvPr/>
          </p:nvSpPr>
          <p:spPr>
            <a:xfrm>
              <a:off x="295" y="569"/>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83" name="Rectangle 27"/>
            <p:cNvSpPr/>
            <p:nvPr/>
          </p:nvSpPr>
          <p:spPr>
            <a:xfrm>
              <a:off x="0" y="569"/>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084" name="Rectangle 28"/>
            <p:cNvSpPr/>
            <p:nvPr/>
          </p:nvSpPr>
          <p:spPr>
            <a:xfrm>
              <a:off x="0" y="859"/>
              <a:ext cx="224" cy="227"/>
            </a:xfrm>
            <a:prstGeom prst="rect">
              <a:avLst/>
            </a:prstGeom>
            <a:solidFill>
              <a:schemeClr val="accent1"/>
            </a:solidFill>
            <a:ln w="9525">
              <a:noFill/>
            </a:ln>
          </p:spPr>
          <p:txBody>
            <a:bodyPr wrap="none" anchor="ctr"/>
            <a:p>
              <a:pPr lvl="0" indent="0" eaLnBrk="0" hangingPunct="0"/>
              <a:endParaRPr lang="zh-CN" altLang="en-US"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grpSp>
      <p:sp>
        <p:nvSpPr>
          <p:cNvPr id="3085" name="Rectangle 3"/>
          <p:cNvSpPr/>
          <p:nvPr/>
        </p:nvSpPr>
        <p:spPr>
          <a:xfrm>
            <a:off x="1108075" y="6405563"/>
            <a:ext cx="7086600" cy="381000"/>
          </a:xfrm>
          <a:prstGeom prst="rect">
            <a:avLst/>
          </a:prstGeom>
          <a:noFill/>
          <a:ln w="9525">
            <a:noFill/>
          </a:ln>
        </p:spPr>
        <p:txBody>
          <a:bodyPr anchor="t"/>
          <a:p>
            <a:pPr lvl="0" indent="0" algn="ctr" eaLnBrk="0" hangingPunct="0">
              <a:lnSpc>
                <a:spcPct val="90000"/>
              </a:lnSpc>
              <a:spcBef>
                <a:spcPct val="20000"/>
              </a:spcBef>
              <a:buClr>
                <a:schemeClr val="hlink"/>
              </a:buClr>
            </a:pPr>
            <a:endParaRPr lang="en-US" altLang="zh-CN" sz="1600" dirty="0">
              <a:solidFill>
                <a:schemeClr val="bg1"/>
              </a:solidFill>
              <a:latin typeface="Arial" panose="020B0604020202020204" pitchFamily="34" charset="0"/>
              <a:ea typeface="创艺简中圆" pitchFamily="2" charset="-122"/>
              <a:sym typeface="Arial" panose="020B0604020202020204" pitchFamily="34" charset="0"/>
            </a:endParaRPr>
          </a:p>
        </p:txBody>
      </p:sp>
      <p:sp>
        <p:nvSpPr>
          <p:cNvPr id="2049" name="文本框 11271"/>
          <p:cNvSpPr txBox="1"/>
          <p:nvPr/>
        </p:nvSpPr>
        <p:spPr>
          <a:xfrm>
            <a:off x="379413" y="752474"/>
            <a:ext cx="8229600" cy="6000750"/>
          </a:xfrm>
          <a:prstGeom prst="rect">
            <a:avLst/>
          </a:prstGeom>
          <a:noFill/>
          <a:ln w="9525">
            <a:noFill/>
            <a:miter/>
          </a:ln>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rPr>
              <a:t>数字逻辑</a:t>
            </a:r>
            <a:endParaRPr kumimoji="0" lang="zh-CN" altLang="en-US" sz="40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ea"/>
              </a:rPr>
              <a:t>Digital  Logic</a:t>
            </a:r>
            <a:endParaRPr kumimoji="0" lang="en-US" altLang="zh-CN" sz="2800" b="1" i="0" u="none" strike="noStrike" kern="1200" cap="none" spc="0" normalizeH="0" baseline="0" noProof="1">
              <a:ln>
                <a:noFill/>
              </a:ln>
              <a:solidFill>
                <a:srgbClr val="FF0000"/>
              </a:solidFill>
              <a:effectLst/>
              <a:uLnTx/>
              <a:uFillTx/>
              <a:latin typeface="华文楷体" panose="02010600040101010101" charset="-122"/>
              <a:ea typeface="华文楷体" panose="02010600040101010101"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主讲：折（</a:t>
            </a:r>
            <a:r>
              <a:rPr kumimoji="0" lang="en-US" altLang="zh-CN"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sh</a:t>
            </a:r>
            <a:r>
              <a:rPr kumimoji="0" lang="en-US" altLang="zh-CN"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华文楷体" panose="02010600040101010101" charset="-122"/>
              </a:rPr>
              <a:t>é</a:t>
            </a:r>
            <a:r>
              <a:rPr kumimoji="0" lang="en-US" altLang="en-US"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）建章</a:t>
            </a:r>
            <a:endParaRPr kumimoji="0" lang="en-US" altLang="en-US"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教学</a:t>
            </a:r>
            <a:r>
              <a:rPr kumimoji="0" lang="en-US" altLang="zh-CN"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交流群：558559427</a:t>
            </a:r>
            <a:endParaRPr kumimoji="0" lang="en-US" altLang="zh-CN"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8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  </a:t>
            </a:r>
            <a:r>
              <a:rPr kumimoji="0" lang="en-US" altLang="en-US"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2</a:t>
            </a:r>
            <a:r>
              <a:rPr kumimoji="0" lang="en-US" altLang="zh-CN"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019</a:t>
            </a:r>
            <a:r>
              <a:rPr kumimoji="0" lang="en-US" altLang="en-US"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ea"/>
              </a:rPr>
              <a:t>年9月</a:t>
            </a:r>
            <a:endParaRPr kumimoji="0" lang="en-US" altLang="en-US" sz="2000" b="1" i="0" u="none" strike="noStrike" kern="1200" cap="none" spc="0" normalizeH="0" baseline="0" noProof="1">
              <a:ln>
                <a:noFill/>
              </a:ln>
              <a:gradFill>
                <a:gsLst>
                  <a:gs pos="0">
                    <a:srgbClr val="012D86"/>
                  </a:gs>
                  <a:gs pos="100000">
                    <a:srgbClr val="0E2557"/>
                  </a:gs>
                </a:gsLst>
                <a:lin ang="5400000" scaled="0"/>
              </a:gradFill>
              <a:effectLst/>
              <a:uLnTx/>
              <a:uFillTx/>
              <a:latin typeface="华文楷体" panose="02010600040101010101" charset="-122"/>
              <a:ea typeface="华文楷体" panose="02010600040101010101"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数字电路应用</a:t>
            </a:r>
            <a:endParaRPr lang="zh-CN" altLang="en-US" dirty="0"/>
          </a:p>
        </p:txBody>
      </p:sp>
      <p:sp>
        <p:nvSpPr>
          <p:cNvPr id="6" name="Rectangle 3"/>
          <p:cNvSpPr>
            <a:spLocks noGrp="1" noChangeArrowheads="1"/>
          </p:cNvSpPr>
          <p:nvPr/>
        </p:nvSpPr>
        <p:spPr>
          <a:xfrm>
            <a:off x="1134110" y="1056005"/>
            <a:ext cx="3080385"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电视</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雷达</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通信</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电子计算机</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自动控制</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航天</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a:t>
            </a:r>
            <a:r>
              <a:rPr kumimoji="0" lang="en-US" altLang="zh-CN" sz="2400" dirty="0" smtClean="0">
                <a:effectLst>
                  <a:outerShdw blurRad="38100" dist="38100" dir="2700000" algn="tl">
                    <a:srgbClr val="C0C0C0"/>
                  </a:outerShdw>
                </a:effectLst>
              </a:rPr>
              <a:t>......</a:t>
            </a:r>
            <a:endParaRPr kumimoji="0" lang="en-US" altLang="zh-CN" sz="2400" dirty="0" smtClean="0">
              <a:effectLst>
                <a:outerShdw blurRad="38100" dist="38100" dir="2700000" algn="tl">
                  <a:srgbClr val="C0C0C0"/>
                </a:outerShdw>
              </a:effectLst>
            </a:endParaRPr>
          </a:p>
        </p:txBody>
      </p:sp>
      <p:pic>
        <p:nvPicPr>
          <p:cNvPr id="2" name="图片 1"/>
          <p:cNvPicPr>
            <a:picLocks noChangeAspect="1"/>
          </p:cNvPicPr>
          <p:nvPr/>
        </p:nvPicPr>
        <p:blipFill>
          <a:blip r:embed="rId1"/>
          <a:stretch>
            <a:fillRect/>
          </a:stretch>
        </p:blipFill>
        <p:spPr>
          <a:xfrm>
            <a:off x="213995" y="926465"/>
            <a:ext cx="8715375" cy="54578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数字电路分析方法</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solidFill>
                  <a:srgbClr val="FF0000"/>
                </a:solidFill>
                <a:effectLst>
                  <a:outerShdw blurRad="38100" dist="38100" dir="2700000" algn="tl">
                    <a:srgbClr val="C0C0C0"/>
                  </a:outerShdw>
                </a:effectLst>
              </a:rPr>
              <a:t>数字</a:t>
            </a:r>
            <a:r>
              <a:rPr kumimoji="0" lang="zh-CN" altLang="en-US" sz="2400" dirty="0" smtClean="0">
                <a:effectLst>
                  <a:outerShdw blurRad="38100" dist="38100" dir="2700000" algn="tl">
                    <a:srgbClr val="C0C0C0"/>
                  </a:outerShdw>
                </a:effectLst>
              </a:rPr>
              <a:t>电路主要研究对象是电路的输出与输入之间的</a:t>
            </a:r>
            <a:r>
              <a:rPr kumimoji="0" lang="zh-CN" altLang="en-US" sz="2400" dirty="0" smtClean="0">
                <a:solidFill>
                  <a:srgbClr val="FF0000"/>
                </a:solidFill>
                <a:effectLst>
                  <a:outerShdw blurRad="38100" dist="38100" dir="2700000" algn="tl">
                    <a:srgbClr val="C0C0C0"/>
                  </a:outerShdw>
                </a:effectLst>
              </a:rPr>
              <a:t>逻辑</a:t>
            </a:r>
            <a:r>
              <a:rPr kumimoji="0" lang="zh-CN" altLang="en-US" sz="2400" dirty="0" smtClean="0">
                <a:effectLst>
                  <a:outerShdw blurRad="38100" dist="38100" dir="2700000" algn="tl">
                    <a:srgbClr val="C0C0C0"/>
                  </a:outerShdw>
                </a:effectLst>
              </a:rPr>
              <a:t>关系。</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由于数字电路中的器件主要工作在开关状态，因而采用的分析工具主要是逻辑代数，用功能表、真值表、逻辑表达式、波形图等来表达电路的主要功能。</a:t>
            </a:r>
            <a:endParaRPr kumimoji="0" lang="zh-CN" altLang="en-US" sz="2400" dirty="0" smtClean="0">
              <a:effectLst>
                <a:outerShdw blurRad="38100" dist="38100" dir="2700000" algn="tl">
                  <a:srgbClr val="C0C0C0"/>
                </a:outerShdw>
              </a:effectLst>
            </a:endParaRPr>
          </a:p>
          <a:p>
            <a:pPr>
              <a:buFontTx/>
              <a:buNone/>
            </a:pP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随着计算技术的发展，为了分析、仿真与设计数字电路或数字系统，还可以采用硬件描述语言，使用如</a:t>
            </a:r>
            <a:r>
              <a:rPr kumimoji="0" lang="en-US" altLang="zh-CN" sz="2400" dirty="0" smtClean="0">
                <a:effectLst>
                  <a:outerShdw blurRad="38100" dist="38100" dir="2700000" algn="tl">
                    <a:srgbClr val="C0C0C0"/>
                  </a:outerShdw>
                </a:effectLst>
              </a:rPr>
              <a:t>Verilog HDL</a:t>
            </a:r>
            <a:r>
              <a:rPr kumimoji="0" lang="zh-CN" altLang="en-US" sz="2400" dirty="0" smtClean="0">
                <a:effectLst>
                  <a:outerShdw blurRad="38100" dist="38100" dir="2700000" algn="tl">
                    <a:srgbClr val="C0C0C0"/>
                  </a:outerShdw>
                </a:effectLst>
              </a:rPr>
              <a:t>等语言软件，借助计算机来分析、仿真与设计数字系统。</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数字电路测试方法</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sz="2400" dirty="0" smtClean="0">
                <a:effectLst>
                  <a:outerShdw blurRad="38100" dist="38100" dir="2700000" algn="tl">
                    <a:srgbClr val="C0C0C0"/>
                  </a:outerShdw>
                </a:effectLst>
              </a:rPr>
              <a:t>      </a:t>
            </a:r>
            <a:r>
              <a:rPr kumimoji="0" sz="2400" dirty="0" smtClean="0">
                <a:effectLst>
                  <a:outerShdw blurRad="38100" dist="38100" dir="2700000" algn="tl">
                    <a:srgbClr val="C0C0C0"/>
                  </a:outerShdw>
                </a:effectLst>
              </a:rPr>
              <a:t>数字电路在正确设计和安装后须经严格的测试方可使用。事实上，在逻辑设计阶段就应该考虑到数字电路的测试。</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a:t>
            </a:r>
            <a:r>
              <a:rPr sz="2400" dirty="0" smtClean="0">
                <a:effectLst>
                  <a:outerShdw blurRad="38100" dist="38100" dir="2700000" algn="tl">
                    <a:srgbClr val="C0C0C0"/>
                  </a:outerShdw>
                </a:effectLst>
                <a:sym typeface="+mn-ea"/>
              </a:rPr>
              <a:t>故障检测</a:t>
            </a:r>
            <a:r>
              <a:rPr lang="zh-CN" sz="2400" dirty="0" smtClean="0">
                <a:effectLst>
                  <a:outerShdw blurRad="38100" dist="38100" dir="2700000" algn="tl">
                    <a:srgbClr val="C0C0C0"/>
                  </a:outerShdw>
                </a:effectLst>
                <a:sym typeface="+mn-ea"/>
              </a:rPr>
              <a:t>：</a:t>
            </a:r>
            <a:r>
              <a:rPr kumimoji="0" sz="2400" dirty="0" smtClean="0">
                <a:effectLst>
                  <a:outerShdw blurRad="38100" dist="38100" dir="2700000" algn="tl">
                    <a:srgbClr val="C0C0C0"/>
                  </a:outerShdw>
                </a:effectLst>
              </a:rPr>
              <a:t>检查电路是否发生了故障；</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a:t>
            </a:r>
            <a:r>
              <a:rPr sz="2400" dirty="0" smtClean="0">
                <a:effectLst>
                  <a:outerShdw blurRad="38100" dist="38100" dir="2700000" algn="tl">
                    <a:srgbClr val="C0C0C0"/>
                  </a:outerShdw>
                </a:effectLst>
                <a:sym typeface="+mn-ea"/>
              </a:rPr>
              <a:t>功能测试</a:t>
            </a:r>
            <a:r>
              <a:rPr lang="en-US" sz="2400" dirty="0" smtClean="0">
                <a:effectLst>
                  <a:outerShdw blurRad="38100" dist="38100" dir="2700000" algn="tl">
                    <a:srgbClr val="C0C0C0"/>
                  </a:outerShdw>
                </a:effectLst>
                <a:sym typeface="+mn-ea"/>
              </a:rPr>
              <a:t>(</a:t>
            </a:r>
            <a:r>
              <a:rPr sz="2400" dirty="0" smtClean="0">
                <a:effectLst>
                  <a:outerShdw blurRad="38100" dist="38100" dir="2700000" algn="tl">
                    <a:srgbClr val="C0C0C0"/>
                  </a:outerShdw>
                </a:effectLst>
                <a:sym typeface="+mn-ea"/>
              </a:rPr>
              <a:t>静态测试</a:t>
            </a:r>
            <a:r>
              <a:rPr lang="en-US" sz="2400" dirty="0" smtClean="0">
                <a:effectLst>
                  <a:outerShdw blurRad="38100" dist="38100" dir="2700000" algn="tl">
                    <a:srgbClr val="C0C0C0"/>
                  </a:outerShdw>
                </a:effectLst>
                <a:sym typeface="+mn-ea"/>
              </a:rPr>
              <a:t>)</a:t>
            </a:r>
            <a:r>
              <a:rPr lang="zh-CN" sz="2400" dirty="0" smtClean="0">
                <a:effectLst>
                  <a:outerShdw blurRad="38100" dist="38100" dir="2700000" algn="tl">
                    <a:srgbClr val="C0C0C0"/>
                  </a:outerShdw>
                </a:effectLst>
                <a:sym typeface="+mn-ea"/>
              </a:rPr>
              <a:t>：</a:t>
            </a:r>
            <a:r>
              <a:rPr kumimoji="0" sz="2400" dirty="0" smtClean="0">
                <a:effectLst>
                  <a:outerShdw blurRad="38100" dist="38100" dir="2700000" algn="tl">
                    <a:srgbClr val="C0C0C0"/>
                  </a:outerShdw>
                </a:effectLst>
              </a:rPr>
              <a:t>对电路的逻辑功能的测试；</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a:t>
            </a:r>
            <a:r>
              <a:rPr sz="2400" dirty="0" smtClean="0">
                <a:effectLst>
                  <a:outerShdw blurRad="38100" dist="38100" dir="2700000" algn="tl">
                    <a:srgbClr val="C0C0C0"/>
                  </a:outerShdw>
                </a:effectLst>
                <a:sym typeface="+mn-ea"/>
              </a:rPr>
              <a:t>动态测试</a:t>
            </a:r>
            <a:r>
              <a:rPr lang="zh-CN" sz="2400" dirty="0" smtClean="0">
                <a:effectLst>
                  <a:outerShdw blurRad="38100" dist="38100" dir="2700000" algn="tl">
                    <a:srgbClr val="C0C0C0"/>
                  </a:outerShdw>
                </a:effectLst>
                <a:sym typeface="+mn-ea"/>
              </a:rPr>
              <a:t>：</a:t>
            </a:r>
            <a:r>
              <a:rPr kumimoji="0" sz="2400" dirty="0" smtClean="0">
                <a:effectLst>
                  <a:outerShdw blurRad="38100" dist="38100" dir="2700000" algn="tl">
                    <a:srgbClr val="C0C0C0"/>
                  </a:outerShdw>
                </a:effectLst>
              </a:rPr>
              <a:t>对电气特性或时间特性的测试；</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a:t>
            </a:r>
            <a:r>
              <a:rPr sz="2400" dirty="0" smtClean="0">
                <a:effectLst>
                  <a:outerShdw blurRad="38100" dist="38100" dir="2700000" algn="tl">
                    <a:srgbClr val="C0C0C0"/>
                  </a:outerShdw>
                </a:effectLst>
                <a:sym typeface="+mn-ea"/>
              </a:rPr>
              <a:t>故障定位</a:t>
            </a:r>
            <a:r>
              <a:rPr lang="zh-CN" sz="2400" dirty="0" smtClean="0">
                <a:effectLst>
                  <a:outerShdw blurRad="38100" dist="38100" dir="2700000" algn="tl">
                    <a:srgbClr val="C0C0C0"/>
                  </a:outerShdw>
                </a:effectLst>
                <a:sym typeface="+mn-ea"/>
              </a:rPr>
              <a:t>：</a:t>
            </a:r>
            <a:r>
              <a:rPr kumimoji="0" sz="2400" dirty="0" smtClean="0">
                <a:effectLst>
                  <a:outerShdw blurRad="38100" dist="38100" dir="2700000" algn="tl">
                    <a:srgbClr val="C0C0C0"/>
                  </a:outerShdw>
                </a:effectLst>
              </a:rPr>
              <a:t>测试确定发生故障的部位。</a:t>
            </a:r>
            <a:endParaRPr kumimoji="0"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数字电路研究</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sz="2400" dirty="0" smtClean="0">
                <a:effectLst>
                  <a:outerShdw blurRad="38100" dist="38100" dir="2700000" algn="tl">
                    <a:srgbClr val="C0C0C0"/>
                  </a:outerShdw>
                </a:effectLst>
              </a:rPr>
              <a:t>数字电路中研究的</a:t>
            </a:r>
            <a:r>
              <a:rPr kumimoji="0" sz="2400" dirty="0" smtClean="0">
                <a:solidFill>
                  <a:srgbClr val="FF0000"/>
                </a:solidFill>
                <a:effectLst>
                  <a:outerShdw blurRad="38100" dist="38100" dir="2700000" algn="tl">
                    <a:srgbClr val="C0C0C0"/>
                  </a:outerShdw>
                </a:effectLst>
              </a:rPr>
              <a:t>主要问题</a:t>
            </a:r>
            <a:r>
              <a:rPr kumimoji="0" sz="2400" dirty="0" smtClean="0">
                <a:effectLst>
                  <a:outerShdw blurRad="38100" dist="38100" dir="2700000" algn="tl">
                    <a:srgbClr val="C0C0C0"/>
                  </a:outerShdw>
                </a:effectLst>
              </a:rPr>
              <a:t>是输出信号的状态（“0”或“1”）和输入信号（“0”或“1”）之间的逻辑关系，即电路的逻辑功能。</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数字电路的</a:t>
            </a:r>
            <a:r>
              <a:rPr kumimoji="0" sz="2400" dirty="0" smtClean="0">
                <a:solidFill>
                  <a:srgbClr val="FF0000"/>
                </a:solidFill>
                <a:effectLst>
                  <a:outerShdw blurRad="38100" dist="38100" dir="2700000" algn="tl">
                    <a:srgbClr val="C0C0C0"/>
                  </a:outerShdw>
                </a:effectLst>
              </a:rPr>
              <a:t>研究方法</a:t>
            </a:r>
            <a:r>
              <a:rPr kumimoji="0" sz="2400" dirty="0" smtClean="0">
                <a:effectLst>
                  <a:outerShdw blurRad="38100" dist="38100" dir="2700000" algn="tl">
                    <a:srgbClr val="C0C0C0"/>
                  </a:outerShdw>
                </a:effectLst>
              </a:rPr>
              <a:t>是</a:t>
            </a:r>
            <a:r>
              <a:rPr kumimoji="0" dirty="0" smtClean="0">
                <a:solidFill>
                  <a:srgbClr val="FF0000"/>
                </a:solidFill>
                <a:effectLst>
                  <a:outerShdw blurRad="38100" dist="38100" dir="2700000" algn="tl">
                    <a:srgbClr val="C0C0C0"/>
                  </a:outerShdw>
                </a:effectLst>
              </a:rPr>
              <a:t>逻辑分析和逻辑设计</a:t>
            </a:r>
            <a:r>
              <a:rPr kumimoji="0" sz="2400" dirty="0" smtClean="0">
                <a:effectLst>
                  <a:outerShdw blurRad="38100" dist="38100" dir="2700000" algn="tl">
                    <a:srgbClr val="C0C0C0"/>
                  </a:outerShdw>
                </a:effectLst>
              </a:rPr>
              <a:t>，所需要的工具是逻辑代数。 （在正逻辑下，“0”是低电平，“1”是高电平，高低电平没有明确的界限）</a:t>
            </a:r>
            <a:endParaRPr kumimoji="0"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a:t>
            </a:r>
            <a:r>
              <a:rPr lang="zh-CN" altLang="en-US" dirty="0">
                <a:solidFill>
                  <a:srgbClr val="FF0000"/>
                </a:solidFill>
              </a:rPr>
              <a:t>优点</a:t>
            </a:r>
            <a:endParaRPr lang="zh-CN" altLang="en-US" dirty="0">
              <a:solidFill>
                <a:srgbClr val="FF0000"/>
              </a:solidFill>
            </a:endParaRPr>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sz="2400" dirty="0" smtClean="0">
                <a:effectLst>
                  <a:outerShdw blurRad="38100" dist="38100" dir="2700000" algn="tl">
                    <a:srgbClr val="C0C0C0"/>
                  </a:outerShdw>
                </a:effectLst>
              </a:rPr>
              <a:t>稳定性好：数字电路不像模拟电路那样易受噪声的干扰。</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可靠性高：数字电路中只需分辨出信号的有与无，故电路的组件参数，可以允许有较大的变化（漂移）范围。</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可长期存储：数字信息可以利用某种媒介，如磁带、磁盘、光盘等进行长时期的存储。</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便于计算机处理：数字信号的输出除了具有直观、准确的优点外，最主要的还是便于利用电子计算机来进行信息的处理。</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便于高度集成化：由于数字电路中基本单元电路的结构比较简单，而且又允许组件有较大的分散性，这就使我们不仅可把众多的基本单元做在同一块硅片上，同时又能达到大批量生产所需要的良率。</a:t>
            </a:r>
            <a:endParaRPr kumimoji="0"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课程内容</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800" dirty="0" smtClean="0">
                <a:effectLst>
                  <a:outerShdw blurRad="38100" dist="38100" dir="2700000" algn="tl">
                    <a:srgbClr val="C0C0C0"/>
                  </a:outerShdw>
                </a:effectLst>
              </a:rPr>
              <a:t>      </a:t>
            </a:r>
            <a:r>
              <a:rPr kumimoji="0" sz="2800" dirty="0" smtClean="0">
                <a:effectLst>
                  <a:outerShdw blurRad="38100" dist="38100" dir="2700000" algn="tl">
                    <a:srgbClr val="C0C0C0"/>
                  </a:outerShdw>
                </a:effectLst>
              </a:rPr>
              <a:t>本课程的目的是使学生获得数字电子技术方面的基本理论、基本知识和基本技能，培养学生分析问题和解决问题的能力。</a:t>
            </a:r>
            <a:endParaRPr kumimoji="0" sz="2800" dirty="0" smtClean="0">
              <a:effectLst>
                <a:outerShdw blurRad="38100" dist="38100" dir="2700000" algn="tl">
                  <a:srgbClr val="C0C0C0"/>
                </a:outerShdw>
              </a:effectLst>
            </a:endParaRPr>
          </a:p>
          <a:p>
            <a:pPr>
              <a:buFontTx/>
              <a:buNone/>
            </a:pPr>
            <a:r>
              <a:rPr kumimoji="0" sz="2800" dirty="0" smtClean="0">
                <a:effectLst>
                  <a:outerShdw blurRad="38100" dist="38100" dir="2700000" algn="tl">
                    <a:srgbClr val="C0C0C0"/>
                  </a:outerShdw>
                </a:effectLst>
              </a:rPr>
              <a:t>      本课程要求学生掌握逻辑代数的基本概念及逻辑函数的化简方法，掌握TTL和CMOS门电路的基本结构、工作原理、输出方式、逻辑功能、特性参数及其使用方法，掌握组合逻辑电路的分析和设计，掌握时序逻辑电路的分析和设计，了解555定时器的工作原理及其构成的脉冲产生与整形电路，了解A/D和D/A转换器的工作原理及性能指标，了解可编程逻辑器件的工作原理。</a:t>
            </a:r>
            <a:endParaRPr kumimoji="0" sz="28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课程性质和目的</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800" dirty="0" smtClean="0">
                <a:effectLst>
                  <a:outerShdw blurRad="38100" dist="38100" dir="2700000" algn="tl">
                    <a:srgbClr val="C0C0C0"/>
                  </a:outerShdw>
                </a:effectLst>
              </a:rPr>
              <a:t>      </a:t>
            </a:r>
            <a:r>
              <a:rPr kumimoji="0" sz="2800" dirty="0" smtClean="0">
                <a:effectLst>
                  <a:outerShdw blurRad="38100" dist="38100" dir="2700000" algn="tl">
                    <a:srgbClr val="C0C0C0"/>
                  </a:outerShdw>
                </a:effectLst>
              </a:rPr>
              <a:t>本课程是计算机科学与技术、网络工程、物联网工程等专业的核心课程，属于专业基础必修课。其主要任务是通过本课程的学习，要求学生掌握数字电子技术方面的基本理论、基本知识和基本技能，培养学生分析问题和解决问题的能力，为以后深入学习电子计算机及接口技术等方面的课程打下良好的基础。同时也为电子技术在专业中的应用打下良好的基础，能对所学知识进行初步的综合应用，使学生具备设计基本的组合逻辑电路和时序逻辑电路的能力。</a:t>
            </a:r>
            <a:endParaRPr kumimoji="0" sz="28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课程位置</a:t>
            </a:r>
            <a:endParaRPr lang="zh-CN" altLang="en-US" dirty="0"/>
          </a:p>
        </p:txBody>
      </p:sp>
      <p:pic>
        <p:nvPicPr>
          <p:cNvPr id="4" name="图片 3"/>
          <p:cNvPicPr>
            <a:picLocks noChangeAspect="1"/>
          </p:cNvPicPr>
          <p:nvPr/>
        </p:nvPicPr>
        <p:blipFill>
          <a:blip r:embed="rId1"/>
          <a:stretch>
            <a:fillRect/>
          </a:stretch>
        </p:blipFill>
        <p:spPr>
          <a:xfrm>
            <a:off x="457200" y="1316355"/>
            <a:ext cx="7999095" cy="37395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课程目标</a:t>
            </a:r>
            <a:endParaRPr lang="zh-CN" altLang="en-US" dirty="0"/>
          </a:p>
        </p:txBody>
      </p:sp>
      <p:sp>
        <p:nvSpPr>
          <p:cNvPr id="6" name="Rectangle 3"/>
          <p:cNvSpPr>
            <a:spLocks noGrp="1" noChangeArrowheads="1"/>
          </p:cNvSpPr>
          <p:nvPr/>
        </p:nvSpPr>
        <p:spPr>
          <a:xfrm>
            <a:off x="154940" y="1584960"/>
            <a:ext cx="8820150" cy="384810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800" dirty="0" smtClean="0">
                <a:effectLst>
                  <a:outerShdw blurRad="38100" dist="38100" dir="2700000" algn="tl">
                    <a:srgbClr val="C0C0C0"/>
                  </a:outerShdw>
                </a:effectLst>
              </a:rPr>
              <a:t>  </a:t>
            </a:r>
            <a:r>
              <a:rPr kumimoji="0" sz="2800" dirty="0" smtClean="0">
                <a:solidFill>
                  <a:srgbClr val="0070C0"/>
                </a:solidFill>
                <a:effectLst>
                  <a:outerShdw blurRad="38100" dist="38100" dir="2700000" algn="tl">
                    <a:srgbClr val="C0C0C0"/>
                  </a:outerShdw>
                </a:effectLst>
              </a:rPr>
              <a:t>课程目标1.</a:t>
            </a:r>
            <a:r>
              <a:rPr kumimoji="0" sz="2800" dirty="0" smtClean="0">
                <a:effectLst>
                  <a:outerShdw blurRad="38100" dist="38100" dir="2700000" algn="tl">
                    <a:srgbClr val="C0C0C0"/>
                  </a:outerShdw>
                </a:effectLst>
              </a:rPr>
              <a:t> 能针对具体的对象，应用逻辑代数、门电路、触发器、半导体电路、A/D、D/A转换电路的基本知识、原理、分析方法，描述问题和过程。（支撑指标点1.2）</a:t>
            </a:r>
            <a:endParaRPr kumimoji="0" sz="2800" dirty="0" smtClean="0">
              <a:effectLst>
                <a:outerShdw blurRad="38100" dist="38100" dir="2700000" algn="tl">
                  <a:srgbClr val="C0C0C0"/>
                </a:outerShdw>
              </a:effectLst>
            </a:endParaRPr>
          </a:p>
          <a:p>
            <a:pPr>
              <a:buFontTx/>
              <a:buNone/>
            </a:pPr>
            <a:r>
              <a:rPr kumimoji="0" sz="2800" dirty="0" smtClean="0">
                <a:effectLst>
                  <a:outerShdw blurRad="38100" dist="38100" dir="2700000" algn="tl">
                    <a:srgbClr val="C0C0C0"/>
                  </a:outerShdw>
                </a:effectLst>
              </a:rPr>
              <a:t>  </a:t>
            </a:r>
            <a:r>
              <a:rPr kumimoji="0" sz="2800" dirty="0" smtClean="0">
                <a:solidFill>
                  <a:srgbClr val="0070C0"/>
                </a:solidFill>
                <a:effectLst>
                  <a:outerShdw blurRad="38100" dist="38100" dir="2700000" algn="tl">
                    <a:srgbClr val="C0C0C0"/>
                  </a:outerShdw>
                </a:effectLst>
              </a:rPr>
              <a:t>课程目标2.</a:t>
            </a:r>
            <a:r>
              <a:rPr kumimoji="0" sz="2800" dirty="0" smtClean="0">
                <a:effectLst>
                  <a:outerShdw blurRad="38100" dist="38100" dir="2700000" algn="tl">
                    <a:srgbClr val="C0C0C0"/>
                  </a:outerShdw>
                </a:effectLst>
              </a:rPr>
              <a:t> 掌握组合逻辑电路、时序逻辑电路的分析、设计原理和方法，能分析系统的影响因素，能选用适当的数字电路模型对系统中的特定问题进行表示，并分析其正确性。（支撑指标点2.2）</a:t>
            </a:r>
            <a:endParaRPr kumimoji="0" sz="2800" dirty="0" smtClean="0">
              <a:effectLst>
                <a:outerShdw blurRad="38100" dist="38100" dir="2700000" algn="tl">
                  <a:srgbClr val="C0C0C0"/>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支撑的毕业要求</a:t>
            </a:r>
            <a:endParaRPr lang="zh-CN" altLang="en-US" dirty="0"/>
          </a:p>
        </p:txBody>
      </p:sp>
      <p:graphicFrame>
        <p:nvGraphicFramePr>
          <p:cNvPr id="2" name="表格 1"/>
          <p:cNvGraphicFramePr/>
          <p:nvPr/>
        </p:nvGraphicFramePr>
        <p:xfrm>
          <a:off x="902970" y="1201420"/>
          <a:ext cx="7649210" cy="4596130"/>
        </p:xfrm>
        <a:graphic>
          <a:graphicData uri="http://schemas.openxmlformats.org/drawingml/2006/table">
            <a:tbl>
              <a:tblPr firstRow="1" bandRow="1">
                <a:tableStyleId>{5940675A-B579-460E-94D1-54222C63F5DA}</a:tableStyleId>
              </a:tblPr>
              <a:tblGrid>
                <a:gridCol w="1221105"/>
                <a:gridCol w="6428105"/>
              </a:tblGrid>
              <a:tr h="1149350">
                <a:tc>
                  <a:txBody>
                    <a:bodyPr/>
                    <a:p>
                      <a:pPr algn="ctr">
                        <a:buNone/>
                      </a:pPr>
                      <a:r>
                        <a:rPr lang="en-US" sz="3200" b="0">
                          <a:latin typeface="Calibri" panose="020F0502020204030204" charset="0"/>
                          <a:cs typeface="Calibri" panose="020F0502020204030204" charset="0"/>
                        </a:rPr>
                        <a:t>课程目标</a:t>
                      </a:r>
                      <a:endParaRPr lang="en-US" altLang="en-US" sz="32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3200" b="0">
                          <a:latin typeface="Calibri" panose="020F0502020204030204" charset="0"/>
                          <a:cs typeface="Calibri" panose="020F0502020204030204" charset="0"/>
                        </a:rPr>
                        <a:t>支撑的毕业要求指标点</a:t>
                      </a:r>
                      <a:endParaRPr lang="en-US" sz="3200" b="0">
                        <a:latin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8715">
                <a:tc>
                  <a:txBody>
                    <a:bodyPr/>
                    <a:p>
                      <a:pPr algn="ctr">
                        <a:buNone/>
                      </a:pPr>
                      <a:r>
                        <a:rPr lang="en-US" sz="3200" b="0">
                          <a:latin typeface="Calibri" panose="020F0502020204030204" charset="0"/>
                          <a:cs typeface="Calibri" panose="020F0502020204030204" charset="0"/>
                        </a:rPr>
                        <a:t>课程目标1</a:t>
                      </a:r>
                      <a:endParaRPr lang="en-US" altLang="en-US" sz="32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3200" b="0">
                          <a:latin typeface="Calibri" panose="020F0502020204030204" charset="0"/>
                          <a:cs typeface="Calibri" panose="020F0502020204030204" charset="0"/>
                        </a:rPr>
                        <a:t>1.2能应用数学、自然科学、工程基础和专业知识表示计算机领域复杂工程问题并求解。</a:t>
                      </a:r>
                      <a:endParaRPr lang="en-US" sz="3200" b="0">
                        <a:latin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065">
                <a:tc>
                  <a:txBody>
                    <a:bodyPr/>
                    <a:p>
                      <a:pPr algn="ctr">
                        <a:buNone/>
                      </a:pPr>
                      <a:r>
                        <a:rPr lang="en-US" sz="3200" b="0">
                          <a:latin typeface="Calibri" panose="020F0502020204030204" charset="0"/>
                          <a:cs typeface="Calibri" panose="020F0502020204030204" charset="0"/>
                        </a:rPr>
                        <a:t>课程目标2</a:t>
                      </a:r>
                      <a:endParaRPr lang="en-US" altLang="en-US" sz="3200" b="0">
                        <a:latin typeface="Calibri" panose="020F0502020204030204" charset="0"/>
                        <a:ea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3200" b="0">
                          <a:latin typeface="Calibri" panose="020F0502020204030204" charset="0"/>
                          <a:cs typeface="Calibri" panose="020F0502020204030204" charset="0"/>
                        </a:rPr>
                        <a:t>2.2能分析计算机领域复杂工程问题的影响因素，选用或建立适当的模型，通过模型评价获得有效结论。</a:t>
                      </a:r>
                      <a:endParaRPr lang="en-US" sz="3200" b="0">
                        <a:latin typeface="Calibri" panose="020F0502020204030204" charset="0"/>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a:xfrm>
            <a:off x="457200" y="83820"/>
            <a:ext cx="8229600" cy="641985"/>
          </a:xfrm>
        </p:spPr>
        <p:txBody>
          <a:bodyPr wrap="square" lIns="91440" tIns="45720" rIns="91440" bIns="45720" anchor="ctr"/>
          <a:p>
            <a:pPr eaLnBrk="1" hangingPunct="1"/>
            <a:r>
              <a:rPr lang="zh-CN" altLang="en-US" dirty="0"/>
              <a:t>数字逻辑</a:t>
            </a:r>
            <a:endParaRPr lang="zh-CN" altLang="en-US" dirty="0"/>
          </a:p>
        </p:txBody>
      </p:sp>
      <p:sp>
        <p:nvSpPr>
          <p:cNvPr id="2050" name="Rectangle 2"/>
          <p:cNvSpPr>
            <a:spLocks noGrp="1" noChangeArrowheads="1"/>
          </p:cNvSpPr>
          <p:nvPr/>
        </p:nvSpPr>
        <p:spPr>
          <a:xfrm>
            <a:off x="1029653" y="2060575"/>
            <a:ext cx="6842125" cy="1470025"/>
          </a:xfrm>
          <a:prstGeom prst="rect">
            <a:avLst/>
          </a:prstGeom>
          <a:noFill/>
          <a:ln w="9525">
            <a:noFill/>
          </a:ln>
        </p:spPr>
        <p:txBody>
          <a:bodyPr anchor="b"/>
          <a:lstStyle>
            <a:lvl1pPr algn="ctr" rtl="0" fontAlgn="base">
              <a:spcBef>
                <a:spcPct val="0"/>
              </a:spcBef>
              <a:spcAft>
                <a:spcPct val="0"/>
              </a:spcAft>
              <a:defRPr sz="45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r>
              <a:rPr kumimoji="0" lang="zh-CN" altLang="en-US" sz="4400" smtClean="0">
                <a:effectLst>
                  <a:outerShdw blurRad="38100" dist="38100" dir="2700000" algn="tl">
                    <a:srgbClr val="C0C0C0"/>
                  </a:outerShdw>
                </a:effectLst>
              </a:rPr>
              <a:t>绪论</a:t>
            </a:r>
            <a:endParaRPr kumimoji="0" lang="zh-CN" altLang="en-US" sz="4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课程教学计划</a:t>
            </a:r>
            <a:endParaRPr lang="zh-CN" altLang="en-US" dirty="0"/>
          </a:p>
        </p:txBody>
      </p:sp>
      <p:graphicFrame>
        <p:nvGraphicFramePr>
          <p:cNvPr id="3" name="表格 2"/>
          <p:cNvGraphicFramePr/>
          <p:nvPr/>
        </p:nvGraphicFramePr>
        <p:xfrm>
          <a:off x="921385" y="917575"/>
          <a:ext cx="7407275" cy="5259070"/>
        </p:xfrm>
        <a:graphic>
          <a:graphicData uri="http://schemas.openxmlformats.org/drawingml/2006/table">
            <a:tbl>
              <a:tblPr firstRow="1" bandRow="1">
                <a:tableStyleId>{5940675A-B579-460E-94D1-54222C63F5DA}</a:tableStyleId>
              </a:tblPr>
              <a:tblGrid>
                <a:gridCol w="861695"/>
                <a:gridCol w="854075"/>
                <a:gridCol w="854075"/>
                <a:gridCol w="861060"/>
                <a:gridCol w="3976370"/>
              </a:tblGrid>
              <a:tr h="739140">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周次</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星期</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学时</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作业</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授课内容</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绪论</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第一章 数制和码制1-3</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第二章 逻辑代数基础1-3</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a:latin typeface="宋体" panose="02010600030101010101" pitchFamily="2" charset="-122"/>
                          <a:ea typeface="宋体" panose="02010600030101010101" pitchFamily="2" charset="-122"/>
                          <a:cs typeface="宋体" panose="02010600030101010101" pitchFamily="2" charset="-122"/>
                        </a:rPr>
                        <a:t>√</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第二章 逻辑代数基础4-6</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88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3</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第二章 逻辑代数基础7-9</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3</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第三章 门电路1-3</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第三章 门电路4</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51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a:latin typeface="宋体" panose="02010600030101010101" pitchFamily="2" charset="-122"/>
                          <a:ea typeface="宋体" panose="02010600030101010101" pitchFamily="2" charset="-122"/>
                          <a:cs typeface="宋体" panose="02010600030101010101" pitchFamily="2" charset="-122"/>
                        </a:rPr>
                        <a:t>√</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第三章 门电路6-7</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课程教学计划</a:t>
            </a:r>
            <a:endParaRPr lang="zh-CN" altLang="en-US" dirty="0"/>
          </a:p>
        </p:txBody>
      </p:sp>
      <p:graphicFrame>
        <p:nvGraphicFramePr>
          <p:cNvPr id="2" name="表格 1"/>
          <p:cNvGraphicFramePr/>
          <p:nvPr/>
        </p:nvGraphicFramePr>
        <p:xfrm>
          <a:off x="814705" y="838835"/>
          <a:ext cx="7765415" cy="5495925"/>
        </p:xfrm>
        <a:graphic>
          <a:graphicData uri="http://schemas.openxmlformats.org/drawingml/2006/table">
            <a:tbl>
              <a:tblPr firstRow="1" bandRow="1">
                <a:tableStyleId>{5940675A-B579-460E-94D1-54222C63F5DA}</a:tableStyleId>
              </a:tblPr>
              <a:tblGrid>
                <a:gridCol w="888365"/>
                <a:gridCol w="884555"/>
                <a:gridCol w="882650"/>
                <a:gridCol w="888365"/>
                <a:gridCol w="4221480"/>
              </a:tblGrid>
              <a:tr h="773430">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周次</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星期</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学时</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作业</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授课内容</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91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5</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第四章 组合逻辑电路1-3</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05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5</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第四章 组合逻辑电路4</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91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6</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a:latin typeface="宋体" panose="02010600030101010101" pitchFamily="2" charset="-122"/>
                          <a:ea typeface="宋体" panose="02010600030101010101" pitchFamily="2" charset="-122"/>
                          <a:cs typeface="宋体" panose="02010600030101010101" pitchFamily="2" charset="-122"/>
                        </a:rPr>
                        <a:t>√</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第四章 组合逻辑电路5-7</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05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6</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第四章 组合逻辑电路8</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91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7</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第四章 组合逻辑电路9</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118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7</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第五章 半导体存储电路1-2</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055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8</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a:latin typeface="宋体" panose="02010600030101010101" pitchFamily="2" charset="-122"/>
                          <a:ea typeface="宋体" panose="02010600030101010101" pitchFamily="2" charset="-122"/>
                          <a:cs typeface="宋体" panose="02010600030101010101" pitchFamily="2" charset="-122"/>
                        </a:rPr>
                        <a:t>√</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第五章 半导体存储电路3-4</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91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8</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solidFill>
                            <a:srgbClr val="000000"/>
                          </a:solidFill>
                          <a:latin typeface="宋体" panose="02010600030101010101" pitchFamily="2" charset="-122"/>
                          <a:ea typeface="宋体" panose="02010600030101010101" pitchFamily="2" charset="-122"/>
                          <a:cs typeface="宋体" panose="02010600030101010101" pitchFamily="2" charset="-122"/>
                        </a:rPr>
                        <a:t>第五章 半导体存储电路5</a:t>
                      </a:r>
                      <a:endParaRPr lang="en-US" altLang="en-US" sz="2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en-US" altLang="zh-CN" dirty="0"/>
              <a:t>“</a:t>
            </a:r>
            <a:r>
              <a:rPr lang="zh-CN" altLang="en-US" dirty="0"/>
              <a:t>数字逻辑</a:t>
            </a:r>
            <a:r>
              <a:rPr lang="en-US" altLang="zh-CN" dirty="0"/>
              <a:t>”</a:t>
            </a:r>
            <a:r>
              <a:rPr lang="zh-CN" altLang="en-US" dirty="0"/>
              <a:t>课程教学计划</a:t>
            </a:r>
            <a:endParaRPr lang="zh-CN" altLang="en-US" dirty="0"/>
          </a:p>
        </p:txBody>
      </p:sp>
      <p:graphicFrame>
        <p:nvGraphicFramePr>
          <p:cNvPr id="3" name="表格 2"/>
          <p:cNvGraphicFramePr/>
          <p:nvPr/>
        </p:nvGraphicFramePr>
        <p:xfrm>
          <a:off x="762635" y="864870"/>
          <a:ext cx="7737475" cy="5390515"/>
        </p:xfrm>
        <a:graphic>
          <a:graphicData uri="http://schemas.openxmlformats.org/drawingml/2006/table">
            <a:tbl>
              <a:tblPr firstRow="1" bandRow="1">
                <a:tableStyleId>{5940675A-B579-460E-94D1-54222C63F5DA}</a:tableStyleId>
              </a:tblPr>
              <a:tblGrid>
                <a:gridCol w="892175"/>
                <a:gridCol w="891540"/>
                <a:gridCol w="897255"/>
                <a:gridCol w="890905"/>
                <a:gridCol w="4165600"/>
              </a:tblGrid>
              <a:tr h="758190">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周次</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星期</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学时</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作业</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b="1">
                          <a:latin typeface="宋体" panose="02010600030101010101" pitchFamily="2" charset="-122"/>
                          <a:ea typeface="宋体" panose="02010600030101010101" pitchFamily="2" charset="-122"/>
                          <a:cs typeface="宋体" panose="02010600030101010101" pitchFamily="2" charset="-122"/>
                        </a:rPr>
                        <a:t>授课内容</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9</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第六章 时序逻辑电路1-2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9</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第六章 时序逻辑电路3（1）</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10</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第六章 时序逻辑电路3（2）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10</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第六章 时序逻辑电路4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75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11</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800">
                          <a:latin typeface="宋体" panose="02010600030101010101" pitchFamily="2" charset="-122"/>
                          <a:ea typeface="宋体" panose="02010600030101010101" pitchFamily="2" charset="-122"/>
                          <a:cs typeface="宋体" panose="02010600030101010101" pitchFamily="2" charset="-122"/>
                        </a:rPr>
                        <a:t>√</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第六章 时序逻辑电路5-6</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11</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第七章 脉冲电路</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第八章 数模转换</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12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4</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宋体" panose="02010600030101010101" pitchFamily="2" charset="-122"/>
                          <a:ea typeface="宋体" panose="02010600030101010101" pitchFamily="2" charset="-122"/>
                          <a:cs typeface="宋体" panose="02010600030101010101" pitchFamily="2" charset="-122"/>
                        </a:rPr>
                        <a:t>2</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latin typeface="Times New Roman" panose="02020603050405020304" charset="0"/>
                          <a:cs typeface="Times New Roman" panose="02020603050405020304" charset="0"/>
                        </a:rPr>
                        <a:t> </a:t>
                      </a:r>
                      <a:endParaRPr lang="en-US" altLang="en-US" sz="240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a:latin typeface="宋体" panose="02010600030101010101" pitchFamily="2" charset="-122"/>
                          <a:ea typeface="宋体" panose="02010600030101010101" pitchFamily="2" charset="-122"/>
                          <a:cs typeface="宋体" panose="02010600030101010101" pitchFamily="2" charset="-122"/>
                        </a:rPr>
                        <a:t>习题课</a:t>
                      </a:r>
                      <a:endParaRPr lang="en-US" altLang="en-US"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教材和参考资料</a:t>
            </a:r>
            <a:endParaRPr lang="zh-CN" altLang="en-US" dirty="0"/>
          </a:p>
        </p:txBody>
      </p:sp>
      <p:sp>
        <p:nvSpPr>
          <p:cNvPr id="6" name="Rectangle 3"/>
          <p:cNvSpPr>
            <a:spLocks noGrp="1" noChangeArrowheads="1"/>
          </p:cNvSpPr>
          <p:nvPr/>
        </p:nvSpPr>
        <p:spPr>
          <a:xfrm>
            <a:off x="694690" y="1056005"/>
            <a:ext cx="82804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zh-CN" sz="2400" dirty="0" smtClean="0">
                <a:effectLst>
                  <a:outerShdw blurRad="38100" dist="38100" dir="2700000" algn="tl">
                    <a:srgbClr val="C0C0C0"/>
                  </a:outerShdw>
                </a:effectLst>
              </a:rPr>
              <a:t>教材：</a:t>
            </a:r>
            <a:endParaRPr kumimoji="0" lang="zh-CN"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数字电子技术基础(第六版).阎石.北京：高等教育出版社，   </a:t>
            </a:r>
            <a:endParaRPr kumimoji="0" sz="2400" dirty="0" smtClean="0">
              <a:effectLst>
                <a:outerShdw blurRad="38100" dist="38100" dir="2700000" algn="tl">
                  <a:srgbClr val="C0C0C0"/>
                </a:outerShdw>
              </a:effectLst>
            </a:endParaRPr>
          </a:p>
          <a:p>
            <a:pPr>
              <a:buFontTx/>
              <a:buNone/>
            </a:pPr>
            <a:r>
              <a:rPr kumimoji="0" sz="2400" dirty="0" smtClean="0">
                <a:effectLst>
                  <a:outerShdw blurRad="38100" dist="38100" dir="2700000" algn="tl">
                    <a:srgbClr val="C0C0C0"/>
                  </a:outerShdw>
                </a:effectLst>
              </a:rPr>
              <a:t>        2016.4</a:t>
            </a:r>
            <a:endParaRPr kumimoji="0" sz="2400" dirty="0" smtClean="0">
              <a:effectLst>
                <a:outerShdw blurRad="38100" dist="38100" dir="2700000" algn="tl">
                  <a:srgbClr val="C0C0C0"/>
                </a:outerShdw>
              </a:effectLst>
            </a:endParaRPr>
          </a:p>
          <a:p>
            <a:pPr>
              <a:buFontTx/>
              <a:buNone/>
            </a:pPr>
            <a:endParaRPr kumimoji="0" sz="2400" dirty="0" smtClean="0">
              <a:effectLst>
                <a:outerShdw blurRad="38100" dist="38100" dir="2700000" algn="tl">
                  <a:srgbClr val="C0C0C0"/>
                </a:outerShdw>
              </a:effectLst>
            </a:endParaRPr>
          </a:p>
          <a:p>
            <a:pPr>
              <a:buFontTx/>
              <a:buNone/>
            </a:pPr>
            <a:r>
              <a:rPr kumimoji="0" lang="zh-CN" sz="2400" dirty="0" smtClean="0">
                <a:effectLst>
                  <a:outerShdw blurRad="38100" dist="38100" dir="2700000" algn="tl">
                    <a:srgbClr val="C0C0C0"/>
                  </a:outerShdw>
                </a:effectLst>
              </a:rPr>
              <a:t>教参：</a:t>
            </a:r>
            <a:endParaRPr kumimoji="0" lang="zh-CN" sz="2400" dirty="0" smtClean="0">
              <a:effectLst>
                <a:outerShdw blurRad="38100" dist="38100" dir="2700000" algn="tl">
                  <a:srgbClr val="C0C0C0"/>
                </a:outerShdw>
              </a:effectLst>
            </a:endParaRPr>
          </a:p>
          <a:p>
            <a:pPr>
              <a:buFontTx/>
              <a:buNone/>
            </a:pPr>
            <a:r>
              <a:rPr kumimoji="0" lang="zh-CN" sz="2400" dirty="0" smtClean="0">
                <a:effectLst>
                  <a:outerShdw blurRad="38100" dist="38100" dir="2700000" algn="tl">
                    <a:srgbClr val="C0C0C0"/>
                  </a:outerShdw>
                </a:effectLst>
              </a:rPr>
              <a:t>    数字电子技术基础(第六版)学习辅导与习题解答.阎石.</a:t>
            </a:r>
            <a:endParaRPr kumimoji="0" lang="zh-CN" sz="2400" dirty="0" smtClean="0">
              <a:effectLst>
                <a:outerShdw blurRad="38100" dist="38100" dir="2700000" algn="tl">
                  <a:srgbClr val="C0C0C0"/>
                </a:outerShdw>
              </a:effectLst>
            </a:endParaRPr>
          </a:p>
          <a:p>
            <a:pPr>
              <a:buFontTx/>
              <a:buNone/>
            </a:pPr>
            <a:r>
              <a:rPr kumimoji="0" lang="zh-CN" sz="2400" dirty="0" smtClean="0">
                <a:effectLst>
                  <a:outerShdw blurRad="38100" dist="38100" dir="2700000" algn="tl">
                    <a:srgbClr val="C0C0C0"/>
                  </a:outerShdw>
                </a:effectLst>
              </a:rPr>
              <a:t>        北京：高等教育出版社，2016.4</a:t>
            </a:r>
            <a:endParaRPr kumimoji="0" lang="zh-CN"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考核方式和成绩评定</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lgn="l">
              <a:buFontTx/>
              <a:buNone/>
            </a:pPr>
            <a:r>
              <a:rPr kumimoji="0" lang="zh-CN" sz="2400" dirty="0" smtClean="0">
                <a:effectLst>
                  <a:outerShdw blurRad="38100" dist="38100" dir="2700000" algn="tl">
                    <a:srgbClr val="C0C0C0"/>
                  </a:outerShdw>
                </a:effectLst>
              </a:rPr>
              <a:t>考核方式：闭卷，120分钟；具体考试时间至少提前1周通知。</a:t>
            </a:r>
            <a:endParaRPr kumimoji="0" lang="zh-CN" sz="2400" dirty="0" smtClean="0">
              <a:effectLst>
                <a:outerShdw blurRad="38100" dist="38100" dir="2700000" algn="tl">
                  <a:srgbClr val="C0C0C0"/>
                </a:outerShdw>
              </a:effectLst>
            </a:endParaRPr>
          </a:p>
          <a:p>
            <a:pPr algn="l">
              <a:buFontTx/>
              <a:buNone/>
            </a:pPr>
            <a:r>
              <a:rPr kumimoji="0" lang="zh-CN" sz="2400" dirty="0" smtClean="0">
                <a:effectLst>
                  <a:outerShdw blurRad="38100" dist="38100" dir="2700000" algn="tl">
                    <a:srgbClr val="C0C0C0"/>
                  </a:outerShdw>
                </a:effectLst>
              </a:rPr>
              <a:t>成绩评定：平时成绩占30％</a:t>
            </a:r>
            <a:endParaRPr kumimoji="0" lang="zh-CN" sz="2400" dirty="0" smtClean="0">
              <a:effectLst>
                <a:outerShdw blurRad="38100" dist="38100" dir="2700000" algn="tl">
                  <a:srgbClr val="C0C0C0"/>
                </a:outerShdw>
              </a:effectLst>
            </a:endParaRPr>
          </a:p>
          <a:p>
            <a:pPr>
              <a:buFontTx/>
              <a:buNone/>
            </a:pPr>
            <a:r>
              <a:rPr kumimoji="0" lang="zh-CN" sz="2400" dirty="0" smtClean="0">
                <a:effectLst>
                  <a:outerShdw blurRad="38100" dist="38100" dir="2700000" algn="tl">
                    <a:srgbClr val="C0C0C0"/>
                  </a:outerShdw>
                </a:effectLst>
              </a:rPr>
              <a:t>         （到课率、课堂提问</a:t>
            </a:r>
            <a:r>
              <a:rPr kumimoji="0" lang="en-US" altLang="zh-CN" sz="2400" dirty="0" smtClean="0">
                <a:effectLst>
                  <a:outerShdw blurRad="38100" dist="38100" dir="2700000" algn="tl">
                    <a:srgbClr val="C0C0C0"/>
                  </a:outerShdw>
                </a:effectLst>
              </a:rPr>
              <a:t>10%</a:t>
            </a:r>
            <a:r>
              <a:rPr kumimoji="0" lang="zh-CN" altLang="en-US" sz="2400" dirty="0" smtClean="0">
                <a:effectLst>
                  <a:outerShdw blurRad="38100" dist="38100" dir="2700000" algn="tl">
                    <a:srgbClr val="C0C0C0"/>
                  </a:outerShdw>
                </a:effectLst>
              </a:rPr>
              <a:t>；</a:t>
            </a:r>
            <a:r>
              <a:rPr kumimoji="0" lang="zh-CN" altLang="en-US" sz="2400" dirty="0" smtClean="0">
                <a:effectLst>
                  <a:outerShdw blurRad="38100" dist="38100" dir="2700000" algn="tl">
                    <a:srgbClr val="C0C0C0"/>
                  </a:outerShdw>
                </a:effectLst>
              </a:rPr>
              <a:t>作业</a:t>
            </a:r>
            <a:r>
              <a:rPr kumimoji="0" lang="en-US" altLang="zh-CN" sz="2400" dirty="0" smtClean="0">
                <a:effectLst>
                  <a:outerShdw blurRad="38100" dist="38100" dir="2700000" algn="tl">
                    <a:srgbClr val="C0C0C0"/>
                  </a:outerShdw>
                </a:effectLst>
              </a:rPr>
              <a:t>20%</a:t>
            </a:r>
            <a:r>
              <a:rPr kumimoji="0" lang="zh-CN" sz="2400" dirty="0" smtClean="0">
                <a:effectLst>
                  <a:outerShdw blurRad="38100" dist="38100" dir="2700000" algn="tl">
                    <a:srgbClr val="C0C0C0"/>
                  </a:outerShdw>
                </a:effectLst>
              </a:rPr>
              <a:t>）</a:t>
            </a:r>
            <a:endParaRPr kumimoji="0" lang="zh-CN" sz="2400" dirty="0" smtClean="0">
              <a:effectLst>
                <a:outerShdw blurRad="38100" dist="38100" dir="2700000" algn="tl">
                  <a:srgbClr val="C0C0C0"/>
                </a:outerShdw>
              </a:effectLst>
            </a:endParaRPr>
          </a:p>
          <a:p>
            <a:pPr>
              <a:buFontTx/>
              <a:buNone/>
            </a:pPr>
            <a:r>
              <a:rPr kumimoji="0" lang="zh-CN" sz="2400" dirty="0" smtClean="0">
                <a:effectLst>
                  <a:outerShdw blurRad="38100" dist="38100" dir="2700000" algn="tl">
                    <a:srgbClr val="C0C0C0"/>
                  </a:outerShdw>
                </a:effectLst>
              </a:rPr>
              <a:t>          期末考试成绩占70％ </a:t>
            </a:r>
            <a:endParaRPr kumimoji="0" lang="zh-CN"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学习方法</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听课   由浅入深、循序渐进</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思考   逻辑思维</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作业   巩固、反刍（</a:t>
            </a:r>
            <a:r>
              <a:rPr kumimoji="0" lang="en-US" altLang="zh-CN" sz="2800" dirty="0" smtClean="0">
                <a:effectLst>
                  <a:outerShdw blurRad="38100" dist="38100" dir="2700000" algn="tl">
                    <a:srgbClr val="C0C0C0"/>
                  </a:outerShdw>
                </a:effectLst>
                <a:latin typeface="Times New Roman" panose="02020603050405020304" charset="0"/>
                <a:cs typeface="Times New Roman" panose="02020603050405020304" charset="0"/>
              </a:rPr>
              <a:t>ch</a:t>
            </a:r>
            <a:r>
              <a:rPr kumimoji="0" lang="en-US" altLang="zh-CN" sz="2400" dirty="0" smtClean="0">
                <a:effectLst>
                  <a:outerShdw blurRad="38100" dist="38100" dir="2700000" algn="tl">
                    <a:srgbClr val="C0C0C0"/>
                  </a:outerShdw>
                </a:effectLst>
                <a:latin typeface="Times New Roman" panose="02020603050405020304" charset="0"/>
                <a:ea typeface="微软雅黑" panose="020B0503020204020204" charset="-122"/>
                <a:cs typeface="Times New Roman" panose="02020603050405020304" charset="0"/>
              </a:rPr>
              <a:t>ú</a:t>
            </a:r>
            <a:r>
              <a:rPr kumimoji="0" lang="zh-CN" altLang="en-US" sz="2400" dirty="0" smtClean="0">
                <a:effectLst>
                  <a:outerShdw blurRad="38100" dist="38100" dir="2700000" algn="tl">
                    <a:srgbClr val="C0C0C0"/>
                  </a:outerShdw>
                </a:effectLst>
              </a:rPr>
              <a:t>）</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教学方法</a:t>
            </a:r>
            <a:endParaRPr lang="zh-CN" altLang="en-US" dirty="0"/>
          </a:p>
        </p:txBody>
      </p:sp>
      <p:sp>
        <p:nvSpPr>
          <p:cNvPr id="6" name="Rectangle 3"/>
          <p:cNvSpPr>
            <a:spLocks noGrp="1" noChangeArrowheads="1"/>
          </p:cNvSpPr>
          <p:nvPr/>
        </p:nvSpPr>
        <p:spPr>
          <a:xfrm>
            <a:off x="154940" y="1056005"/>
            <a:ext cx="882015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课堂提问</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讨论</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小测验</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布置作业</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批改作业</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掌握动态</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有效补正</a:t>
            </a:r>
            <a:endParaRPr kumimoji="0" lang="en-US" altLang="zh-CN"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9090" y="3068955"/>
            <a:ext cx="8453120" cy="720725"/>
          </a:xfrm>
        </p:spPr>
        <p:txBody>
          <a:bodyPr/>
          <a:p>
            <a:r>
              <a:rPr lang="zh-CN" altLang="en-US"/>
              <a:t>内容概述</a:t>
            </a:r>
            <a:endParaRPr lang="zh-CN" altLang="en-US"/>
          </a:p>
        </p:txBody>
      </p:sp>
      <p:sp>
        <p:nvSpPr>
          <p:cNvPr id="5121" name="标题 4099"/>
          <p:cNvSpPr>
            <a:spLocks noGrp="1"/>
          </p:cNvSpPr>
          <p:nvPr/>
        </p:nvSpPr>
        <p:spPr>
          <a:xfrm>
            <a:off x="457200" y="4763"/>
            <a:ext cx="8229600" cy="720725"/>
          </a:xfrm>
          <a:prstGeom prst="rect">
            <a:avLst/>
          </a:prstGeom>
          <a:noFill/>
          <a:ln w="9525">
            <a:noFill/>
          </a:ln>
        </p:spPr>
        <p:txBody>
          <a:bodyPr wrap="square" lIns="91440" tIns="45720" rIns="91440" bIns="45720" anchor="ctr"/>
          <a:lstStyle>
            <a:lvl1pPr algn="ctr" rtl="0" fontAlgn="base">
              <a:spcBef>
                <a:spcPct val="0"/>
              </a:spcBef>
              <a:spcAft>
                <a:spcPct val="0"/>
              </a:spcAft>
              <a:defRPr sz="36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pPr eaLnBrk="1" hangingPunct="1"/>
            <a:r>
              <a:rPr lang="en-US" altLang="zh-CN" dirty="0"/>
              <a:t>“</a:t>
            </a:r>
            <a:r>
              <a:rPr lang="zh-CN" altLang="en-US" dirty="0"/>
              <a:t>数字逻辑</a:t>
            </a:r>
            <a:r>
              <a:rPr lang="en-US" altLang="zh-CN" dirty="0"/>
              <a:t>”</a:t>
            </a:r>
            <a:r>
              <a:rPr lang="zh-CN" altLang="en-US" dirty="0"/>
              <a:t>课程</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41910"/>
            <a:ext cx="8229600" cy="884238"/>
          </a:xfrm>
        </p:spPr>
        <p:txBody>
          <a:bodyPr/>
          <a:lstStyle/>
          <a:p>
            <a:pPr>
              <a:defRPr/>
            </a:pPr>
            <a:r>
              <a:rPr kumimoji="0" lang="zh-CN" altLang="en-US" dirty="0" smtClean="0"/>
              <a:t>第一章  数制和码制概述</a:t>
            </a:r>
            <a:endParaRPr kumimoji="0" lang="zh-CN" altLang="en-US" dirty="0" smtClean="0"/>
          </a:p>
        </p:txBody>
      </p:sp>
      <p:sp>
        <p:nvSpPr>
          <p:cNvPr id="9219" name="Rectangle 3"/>
          <p:cNvSpPr>
            <a:spLocks noGrp="1" noChangeArrowheads="1"/>
          </p:cNvSpPr>
          <p:nvPr>
            <p:ph type="body" idx="1"/>
          </p:nvPr>
        </p:nvSpPr>
        <p:spPr>
          <a:xfrm>
            <a:off x="427038" y="1052736"/>
            <a:ext cx="8177212" cy="5184553"/>
          </a:xfrm>
        </p:spPr>
        <p:txBody>
          <a:bodyPr/>
          <a:lstStyle/>
          <a:p>
            <a:pPr>
              <a:buFontTx/>
              <a:buNone/>
            </a:pPr>
            <a:r>
              <a:rPr kumimoji="0" lang="zh-CN" altLang="en-US" sz="2400" dirty="0" smtClean="0">
                <a:effectLst>
                  <a:outerShdw blurRad="38100" dist="38100" dir="2700000" algn="tl">
                    <a:srgbClr val="C0C0C0"/>
                  </a:outerShdw>
                </a:effectLst>
              </a:rPr>
              <a:t>数字电路所处理的各种数字信号是以数码形式给出</a:t>
            </a:r>
            <a:endParaRPr kumimoji="0" lang="zh-CN" altLang="en-US" sz="2400" dirty="0" smtClean="0">
              <a:effectLst>
                <a:outerShdw blurRad="38100" dist="38100" dir="2700000" algn="tl">
                  <a:srgbClr val="C0C0C0"/>
                </a:outerShdw>
              </a:effectLst>
            </a:endParaRPr>
          </a:p>
          <a:p>
            <a:pPr>
              <a:buFontTx/>
              <a:buNone/>
            </a:pPr>
            <a:endParaRPr kumimoji="0" lang="zh-CN" altLang="en-US" sz="2000" dirty="0" smtClean="0">
              <a:effectLst>
                <a:outerShdw blurRad="38100" dist="38100" dir="2700000" algn="tl">
                  <a:srgbClr val="C0C0C0"/>
                </a:outerShdw>
              </a:effectLst>
            </a:endParaRPr>
          </a:p>
          <a:p>
            <a:r>
              <a:rPr kumimoji="0" lang="zh-CN" altLang="en-US" sz="2400" dirty="0" smtClean="0">
                <a:effectLst>
                  <a:outerShdw blurRad="38100" dist="38100" dir="2700000" algn="tl">
                    <a:srgbClr val="C0C0C0"/>
                  </a:outerShdw>
                </a:effectLst>
              </a:rPr>
              <a:t>表示数量的大小：</a:t>
            </a:r>
            <a:endParaRPr kumimoji="0" lang="zh-CN" altLang="en-US" sz="2400" dirty="0" smtClean="0">
              <a:effectLst>
                <a:outerShdw blurRad="38100" dist="38100" dir="2700000" algn="tl">
                  <a:srgbClr val="C0C0C0"/>
                </a:outerShdw>
              </a:effectLst>
            </a:endParaRPr>
          </a:p>
          <a:p>
            <a:pPr>
              <a:buNone/>
            </a:pPr>
            <a:r>
              <a:rPr kumimoji="0" lang="zh-CN" altLang="en-US" sz="2400" dirty="0" smtClean="0">
                <a:effectLst>
                  <a:outerShdw blurRad="38100" dist="38100" dir="2700000" algn="tl">
                    <a:srgbClr val="C0C0C0"/>
                  </a:outerShdw>
                </a:effectLst>
              </a:rPr>
              <a:t>    采用进位计数制构成多位数码</a:t>
            </a:r>
            <a:endParaRPr kumimoji="0" lang="zh-CN" altLang="en-US" sz="2400" dirty="0" smtClean="0">
              <a:effectLst>
                <a:outerShdw blurRad="38100" dist="38100" dir="2700000" algn="tl">
                  <a:srgbClr val="C0C0C0"/>
                </a:outerShdw>
              </a:effectLst>
            </a:endParaRPr>
          </a:p>
          <a:p>
            <a:pPr>
              <a:buNone/>
            </a:pPr>
            <a:r>
              <a:rPr kumimoji="0" lang="en-US" altLang="zh-CN" sz="28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多位数码中每一位的构成方法和从低位到高位的进位规则称为</a:t>
            </a:r>
            <a:r>
              <a:rPr kumimoji="0" lang="zh-CN" altLang="en-US" sz="2400" dirty="0" smtClean="0">
                <a:solidFill>
                  <a:srgbClr val="FF0000"/>
                </a:solidFill>
                <a:effectLst>
                  <a:outerShdw blurRad="38100" dist="38100" dir="2700000" algn="tl">
                    <a:srgbClr val="C0C0C0"/>
                  </a:outerShdw>
                </a:effectLst>
              </a:rPr>
              <a:t>数制</a:t>
            </a:r>
            <a:endParaRPr kumimoji="0" lang="zh-CN" altLang="en-US" sz="2400" dirty="0" smtClean="0">
              <a:solidFill>
                <a:srgbClr val="FF0000"/>
              </a:solidFill>
              <a:effectLst>
                <a:outerShdw blurRad="38100" dist="38100" dir="2700000" algn="tl">
                  <a:srgbClr val="C0C0C0"/>
                </a:outerShdw>
              </a:effectLst>
            </a:endParaRPr>
          </a:p>
          <a:p>
            <a:pPr>
              <a:buNone/>
            </a:pPr>
            <a:endParaRPr kumimoji="0" lang="zh-CN" altLang="en-US" sz="2400" dirty="0" smtClean="0">
              <a:solidFill>
                <a:srgbClr val="FF0000"/>
              </a:solidFill>
              <a:effectLst>
                <a:outerShdw blurRad="38100" dist="38100" dir="2700000" algn="tl">
                  <a:srgbClr val="C0C0C0"/>
                </a:outerShdw>
              </a:effectLst>
            </a:endParaRPr>
          </a:p>
          <a:p>
            <a:r>
              <a:rPr kumimoji="0" lang="zh-CN" altLang="en-US" sz="2400" dirty="0" smtClean="0">
                <a:effectLst>
                  <a:outerShdw blurRad="38100" dist="38100" dir="2700000" algn="tl">
                    <a:srgbClr val="C0C0C0"/>
                  </a:outerShdw>
                </a:effectLst>
              </a:rPr>
              <a:t>表示不同事物或事物的不同状态：</a:t>
            </a:r>
            <a:endParaRPr kumimoji="0" lang="zh-CN" altLang="en-US" sz="2400" dirty="0" smtClean="0">
              <a:effectLst>
                <a:outerShdw blurRad="38100" dist="38100" dir="2700000" algn="tl">
                  <a:srgbClr val="C0C0C0"/>
                </a:outerShdw>
              </a:effectLst>
            </a:endParaRPr>
          </a:p>
          <a:p>
            <a:pPr>
              <a:buNone/>
            </a:pPr>
            <a:r>
              <a:rPr kumimoji="0" lang="en-US" altLang="zh-CN" sz="28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不同事物的代号为代码</a:t>
            </a:r>
            <a:endParaRPr kumimoji="0" lang="zh-CN" altLang="en-US" sz="2400" dirty="0" smtClean="0">
              <a:effectLst>
                <a:outerShdw blurRad="38100" dist="38100" dir="2700000" algn="tl">
                  <a:srgbClr val="C0C0C0"/>
                </a:outerShdw>
              </a:effectLst>
            </a:endParaRPr>
          </a:p>
          <a:p>
            <a:pPr>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编制代码的规则称为</a:t>
            </a:r>
            <a:r>
              <a:rPr kumimoji="0" lang="zh-CN" altLang="en-US" sz="2400" dirty="0" smtClean="0">
                <a:solidFill>
                  <a:srgbClr val="FF0000"/>
                </a:solidFill>
                <a:effectLst>
                  <a:outerShdw blurRad="38100" dist="38100" dir="2700000" algn="tl">
                    <a:srgbClr val="C0C0C0"/>
                  </a:outerShdw>
                </a:effectLst>
              </a:rPr>
              <a:t>码制</a:t>
            </a:r>
            <a:endParaRPr kumimoji="0" lang="zh-CN" altLang="en-US" sz="2400" dirty="0" smtClean="0">
              <a:solidFill>
                <a:srgbClr val="FF0000"/>
              </a:solidFill>
              <a:effectLst>
                <a:outerShdw blurRad="38100" dist="38100" dir="2700000" algn="tl">
                  <a:srgbClr val="C0C0C0"/>
                </a:outerShdw>
              </a:effectLst>
            </a:endParaRPr>
          </a:p>
          <a:p>
            <a:pPr>
              <a:buNone/>
            </a:pPr>
            <a:endParaRPr kumimoji="0" lang="zh-CN" altLang="en-US" sz="2400" dirty="0" smtClean="0">
              <a:solidFill>
                <a:srgbClr val="FF0000"/>
              </a:solidFill>
              <a:effectLst>
                <a:outerShdw blurRad="38100" dist="38100" dir="2700000" algn="tl">
                  <a:srgbClr val="C0C0C0"/>
                </a:outerShdw>
              </a:effectLst>
            </a:endParaRPr>
          </a:p>
          <a:p>
            <a:pPr>
              <a:buNone/>
            </a:pPr>
            <a:r>
              <a:rPr kumimoji="0" lang="zh-CN" altLang="en-US" sz="2400" dirty="0" smtClean="0">
                <a:effectLst>
                  <a:outerShdw blurRad="38100" dist="38100" dir="2700000" algn="tl">
                    <a:srgbClr val="C0C0C0"/>
                  </a:outerShdw>
                </a:effectLst>
              </a:rPr>
              <a:t>常用数制及其转换</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body" idx="1"/>
          </p:nvPr>
        </p:nvSpPr>
        <p:spPr>
          <a:xfrm>
            <a:off x="427355" y="970915"/>
            <a:ext cx="8137525" cy="5285105"/>
          </a:xfrm>
        </p:spPr>
        <p:txBody>
          <a:bodyPr/>
          <a:lstStyle/>
          <a:p>
            <a:r>
              <a:rPr kumimoji="0" lang="zh-CN" altLang="en-US" smtClean="0">
                <a:effectLst>
                  <a:outerShdw blurRad="38100" dist="38100" dir="2700000" algn="tl">
                    <a:srgbClr val="C0C0C0"/>
                  </a:outerShdw>
                </a:effectLst>
              </a:rPr>
              <a:t>基本概念</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z="2800" smtClean="0">
                <a:effectLst>
                  <a:outerShdw blurRad="38100" dist="38100" dir="2700000" algn="tl">
                    <a:srgbClr val="C0C0C0"/>
                  </a:outerShdw>
                </a:effectLst>
              </a:rPr>
              <a:t>逻辑：事物的因果关系</a:t>
            </a:r>
            <a:endParaRPr kumimoji="0" lang="en-US" altLang="zh-CN" sz="2800" smtClean="0">
              <a:effectLst>
                <a:outerShdw blurRad="38100" dist="38100" dir="2700000" algn="tl">
                  <a:srgbClr val="C0C0C0"/>
                </a:outerShdw>
              </a:effectLst>
            </a:endParaRPr>
          </a:p>
          <a:p>
            <a:pPr>
              <a:buFontTx/>
              <a:buNone/>
            </a:pPr>
            <a:r>
              <a:rPr kumimoji="0" lang="en-US" altLang="zh-CN" sz="2800" smtClean="0">
                <a:effectLst>
                  <a:outerShdw blurRad="38100" dist="38100" dir="2700000" algn="tl">
                    <a:srgbClr val="C0C0C0"/>
                  </a:outerShdw>
                </a:effectLst>
              </a:rPr>
              <a:t>		</a:t>
            </a:r>
            <a:r>
              <a:rPr kumimoji="0" lang="zh-CN" altLang="en-US" sz="2800" smtClean="0">
                <a:effectLst>
                  <a:outerShdw blurRad="38100" dist="38100" dir="2700000" algn="tl">
                    <a:srgbClr val="C0C0C0"/>
                  </a:outerShdw>
                </a:effectLst>
              </a:rPr>
              <a:t>逻辑运算的数学基础：</a:t>
            </a:r>
            <a:r>
              <a:rPr kumimoji="0" lang="en-US" altLang="zh-CN" sz="2800" smtClean="0">
                <a:effectLst>
                  <a:outerShdw blurRad="38100" dist="38100" dir="2700000" algn="tl">
                    <a:srgbClr val="C0C0C0"/>
                  </a:outerShdw>
                </a:effectLst>
              </a:rPr>
              <a:t> </a:t>
            </a:r>
            <a:r>
              <a:rPr kumimoji="0" lang="zh-CN" altLang="en-US" sz="2800" smtClean="0">
                <a:effectLst>
                  <a:outerShdw blurRad="38100" dist="38100" dir="2700000" algn="tl">
                    <a:srgbClr val="C0C0C0"/>
                  </a:outerShdw>
                </a:effectLst>
              </a:rPr>
              <a:t>逻辑代数</a:t>
            </a:r>
            <a:endParaRPr kumimoji="0" lang="en-US" altLang="zh-CN" sz="2800" smtClean="0">
              <a:effectLst>
                <a:outerShdw blurRad="38100" dist="38100" dir="2700000" algn="tl">
                  <a:srgbClr val="C0C0C0"/>
                </a:outerShdw>
              </a:effectLst>
            </a:endParaRPr>
          </a:p>
          <a:p>
            <a:pPr>
              <a:buFontTx/>
              <a:buNone/>
            </a:pPr>
            <a:r>
              <a:rPr kumimoji="0" lang="en-US" altLang="zh-CN" sz="2800" smtClean="0">
                <a:effectLst>
                  <a:outerShdw blurRad="38100" dist="38100" dir="2700000" algn="tl">
                    <a:srgbClr val="C0C0C0"/>
                  </a:outerShdw>
                </a:effectLst>
              </a:rPr>
              <a:t>		</a:t>
            </a:r>
            <a:r>
              <a:rPr kumimoji="0" lang="zh-CN" altLang="en-US" sz="2800" smtClean="0">
                <a:effectLst>
                  <a:outerShdw blurRad="38100" dist="38100" dir="2700000" algn="tl">
                    <a:srgbClr val="C0C0C0"/>
                  </a:outerShdw>
                </a:effectLst>
              </a:rPr>
              <a:t>在二值逻辑中的变量取值：</a:t>
            </a:r>
            <a:r>
              <a:rPr kumimoji="0" lang="en-US" altLang="zh-CN" sz="2800" smtClean="0">
                <a:effectLst>
                  <a:outerShdw blurRad="38100" dist="38100" dir="2700000" algn="tl">
                    <a:srgbClr val="C0C0C0"/>
                  </a:outerShdw>
                </a:effectLst>
              </a:rPr>
              <a:t> </a:t>
            </a:r>
            <a:r>
              <a:rPr kumimoji="0" lang="en-US" altLang="zh-CN" sz="2800" smtClean="0">
                <a:effectLst>
                  <a:outerShdw blurRad="38100" dist="38100" dir="2700000" algn="tl">
                    <a:srgbClr val="C0C0C0"/>
                  </a:outerShdw>
                </a:effectLst>
                <a:latin typeface="黑体" panose="02010609060101010101" charset="-122"/>
                <a:ea typeface="黑体" panose="02010609060101010101" charset="-122"/>
              </a:rPr>
              <a:t> 0/1</a:t>
            </a:r>
            <a:endParaRPr kumimoji="0" lang="en-US" altLang="zh-CN" sz="2800" smtClean="0">
              <a:effectLst>
                <a:outerShdw blurRad="38100" dist="38100" dir="2700000" algn="tl">
                  <a:srgbClr val="C0C0C0"/>
                </a:outerShdw>
              </a:effectLst>
              <a:latin typeface="黑体" panose="02010609060101010101" charset="-122"/>
              <a:ea typeface="黑体" panose="02010609060101010101" charset="-122"/>
            </a:endParaRPr>
          </a:p>
          <a:p>
            <a:pPr>
              <a:buFontTx/>
              <a:buNone/>
            </a:pPr>
            <a:endParaRPr kumimoji="0" lang="en-US" altLang="zh-CN" sz="2800" smtClean="0">
              <a:effectLst>
                <a:outerShdw blurRad="38100" dist="38100" dir="2700000" algn="tl">
                  <a:srgbClr val="C0C0C0"/>
                </a:outerShdw>
              </a:effectLst>
              <a:latin typeface="黑体" panose="02010609060101010101" charset="-122"/>
              <a:ea typeface="黑体" panose="02010609060101010101" charset="-122"/>
            </a:endParaRPr>
          </a:p>
          <a:p>
            <a:pPr>
              <a:buFontTx/>
              <a:buNone/>
            </a:pPr>
            <a:r>
              <a:rPr kumimoji="0" lang="en-US" altLang="zh-CN" sz="2800" smtClean="0">
                <a:effectLst>
                  <a:outerShdw blurRad="38100" dist="38100" dir="2700000" algn="tl">
                    <a:srgbClr val="C0C0C0"/>
                  </a:outerShdw>
                </a:effectLst>
                <a:latin typeface="黑体" panose="02010609060101010101" charset="-122"/>
                <a:ea typeface="黑体" panose="02010609060101010101" charset="-122"/>
              </a:rPr>
              <a:t>     逻辑代数的三种基本运算、基本公式和常用公式；逻辑函数的公式法化简和卡诺图化简；具有无关项的逻辑函数及其化简。</a:t>
            </a:r>
            <a:endParaRPr kumimoji="0" lang="en-US" altLang="zh-CN" sz="2800" smtClean="0">
              <a:effectLst>
                <a:outerShdw blurRad="38100" dist="38100" dir="2700000" algn="tl">
                  <a:srgbClr val="C0C0C0"/>
                </a:outerShdw>
              </a:effectLst>
              <a:latin typeface="黑体" panose="02010609060101010101" charset="-122"/>
              <a:ea typeface="黑体" panose="02010609060101010101" charset="-122"/>
            </a:endParaRPr>
          </a:p>
        </p:txBody>
      </p:sp>
      <p:sp>
        <p:nvSpPr>
          <p:cNvPr id="3" name="Rectangle 2"/>
          <p:cNvSpPr>
            <a:spLocks noGrp="1" noChangeArrowheads="1"/>
          </p:cNvSpPr>
          <p:nvPr>
            <p:ph type="title"/>
          </p:nvPr>
        </p:nvSpPr>
        <p:spPr>
          <a:xfrm>
            <a:off x="468313" y="-41910"/>
            <a:ext cx="8229600" cy="884238"/>
          </a:xfrm>
        </p:spPr>
        <p:txBody>
          <a:bodyPr/>
          <a:p>
            <a:pPr>
              <a:defRPr/>
            </a:pPr>
            <a:r>
              <a:rPr kumimoji="0" lang="zh-CN" altLang="en-US" dirty="0" smtClean="0"/>
              <a:t>第二章  逻辑代数基础概述</a:t>
            </a:r>
            <a:endParaRPr kumimoji="0"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绪  论</a:t>
            </a:r>
            <a:endParaRPr lang="zh-CN" altLang="en-US" dirty="0"/>
          </a:p>
        </p:txBody>
      </p:sp>
      <p:sp>
        <p:nvSpPr>
          <p:cNvPr id="2" name="Rectangle 2"/>
          <p:cNvSpPr>
            <a:spLocks noGrp="1" noChangeArrowheads="1"/>
          </p:cNvSpPr>
          <p:nvPr/>
        </p:nvSpPr>
        <p:spPr>
          <a:xfrm>
            <a:off x="249555" y="1675130"/>
            <a:ext cx="1342390" cy="895985"/>
          </a:xfrm>
          <a:prstGeom prst="rect">
            <a:avLst/>
          </a:prstGeom>
          <a:noFill/>
          <a:ln w="9525">
            <a:noFill/>
          </a:ln>
        </p:spPr>
        <p:txBody>
          <a:bodyPr anchor="b"/>
          <a:lstStyle>
            <a:lvl1pPr algn="ctr" rtl="0" fontAlgn="base">
              <a:spcBef>
                <a:spcPct val="0"/>
              </a:spcBef>
              <a:spcAft>
                <a:spcPct val="0"/>
              </a:spcAft>
              <a:defRPr sz="45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r>
              <a:rPr kumimoji="0" lang="zh-CN" altLang="en-US" sz="4400" smtClean="0">
                <a:effectLst>
                  <a:outerShdw blurRad="38100" dist="38100" dir="2700000" algn="tl">
                    <a:srgbClr val="C0C0C0"/>
                  </a:outerShdw>
                </a:effectLst>
              </a:rPr>
              <a:t>逻辑</a:t>
            </a:r>
            <a:endParaRPr kumimoji="0" lang="zh-CN" altLang="en-US" sz="4400" smtClean="0">
              <a:effectLst>
                <a:outerShdw blurRad="38100" dist="38100" dir="2700000" algn="tl">
                  <a:srgbClr val="C0C0C0"/>
                </a:outerShdw>
              </a:effectLst>
            </a:endParaRPr>
          </a:p>
        </p:txBody>
      </p:sp>
      <p:pic>
        <p:nvPicPr>
          <p:cNvPr id="3" name="图片 2"/>
          <p:cNvPicPr>
            <a:picLocks noChangeAspect="1"/>
          </p:cNvPicPr>
          <p:nvPr/>
        </p:nvPicPr>
        <p:blipFill>
          <a:blip r:embed="rId1"/>
          <a:stretch>
            <a:fillRect/>
          </a:stretch>
        </p:blipFill>
        <p:spPr>
          <a:xfrm>
            <a:off x="1564005" y="875665"/>
            <a:ext cx="2552065" cy="2466975"/>
          </a:xfrm>
          <a:prstGeom prst="rect">
            <a:avLst/>
          </a:prstGeom>
        </p:spPr>
      </p:pic>
      <p:sp>
        <p:nvSpPr>
          <p:cNvPr id="9219" name="Rectangle 3"/>
          <p:cNvSpPr>
            <a:spLocks noGrp="1" noChangeArrowheads="1"/>
          </p:cNvSpPr>
          <p:nvPr>
            <p:ph type="body" idx="1"/>
          </p:nvPr>
        </p:nvSpPr>
        <p:spPr>
          <a:xfrm>
            <a:off x="4305935" y="803275"/>
            <a:ext cx="4624705" cy="2773680"/>
          </a:xfrm>
        </p:spPr>
        <p:txBody>
          <a:bodyPr/>
          <a:p>
            <a:pPr>
              <a:buFontTx/>
              <a:buNone/>
            </a:pPr>
            <a:r>
              <a:rPr kumimoji="0" lang="zh-CN" altLang="en-US" sz="2400" dirty="0" smtClean="0">
                <a:effectLst>
                  <a:outerShdw blurRad="38100" dist="38100" dir="2700000" algn="tl">
                    <a:srgbClr val="C0C0C0"/>
                  </a:outerShdw>
                </a:effectLst>
              </a:rPr>
              <a:t> （思维的规律和规则）</a:t>
            </a:r>
            <a:endParaRPr kumimoji="0" lang="zh-CN" altLang="en-US" sz="2400" dirty="0" smtClean="0">
              <a:effectLst>
                <a:outerShdw blurRad="38100" dist="38100" dir="2700000" algn="tl">
                  <a:srgbClr val="C0C0C0"/>
                </a:outerShdw>
              </a:effectLst>
            </a:endParaRPr>
          </a:p>
          <a:p>
            <a:pPr>
              <a:buFontTx/>
              <a:buNone/>
            </a:pPr>
            <a:r>
              <a:rPr kumimoji="0" lang="zh-CN" altLang="en-US" sz="2000" dirty="0" smtClean="0">
                <a:effectLst>
                  <a:outerShdw blurRad="38100" dist="38100" dir="2700000" algn="tl">
                    <a:srgbClr val="C0C0C0"/>
                  </a:outerShdw>
                </a:effectLst>
              </a:rPr>
              <a:t>       狭义上逻辑既指思维的规律，也指研究思维规律的学科即逻辑学。广义上逻辑泛指规律，包括思维规律和客观规律。逻辑包括形式逻辑与辩证逻辑，形式逻辑包括归纳逻辑与演绎逻辑.</a:t>
            </a:r>
            <a:endParaRPr kumimoji="0" lang="zh-CN" altLang="en-US" sz="2000" dirty="0" smtClean="0">
              <a:effectLst>
                <a:outerShdw blurRad="38100" dist="38100" dir="2700000" algn="tl">
                  <a:srgbClr val="C0C0C0"/>
                </a:outerShdw>
              </a:effectLst>
            </a:endParaRPr>
          </a:p>
          <a:p>
            <a:pPr>
              <a:buFontTx/>
              <a:buNone/>
            </a:pPr>
            <a:r>
              <a:rPr kumimoji="0" lang="zh-CN" altLang="en-US" sz="2000" dirty="0" smtClean="0">
                <a:effectLst>
                  <a:outerShdw blurRad="38100" dist="38100" dir="2700000" algn="tl">
                    <a:srgbClr val="C0C0C0"/>
                  </a:outerShdw>
                </a:effectLst>
              </a:rPr>
              <a:t>       逻辑值：真（</a:t>
            </a:r>
            <a:r>
              <a:rPr kumimoji="0" lang="en-US" altLang="zh-CN" sz="2000" dirty="0" smtClean="0">
                <a:effectLst>
                  <a:outerShdw blurRad="38100" dist="38100" dir="2700000" algn="tl">
                    <a:srgbClr val="C0C0C0"/>
                  </a:outerShdw>
                </a:effectLst>
              </a:rPr>
              <a:t>1</a:t>
            </a:r>
            <a:r>
              <a:rPr kumimoji="0" lang="zh-CN" altLang="en-US" sz="2000" dirty="0" smtClean="0">
                <a:effectLst>
                  <a:outerShdw blurRad="38100" dist="38100" dir="2700000" algn="tl">
                    <a:srgbClr val="C0C0C0"/>
                  </a:outerShdw>
                </a:effectLst>
              </a:rPr>
              <a:t>），假（</a:t>
            </a:r>
            <a:r>
              <a:rPr kumimoji="0" lang="en-US" altLang="zh-CN" sz="2000" dirty="0" smtClean="0">
                <a:effectLst>
                  <a:outerShdw blurRad="38100" dist="38100" dir="2700000" algn="tl">
                    <a:srgbClr val="C0C0C0"/>
                  </a:outerShdw>
                </a:effectLst>
              </a:rPr>
              <a:t>0</a:t>
            </a:r>
            <a:r>
              <a:rPr kumimoji="0" lang="zh-CN" altLang="en-US" sz="2000" dirty="0" smtClean="0">
                <a:effectLst>
                  <a:outerShdw blurRad="38100" dist="38100" dir="2700000" algn="tl">
                    <a:srgbClr val="C0C0C0"/>
                  </a:outerShdw>
                </a:effectLst>
              </a:rPr>
              <a:t>）</a:t>
            </a:r>
            <a:endParaRPr kumimoji="0" lang="zh-CN" altLang="en-US" sz="2000" dirty="0" smtClean="0">
              <a:effectLst>
                <a:outerShdw blurRad="38100" dist="38100" dir="2700000" algn="tl">
                  <a:srgbClr val="C0C0C0"/>
                </a:outerShdw>
              </a:effectLst>
            </a:endParaRPr>
          </a:p>
        </p:txBody>
      </p:sp>
      <p:pic>
        <p:nvPicPr>
          <p:cNvPr id="4" name="图片 3" descr="数字图片"/>
          <p:cNvPicPr>
            <a:picLocks noChangeAspect="1"/>
          </p:cNvPicPr>
          <p:nvPr/>
        </p:nvPicPr>
        <p:blipFill>
          <a:blip r:embed="rId2"/>
          <a:stretch>
            <a:fillRect/>
          </a:stretch>
        </p:blipFill>
        <p:spPr>
          <a:xfrm>
            <a:off x="1564005" y="3694430"/>
            <a:ext cx="2552700" cy="2284095"/>
          </a:xfrm>
          <a:prstGeom prst="rect">
            <a:avLst/>
          </a:prstGeom>
        </p:spPr>
      </p:pic>
      <p:sp>
        <p:nvSpPr>
          <p:cNvPr id="5" name="Rectangle 2"/>
          <p:cNvSpPr>
            <a:spLocks noGrp="1" noChangeArrowheads="1"/>
          </p:cNvSpPr>
          <p:nvPr/>
        </p:nvSpPr>
        <p:spPr>
          <a:xfrm>
            <a:off x="225425" y="4295775"/>
            <a:ext cx="1342390" cy="895985"/>
          </a:xfrm>
          <a:prstGeom prst="rect">
            <a:avLst/>
          </a:prstGeom>
          <a:noFill/>
          <a:ln w="9525">
            <a:noFill/>
          </a:ln>
        </p:spPr>
        <p:txBody>
          <a:bodyPr anchor="b"/>
          <a:lstStyle>
            <a:lvl1pPr algn="ctr" rtl="0" fontAlgn="base">
              <a:spcBef>
                <a:spcPct val="0"/>
              </a:spcBef>
              <a:spcAft>
                <a:spcPct val="0"/>
              </a:spcAft>
              <a:defRPr sz="45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r>
              <a:rPr kumimoji="0" lang="zh-CN" altLang="en-US" sz="4400" smtClean="0">
                <a:effectLst>
                  <a:outerShdw blurRad="38100" dist="38100" dir="2700000" algn="tl">
                    <a:srgbClr val="C0C0C0"/>
                  </a:outerShdw>
                </a:effectLst>
              </a:rPr>
              <a:t>数字</a:t>
            </a:r>
            <a:endParaRPr kumimoji="0" lang="zh-CN" altLang="en-US" sz="4400" smtClean="0">
              <a:effectLst>
                <a:outerShdw blurRad="38100" dist="38100" dir="2700000" algn="tl">
                  <a:srgbClr val="C0C0C0"/>
                </a:outerShdw>
              </a:effectLst>
            </a:endParaRPr>
          </a:p>
        </p:txBody>
      </p:sp>
      <p:sp>
        <p:nvSpPr>
          <p:cNvPr id="6" name="Rectangle 3"/>
          <p:cNvSpPr>
            <a:spLocks noGrp="1" noChangeArrowheads="1"/>
          </p:cNvSpPr>
          <p:nvPr/>
        </p:nvSpPr>
        <p:spPr>
          <a:xfrm>
            <a:off x="4357370" y="3694430"/>
            <a:ext cx="4624705" cy="2722245"/>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zh-CN" altLang="en-US" sz="2400" dirty="0" smtClean="0">
                <a:effectLst>
                  <a:outerShdw blurRad="38100" dist="38100" dir="2700000" algn="tl">
                    <a:srgbClr val="C0C0C0"/>
                  </a:outerShdw>
                </a:effectLst>
              </a:rPr>
              <a:t> （表示数的书写符号）</a:t>
            </a:r>
            <a:endParaRPr kumimoji="0" lang="zh-CN" altLang="en-US" sz="2400" dirty="0" smtClean="0">
              <a:effectLst>
                <a:outerShdw blurRad="38100" dist="38100" dir="2700000" algn="tl">
                  <a:srgbClr val="C0C0C0"/>
                </a:outerShdw>
              </a:effectLst>
            </a:endParaRPr>
          </a:p>
          <a:p>
            <a:pPr>
              <a:buFontTx/>
              <a:buNone/>
            </a:pPr>
            <a:r>
              <a:rPr kumimoji="0" lang="zh-CN" altLang="en-US" sz="2000" dirty="0" smtClean="0">
                <a:effectLst>
                  <a:outerShdw blurRad="38100" dist="38100" dir="2700000" algn="tl">
                    <a:srgbClr val="C0C0C0"/>
                  </a:outerShdw>
                </a:effectLst>
              </a:rPr>
              <a:t>       数字分好几种，阿拉伯数字是最普遍的一种。数字是一种用来表示数的书写符号。不同的记数系统可以使用相同的数字。在相应的记数系统中，数字位置决定了它所表示的值。反映了物质的存在状态或数量。</a:t>
            </a:r>
            <a:endParaRPr kumimoji="0" lang="zh-CN" altLang="en-US" sz="2000" dirty="0" smtClean="0">
              <a:effectLst>
                <a:outerShdw blurRad="38100" dist="38100" dir="2700000" algn="tl">
                  <a:srgbClr val="C0C0C0"/>
                </a:outerShdw>
              </a:effectLst>
            </a:endParaRPr>
          </a:p>
          <a:p>
            <a:pPr>
              <a:buFontTx/>
              <a:buNone/>
            </a:pPr>
            <a:r>
              <a:rPr kumimoji="0" lang="zh-CN" altLang="en-US" sz="2000" dirty="0" smtClean="0">
                <a:effectLst>
                  <a:outerShdw blurRad="38100" dist="38100" dir="2700000" algn="tl">
                    <a:srgbClr val="C0C0C0"/>
                  </a:outerShdw>
                </a:effectLst>
              </a:rPr>
              <a:t>       灯：亮（</a:t>
            </a:r>
            <a:r>
              <a:rPr kumimoji="0" lang="en-US" altLang="zh-CN" sz="2000" dirty="0" smtClean="0">
                <a:effectLst>
                  <a:outerShdw blurRad="38100" dist="38100" dir="2700000" algn="tl">
                    <a:srgbClr val="C0C0C0"/>
                  </a:outerShdw>
                </a:effectLst>
              </a:rPr>
              <a:t>1</a:t>
            </a:r>
            <a:r>
              <a:rPr kumimoji="0" lang="zh-CN" altLang="en-US" sz="2000" dirty="0" smtClean="0">
                <a:effectLst>
                  <a:outerShdw blurRad="38100" dist="38100" dir="2700000" algn="tl">
                    <a:srgbClr val="C0C0C0"/>
                  </a:outerShdw>
                </a:effectLst>
              </a:rPr>
              <a:t>），灭（</a:t>
            </a:r>
            <a:r>
              <a:rPr kumimoji="0" lang="en-US" altLang="zh-CN" sz="2000" dirty="0" smtClean="0">
                <a:effectLst>
                  <a:outerShdw blurRad="38100" dist="38100" dir="2700000" algn="tl">
                    <a:srgbClr val="C0C0C0"/>
                  </a:outerShdw>
                </a:effectLst>
              </a:rPr>
              <a:t>0</a:t>
            </a:r>
            <a:r>
              <a:rPr kumimoji="0" lang="zh-CN" altLang="en-US" sz="2000" dirty="0" smtClean="0">
                <a:effectLst>
                  <a:outerShdw blurRad="38100" dist="38100" dir="2700000" algn="tl">
                    <a:srgbClr val="C0C0C0"/>
                  </a:outerShdw>
                </a:effectLst>
              </a:rPr>
              <a:t>）  </a:t>
            </a:r>
            <a:endParaRPr kumimoji="0" lang="zh-CN" altLang="en-US" sz="20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3-1-1"/>
          <p:cNvPicPr>
            <a:picLocks noGrp="1" noChangeAspect="1" noChangeArrowheads="1"/>
          </p:cNvPicPr>
          <p:nvPr>
            <p:ph idx="1"/>
          </p:nvPr>
        </p:nvPicPr>
        <p:blipFill>
          <a:blip r:embed="rId1"/>
          <a:srcRect/>
          <a:stretch>
            <a:fillRect/>
          </a:stretch>
        </p:blipFill>
        <p:spPr>
          <a:xfrm>
            <a:off x="317500" y="1080135"/>
            <a:ext cx="2934970" cy="3123565"/>
          </a:xfrm>
          <a:noFill/>
        </p:spPr>
      </p:pic>
      <p:sp>
        <p:nvSpPr>
          <p:cNvPr id="9218" name="Rectangle 2"/>
          <p:cNvSpPr>
            <a:spLocks noGrp="1" noChangeArrowheads="1"/>
          </p:cNvSpPr>
          <p:nvPr>
            <p:ph type="title"/>
          </p:nvPr>
        </p:nvSpPr>
        <p:spPr>
          <a:xfrm>
            <a:off x="468313" y="-41910"/>
            <a:ext cx="8229600" cy="884238"/>
          </a:xfrm>
        </p:spPr>
        <p:txBody>
          <a:bodyPr/>
          <a:p>
            <a:pPr>
              <a:defRPr/>
            </a:pPr>
            <a:r>
              <a:rPr kumimoji="0" lang="zh-CN" altLang="en-US" dirty="0" smtClean="0"/>
              <a:t>第三章  门电路概述</a:t>
            </a:r>
            <a:endParaRPr kumimoji="0" lang="zh-CN" altLang="en-US" dirty="0" smtClean="0"/>
          </a:p>
        </p:txBody>
      </p:sp>
      <p:sp>
        <p:nvSpPr>
          <p:cNvPr id="100" name="文本框 99"/>
          <p:cNvSpPr txBox="1"/>
          <p:nvPr/>
        </p:nvSpPr>
        <p:spPr>
          <a:xfrm>
            <a:off x="3361690" y="942975"/>
            <a:ext cx="5337175" cy="2676525"/>
          </a:xfrm>
          <a:prstGeom prst="rect">
            <a:avLst/>
          </a:prstGeom>
          <a:noFill/>
          <a:ln w="9525">
            <a:noFill/>
          </a:ln>
        </p:spPr>
        <p:txBody>
          <a:bodyPr wrap="square">
            <a:spAutoFit/>
          </a:bodyPr>
          <a:p>
            <a:pPr indent="266700"/>
            <a:r>
              <a:rPr lang="en-US" altLang="zh-CN" sz="2800">
                <a:latin typeface="宋体" panose="02010600030101010101" pitchFamily="2" charset="-122"/>
                <a:ea typeface="宋体" panose="02010600030101010101" pitchFamily="2" charset="-122"/>
                <a:cs typeface="宋体" panose="02010600030101010101" pitchFamily="2" charset="-122"/>
              </a:rPr>
              <a:t>   </a:t>
            </a:r>
            <a:r>
              <a:rPr lang="en-US" altLang="zh-CN" sz="2800" smtClean="0">
                <a:effectLst>
                  <a:outerShdw blurRad="38100" dist="38100" dir="2700000" algn="tl">
                    <a:srgbClr val="C0C0C0"/>
                  </a:outerShdw>
                </a:effectLst>
                <a:latin typeface="黑体" panose="02010609060101010101" charset="-122"/>
                <a:ea typeface="黑体" panose="02010609060101010101" charset="-122"/>
                <a:cs typeface="+mn-cs"/>
              </a:rPr>
              <a:t>半导体二极管和三极管的开关特性；最简单的与、或、非门电路；集成三极管--三极管逻辑门电路；CMOS逻辑门电路；TTL和CMOS两类集成门电路的外特性，输出与输入的逻辑关系。</a:t>
            </a:r>
            <a:endParaRPr lang="en-US" altLang="zh-CN" sz="2800" smtClean="0">
              <a:effectLst>
                <a:outerShdw blurRad="38100" dist="38100" dir="2700000" algn="tl">
                  <a:srgbClr val="C0C0C0"/>
                </a:outerShdw>
              </a:effectLst>
              <a:latin typeface="黑体" panose="02010609060101010101" charset="-122"/>
              <a:ea typeface="黑体" panose="02010609060101010101"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41910"/>
            <a:ext cx="8229600" cy="884238"/>
          </a:xfrm>
        </p:spPr>
        <p:txBody>
          <a:bodyPr/>
          <a:p>
            <a:pPr>
              <a:defRPr/>
            </a:pPr>
            <a:r>
              <a:rPr kumimoji="0" lang="zh-CN" altLang="en-US" dirty="0" smtClean="0"/>
              <a:t>第四章  组合逻辑电路概述</a:t>
            </a:r>
            <a:endParaRPr kumimoji="0" lang="zh-CN" altLang="en-US" dirty="0" smtClean="0"/>
          </a:p>
        </p:txBody>
      </p:sp>
      <p:sp>
        <p:nvSpPr>
          <p:cNvPr id="100" name="文本框 99"/>
          <p:cNvSpPr txBox="1"/>
          <p:nvPr/>
        </p:nvSpPr>
        <p:spPr>
          <a:xfrm>
            <a:off x="4555490" y="1245235"/>
            <a:ext cx="4218940" cy="4030980"/>
          </a:xfrm>
          <a:prstGeom prst="rect">
            <a:avLst/>
          </a:prstGeom>
          <a:noFill/>
          <a:ln w="9525">
            <a:noFill/>
          </a:ln>
        </p:spPr>
        <p:txBody>
          <a:bodyPr wrap="square">
            <a:spAutoFit/>
          </a:bodyPr>
          <a:p>
            <a:pPr indent="266700"/>
            <a:r>
              <a:rPr lang="en-US" altLang="zh-CN" sz="3200">
                <a:latin typeface="宋体" panose="02010600030101010101" pitchFamily="2" charset="-122"/>
                <a:ea typeface="宋体" panose="02010600030101010101" pitchFamily="2" charset="-122"/>
                <a:cs typeface="宋体" panose="02010600030101010101" pitchFamily="2" charset="-122"/>
              </a:rPr>
              <a:t>   </a:t>
            </a:r>
            <a:r>
              <a:rPr lang="en-US" altLang="zh-CN" sz="3200" smtClean="0">
                <a:effectLst>
                  <a:outerShdw blurRad="38100" dist="38100" dir="2700000" algn="tl">
                    <a:srgbClr val="C0C0C0"/>
                  </a:outerShdw>
                </a:effectLst>
                <a:latin typeface="黑体" panose="02010609060101010101" charset="-122"/>
                <a:ea typeface="黑体" panose="02010609060101010101" charset="-122"/>
                <a:cs typeface="+mn-cs"/>
                <a:sym typeface="+mn-ea"/>
              </a:rPr>
              <a:t>组合逻辑电路的分析和设计方法；编码器的结构及其使用；译码器的结构及其使用；数码比较器、数据选择器的结构及其使用；组合逻辑电路中的竞争冒险</a:t>
            </a:r>
            <a:r>
              <a:rPr lang="en-US" altLang="zh-CN" sz="3200" smtClean="0">
                <a:effectLst>
                  <a:outerShdw blurRad="38100" dist="38100" dir="2700000" algn="tl">
                    <a:srgbClr val="C0C0C0"/>
                  </a:outerShdw>
                </a:effectLst>
                <a:latin typeface="黑体" panose="02010609060101010101" charset="-122"/>
                <a:ea typeface="黑体" panose="02010609060101010101" charset="-122"/>
                <a:cs typeface="+mn-cs"/>
              </a:rPr>
              <a:t>。</a:t>
            </a:r>
            <a:endParaRPr lang="zh-CN" altLang="en-US" sz="3200"/>
          </a:p>
        </p:txBody>
      </p:sp>
      <p:grpSp>
        <p:nvGrpSpPr>
          <p:cNvPr id="8194" name="Group 8"/>
          <p:cNvGrpSpPr/>
          <p:nvPr/>
        </p:nvGrpSpPr>
        <p:grpSpPr bwMode="auto">
          <a:xfrm>
            <a:off x="454978" y="1261745"/>
            <a:ext cx="3698875" cy="1738313"/>
            <a:chOff x="2774" y="1330"/>
            <a:chExt cx="2330" cy="1095"/>
          </a:xfrm>
        </p:grpSpPr>
        <p:sp>
          <p:nvSpPr>
            <p:cNvPr id="302089" name="Rectangle 9"/>
            <p:cNvSpPr>
              <a:spLocks noChangeArrowheads="1"/>
            </p:cNvSpPr>
            <p:nvPr/>
          </p:nvSpPr>
          <p:spPr bwMode="auto">
            <a:xfrm>
              <a:off x="3379" y="1480"/>
              <a:ext cx="1089" cy="635"/>
            </a:xfrm>
            <a:prstGeom prst="rect">
              <a:avLst/>
            </a:prstGeom>
            <a:noFill/>
            <a:ln w="28575">
              <a:solidFill>
                <a:schemeClr val="tx1"/>
              </a:solidFill>
              <a:miter lim="800000"/>
            </a:ln>
            <a:effectLst/>
          </p:spPr>
          <p:txBody>
            <a:bodyPr wrap="none" anchor="ctr"/>
            <a:p>
              <a:pPr>
                <a:defRPr/>
              </a:pPr>
              <a:endParaRPr lang="zh-CN" altLang="en-US">
                <a:latin typeface="Arial" panose="020B0604020202020204" pitchFamily="34" charset="0"/>
                <a:ea typeface="楷体_GB2312" charset="0"/>
              </a:endParaRPr>
            </a:p>
          </p:txBody>
        </p:sp>
        <p:sp>
          <p:nvSpPr>
            <p:cNvPr id="302090" name="Text Box 10"/>
            <p:cNvSpPr txBox="1">
              <a:spLocks noChangeArrowheads="1"/>
            </p:cNvSpPr>
            <p:nvPr/>
          </p:nvSpPr>
          <p:spPr bwMode="auto">
            <a:xfrm>
              <a:off x="3560" y="1575"/>
              <a:ext cx="771" cy="404"/>
            </a:xfrm>
            <a:prstGeom prst="rect">
              <a:avLst/>
            </a:prstGeom>
            <a:noFill/>
            <a:ln>
              <a:noFill/>
            </a:ln>
            <a:effectLst/>
          </p:spPr>
          <p:txBody>
            <a:bodyPr>
              <a:spAutoFit/>
            </a:bodyPr>
            <a:p>
              <a:pPr algn="ctr">
                <a:spcBef>
                  <a:spcPct val="50000"/>
                </a:spcBef>
              </a:pPr>
              <a:r>
                <a:rPr lang="zh-CN" altLang="en-US" b="1"/>
                <a:t>组合逻辑</a:t>
              </a:r>
              <a:r>
                <a:rPr lang="en-US" altLang="zh-CN" b="1"/>
                <a:t>    </a:t>
              </a:r>
              <a:r>
                <a:rPr lang="zh-CN" altLang="en-US" b="1"/>
                <a:t>电路</a:t>
              </a:r>
              <a:endParaRPr lang="zh-CN" altLang="en-US" b="1"/>
            </a:p>
          </p:txBody>
        </p:sp>
        <p:sp>
          <p:nvSpPr>
            <p:cNvPr id="302091" name="Line 11"/>
            <p:cNvSpPr>
              <a:spLocks noChangeShapeType="1"/>
            </p:cNvSpPr>
            <p:nvPr/>
          </p:nvSpPr>
          <p:spPr bwMode="auto">
            <a:xfrm>
              <a:off x="2971" y="1525"/>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2" name="Line 12"/>
            <p:cNvSpPr>
              <a:spLocks noChangeShapeType="1"/>
            </p:cNvSpPr>
            <p:nvPr/>
          </p:nvSpPr>
          <p:spPr bwMode="auto">
            <a:xfrm>
              <a:off x="2971" y="1616"/>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3" name="Line 13"/>
            <p:cNvSpPr>
              <a:spLocks noChangeShapeType="1"/>
            </p:cNvSpPr>
            <p:nvPr/>
          </p:nvSpPr>
          <p:spPr bwMode="auto">
            <a:xfrm>
              <a:off x="2971" y="2024"/>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4" name="Line 14"/>
            <p:cNvSpPr>
              <a:spLocks noChangeShapeType="1"/>
            </p:cNvSpPr>
            <p:nvPr/>
          </p:nvSpPr>
          <p:spPr bwMode="auto">
            <a:xfrm>
              <a:off x="4468" y="1525"/>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5" name="Line 15"/>
            <p:cNvSpPr>
              <a:spLocks noChangeShapeType="1"/>
            </p:cNvSpPr>
            <p:nvPr/>
          </p:nvSpPr>
          <p:spPr bwMode="auto">
            <a:xfrm>
              <a:off x="4468" y="1616"/>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6" name="Line 16"/>
            <p:cNvSpPr>
              <a:spLocks noChangeShapeType="1"/>
            </p:cNvSpPr>
            <p:nvPr/>
          </p:nvSpPr>
          <p:spPr bwMode="auto">
            <a:xfrm>
              <a:off x="4468" y="2024"/>
              <a:ext cx="408" cy="0"/>
            </a:xfrm>
            <a:prstGeom prst="line">
              <a:avLst/>
            </a:prstGeom>
            <a:noFill/>
            <a:ln w="28575">
              <a:solidFill>
                <a:schemeClr val="tx1"/>
              </a:solidFill>
              <a:round/>
              <a:tailEnd type="triangle" w="med" len="med"/>
            </a:ln>
            <a:effectLst/>
          </p:spPr>
          <p:txBody>
            <a:bodyPr/>
            <a:p>
              <a:pPr>
                <a:defRPr/>
              </a:pPr>
              <a:endParaRPr lang="zh-CN" altLang="en-US">
                <a:latin typeface="Arial" panose="020B0604020202020204" pitchFamily="34" charset="0"/>
                <a:ea typeface="楷体_GB2312" charset="0"/>
              </a:endParaRPr>
            </a:p>
          </p:txBody>
        </p:sp>
        <p:sp>
          <p:nvSpPr>
            <p:cNvPr id="302097" name="Line 17"/>
            <p:cNvSpPr>
              <a:spLocks noChangeShapeType="1"/>
            </p:cNvSpPr>
            <p:nvPr/>
          </p:nvSpPr>
          <p:spPr bwMode="auto">
            <a:xfrm>
              <a:off x="3152" y="1706"/>
              <a:ext cx="0" cy="227"/>
            </a:xfrm>
            <a:prstGeom prst="line">
              <a:avLst/>
            </a:prstGeom>
            <a:noFill/>
            <a:ln w="28575">
              <a:solidFill>
                <a:schemeClr val="tx1"/>
              </a:solidFill>
              <a:prstDash val="dash"/>
              <a:round/>
            </a:ln>
            <a:effectLst/>
          </p:spPr>
          <p:txBody>
            <a:bodyPr/>
            <a:p>
              <a:pPr>
                <a:defRPr/>
              </a:pPr>
              <a:endParaRPr lang="zh-CN" altLang="en-US">
                <a:latin typeface="Arial" panose="020B0604020202020204" pitchFamily="34" charset="0"/>
                <a:ea typeface="楷体_GB2312" charset="0"/>
              </a:endParaRPr>
            </a:p>
          </p:txBody>
        </p:sp>
        <p:sp>
          <p:nvSpPr>
            <p:cNvPr id="302098" name="Line 18"/>
            <p:cNvSpPr>
              <a:spLocks noChangeShapeType="1"/>
            </p:cNvSpPr>
            <p:nvPr/>
          </p:nvSpPr>
          <p:spPr bwMode="auto">
            <a:xfrm>
              <a:off x="4694" y="1706"/>
              <a:ext cx="0" cy="227"/>
            </a:xfrm>
            <a:prstGeom prst="line">
              <a:avLst/>
            </a:prstGeom>
            <a:noFill/>
            <a:ln w="28575">
              <a:solidFill>
                <a:schemeClr val="tx1"/>
              </a:solidFill>
              <a:prstDash val="dash"/>
              <a:round/>
            </a:ln>
            <a:effectLst/>
          </p:spPr>
          <p:txBody>
            <a:bodyPr/>
            <a:p>
              <a:pPr>
                <a:defRPr/>
              </a:pPr>
              <a:endParaRPr lang="zh-CN" altLang="en-US">
                <a:latin typeface="Arial" panose="020B0604020202020204" pitchFamily="34" charset="0"/>
                <a:ea typeface="楷体_GB2312" charset="0"/>
              </a:endParaRPr>
            </a:p>
          </p:txBody>
        </p:sp>
        <p:graphicFrame>
          <p:nvGraphicFramePr>
            <p:cNvPr id="8207" name="Object 19"/>
            <p:cNvGraphicFramePr>
              <a:graphicFrameLocks noChangeAspect="1"/>
            </p:cNvGraphicFramePr>
            <p:nvPr/>
          </p:nvGraphicFramePr>
          <p:xfrm>
            <a:off x="2774" y="1330"/>
            <a:ext cx="189" cy="267"/>
          </p:xfrm>
          <a:graphic>
            <a:graphicData uri="http://schemas.openxmlformats.org/presentationml/2006/ole">
              <mc:AlternateContent xmlns:mc="http://schemas.openxmlformats.org/markup-compatibility/2006">
                <mc:Choice xmlns:v="urn:schemas-microsoft-com:vml" Requires="v">
                  <p:oleObj spid="_x0000_s1025" name="公式" r:id="rId1" imgW="3657600" imgH="5181600" progId="Equation.3">
                    <p:embed/>
                  </p:oleObj>
                </mc:Choice>
                <mc:Fallback>
                  <p:oleObj name="公式" r:id="rId1" imgW="3657600" imgH="5181600" progId="Equation.3">
                    <p:embed/>
                    <p:pic>
                      <p:nvPicPr>
                        <p:cNvPr id="0" name="Object 19"/>
                        <p:cNvPicPr>
                          <a:picLocks noChangeAspect="1"/>
                        </p:cNvPicPr>
                        <p:nvPr/>
                      </p:nvPicPr>
                      <p:blipFill>
                        <a:blip r:embed="rId2"/>
                        <a:stretch>
                          <a:fillRect/>
                        </a:stretch>
                      </p:blipFill>
                      <p:spPr>
                        <a:xfrm>
                          <a:off x="2774" y="1330"/>
                          <a:ext cx="189" cy="267"/>
                        </a:xfrm>
                        <a:prstGeom prst="rect">
                          <a:avLst/>
                        </a:prstGeom>
                        <a:noFill/>
                        <a:ln w="9525">
                          <a:noFill/>
                        </a:ln>
                      </p:spPr>
                    </p:pic>
                  </p:oleObj>
                </mc:Fallback>
              </mc:AlternateContent>
            </a:graphicData>
          </a:graphic>
        </p:graphicFrame>
        <p:graphicFrame>
          <p:nvGraphicFramePr>
            <p:cNvPr id="8208" name="Object 20"/>
            <p:cNvGraphicFramePr>
              <a:graphicFrameLocks noChangeAspect="1"/>
            </p:cNvGraphicFramePr>
            <p:nvPr/>
          </p:nvGraphicFramePr>
          <p:xfrm>
            <a:off x="2776" y="1491"/>
            <a:ext cx="213" cy="258"/>
          </p:xfrm>
          <a:graphic>
            <a:graphicData uri="http://schemas.openxmlformats.org/presentationml/2006/ole">
              <mc:AlternateContent xmlns:mc="http://schemas.openxmlformats.org/markup-compatibility/2006">
                <mc:Choice xmlns:v="urn:schemas-microsoft-com:vml" Requires="v">
                  <p:oleObj spid="_x0000_s1026" name="公式" r:id="rId3" imgW="4267200" imgH="5181600" progId="Equation.3">
                    <p:embed/>
                  </p:oleObj>
                </mc:Choice>
                <mc:Fallback>
                  <p:oleObj name="公式" r:id="rId3" imgW="4267200" imgH="5181600" progId="Equation.3">
                    <p:embed/>
                    <p:pic>
                      <p:nvPicPr>
                        <p:cNvPr id="0" name="Object 20"/>
                        <p:cNvPicPr>
                          <a:picLocks noChangeAspect="1"/>
                        </p:cNvPicPr>
                        <p:nvPr/>
                      </p:nvPicPr>
                      <p:blipFill>
                        <a:blip r:embed="rId4"/>
                        <a:stretch>
                          <a:fillRect/>
                        </a:stretch>
                      </p:blipFill>
                      <p:spPr>
                        <a:xfrm>
                          <a:off x="2776" y="1491"/>
                          <a:ext cx="213" cy="258"/>
                        </a:xfrm>
                        <a:prstGeom prst="rect">
                          <a:avLst/>
                        </a:prstGeom>
                        <a:noFill/>
                        <a:ln w="9525">
                          <a:noFill/>
                        </a:ln>
                      </p:spPr>
                    </p:pic>
                  </p:oleObj>
                </mc:Fallback>
              </mc:AlternateContent>
            </a:graphicData>
          </a:graphic>
        </p:graphicFrame>
        <p:graphicFrame>
          <p:nvGraphicFramePr>
            <p:cNvPr id="8209" name="Object 21"/>
            <p:cNvGraphicFramePr>
              <a:graphicFrameLocks noChangeAspect="1"/>
            </p:cNvGraphicFramePr>
            <p:nvPr/>
          </p:nvGraphicFramePr>
          <p:xfrm>
            <a:off x="2813" y="1878"/>
            <a:ext cx="223" cy="285"/>
          </p:xfrm>
          <a:graphic>
            <a:graphicData uri="http://schemas.openxmlformats.org/presentationml/2006/ole">
              <mc:AlternateContent xmlns:mc="http://schemas.openxmlformats.org/markup-compatibility/2006">
                <mc:Choice xmlns:v="urn:schemas-microsoft-com:vml" Requires="v">
                  <p:oleObj spid="_x0000_s1027" name="公式" r:id="rId5" imgW="4267200" imgH="5486400" progId="Equation.3">
                    <p:embed/>
                  </p:oleObj>
                </mc:Choice>
                <mc:Fallback>
                  <p:oleObj name="公式" r:id="rId5" imgW="4267200" imgH="5486400" progId="Equation.3">
                    <p:embed/>
                    <p:pic>
                      <p:nvPicPr>
                        <p:cNvPr id="0" name="Object 21"/>
                        <p:cNvPicPr>
                          <a:picLocks noChangeAspect="1"/>
                        </p:cNvPicPr>
                        <p:nvPr/>
                      </p:nvPicPr>
                      <p:blipFill>
                        <a:blip r:embed="rId6"/>
                        <a:stretch>
                          <a:fillRect/>
                        </a:stretch>
                      </p:blipFill>
                      <p:spPr>
                        <a:xfrm>
                          <a:off x="2813" y="1878"/>
                          <a:ext cx="223" cy="285"/>
                        </a:xfrm>
                        <a:prstGeom prst="rect">
                          <a:avLst/>
                        </a:prstGeom>
                        <a:noFill/>
                        <a:ln w="9525">
                          <a:noFill/>
                        </a:ln>
                      </p:spPr>
                    </p:pic>
                  </p:oleObj>
                </mc:Fallback>
              </mc:AlternateContent>
            </a:graphicData>
          </a:graphic>
        </p:graphicFrame>
        <p:graphicFrame>
          <p:nvGraphicFramePr>
            <p:cNvPr id="8210" name="Object 22"/>
            <p:cNvGraphicFramePr>
              <a:graphicFrameLocks noChangeAspect="1"/>
            </p:cNvGraphicFramePr>
            <p:nvPr/>
          </p:nvGraphicFramePr>
          <p:xfrm>
            <a:off x="4862" y="1355"/>
            <a:ext cx="213" cy="277"/>
          </p:xfrm>
          <a:graphic>
            <a:graphicData uri="http://schemas.openxmlformats.org/presentationml/2006/ole">
              <mc:AlternateContent xmlns:mc="http://schemas.openxmlformats.org/markup-compatibility/2006">
                <mc:Choice xmlns:v="urn:schemas-microsoft-com:vml" Requires="v">
                  <p:oleObj spid="_x0000_s1028" name="公式" r:id="rId7" imgW="3962400" imgH="5181600" progId="Equation.3">
                    <p:embed/>
                  </p:oleObj>
                </mc:Choice>
                <mc:Fallback>
                  <p:oleObj name="公式" r:id="rId7" imgW="3962400" imgH="5181600" progId="Equation.3">
                    <p:embed/>
                    <p:pic>
                      <p:nvPicPr>
                        <p:cNvPr id="0" name="Object 22"/>
                        <p:cNvPicPr>
                          <a:picLocks noChangeAspect="1"/>
                        </p:cNvPicPr>
                        <p:nvPr/>
                      </p:nvPicPr>
                      <p:blipFill>
                        <a:blip r:embed="rId8"/>
                        <a:stretch>
                          <a:fillRect/>
                        </a:stretch>
                      </p:blipFill>
                      <p:spPr>
                        <a:xfrm>
                          <a:off x="4862" y="1355"/>
                          <a:ext cx="213" cy="277"/>
                        </a:xfrm>
                        <a:prstGeom prst="rect">
                          <a:avLst/>
                        </a:prstGeom>
                        <a:noFill/>
                        <a:ln w="9525">
                          <a:noFill/>
                        </a:ln>
                      </p:spPr>
                    </p:pic>
                  </p:oleObj>
                </mc:Fallback>
              </mc:AlternateContent>
            </a:graphicData>
          </a:graphic>
        </p:graphicFrame>
        <p:graphicFrame>
          <p:nvGraphicFramePr>
            <p:cNvPr id="8211" name="Object 23"/>
            <p:cNvGraphicFramePr>
              <a:graphicFrameLocks noChangeAspect="1"/>
            </p:cNvGraphicFramePr>
            <p:nvPr/>
          </p:nvGraphicFramePr>
          <p:xfrm>
            <a:off x="4883" y="1532"/>
            <a:ext cx="195" cy="239"/>
          </p:xfrm>
          <a:graphic>
            <a:graphicData uri="http://schemas.openxmlformats.org/presentationml/2006/ole">
              <mc:AlternateContent xmlns:mc="http://schemas.openxmlformats.org/markup-compatibility/2006">
                <mc:Choice xmlns:v="urn:schemas-microsoft-com:vml" Requires="v">
                  <p:oleObj spid="_x0000_s1029" name="公式" r:id="rId9" imgW="3962400" imgH="4876800" progId="Equation.3">
                    <p:embed/>
                  </p:oleObj>
                </mc:Choice>
                <mc:Fallback>
                  <p:oleObj name="公式" r:id="rId9" imgW="3962400" imgH="4876800" progId="Equation.3">
                    <p:embed/>
                    <p:pic>
                      <p:nvPicPr>
                        <p:cNvPr id="0" name="Object 23"/>
                        <p:cNvPicPr>
                          <a:picLocks noChangeAspect="1"/>
                        </p:cNvPicPr>
                        <p:nvPr/>
                      </p:nvPicPr>
                      <p:blipFill>
                        <a:blip r:embed="rId10"/>
                        <a:stretch>
                          <a:fillRect/>
                        </a:stretch>
                      </p:blipFill>
                      <p:spPr>
                        <a:xfrm>
                          <a:off x="4883" y="1532"/>
                          <a:ext cx="195" cy="239"/>
                        </a:xfrm>
                        <a:prstGeom prst="rect">
                          <a:avLst/>
                        </a:prstGeom>
                        <a:noFill/>
                        <a:ln w="9525">
                          <a:noFill/>
                        </a:ln>
                      </p:spPr>
                    </p:pic>
                  </p:oleObj>
                </mc:Fallback>
              </mc:AlternateContent>
            </a:graphicData>
          </a:graphic>
        </p:graphicFrame>
        <p:graphicFrame>
          <p:nvGraphicFramePr>
            <p:cNvPr id="8212" name="Object 24"/>
            <p:cNvGraphicFramePr>
              <a:graphicFrameLocks noChangeAspect="1"/>
            </p:cNvGraphicFramePr>
            <p:nvPr/>
          </p:nvGraphicFramePr>
          <p:xfrm>
            <a:off x="4872" y="1909"/>
            <a:ext cx="232" cy="258"/>
          </p:xfrm>
          <a:graphic>
            <a:graphicData uri="http://schemas.openxmlformats.org/presentationml/2006/ole">
              <mc:AlternateContent xmlns:mc="http://schemas.openxmlformats.org/markup-compatibility/2006">
                <mc:Choice xmlns:v="urn:schemas-microsoft-com:vml" Requires="v">
                  <p:oleObj spid="_x0000_s1030" name="公式" r:id="rId11" imgW="4876800" imgH="5486400" progId="Equation.3">
                    <p:embed/>
                  </p:oleObj>
                </mc:Choice>
                <mc:Fallback>
                  <p:oleObj name="公式" r:id="rId11" imgW="4876800" imgH="5486400" progId="Equation.3">
                    <p:embed/>
                    <p:pic>
                      <p:nvPicPr>
                        <p:cNvPr id="0" name="Object 24"/>
                        <p:cNvPicPr>
                          <a:picLocks noChangeAspect="1"/>
                        </p:cNvPicPr>
                        <p:nvPr/>
                      </p:nvPicPr>
                      <p:blipFill>
                        <a:blip r:embed="rId12"/>
                        <a:stretch>
                          <a:fillRect/>
                        </a:stretch>
                      </p:blipFill>
                      <p:spPr>
                        <a:xfrm>
                          <a:off x="4872" y="1909"/>
                          <a:ext cx="232" cy="258"/>
                        </a:xfrm>
                        <a:prstGeom prst="rect">
                          <a:avLst/>
                        </a:prstGeom>
                        <a:noFill/>
                        <a:ln w="9525">
                          <a:noFill/>
                        </a:ln>
                      </p:spPr>
                    </p:pic>
                  </p:oleObj>
                </mc:Fallback>
              </mc:AlternateContent>
            </a:graphicData>
          </a:graphic>
        </p:graphicFrame>
        <p:sp>
          <p:nvSpPr>
            <p:cNvPr id="302105" name="Text Box 25"/>
            <p:cNvSpPr txBox="1">
              <a:spLocks noChangeArrowheads="1"/>
            </p:cNvSpPr>
            <p:nvPr/>
          </p:nvSpPr>
          <p:spPr bwMode="auto">
            <a:xfrm>
              <a:off x="2793" y="2175"/>
              <a:ext cx="2305" cy="250"/>
            </a:xfrm>
            <a:prstGeom prst="rect">
              <a:avLst/>
            </a:prstGeom>
            <a:noFill/>
            <a:ln>
              <a:noFill/>
            </a:ln>
            <a:effectLst/>
          </p:spPr>
          <p:txBody>
            <a:bodyPr>
              <a:spAutoFit/>
            </a:bodyPr>
            <a:p>
              <a:pPr algn="ctr">
                <a:spcBef>
                  <a:spcPct val="50000"/>
                </a:spcBef>
              </a:pPr>
              <a:r>
                <a:rPr lang="zh-CN" altLang="en-US" sz="2000" b="1"/>
                <a:t>组合逻辑电路的框图</a:t>
              </a:r>
              <a:endParaRPr lang="zh-CN" altLang="en-US" sz="2000" b="1"/>
            </a:p>
          </p:txBody>
        </p:sp>
      </p:grpSp>
      <p:graphicFrame>
        <p:nvGraphicFramePr>
          <p:cNvPr id="302106" name="Object 26"/>
          <p:cNvGraphicFramePr>
            <a:graphicFrameLocks noChangeAspect="1"/>
          </p:cNvGraphicFramePr>
          <p:nvPr/>
        </p:nvGraphicFramePr>
        <p:xfrm>
          <a:off x="5430838" y="5379085"/>
          <a:ext cx="1993900" cy="630238"/>
        </p:xfrm>
        <a:graphic>
          <a:graphicData uri="http://schemas.openxmlformats.org/presentationml/2006/ole">
            <mc:AlternateContent xmlns:mc="http://schemas.openxmlformats.org/markup-compatibility/2006">
              <mc:Choice xmlns:v="urn:schemas-microsoft-com:vml" Requires="v">
                <p:oleObj spid="_x0000_s1031" name="公式" r:id="rId13" imgW="15544800" imgH="4876800" progId="Equation.3">
                  <p:embed/>
                </p:oleObj>
              </mc:Choice>
              <mc:Fallback>
                <p:oleObj name="公式" r:id="rId13" imgW="15544800" imgH="4876800" progId="Equation.3">
                  <p:embed/>
                  <p:pic>
                    <p:nvPicPr>
                      <p:cNvPr id="0" name="Object 26"/>
                      <p:cNvPicPr>
                        <a:picLocks noChangeAspect="1"/>
                      </p:cNvPicPr>
                      <p:nvPr/>
                    </p:nvPicPr>
                    <p:blipFill>
                      <a:blip r:embed="rId14"/>
                      <a:stretch>
                        <a:fillRect/>
                      </a:stretch>
                    </p:blipFill>
                    <p:spPr>
                      <a:xfrm>
                        <a:off x="5430838" y="5379085"/>
                        <a:ext cx="1993900" cy="630238"/>
                      </a:xfrm>
                      <a:prstGeom prst="rect">
                        <a:avLst/>
                      </a:prstGeom>
                      <a:noFill/>
                      <a:ln w="9525">
                        <a:noFill/>
                      </a:ln>
                    </p:spPr>
                  </p:pic>
                </p:oleObj>
              </mc:Fallback>
            </mc:AlternateContent>
          </a:graphicData>
        </a:graphic>
      </p:graphicFrame>
      <p:graphicFrame>
        <p:nvGraphicFramePr>
          <p:cNvPr id="302109" name="Object 29"/>
          <p:cNvGraphicFramePr>
            <a:graphicFrameLocks noChangeAspect="1"/>
          </p:cNvGraphicFramePr>
          <p:nvPr/>
        </p:nvGraphicFramePr>
        <p:xfrm>
          <a:off x="693738" y="3441700"/>
          <a:ext cx="3654425" cy="2674938"/>
        </p:xfrm>
        <a:graphic>
          <a:graphicData uri="http://schemas.openxmlformats.org/presentationml/2006/ole">
            <mc:AlternateContent xmlns:mc="http://schemas.openxmlformats.org/markup-compatibility/2006">
              <mc:Choice xmlns:v="urn:schemas-microsoft-com:vml" Requires="v">
                <p:oleObj spid="_x0000_s1032" name="公式" r:id="rId15" imgW="29870400" imgH="21945600" progId="Equation.3">
                  <p:embed/>
                </p:oleObj>
              </mc:Choice>
              <mc:Fallback>
                <p:oleObj name="公式" r:id="rId15" imgW="29870400" imgH="21945600" progId="Equation.3">
                  <p:embed/>
                  <p:pic>
                    <p:nvPicPr>
                      <p:cNvPr id="0" name="Object 29"/>
                      <p:cNvPicPr>
                        <a:picLocks noChangeAspect="1"/>
                      </p:cNvPicPr>
                      <p:nvPr/>
                    </p:nvPicPr>
                    <p:blipFill>
                      <a:blip r:embed="rId16"/>
                      <a:stretch>
                        <a:fillRect/>
                      </a:stretch>
                    </p:blipFill>
                    <p:spPr>
                      <a:xfrm>
                        <a:off x="693738" y="3441700"/>
                        <a:ext cx="3654425" cy="26749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4" descr="7-5-1"/>
          <p:cNvPicPr>
            <a:picLocks noChangeAspect="1" noChangeArrowheads="1"/>
          </p:cNvPicPr>
          <p:nvPr/>
        </p:nvPicPr>
        <p:blipFill>
          <a:blip r:embed="rId1"/>
          <a:srcRect/>
          <a:stretch>
            <a:fillRect/>
          </a:stretch>
        </p:blipFill>
        <p:spPr bwMode="auto">
          <a:xfrm>
            <a:off x="611505" y="927100"/>
            <a:ext cx="7921625" cy="5401945"/>
          </a:xfrm>
          <a:prstGeom prst="rect">
            <a:avLst/>
          </a:prstGeom>
          <a:noFill/>
          <a:ln w="9525">
            <a:noFill/>
            <a:miter lim="800000"/>
            <a:headEnd/>
            <a:tailEnd/>
          </a:ln>
        </p:spPr>
      </p:pic>
      <p:sp>
        <p:nvSpPr>
          <p:cNvPr id="9218" name="Rectangle 2"/>
          <p:cNvSpPr>
            <a:spLocks noGrp="1" noChangeArrowheads="1"/>
          </p:cNvSpPr>
          <p:nvPr>
            <p:ph type="title"/>
          </p:nvPr>
        </p:nvSpPr>
        <p:spPr>
          <a:xfrm>
            <a:off x="468313" y="-41910"/>
            <a:ext cx="8229600" cy="884238"/>
          </a:xfrm>
        </p:spPr>
        <p:txBody>
          <a:bodyPr/>
          <a:p>
            <a:pPr>
              <a:defRPr/>
            </a:pPr>
            <a:r>
              <a:rPr kumimoji="0" lang="zh-CN" altLang="en-US" dirty="0" smtClean="0"/>
              <a:t>第五章  半导体存储电路概述</a:t>
            </a:r>
            <a:endParaRPr kumimoji="0"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a:xfrm>
            <a:off x="323850" y="756920"/>
            <a:ext cx="8137525" cy="5153025"/>
          </a:xfrm>
        </p:spPr>
        <p:txBody>
          <a:bodyPr/>
          <a:lstStyle/>
          <a:p>
            <a:pPr marL="457200" indent="-457200">
              <a:buFontTx/>
              <a:buNone/>
            </a:pPr>
            <a:r>
              <a:rPr lang="zh-CN" altLang="en-US" sz="2000" smtClean="0">
                <a:effectLst>
                  <a:outerShdw blurRad="38100" dist="38100" dir="2700000" algn="tl">
                    <a:srgbClr val="C0C0C0"/>
                  </a:outerShdw>
                </a:effectLst>
              </a:rPr>
              <a:t>一、时序逻辑电路的特点</a:t>
            </a:r>
            <a:endParaRPr lang="zh-CN" altLang="en-US" sz="2000" smtClean="0">
              <a:effectLst>
                <a:outerShdw blurRad="38100" dist="38100" dir="2700000" algn="tl">
                  <a:srgbClr val="C0C0C0"/>
                </a:outerShdw>
              </a:effectLst>
            </a:endParaRPr>
          </a:p>
          <a:p>
            <a:pPr marL="457200" indent="-457200">
              <a:buFontTx/>
              <a:buAutoNum type="arabicPeriod"/>
            </a:pPr>
            <a:r>
              <a:rPr lang="zh-CN" altLang="en-US" sz="1800" smtClean="0">
                <a:effectLst>
                  <a:outerShdw blurRad="38100" dist="38100" dir="2700000" algn="tl">
                    <a:srgbClr val="C0C0C0"/>
                  </a:outerShdw>
                </a:effectLst>
              </a:rPr>
              <a:t>功能上：</a:t>
            </a:r>
            <a:r>
              <a:rPr lang="zh-CN" altLang="en-US" sz="1800" u="sng" smtClean="0">
                <a:effectLst>
                  <a:outerShdw blurRad="38100" dist="38100" dir="2700000" algn="tl">
                    <a:srgbClr val="C0C0C0"/>
                  </a:outerShdw>
                </a:effectLst>
              </a:rPr>
              <a:t>任一时刻的输出不仅取决于该时刻的输入，还与电路原来的状态有关</a:t>
            </a:r>
            <a:r>
              <a:rPr lang="zh-CN" altLang="en-US" sz="1800" smtClean="0">
                <a:effectLst>
                  <a:outerShdw blurRad="38100" dist="38100" dir="2700000" algn="tl">
                    <a:srgbClr val="C0C0C0"/>
                  </a:outerShdw>
                </a:effectLst>
              </a:rPr>
              <a:t>。</a:t>
            </a:r>
            <a:endParaRPr lang="zh-CN" altLang="en-US" sz="1800" smtClean="0">
              <a:effectLst>
                <a:outerShdw blurRad="38100" dist="38100" dir="2700000" algn="tl">
                  <a:srgbClr val="C0C0C0"/>
                </a:outerShdw>
              </a:effectLst>
            </a:endParaRPr>
          </a:p>
          <a:p>
            <a:pPr marL="457200" indent="-457200">
              <a:buFontTx/>
              <a:buNone/>
            </a:pPr>
            <a:r>
              <a:rPr lang="zh-CN" altLang="en-US" sz="1800" smtClean="0">
                <a:effectLst>
                  <a:outerShdw blurRad="38100" dist="38100" dir="2700000" algn="tl">
                    <a:srgbClr val="C0C0C0"/>
                  </a:outerShdw>
                </a:effectLst>
              </a:rPr>
              <a:t>例：串行加法器，两个多位数从低位到高位逐位相加</a:t>
            </a:r>
            <a:endParaRPr lang="zh-CN" altLang="en-US" sz="1800" smtClean="0">
              <a:effectLst>
                <a:outerShdw blurRad="38100" dist="38100" dir="2700000" algn="tl">
                  <a:srgbClr val="C0C0C0"/>
                </a:outerShdw>
              </a:effectLst>
            </a:endParaRPr>
          </a:p>
          <a:p>
            <a:pPr marL="457200" indent="-457200">
              <a:buFontTx/>
              <a:buNone/>
            </a:pPr>
            <a:r>
              <a:rPr lang="en-US" altLang="zh-CN" sz="2400" smtClean="0">
                <a:effectLst>
                  <a:outerShdw blurRad="38100" dist="38100" dir="2700000" algn="tl">
                    <a:srgbClr val="C0C0C0"/>
                  </a:outerShdw>
                </a:effectLst>
              </a:rPr>
              <a:t>2. </a:t>
            </a:r>
            <a:r>
              <a:rPr lang="zh-CN" altLang="en-US" sz="2000" smtClean="0">
                <a:effectLst>
                  <a:outerShdw blurRad="38100" dist="38100" dir="2700000" algn="tl">
                    <a:srgbClr val="C0C0C0"/>
                  </a:outerShdw>
                </a:effectLst>
              </a:rPr>
              <a:t>电路结构上</a:t>
            </a:r>
            <a:endParaRPr lang="zh-CN" altLang="en-US" sz="2000" smtClean="0">
              <a:effectLst>
                <a:outerShdw blurRad="38100" dist="38100" dir="2700000" algn="tl">
                  <a:srgbClr val="C0C0C0"/>
                </a:outerShdw>
              </a:effectLst>
            </a:endParaRPr>
          </a:p>
          <a:p>
            <a:pPr marL="457200" indent="-457200">
              <a:buFontTx/>
              <a:buNone/>
            </a:pPr>
            <a:r>
              <a:rPr lang="en-US" altLang="zh-CN" sz="1800" smtClean="0">
                <a:effectLst>
                  <a:outerShdw blurRad="38100" dist="38100" dir="2700000" algn="tl">
                    <a:srgbClr val="C0C0C0"/>
                  </a:outerShdw>
                </a:effectLst>
              </a:rPr>
              <a:t>	</a:t>
            </a:r>
            <a:r>
              <a:rPr lang="en-US" altLang="zh-CN" sz="1800" smtClean="0">
                <a:effectLst>
                  <a:outerShdw blurRad="38100" dist="38100" dir="2700000" algn="tl">
                    <a:srgbClr val="C0C0C0"/>
                  </a:outerShdw>
                </a:effectLst>
                <a:latin typeface="楷体_GB2312" pitchFamily="49" charset="-122"/>
              </a:rPr>
              <a:t>①</a:t>
            </a:r>
            <a:r>
              <a:rPr lang="zh-CN" altLang="en-US" sz="1800" smtClean="0">
                <a:effectLst>
                  <a:outerShdw blurRad="38100" dist="38100" dir="2700000" algn="tl">
                    <a:srgbClr val="C0C0C0"/>
                  </a:outerShdw>
                </a:effectLst>
                <a:latin typeface="楷体_GB2312" pitchFamily="49" charset="-122"/>
              </a:rPr>
              <a:t>包含存储电路和组合电路</a:t>
            </a:r>
            <a:endParaRPr lang="zh-CN" altLang="en-US" sz="1800" smtClean="0">
              <a:effectLst>
                <a:outerShdw blurRad="38100" dist="38100" dir="2700000" algn="tl">
                  <a:srgbClr val="C0C0C0"/>
                </a:outerShdw>
              </a:effectLst>
              <a:latin typeface="楷体_GB2312" pitchFamily="49" charset="-122"/>
            </a:endParaRPr>
          </a:p>
          <a:p>
            <a:pPr marL="457200" indent="-457200">
              <a:buFontTx/>
              <a:buNone/>
            </a:pPr>
            <a:r>
              <a:rPr lang="en-US" altLang="zh-CN" sz="1800" smtClean="0">
                <a:effectLst>
                  <a:outerShdw blurRad="38100" dist="38100" dir="2700000" algn="tl">
                    <a:srgbClr val="C0C0C0"/>
                  </a:outerShdw>
                </a:effectLst>
                <a:latin typeface="楷体_GB2312" pitchFamily="49" charset="-122"/>
              </a:rPr>
              <a:t>	②</a:t>
            </a:r>
            <a:r>
              <a:rPr lang="zh-CN" altLang="en-US" sz="1800" smtClean="0">
                <a:effectLst>
                  <a:outerShdw blurRad="38100" dist="38100" dir="2700000" algn="tl">
                    <a:srgbClr val="C0C0C0"/>
                  </a:outerShdw>
                </a:effectLst>
                <a:latin typeface="楷体_GB2312" pitchFamily="49" charset="-122"/>
              </a:rPr>
              <a:t>存储器状态和输入变量共同决定输出</a:t>
            </a:r>
            <a:endParaRPr lang="zh-CN" altLang="en-US" sz="1800" smtClean="0">
              <a:effectLst>
                <a:outerShdw blurRad="38100" dist="38100" dir="2700000" algn="tl">
                  <a:srgbClr val="C0C0C0"/>
                </a:outerShdw>
              </a:effectLst>
              <a:latin typeface="楷体_GB2312" pitchFamily="49" charset="-122"/>
            </a:endParaRPr>
          </a:p>
          <a:p>
            <a:pPr marL="457200" indent="-457200">
              <a:buFontTx/>
              <a:buNone/>
            </a:pPr>
            <a:endParaRPr lang="zh-CN" altLang="en-US" sz="1800" smtClean="0">
              <a:effectLst>
                <a:outerShdw blurRad="38100" dist="38100" dir="2700000" algn="tl">
                  <a:srgbClr val="C0C0C0"/>
                </a:outerShdw>
              </a:effectLst>
              <a:latin typeface="楷体_GB2312" pitchFamily="49" charset="-122"/>
            </a:endParaRPr>
          </a:p>
        </p:txBody>
      </p:sp>
      <p:pic>
        <p:nvPicPr>
          <p:cNvPr id="332806" name="Picture 6" descr="6-1-1"/>
          <p:cNvPicPr>
            <a:picLocks noChangeAspect="1" noChangeArrowheads="1"/>
          </p:cNvPicPr>
          <p:nvPr/>
        </p:nvPicPr>
        <p:blipFill>
          <a:blip r:embed="rId1"/>
          <a:srcRect/>
          <a:stretch>
            <a:fillRect/>
          </a:stretch>
        </p:blipFill>
        <p:spPr bwMode="auto">
          <a:xfrm>
            <a:off x="468313" y="3528695"/>
            <a:ext cx="2570162" cy="2736850"/>
          </a:xfrm>
          <a:prstGeom prst="rect">
            <a:avLst/>
          </a:prstGeom>
          <a:noFill/>
          <a:ln w="9525">
            <a:noFill/>
            <a:miter lim="800000"/>
            <a:headEnd/>
            <a:tailEnd/>
          </a:ln>
        </p:spPr>
      </p:pic>
      <p:sp>
        <p:nvSpPr>
          <p:cNvPr id="100" name="文本框 99"/>
          <p:cNvSpPr txBox="1"/>
          <p:nvPr/>
        </p:nvSpPr>
        <p:spPr>
          <a:xfrm>
            <a:off x="4555490" y="2832100"/>
            <a:ext cx="4218940" cy="3046095"/>
          </a:xfrm>
          <a:prstGeom prst="rect">
            <a:avLst/>
          </a:prstGeom>
          <a:noFill/>
          <a:ln w="9525">
            <a:noFill/>
          </a:ln>
        </p:spPr>
        <p:txBody>
          <a:bodyPr wrap="square">
            <a:spAutoFit/>
          </a:bodyPr>
          <a:p>
            <a:pPr indent="266700"/>
            <a:r>
              <a:rPr lang="en-US" altLang="zh-CN" sz="2400">
                <a:latin typeface="宋体" panose="02010600030101010101" pitchFamily="2" charset="-122"/>
                <a:ea typeface="宋体" panose="02010600030101010101" pitchFamily="2" charset="-122"/>
                <a:cs typeface="宋体" panose="02010600030101010101" pitchFamily="2" charset="-122"/>
              </a:rPr>
              <a:t>   </a:t>
            </a:r>
            <a:r>
              <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rPr>
              <a:t>时序逻辑电路的分析方法，包括同步和异步电路的分析；时序逻辑电路的设计方法；寄存器的结构及其应用，掌握74HC194A移位寄存器的使用；集成计数器的结构及应用，掌握74LS161和74LS191等集成计数器的使用。</a:t>
            </a:r>
            <a:endPar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endParaRPr>
          </a:p>
        </p:txBody>
      </p:sp>
      <p:sp>
        <p:nvSpPr>
          <p:cNvPr id="9218" name="Rectangle 2"/>
          <p:cNvSpPr>
            <a:spLocks noGrp="1" noChangeArrowheads="1"/>
          </p:cNvSpPr>
          <p:nvPr>
            <p:ph type="title"/>
          </p:nvPr>
        </p:nvSpPr>
        <p:spPr>
          <a:xfrm>
            <a:off x="468313" y="-41910"/>
            <a:ext cx="8229600" cy="884238"/>
          </a:xfrm>
        </p:spPr>
        <p:txBody>
          <a:bodyPr/>
          <a:p>
            <a:pPr>
              <a:defRPr/>
            </a:pPr>
            <a:r>
              <a:rPr kumimoji="0" lang="zh-CN" altLang="en-US" dirty="0" smtClean="0"/>
              <a:t>第六章  时序逻辑电路概述</a:t>
            </a:r>
            <a:endParaRPr kumimoji="0"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910" name="Picture 6" descr="10-2-8"/>
          <p:cNvPicPr>
            <a:picLocks noChangeAspect="1" noChangeArrowheads="1"/>
          </p:cNvPicPr>
          <p:nvPr/>
        </p:nvPicPr>
        <p:blipFill>
          <a:blip r:embed="rId1"/>
          <a:srcRect/>
          <a:stretch>
            <a:fillRect/>
          </a:stretch>
        </p:blipFill>
        <p:spPr bwMode="auto">
          <a:xfrm>
            <a:off x="163195" y="842645"/>
            <a:ext cx="4584700" cy="5417820"/>
          </a:xfrm>
          <a:prstGeom prst="rect">
            <a:avLst/>
          </a:prstGeom>
          <a:noFill/>
          <a:ln w="9525">
            <a:noFill/>
            <a:miter lim="800000"/>
            <a:headEnd/>
            <a:tailEnd/>
          </a:ln>
        </p:spPr>
      </p:pic>
      <p:sp>
        <p:nvSpPr>
          <p:cNvPr id="100" name="文本框 99"/>
          <p:cNvSpPr txBox="1"/>
          <p:nvPr/>
        </p:nvSpPr>
        <p:spPr>
          <a:xfrm>
            <a:off x="5304790" y="1516380"/>
            <a:ext cx="2982595" cy="1938020"/>
          </a:xfrm>
          <a:prstGeom prst="rect">
            <a:avLst/>
          </a:prstGeom>
          <a:noFill/>
          <a:ln w="9525">
            <a:noFill/>
          </a:ln>
        </p:spPr>
        <p:txBody>
          <a:bodyPr wrap="square">
            <a:spAutoFit/>
          </a:bodyPr>
          <a:p>
            <a:pPr indent="266700"/>
            <a:r>
              <a:rPr lang="en-US" altLang="zh-CN" sz="2400">
                <a:latin typeface="宋体" panose="02010600030101010101" pitchFamily="2" charset="-122"/>
                <a:ea typeface="宋体" panose="02010600030101010101" pitchFamily="2" charset="-122"/>
                <a:cs typeface="宋体" panose="02010600030101010101" pitchFamily="2" charset="-122"/>
              </a:rPr>
              <a:t>   </a:t>
            </a:r>
            <a:r>
              <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rPr>
              <a:t>施密特触发</a:t>
            </a:r>
            <a:r>
              <a:rPr lang="zh-CN" altLang="en-US" sz="2400" smtClean="0">
                <a:effectLst>
                  <a:outerShdw blurRad="38100" dist="38100" dir="2700000" algn="tl">
                    <a:srgbClr val="C0C0C0"/>
                  </a:outerShdw>
                </a:effectLst>
                <a:latin typeface="黑体" panose="02010609060101010101" charset="-122"/>
                <a:ea typeface="黑体" panose="02010609060101010101" charset="-122"/>
                <a:cs typeface="+mn-cs"/>
              </a:rPr>
              <a:t>电路</a:t>
            </a:r>
            <a:r>
              <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rPr>
              <a:t>工作原理及其应用；单稳态</a:t>
            </a:r>
            <a:r>
              <a:rPr lang="zh-CN" altLang="en-US" sz="2400" smtClean="0">
                <a:effectLst>
                  <a:outerShdw blurRad="38100" dist="38100" dir="2700000" algn="tl">
                    <a:srgbClr val="C0C0C0"/>
                  </a:outerShdw>
                </a:effectLst>
                <a:latin typeface="黑体" panose="02010609060101010101" charset="-122"/>
                <a:ea typeface="黑体" panose="02010609060101010101" charset="-122"/>
                <a:cs typeface="+mn-cs"/>
              </a:rPr>
              <a:t>电路</a:t>
            </a:r>
            <a:r>
              <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rPr>
              <a:t>工作原理及其应用；555定时器的结构及其使用。</a:t>
            </a:r>
            <a:endParaRPr lang="en-US" altLang="zh-CN" sz="2400" smtClean="0">
              <a:effectLst>
                <a:outerShdw blurRad="38100" dist="38100" dir="2700000" algn="tl">
                  <a:srgbClr val="C0C0C0"/>
                </a:outerShdw>
              </a:effectLst>
              <a:latin typeface="黑体" panose="02010609060101010101" charset="-122"/>
              <a:ea typeface="黑体" panose="02010609060101010101" charset="-122"/>
              <a:cs typeface="+mn-cs"/>
            </a:endParaRPr>
          </a:p>
        </p:txBody>
      </p:sp>
      <p:sp>
        <p:nvSpPr>
          <p:cNvPr id="9218" name="Rectangle 2"/>
          <p:cNvSpPr>
            <a:spLocks noGrp="1" noChangeArrowheads="1"/>
          </p:cNvSpPr>
          <p:nvPr>
            <p:ph type="title"/>
          </p:nvPr>
        </p:nvSpPr>
        <p:spPr>
          <a:xfrm>
            <a:off x="468313" y="-41910"/>
            <a:ext cx="8229600" cy="884238"/>
          </a:xfrm>
        </p:spPr>
        <p:txBody>
          <a:bodyPr/>
          <a:p>
            <a:pPr>
              <a:defRPr/>
            </a:pPr>
            <a:r>
              <a:rPr kumimoji="0" lang="zh-CN" altLang="en-US" sz="3200" dirty="0" smtClean="0"/>
              <a:t>第七章  脉冲波形的产生和整形电路概述</a:t>
            </a:r>
            <a:endParaRPr kumimoji="0" lang="zh-CN" altLang="en-US" sz="32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7490" y="1297305"/>
            <a:ext cx="5982335" cy="4867472"/>
            <a:chOff x="850" y="1318"/>
            <a:chExt cx="11225" cy="8967"/>
          </a:xfrm>
        </p:grpSpPr>
        <p:sp>
          <p:nvSpPr>
            <p:cNvPr id="575495" name="Rectangle 7"/>
            <p:cNvSpPr>
              <a:spLocks noChangeArrowheads="1"/>
            </p:cNvSpPr>
            <p:nvPr/>
          </p:nvSpPr>
          <p:spPr bwMode="auto">
            <a:xfrm>
              <a:off x="1418" y="5285"/>
              <a:ext cx="1360" cy="795"/>
            </a:xfrm>
            <a:prstGeom prst="rect">
              <a:avLst/>
            </a:prstGeom>
            <a:solidFill>
              <a:schemeClr val="accent1"/>
            </a:solidFill>
            <a:ln w="28575">
              <a:solidFill>
                <a:schemeClr val="tx1"/>
              </a:solidFill>
              <a:miter lim="800000"/>
            </a:ln>
            <a:effectLst/>
          </p:spPr>
          <p:txBody>
            <a:bodyPr wrap="none" anchor="ctr"/>
            <a:lstStyle/>
            <a:p>
              <a:pPr algn="ctr"/>
              <a:r>
                <a:rPr lang="zh-CN" altLang="en-US">
                  <a:latin typeface="Comic Sans MS" panose="030F0702030302020204" pitchFamily="66" charset="0"/>
                </a:rPr>
                <a:t>传感器</a:t>
              </a:r>
              <a:endParaRPr lang="zh-CN" altLang="en-US">
                <a:latin typeface="Comic Sans MS" panose="030F0702030302020204" pitchFamily="66" charset="0"/>
              </a:endParaRPr>
            </a:p>
          </p:txBody>
        </p:sp>
        <p:sp>
          <p:nvSpPr>
            <p:cNvPr id="575496" name="Rectangle 8"/>
            <p:cNvSpPr>
              <a:spLocks noChangeArrowheads="1"/>
            </p:cNvSpPr>
            <p:nvPr/>
          </p:nvSpPr>
          <p:spPr bwMode="auto">
            <a:xfrm>
              <a:off x="3573" y="5173"/>
              <a:ext cx="1472" cy="1022"/>
            </a:xfrm>
            <a:prstGeom prst="rect">
              <a:avLst/>
            </a:prstGeom>
            <a:solidFill>
              <a:srgbClr val="FF99CC"/>
            </a:solidFill>
            <a:ln w="28575">
              <a:solidFill>
                <a:schemeClr val="tx1"/>
              </a:solidFill>
              <a:miter lim="800000"/>
            </a:ln>
            <a:effectLst/>
          </p:spPr>
          <p:txBody>
            <a:bodyPr wrap="none" anchor="ctr"/>
            <a:lstStyle/>
            <a:p>
              <a:pPr algn="ctr">
                <a:defRPr/>
              </a:pPr>
              <a:r>
                <a:rPr lang="zh-CN" altLang="en-US" sz="2000">
                  <a:latin typeface="Arial" panose="020B0604020202020204" pitchFamily="34" charset="0"/>
                  <a:ea typeface="方正舒体" panose="02010601030101010101" pitchFamily="2" charset="-122"/>
                  <a:cs typeface="方正舒体" panose="02010601030101010101" pitchFamily="2" charset="-122"/>
                </a:rPr>
                <a:t>放大器</a:t>
              </a:r>
              <a:endParaRPr lang="zh-CN" altLang="en-US" sz="2000">
                <a:latin typeface="Arial" panose="020B0604020202020204" pitchFamily="34" charset="0"/>
                <a:ea typeface="方正舒体" panose="02010601030101010101" pitchFamily="2" charset="-122"/>
                <a:cs typeface="方正舒体" panose="02010601030101010101" pitchFamily="2" charset="-122"/>
              </a:endParaRPr>
            </a:p>
          </p:txBody>
        </p:sp>
        <p:sp>
          <p:nvSpPr>
            <p:cNvPr id="575497" name="Rectangle 9"/>
            <p:cNvSpPr>
              <a:spLocks noChangeArrowheads="1"/>
            </p:cNvSpPr>
            <p:nvPr/>
          </p:nvSpPr>
          <p:spPr bwMode="auto">
            <a:xfrm>
              <a:off x="5840" y="4945"/>
              <a:ext cx="680" cy="1588"/>
            </a:xfrm>
            <a:prstGeom prst="rect">
              <a:avLst/>
            </a:prstGeom>
            <a:solidFill>
              <a:schemeClr val="accent1"/>
            </a:solidFill>
            <a:ln w="28575">
              <a:solidFill>
                <a:schemeClr val="tx1"/>
              </a:solidFill>
              <a:miter lim="800000"/>
            </a:ln>
            <a:effectLst/>
          </p:spPr>
          <p:txBody>
            <a:bodyPr wrap="none" anchor="ctr"/>
            <a:lstStyle/>
            <a:p>
              <a:pPr algn="ctr">
                <a:defRPr/>
              </a:pPr>
              <a:r>
                <a:rPr lang="en-US" altLang="zh-CN" sz="1600" b="1">
                  <a:latin typeface="Comic Sans MS" panose="030F0702030302020204" pitchFamily="66" charset="0"/>
                  <a:ea typeface="方正舒体" panose="02010601030101010101" pitchFamily="2" charset="-122"/>
                  <a:cs typeface="方正舒体" panose="02010601030101010101" pitchFamily="2" charset="-122"/>
                </a:rPr>
                <a:t>A/D</a:t>
              </a:r>
              <a:endParaRPr lang="en-US" altLang="zh-CN" sz="1600" b="1">
                <a:latin typeface="Comic Sans MS" panose="030F0702030302020204" pitchFamily="66" charset="0"/>
                <a:ea typeface="方正舒体" panose="02010601030101010101" pitchFamily="2" charset="-122"/>
                <a:cs typeface="方正舒体" panose="02010601030101010101" pitchFamily="2" charset="-122"/>
              </a:endParaRPr>
            </a:p>
            <a:p>
              <a:pPr algn="ctr">
                <a:defRPr/>
              </a:pPr>
              <a:r>
                <a:rPr lang="zh-CN" altLang="en-US" sz="1600" b="1">
                  <a:latin typeface="Comic Sans MS" panose="030F0702030302020204" pitchFamily="66" charset="0"/>
                  <a:ea typeface="方正舒体" panose="02010601030101010101" pitchFamily="2" charset="-122"/>
                  <a:cs typeface="方正舒体" panose="02010601030101010101" pitchFamily="2" charset="-122"/>
                </a:rPr>
                <a:t>转换</a:t>
              </a:r>
              <a:endParaRPr lang="zh-CN" altLang="en-US" sz="1600" b="1">
                <a:latin typeface="Comic Sans MS" panose="030F0702030302020204" pitchFamily="66" charset="0"/>
                <a:ea typeface="方正舒体" panose="02010601030101010101" pitchFamily="2" charset="-122"/>
                <a:cs typeface="方正舒体" panose="02010601030101010101" pitchFamily="2" charset="-122"/>
              </a:endParaRPr>
            </a:p>
          </p:txBody>
        </p:sp>
        <p:sp>
          <p:nvSpPr>
            <p:cNvPr id="575498" name="Rectangle 10"/>
            <p:cNvSpPr>
              <a:spLocks noChangeArrowheads="1"/>
            </p:cNvSpPr>
            <p:nvPr/>
          </p:nvSpPr>
          <p:spPr bwMode="auto">
            <a:xfrm>
              <a:off x="7313" y="4948"/>
              <a:ext cx="2270" cy="1587"/>
            </a:xfrm>
            <a:prstGeom prst="rect">
              <a:avLst/>
            </a:prstGeom>
            <a:solidFill>
              <a:srgbClr val="CCFF33"/>
            </a:solidFill>
            <a:ln w="28575">
              <a:solidFill>
                <a:schemeClr val="tx1"/>
              </a:solidFill>
              <a:miter lim="800000"/>
            </a:ln>
            <a:effectLst/>
          </p:spPr>
          <p:txBody>
            <a:bodyPr wrap="none" anchor="ctr"/>
            <a:lstStyle/>
            <a:p>
              <a:pPr algn="ctr"/>
              <a:r>
                <a:rPr lang="zh-CN" altLang="en-US" sz="1600" b="1">
                  <a:latin typeface="Comic Sans MS" panose="030F0702030302020204" pitchFamily="66" charset="0"/>
                </a:rPr>
                <a:t>微型计算机</a:t>
              </a:r>
              <a:endParaRPr lang="zh-CN" altLang="en-US" sz="1600" b="1">
                <a:latin typeface="Comic Sans MS" panose="030F0702030302020204" pitchFamily="66" charset="0"/>
              </a:endParaRPr>
            </a:p>
          </p:txBody>
        </p:sp>
        <p:sp>
          <p:nvSpPr>
            <p:cNvPr id="575499" name="Oval 11"/>
            <p:cNvSpPr>
              <a:spLocks noChangeArrowheads="1"/>
            </p:cNvSpPr>
            <p:nvPr/>
          </p:nvSpPr>
          <p:spPr bwMode="auto">
            <a:xfrm>
              <a:off x="6180" y="1998"/>
              <a:ext cx="1440" cy="1440"/>
            </a:xfrm>
            <a:prstGeom prst="ellipse">
              <a:avLst/>
            </a:prstGeom>
            <a:solidFill>
              <a:srgbClr val="FFCC00"/>
            </a:solidFill>
            <a:ln w="9525">
              <a:solidFill>
                <a:schemeClr val="tx1"/>
              </a:solidFill>
              <a:round/>
            </a:ln>
            <a:effectLst/>
          </p:spPr>
          <p:txBody>
            <a:bodyPr wrap="none" anchor="ctr"/>
            <a:lstStyle/>
            <a:p>
              <a:pPr algn="ctr"/>
              <a:r>
                <a:rPr lang="zh-CN" altLang="en-US"/>
                <a:t>控制</a:t>
              </a:r>
              <a:endParaRPr lang="en-US" altLang="zh-CN"/>
            </a:p>
            <a:p>
              <a:pPr algn="ctr"/>
              <a:r>
                <a:rPr lang="zh-CN" altLang="en-US"/>
                <a:t>对象</a:t>
              </a:r>
              <a:endParaRPr lang="zh-CN" altLang="en-US"/>
            </a:p>
          </p:txBody>
        </p:sp>
        <p:sp>
          <p:nvSpPr>
            <p:cNvPr id="575500" name="Rectangle 12"/>
            <p:cNvSpPr>
              <a:spLocks noChangeArrowheads="1"/>
            </p:cNvSpPr>
            <p:nvPr/>
          </p:nvSpPr>
          <p:spPr bwMode="auto">
            <a:xfrm>
              <a:off x="10488" y="4945"/>
              <a:ext cx="680" cy="1588"/>
            </a:xfrm>
            <a:prstGeom prst="rect">
              <a:avLst/>
            </a:prstGeom>
            <a:solidFill>
              <a:schemeClr val="accent1"/>
            </a:solidFill>
            <a:ln w="28575">
              <a:solidFill>
                <a:schemeClr val="tx1"/>
              </a:solidFill>
              <a:miter lim="800000"/>
            </a:ln>
            <a:effectLst/>
          </p:spPr>
          <p:txBody>
            <a:bodyPr wrap="none" anchor="ctr"/>
            <a:lstStyle/>
            <a:p>
              <a:pPr algn="ctr">
                <a:defRPr/>
              </a:pPr>
              <a:r>
                <a:rPr lang="en-US" altLang="zh-CN" sz="1600" b="1">
                  <a:latin typeface="Comic Sans MS" panose="030F0702030302020204" pitchFamily="66" charset="0"/>
                  <a:ea typeface="方正舒体" panose="02010601030101010101" pitchFamily="2" charset="-122"/>
                  <a:cs typeface="方正舒体" panose="02010601030101010101" pitchFamily="2" charset="-122"/>
                </a:rPr>
                <a:t>D/A</a:t>
              </a:r>
              <a:endParaRPr lang="en-US" altLang="zh-CN" sz="1600" b="1">
                <a:latin typeface="Comic Sans MS" panose="030F0702030302020204" pitchFamily="66" charset="0"/>
                <a:ea typeface="方正舒体" panose="02010601030101010101" pitchFamily="2" charset="-122"/>
                <a:cs typeface="方正舒体" panose="02010601030101010101" pitchFamily="2" charset="-122"/>
              </a:endParaRPr>
            </a:p>
            <a:p>
              <a:pPr algn="ctr">
                <a:defRPr/>
              </a:pPr>
              <a:r>
                <a:rPr lang="zh-CN" altLang="en-US" sz="1600" b="1">
                  <a:latin typeface="Comic Sans MS" panose="030F0702030302020204" pitchFamily="66" charset="0"/>
                  <a:ea typeface="方正舒体" panose="02010601030101010101" pitchFamily="2" charset="-122"/>
                  <a:cs typeface="方正舒体" panose="02010601030101010101" pitchFamily="2" charset="-122"/>
                </a:rPr>
                <a:t>转换</a:t>
              </a:r>
              <a:endParaRPr lang="zh-CN" altLang="en-US" sz="1600" b="1">
                <a:latin typeface="Comic Sans MS" panose="030F0702030302020204" pitchFamily="66" charset="0"/>
                <a:ea typeface="方正舒体" panose="02010601030101010101" pitchFamily="2" charset="-122"/>
                <a:cs typeface="方正舒体" panose="02010601030101010101" pitchFamily="2" charset="-122"/>
              </a:endParaRPr>
            </a:p>
          </p:txBody>
        </p:sp>
        <p:sp>
          <p:nvSpPr>
            <p:cNvPr id="575502" name="Line 14"/>
            <p:cNvSpPr>
              <a:spLocks noChangeShapeType="1"/>
            </p:cNvSpPr>
            <p:nvPr/>
          </p:nvSpPr>
          <p:spPr bwMode="auto">
            <a:xfrm>
              <a:off x="2778" y="5625"/>
              <a:ext cx="795" cy="0"/>
            </a:xfrm>
            <a:prstGeom prst="line">
              <a:avLst/>
            </a:prstGeom>
            <a:noFill/>
            <a:ln w="28575">
              <a:solidFill>
                <a:srgbClr val="FF0000"/>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3" name="Line 15"/>
            <p:cNvSpPr>
              <a:spLocks noChangeShapeType="1"/>
            </p:cNvSpPr>
            <p:nvPr/>
          </p:nvSpPr>
          <p:spPr bwMode="auto">
            <a:xfrm>
              <a:off x="5045" y="5625"/>
              <a:ext cx="795" cy="0"/>
            </a:xfrm>
            <a:prstGeom prst="line">
              <a:avLst/>
            </a:prstGeom>
            <a:noFill/>
            <a:ln w="28575">
              <a:solidFill>
                <a:srgbClr val="FF0000"/>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4" name="Line 16"/>
            <p:cNvSpPr>
              <a:spLocks noChangeShapeType="1"/>
            </p:cNvSpPr>
            <p:nvPr/>
          </p:nvSpPr>
          <p:spPr bwMode="auto">
            <a:xfrm>
              <a:off x="6520" y="5625"/>
              <a:ext cx="793" cy="0"/>
            </a:xfrm>
            <a:prstGeom prst="line">
              <a:avLst/>
            </a:prstGeom>
            <a:noFill/>
            <a:ln w="76200" cmpd="tri">
              <a:solidFill>
                <a:srgbClr val="0066FF"/>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5" name="Line 17"/>
            <p:cNvSpPr>
              <a:spLocks noChangeShapeType="1"/>
            </p:cNvSpPr>
            <p:nvPr/>
          </p:nvSpPr>
          <p:spPr bwMode="auto">
            <a:xfrm>
              <a:off x="9583" y="5625"/>
              <a:ext cx="905" cy="0"/>
            </a:xfrm>
            <a:prstGeom prst="line">
              <a:avLst/>
            </a:prstGeom>
            <a:noFill/>
            <a:ln w="76200" cmpd="tri">
              <a:solidFill>
                <a:srgbClr val="0066FF"/>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6" name="Line 18"/>
            <p:cNvSpPr>
              <a:spLocks noChangeShapeType="1"/>
            </p:cNvSpPr>
            <p:nvPr/>
          </p:nvSpPr>
          <p:spPr bwMode="auto">
            <a:xfrm>
              <a:off x="11170" y="5625"/>
              <a:ext cx="905" cy="0"/>
            </a:xfrm>
            <a:prstGeom prst="line">
              <a:avLst/>
            </a:prstGeom>
            <a:noFill/>
            <a:ln w="28575">
              <a:solidFill>
                <a:srgbClr val="FF0000"/>
              </a:solidFill>
              <a:roun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8" name="Line 20"/>
            <p:cNvSpPr>
              <a:spLocks noChangeShapeType="1"/>
            </p:cNvSpPr>
            <p:nvPr/>
          </p:nvSpPr>
          <p:spPr bwMode="auto">
            <a:xfrm flipH="1">
              <a:off x="2210" y="2678"/>
              <a:ext cx="3970" cy="0"/>
            </a:xfrm>
            <a:prstGeom prst="line">
              <a:avLst/>
            </a:prstGeom>
            <a:noFill/>
            <a:ln w="28575">
              <a:solidFill>
                <a:srgbClr val="FF0000"/>
              </a:solidFill>
              <a:roun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09" name="Line 21"/>
            <p:cNvSpPr>
              <a:spLocks noChangeShapeType="1"/>
            </p:cNvSpPr>
            <p:nvPr/>
          </p:nvSpPr>
          <p:spPr bwMode="auto">
            <a:xfrm>
              <a:off x="2210" y="2678"/>
              <a:ext cx="0" cy="2607"/>
            </a:xfrm>
            <a:prstGeom prst="line">
              <a:avLst/>
            </a:prstGeom>
            <a:noFill/>
            <a:ln w="28575">
              <a:solidFill>
                <a:srgbClr val="FF0000"/>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10" name="Line 22"/>
            <p:cNvSpPr>
              <a:spLocks noChangeShapeType="1"/>
            </p:cNvSpPr>
            <p:nvPr/>
          </p:nvSpPr>
          <p:spPr bwMode="auto">
            <a:xfrm flipV="1">
              <a:off x="12075" y="2790"/>
              <a:ext cx="0" cy="2835"/>
            </a:xfrm>
            <a:prstGeom prst="line">
              <a:avLst/>
            </a:prstGeom>
            <a:noFill/>
            <a:ln w="28575">
              <a:solidFill>
                <a:srgbClr val="FF0000"/>
              </a:solidFill>
              <a:roun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11" name="Line 23"/>
            <p:cNvSpPr>
              <a:spLocks noChangeShapeType="1"/>
            </p:cNvSpPr>
            <p:nvPr/>
          </p:nvSpPr>
          <p:spPr bwMode="auto">
            <a:xfrm flipH="1" flipV="1">
              <a:off x="7653" y="2790"/>
              <a:ext cx="1475" cy="3"/>
            </a:xfrm>
            <a:prstGeom prst="line">
              <a:avLst/>
            </a:prstGeom>
            <a:noFill/>
            <a:ln w="28575">
              <a:solidFill>
                <a:srgbClr val="FF0000"/>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grpSp>
          <p:nvGrpSpPr>
            <p:cNvPr id="575522" name="Group 34"/>
            <p:cNvGrpSpPr/>
            <p:nvPr/>
          </p:nvGrpSpPr>
          <p:grpSpPr bwMode="auto">
            <a:xfrm>
              <a:off x="6405" y="6760"/>
              <a:ext cx="3878" cy="3525"/>
              <a:chOff x="2608" y="2568"/>
              <a:chExt cx="1551" cy="1410"/>
            </a:xfrm>
          </p:grpSpPr>
          <p:sp>
            <p:nvSpPr>
              <p:cNvPr id="575516" name="Line 28"/>
              <p:cNvSpPr>
                <a:spLocks noChangeShapeType="1"/>
              </p:cNvSpPr>
              <p:nvPr/>
            </p:nvSpPr>
            <p:spPr bwMode="auto">
              <a:xfrm>
                <a:off x="2744" y="3521"/>
                <a:ext cx="1270" cy="0"/>
              </a:xfrm>
              <a:prstGeom prst="line">
                <a:avLst/>
              </a:prstGeom>
              <a:noFill/>
              <a:ln w="9525">
                <a:solidFill>
                  <a:schemeClr val="tx1"/>
                </a:solidFill>
                <a:round/>
                <a:tail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17" name="Line 29"/>
              <p:cNvSpPr>
                <a:spLocks noChangeShapeType="1"/>
              </p:cNvSpPr>
              <p:nvPr/>
            </p:nvSpPr>
            <p:spPr bwMode="auto">
              <a:xfrm>
                <a:off x="2835" y="2704"/>
                <a:ext cx="0" cy="953"/>
              </a:xfrm>
              <a:prstGeom prst="line">
                <a:avLst/>
              </a:prstGeom>
              <a:noFill/>
              <a:ln w="9525">
                <a:solidFill>
                  <a:schemeClr val="tx1"/>
                </a:solidFill>
                <a:round/>
                <a:headEnd type="triangle" w="med" len="me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18" name="Line 30"/>
              <p:cNvSpPr>
                <a:spLocks noChangeShapeType="1"/>
              </p:cNvSpPr>
              <p:nvPr/>
            </p:nvSpPr>
            <p:spPr bwMode="auto">
              <a:xfrm>
                <a:off x="2835" y="3022"/>
                <a:ext cx="1134" cy="0"/>
              </a:xfrm>
              <a:prstGeom prst="line">
                <a:avLst/>
              </a:prstGeom>
              <a:noFill/>
              <a:ln w="9525">
                <a:solidFill>
                  <a:srgbClr val="FF0000"/>
                </a:solidFill>
                <a:roun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19" name="Text Box 31"/>
              <p:cNvSpPr txBox="1">
                <a:spLocks noChangeArrowheads="1"/>
              </p:cNvSpPr>
              <p:nvPr/>
            </p:nvSpPr>
            <p:spPr bwMode="auto">
              <a:xfrm>
                <a:off x="2608" y="2568"/>
                <a:ext cx="317" cy="475"/>
              </a:xfrm>
              <a:prstGeom prst="rect">
                <a:avLst/>
              </a:prstGeom>
              <a:noFill/>
              <a:ln>
                <a:noFill/>
              </a:ln>
              <a:effectLst/>
            </p:spPr>
            <p:txBody>
              <a:bodyPr>
                <a:spAutoFit/>
              </a:bodyPr>
              <a:lstStyle/>
              <a:p>
                <a:pPr>
                  <a:spcBef>
                    <a:spcPct val="50000"/>
                  </a:spcBef>
                  <a:defRPr/>
                </a:pPr>
                <a:r>
                  <a:rPr lang="zh-CN" altLang="en-US">
                    <a:latin typeface="Arial" panose="020B0604020202020204" pitchFamily="34" charset="0"/>
                    <a:ea typeface="方正舒体" panose="02010601030101010101" pitchFamily="2" charset="-122"/>
                    <a:cs typeface="方正舒体" panose="02010601030101010101" pitchFamily="2" charset="-122"/>
                  </a:rPr>
                  <a:t>温度</a:t>
                </a: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sp>
            <p:nvSpPr>
              <p:cNvPr id="575520" name="Text Box 32"/>
              <p:cNvSpPr txBox="1">
                <a:spLocks noChangeArrowheads="1"/>
              </p:cNvSpPr>
              <p:nvPr/>
            </p:nvSpPr>
            <p:spPr bwMode="auto">
              <a:xfrm>
                <a:off x="3751" y="3503"/>
                <a:ext cx="408" cy="475"/>
              </a:xfrm>
              <a:prstGeom prst="rect">
                <a:avLst/>
              </a:prstGeom>
              <a:noFill/>
              <a:ln>
                <a:noFill/>
              </a:ln>
              <a:effectLst/>
            </p:spPr>
            <p:txBody>
              <a:bodyPr>
                <a:spAutoFit/>
              </a:bodyPr>
              <a:lstStyle/>
              <a:p>
                <a:pPr>
                  <a:spcBef>
                    <a:spcPct val="50000"/>
                  </a:spcBef>
                  <a:defRPr/>
                </a:pPr>
                <a:r>
                  <a:rPr lang="zh-CN" altLang="en-US">
                    <a:latin typeface="Arial" panose="020B0604020202020204" pitchFamily="34" charset="0"/>
                    <a:ea typeface="方正舒体" panose="02010601030101010101" pitchFamily="2" charset="-122"/>
                    <a:cs typeface="方正舒体" panose="02010601030101010101" pitchFamily="2" charset="-122"/>
                  </a:rPr>
                  <a:t>时间</a:t>
                </a: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grpSp>
        <p:sp>
          <p:nvSpPr>
            <p:cNvPr id="575521" name="Text Box 33"/>
            <p:cNvSpPr txBox="1">
              <a:spLocks noChangeArrowheads="1"/>
            </p:cNvSpPr>
            <p:nvPr/>
          </p:nvSpPr>
          <p:spPr bwMode="auto">
            <a:xfrm>
              <a:off x="1190" y="7668"/>
              <a:ext cx="2570" cy="1529"/>
            </a:xfrm>
            <a:prstGeom prst="rect">
              <a:avLst/>
            </a:prstGeom>
            <a:noFill/>
            <a:ln>
              <a:noFill/>
            </a:ln>
            <a:effec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smtClean="0">
                  <a:solidFill>
                    <a:srgbClr val="000000"/>
                  </a:solidFill>
                  <a:effectLst>
                    <a:outerShdw blurRad="38100" dist="38100" dir="2700000" algn="tl">
                      <a:srgbClr val="DDDDDD"/>
                    </a:outerShdw>
                  </a:effectLst>
                  <a:ea typeface="方正舒体" panose="02010601030101010101" pitchFamily="2" charset="-122"/>
                  <a:cs typeface="方正舒体" panose="02010601030101010101" pitchFamily="2" charset="-122"/>
                </a:rPr>
                <a:t>！精度</a:t>
              </a:r>
              <a:endParaRPr lang="en-US" altLang="zh-CN" sz="2400" smtClean="0">
                <a:solidFill>
                  <a:srgbClr val="000000"/>
                </a:solidFill>
                <a:effectLst>
                  <a:outerShdw blurRad="38100" dist="38100" dir="2700000" algn="tl">
                    <a:srgbClr val="DDDDDD"/>
                  </a:outerShdw>
                </a:effectLst>
                <a:ea typeface="方正舒体" panose="02010601030101010101" pitchFamily="2" charset="-122"/>
                <a:cs typeface="方正舒体" panose="02010601030101010101" pitchFamily="2" charset="-122"/>
              </a:endParaRPr>
            </a:p>
            <a:p>
              <a:pPr>
                <a:defRPr/>
              </a:pPr>
              <a:r>
                <a:rPr lang="zh-CN" altLang="en-US" sz="2400" smtClean="0">
                  <a:solidFill>
                    <a:srgbClr val="000000"/>
                  </a:solidFill>
                  <a:effectLst>
                    <a:outerShdw blurRad="38100" dist="38100" dir="2700000" algn="tl">
                      <a:srgbClr val="DDDDDD"/>
                    </a:outerShdw>
                  </a:effectLst>
                  <a:ea typeface="方正舒体" panose="02010601030101010101" pitchFamily="2" charset="-122"/>
                  <a:cs typeface="方正舒体" panose="02010601030101010101" pitchFamily="2" charset="-122"/>
                </a:rPr>
                <a:t>！速度</a:t>
              </a:r>
              <a:endParaRPr lang="zh-CN" altLang="en-US" sz="2400" smtClean="0">
                <a:solidFill>
                  <a:srgbClr val="000000"/>
                </a:solidFill>
                <a:effectLst>
                  <a:outerShdw blurRad="38100" dist="38100" dir="2700000" algn="tl">
                    <a:srgbClr val="DDDDDD"/>
                  </a:outerShdw>
                </a:effectLst>
                <a:ea typeface="方正舒体" panose="02010601030101010101" pitchFamily="2" charset="-122"/>
                <a:cs typeface="方正舒体" panose="02010601030101010101" pitchFamily="2" charset="-122"/>
              </a:endParaRPr>
            </a:p>
          </p:txBody>
        </p:sp>
        <p:grpSp>
          <p:nvGrpSpPr>
            <p:cNvPr id="575525" name="Group 37"/>
            <p:cNvGrpSpPr/>
            <p:nvPr/>
          </p:nvGrpSpPr>
          <p:grpSpPr bwMode="auto">
            <a:xfrm>
              <a:off x="850" y="1318"/>
              <a:ext cx="7416" cy="5440"/>
              <a:chOff x="431" y="618"/>
              <a:chExt cx="2966" cy="2176"/>
            </a:xfrm>
          </p:grpSpPr>
          <p:sp>
            <p:nvSpPr>
              <p:cNvPr id="575523" name="Text Box 35"/>
              <p:cNvSpPr txBox="1">
                <a:spLocks noChangeArrowheads="1"/>
              </p:cNvSpPr>
              <p:nvPr/>
            </p:nvSpPr>
            <p:spPr bwMode="auto">
              <a:xfrm>
                <a:off x="2381" y="618"/>
                <a:ext cx="1016" cy="271"/>
              </a:xfrm>
              <a:prstGeom prst="rect">
                <a:avLst/>
              </a:prstGeom>
              <a:noFill/>
              <a:ln>
                <a:noFill/>
              </a:ln>
              <a:effectLst/>
            </p:spPr>
            <p:txBody>
              <a:bodyPr wrap="square">
                <a:spAutoFit/>
              </a:bodyPr>
              <a:lstStyle/>
              <a:p>
                <a:pPr>
                  <a:spcBef>
                    <a:spcPct val="50000"/>
                  </a:spcBef>
                </a:pPr>
                <a:r>
                  <a:rPr lang="en-US" altLang="zh-CN"/>
                  <a:t> </a:t>
                </a:r>
                <a:r>
                  <a:rPr lang="zh-CN" altLang="en-US"/>
                  <a:t>电加热炉</a:t>
                </a:r>
                <a:endParaRPr lang="zh-CN" altLang="en-US"/>
              </a:p>
            </p:txBody>
          </p:sp>
          <p:sp>
            <p:nvSpPr>
              <p:cNvPr id="575524" name="Text Box 36"/>
              <p:cNvSpPr txBox="1">
                <a:spLocks noChangeArrowheads="1"/>
              </p:cNvSpPr>
              <p:nvPr/>
            </p:nvSpPr>
            <p:spPr bwMode="auto">
              <a:xfrm>
                <a:off x="431" y="2523"/>
                <a:ext cx="1016" cy="271"/>
              </a:xfrm>
              <a:prstGeom prst="rect">
                <a:avLst/>
              </a:prstGeom>
              <a:noFill/>
              <a:ln>
                <a:noFill/>
              </a:ln>
              <a:effectLst/>
            </p:spPr>
            <p:txBody>
              <a:bodyPr wrap="square">
                <a:spAutoFit/>
              </a:bodyPr>
              <a:lstStyle/>
              <a:p>
                <a:pPr>
                  <a:spcBef>
                    <a:spcPct val="50000"/>
                  </a:spcBef>
                </a:pPr>
                <a:r>
                  <a:rPr lang="en-US" altLang="zh-CN"/>
                  <a:t>   </a:t>
                </a:r>
                <a:r>
                  <a:rPr lang="zh-CN" altLang="en-US"/>
                  <a:t>热电偶</a:t>
                </a:r>
                <a:endParaRPr lang="zh-CN" altLang="en-US"/>
              </a:p>
            </p:txBody>
          </p:sp>
        </p:grpSp>
        <p:sp>
          <p:nvSpPr>
            <p:cNvPr id="575526" name="Rectangle 38"/>
            <p:cNvSpPr>
              <a:spLocks noChangeArrowheads="1"/>
            </p:cNvSpPr>
            <p:nvPr/>
          </p:nvSpPr>
          <p:spPr bwMode="auto">
            <a:xfrm>
              <a:off x="9130" y="2225"/>
              <a:ext cx="2040" cy="1133"/>
            </a:xfrm>
            <a:prstGeom prst="rect">
              <a:avLst/>
            </a:prstGeom>
            <a:solidFill>
              <a:schemeClr val="accent1"/>
            </a:solidFill>
            <a:ln w="9525">
              <a:solidFill>
                <a:schemeClr val="tx1"/>
              </a:solidFill>
              <a:miter lim="800000"/>
            </a:ln>
            <a:effectLst/>
          </p:spPr>
          <p:txBody>
            <a:bodyPr wrap="none" anchor="ctr"/>
            <a:lstStyle/>
            <a:p>
              <a:pPr algn="ctr"/>
              <a:r>
                <a:rPr lang="zh-CN" altLang="en-US" sz="2000"/>
                <a:t>执行机构</a:t>
              </a:r>
              <a:endParaRPr lang="zh-CN" altLang="en-US" sz="2000"/>
            </a:p>
          </p:txBody>
        </p:sp>
        <p:sp>
          <p:nvSpPr>
            <p:cNvPr id="575527" name="Line 39"/>
            <p:cNvSpPr>
              <a:spLocks noChangeShapeType="1"/>
            </p:cNvSpPr>
            <p:nvPr/>
          </p:nvSpPr>
          <p:spPr bwMode="auto">
            <a:xfrm>
              <a:off x="11170" y="2815"/>
              <a:ext cx="905" cy="0"/>
            </a:xfrm>
            <a:prstGeom prst="line">
              <a:avLst/>
            </a:prstGeom>
            <a:noFill/>
            <a:ln w="28575">
              <a:solidFill>
                <a:srgbClr val="FF3300"/>
              </a:solidFill>
              <a:round/>
            </a:ln>
            <a:effectLst/>
          </p:spPr>
          <p:txBody>
            <a:bodyPr/>
            <a:lstStyle/>
            <a:p>
              <a:pPr>
                <a:defRPr/>
              </a:pPr>
              <a:endParaRPr lang="zh-CN" altLang="en-US">
                <a:latin typeface="Arial" panose="020B0604020202020204" pitchFamily="34" charset="0"/>
                <a:ea typeface="方正舒体" panose="02010601030101010101" pitchFamily="2" charset="-122"/>
                <a:cs typeface="方正舒体" panose="02010601030101010101" pitchFamily="2" charset="-122"/>
              </a:endParaRPr>
            </a:p>
          </p:txBody>
        </p:sp>
      </p:grpSp>
      <p:sp>
        <p:nvSpPr>
          <p:cNvPr id="9218" name="Rectangle 2"/>
          <p:cNvSpPr>
            <a:spLocks noGrp="1" noChangeArrowheads="1"/>
          </p:cNvSpPr>
          <p:nvPr>
            <p:ph type="title"/>
          </p:nvPr>
        </p:nvSpPr>
        <p:spPr>
          <a:xfrm>
            <a:off x="468313" y="-41910"/>
            <a:ext cx="8229600" cy="884238"/>
          </a:xfrm>
        </p:spPr>
        <p:txBody>
          <a:bodyPr/>
          <a:p>
            <a:pPr>
              <a:defRPr/>
            </a:pPr>
            <a:r>
              <a:rPr kumimoji="0" lang="zh-CN" altLang="en-US" dirty="0" smtClean="0"/>
              <a:t>第八章  数模转换概述</a:t>
            </a:r>
            <a:endParaRPr kumimoji="0" lang="zh-CN" altLang="en-US" dirty="0" smtClean="0"/>
          </a:p>
        </p:txBody>
      </p:sp>
      <p:sp>
        <p:nvSpPr>
          <p:cNvPr id="100" name="文本框 99"/>
          <p:cNvSpPr txBox="1"/>
          <p:nvPr/>
        </p:nvSpPr>
        <p:spPr>
          <a:xfrm>
            <a:off x="6672580" y="1512570"/>
            <a:ext cx="2298700" cy="3046095"/>
          </a:xfrm>
          <a:prstGeom prst="rect">
            <a:avLst/>
          </a:prstGeom>
          <a:noFill/>
          <a:ln w="9525">
            <a:noFill/>
          </a:ln>
        </p:spPr>
        <p:txBody>
          <a:bodyPr wrap="square">
            <a:spAutoFit/>
          </a:bodyPr>
          <a:p>
            <a:pPr indent="266700"/>
            <a:r>
              <a:rPr sz="2400" smtClean="0">
                <a:effectLst>
                  <a:outerShdw blurRad="38100" dist="38100" dir="2700000" algn="tl">
                    <a:srgbClr val="C0C0C0"/>
                  </a:outerShdw>
                </a:effectLst>
                <a:latin typeface="黑体" panose="02010609060101010101" charset="-122"/>
                <a:ea typeface="黑体" panose="02010609060101010101" charset="-122"/>
                <a:cs typeface="+mn-cs"/>
              </a:rPr>
              <a:t>D/A转换器的工作原理，D/A的主要性能指标及其使用；并联比较器A/D的结构，A/D的主要性能指标及其使用。</a:t>
            </a:r>
            <a:endParaRPr sz="2400" smtClean="0">
              <a:effectLst>
                <a:outerShdw blurRad="38100" dist="38100" dir="2700000" algn="tl">
                  <a:srgbClr val="C0C0C0"/>
                </a:outerShdw>
              </a:effectLst>
              <a:latin typeface="黑体" panose="02010609060101010101" charset="-122"/>
              <a:ea typeface="黑体" panose="02010609060101010101"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绪论</a:t>
            </a:r>
            <a:endParaRPr lang="zh-CN" altLang="en-US" dirty="0"/>
          </a:p>
        </p:txBody>
      </p:sp>
      <p:sp>
        <p:nvSpPr>
          <p:cNvPr id="2" name="Rectangle 2"/>
          <p:cNvSpPr>
            <a:spLocks noGrp="1" noChangeArrowheads="1"/>
          </p:cNvSpPr>
          <p:nvPr/>
        </p:nvSpPr>
        <p:spPr>
          <a:xfrm>
            <a:off x="249555" y="1675130"/>
            <a:ext cx="1342390" cy="895985"/>
          </a:xfrm>
          <a:prstGeom prst="rect">
            <a:avLst/>
          </a:prstGeom>
          <a:noFill/>
          <a:ln w="9525">
            <a:noFill/>
          </a:ln>
        </p:spPr>
        <p:txBody>
          <a:bodyPr anchor="b"/>
          <a:lstStyle>
            <a:lvl1pPr algn="ctr" rtl="0" fontAlgn="base">
              <a:spcBef>
                <a:spcPct val="0"/>
              </a:spcBef>
              <a:spcAft>
                <a:spcPct val="0"/>
              </a:spcAft>
              <a:defRPr sz="45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r>
              <a:rPr kumimoji="0" lang="zh-CN" altLang="en-US" sz="4400" smtClean="0">
                <a:effectLst>
                  <a:outerShdw blurRad="38100" dist="38100" dir="2700000" algn="tl">
                    <a:srgbClr val="C0C0C0"/>
                  </a:outerShdw>
                </a:effectLst>
              </a:rPr>
              <a:t>电路</a:t>
            </a:r>
            <a:endParaRPr kumimoji="0" lang="zh-CN" altLang="en-US" sz="4400" smtClean="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4305935" y="727710"/>
            <a:ext cx="4624705" cy="2891155"/>
          </a:xfrm>
        </p:spPr>
        <p:txBody>
          <a:bodyPr/>
          <a:p>
            <a:pPr>
              <a:buFontTx/>
              <a:buNone/>
            </a:pPr>
            <a:r>
              <a:rPr kumimoji="0" lang="zh-CN" altLang="en-US" sz="2400" dirty="0" smtClean="0">
                <a:effectLst>
                  <a:outerShdw blurRad="38100" dist="38100" dir="2700000" algn="tl">
                    <a:srgbClr val="C0C0C0"/>
                  </a:outerShdw>
                </a:effectLst>
              </a:rPr>
              <a:t> （导电回路）</a:t>
            </a:r>
            <a:endParaRPr kumimoji="0" lang="zh-CN" altLang="en-US" sz="2400" dirty="0" smtClean="0">
              <a:effectLst>
                <a:outerShdw blurRad="38100" dist="38100" dir="2700000" algn="tl">
                  <a:srgbClr val="C0C0C0"/>
                </a:outerShdw>
              </a:effectLst>
            </a:endParaRPr>
          </a:p>
          <a:p>
            <a:pPr>
              <a:buFontTx/>
              <a:buNone/>
            </a:pPr>
            <a:r>
              <a:rPr kumimoji="0" lang="zh-CN" altLang="en-US" sz="2000" dirty="0" smtClean="0">
                <a:effectLst>
                  <a:outerShdw blurRad="38100" dist="38100" dir="2700000" algn="tl">
                    <a:srgbClr val="C0C0C0"/>
                  </a:outerShdw>
                </a:effectLst>
              </a:rPr>
              <a:t>       由金属导线和电气、电子部件组成的导电回路，称为电路。在电路输入端加上电源使输入端产生电势差，电路连通时即可工作。电路是电力系统、控制系统、通信系统、计算机硬件等电系统的主要组成部分,起着电能和电信号的产生、传输、转换、控制、处理和储存等作用。</a:t>
            </a:r>
            <a:endParaRPr kumimoji="0" lang="zh-CN" altLang="en-US" sz="2000" dirty="0" smtClean="0">
              <a:effectLst>
                <a:outerShdw blurRad="38100" dist="38100" dir="2700000" algn="tl">
                  <a:srgbClr val="C0C0C0"/>
                </a:outerShdw>
              </a:effectLst>
            </a:endParaRPr>
          </a:p>
        </p:txBody>
      </p:sp>
      <p:sp>
        <p:nvSpPr>
          <p:cNvPr id="5" name="Rectangle 2"/>
          <p:cNvSpPr>
            <a:spLocks noGrp="1" noChangeArrowheads="1"/>
          </p:cNvSpPr>
          <p:nvPr/>
        </p:nvSpPr>
        <p:spPr>
          <a:xfrm>
            <a:off x="225425" y="3917950"/>
            <a:ext cx="1342390" cy="1221740"/>
          </a:xfrm>
          <a:prstGeom prst="rect">
            <a:avLst/>
          </a:prstGeom>
          <a:noFill/>
          <a:ln w="9525">
            <a:noFill/>
          </a:ln>
        </p:spPr>
        <p:txBody>
          <a:bodyPr anchor="b"/>
          <a:lstStyle>
            <a:lvl1pPr algn="ctr" rtl="0" fontAlgn="base">
              <a:spcBef>
                <a:spcPct val="0"/>
              </a:spcBef>
              <a:spcAft>
                <a:spcPct val="0"/>
              </a:spcAft>
              <a:defRPr sz="45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2pPr>
            <a:lvl3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3pPr>
            <a:lvl4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4pPr>
            <a:lvl5pPr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5pPr>
            <a:lvl6pPr marL="4572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6pPr>
            <a:lvl7pPr marL="9144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7pPr>
            <a:lvl8pPr marL="13716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8pPr>
            <a:lvl9pPr marL="1828800" algn="ctr" rtl="0" fontAlgn="base">
              <a:spcBef>
                <a:spcPct val="0"/>
              </a:spcBef>
              <a:spcAft>
                <a:spcPct val="0"/>
              </a:spcAft>
              <a:defRPr sz="3600">
                <a:solidFill>
                  <a:schemeClr val="tx2"/>
                </a:solidFill>
                <a:latin typeface="方正大黑简体" panose="02010601030101010101" pitchFamily="2" charset="-122"/>
                <a:ea typeface="方正大黑简体" panose="02010601030101010101" pitchFamily="2" charset="-122"/>
              </a:defRPr>
            </a:lvl9pPr>
          </a:lstStyle>
          <a:p>
            <a:r>
              <a:rPr kumimoji="0" lang="zh-CN" altLang="en-US" sz="4400" smtClean="0">
                <a:effectLst>
                  <a:outerShdw blurRad="38100" dist="38100" dir="2700000" algn="tl">
                    <a:srgbClr val="C0C0C0"/>
                  </a:outerShdw>
                </a:effectLst>
              </a:rPr>
              <a:t>数字电路</a:t>
            </a:r>
            <a:endParaRPr kumimoji="0" lang="zh-CN" altLang="en-US" sz="4400" smtClean="0">
              <a:effectLst>
                <a:outerShdw blurRad="38100" dist="38100" dir="2700000" algn="tl">
                  <a:srgbClr val="C0C0C0"/>
                </a:outerShdw>
              </a:effectLst>
            </a:endParaRPr>
          </a:p>
        </p:txBody>
      </p:sp>
      <p:sp>
        <p:nvSpPr>
          <p:cNvPr id="6" name="Rectangle 3"/>
          <p:cNvSpPr>
            <a:spLocks noGrp="1" noChangeArrowheads="1"/>
          </p:cNvSpPr>
          <p:nvPr/>
        </p:nvSpPr>
        <p:spPr>
          <a:xfrm>
            <a:off x="1591310" y="3694430"/>
            <a:ext cx="7339330" cy="2722245"/>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（进行算术和逻辑运算的电路）</a:t>
            </a:r>
            <a:endParaRPr kumimoji="0" lang="zh-CN" altLang="en-US" sz="2400" dirty="0" smtClean="0">
              <a:effectLst>
                <a:outerShdw blurRad="38100" dist="38100" dir="2700000" algn="tl">
                  <a:srgbClr val="C0C0C0"/>
                </a:outerShdw>
              </a:effectLst>
            </a:endParaRPr>
          </a:p>
          <a:p>
            <a:pPr algn="l">
              <a:buFontTx/>
              <a:buNone/>
            </a:pPr>
            <a:r>
              <a:rPr kumimoji="0" lang="zh-CN" altLang="en-US" sz="2000" dirty="0" smtClean="0">
                <a:effectLst>
                  <a:outerShdw blurRad="38100" dist="38100" dir="2700000" algn="tl">
                    <a:srgbClr val="C0C0C0"/>
                  </a:outerShdw>
                </a:effectLst>
              </a:rPr>
              <a:t>       用数字信号完成对数字量进行算术运算和逻辑运算的电路称为数字电路，或数字系统。由于它具有逻辑运算和逻辑处理功能，所以又称数字逻辑电路。现代的数字电路由半导体工艺制成的若干数字集成器件构造而成。逻辑门是数字逻辑电路的基本单元。存储器是用来存储二进制数据的数字电路。从整体上看，数字电路可以分为组合逻辑电路和时序逻辑电路两大类。</a:t>
            </a:r>
            <a:endParaRPr kumimoji="0" lang="zh-CN" altLang="en-US" sz="2000" dirty="0" smtClean="0">
              <a:effectLst>
                <a:outerShdw blurRad="38100" dist="38100" dir="2700000" algn="tl">
                  <a:srgbClr val="C0C0C0"/>
                </a:outerShdw>
              </a:effectLst>
            </a:endParaRPr>
          </a:p>
        </p:txBody>
      </p:sp>
      <p:pic>
        <p:nvPicPr>
          <p:cNvPr id="7" name="图片 6"/>
          <p:cNvPicPr>
            <a:picLocks noChangeAspect="1"/>
          </p:cNvPicPr>
          <p:nvPr/>
        </p:nvPicPr>
        <p:blipFill>
          <a:blip r:embed="rId1"/>
          <a:stretch>
            <a:fillRect/>
          </a:stretch>
        </p:blipFill>
        <p:spPr>
          <a:xfrm>
            <a:off x="1591945" y="1073785"/>
            <a:ext cx="2552065" cy="19145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数字电路发展</a:t>
            </a:r>
            <a:endParaRPr lang="zh-CN" altLang="en-US" dirty="0"/>
          </a:p>
        </p:txBody>
      </p:sp>
      <p:sp>
        <p:nvSpPr>
          <p:cNvPr id="6" name="Rectangle 3"/>
          <p:cNvSpPr>
            <a:spLocks noGrp="1" noChangeArrowheads="1"/>
          </p:cNvSpPr>
          <p:nvPr/>
        </p:nvSpPr>
        <p:spPr>
          <a:xfrm>
            <a:off x="154940" y="1056005"/>
            <a:ext cx="87757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zh-CN" altLang="en-US" sz="2400" dirty="0" smtClean="0">
                <a:effectLst>
                  <a:outerShdw blurRad="38100" dist="38100" dir="2700000" algn="tl">
                    <a:srgbClr val="C0C0C0"/>
                  </a:outerShdw>
                </a:effectLst>
              </a:rPr>
              <a:t>      数字电路是以二值数字逻辑为基础的，其工作信号是离散的数字信号。电路中的电子晶体管工作于开关状态，时而导通，时而截止。</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数字电路的发展与模拟电路一样经历了由电子管、半导体分立器件到集成电路等几个时代。但其发展比模拟电路发展的更快。从60年代开始，数字集成器件以双极型工艺制成了小规模逻辑器件。随后发展到中规模逻辑器件；70年代末，微处理器的出现，使数字集成电路的性能产生质的飞跃。</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数字集成器件所用的材料以硅材料为主，在高速电路中，也使用化合物半导体材料，例如砷化镓等。</a:t>
            </a:r>
            <a:endParaRPr kumimoji="0" lang="zh-CN" altLang="en-US" sz="2400" dirty="0" smtClean="0">
              <a:effectLst>
                <a:outerShdw blurRad="38100" dist="38100" dir="2700000" algn="tl">
                  <a:srgbClr val="C0C0C0"/>
                </a:outerShdw>
              </a:effectLst>
            </a:endParaRPr>
          </a:p>
          <a:p>
            <a:pPr>
              <a:buFontTx/>
              <a:buNone/>
            </a:pPr>
            <a:endParaRPr kumimoji="0" lang="zh-CN" altLang="en-US" sz="2400" dirty="0" smtClean="0">
              <a:effectLst>
                <a:outerShdw blurRad="38100" dist="38100" dir="2700000" algn="tl">
                  <a:srgbClr val="C0C0C0"/>
                </a:outerShdw>
              </a:effectLst>
            </a:endParaRPr>
          </a:p>
          <a:p>
            <a:pPr>
              <a:buFontTx/>
              <a:buNone/>
            </a:pPr>
            <a:endParaRPr kumimoji="0" lang="zh-CN" altLang="en-US" sz="20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数字电路发展（</a:t>
            </a:r>
            <a:r>
              <a:rPr lang="en-US" altLang="zh-CN" dirty="0"/>
              <a:t>2</a:t>
            </a:r>
            <a:r>
              <a:rPr lang="zh-CN" altLang="en-US" dirty="0"/>
              <a:t>）</a:t>
            </a:r>
            <a:endParaRPr lang="zh-CN" altLang="en-US" dirty="0"/>
          </a:p>
        </p:txBody>
      </p:sp>
      <p:sp>
        <p:nvSpPr>
          <p:cNvPr id="6" name="Rectangle 3"/>
          <p:cNvSpPr>
            <a:spLocks noGrp="1" noChangeArrowheads="1"/>
          </p:cNvSpPr>
          <p:nvPr/>
        </p:nvSpPr>
        <p:spPr>
          <a:xfrm>
            <a:off x="154940" y="1056005"/>
            <a:ext cx="87757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zh-CN" altLang="en-US" sz="2400" dirty="0" smtClean="0">
                <a:effectLst>
                  <a:outerShdw blurRad="38100" dist="38100" dir="2700000" algn="tl">
                    <a:srgbClr val="C0C0C0"/>
                  </a:outerShdw>
                </a:effectLst>
              </a:rPr>
              <a:t>      </a:t>
            </a:r>
            <a:r>
              <a:rPr lang="zh-CN" altLang="en-US" sz="2400" dirty="0" smtClean="0">
                <a:effectLst>
                  <a:outerShdw blurRad="38100" dist="38100" dir="2700000" algn="tl">
                    <a:srgbClr val="C0C0C0"/>
                  </a:outerShdw>
                </a:effectLst>
                <a:sym typeface="+mn-ea"/>
              </a:rPr>
              <a:t>数字电路或数字集成电路是由许多的逻辑门组成的复杂电路。与模拟电路相比，它主要进行数字信号的处理（即信号以0与1两个状态表示），因此抗干扰能力较强。</a:t>
            </a:r>
            <a:endParaRPr lang="zh-CN" altLang="en-US" sz="2400" dirty="0" smtClean="0">
              <a:effectLst>
                <a:outerShdw blurRad="38100" dist="38100" dir="2700000" algn="tl">
                  <a:srgbClr val="C0C0C0"/>
                </a:outerShdw>
              </a:effectLst>
              <a:sym typeface="+mn-ea"/>
            </a:endParaRPr>
          </a:p>
          <a:p>
            <a:pPr>
              <a:buFontTx/>
              <a:buNone/>
            </a:pPr>
            <a:r>
              <a:rPr lang="zh-CN" altLang="en-US" sz="2400" dirty="0" smtClean="0">
                <a:effectLst>
                  <a:outerShdw blurRad="38100" dist="38100" dir="2700000" algn="tl">
                    <a:srgbClr val="C0C0C0"/>
                  </a:outerShdw>
                </a:effectLst>
                <a:sym typeface="+mn-ea"/>
              </a:rPr>
              <a:t>      数字集成电路有各种门电路、触发器以及由它们构成的各种组合逻辑电路和时序逻辑电路。一个数字系统一般由控制部件和运算部件组成，在时脉的驱动下，控制部件控制运算部件完成所要执行的动作。</a:t>
            </a:r>
            <a:endParaRPr lang="zh-CN" altLang="en-US" sz="2400" dirty="0" smtClean="0">
              <a:effectLst>
                <a:outerShdw blurRad="38100" dist="38100" dir="2700000" algn="tl">
                  <a:srgbClr val="C0C0C0"/>
                </a:outerShdw>
              </a:effectLst>
              <a:sym typeface="+mn-ea"/>
            </a:endParaRPr>
          </a:p>
          <a:p>
            <a:pPr>
              <a:buFontTx/>
              <a:buNone/>
            </a:pPr>
            <a:r>
              <a:rPr lang="zh-CN" altLang="en-US" sz="2400" dirty="0" smtClean="0">
                <a:effectLst>
                  <a:outerShdw blurRad="38100" dist="38100" dir="2700000" algn="tl">
                    <a:srgbClr val="C0C0C0"/>
                  </a:outerShdw>
                </a:effectLst>
                <a:sym typeface="+mn-ea"/>
              </a:rPr>
              <a:t>      通过模拟数字转换器、数字模拟转换器，数字电路可以和模拟电路互相连接。</a:t>
            </a:r>
            <a:endParaRPr kumimoji="0" lang="zh-CN" altLang="en-US" sz="20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数字电路分类（功能）</a:t>
            </a:r>
            <a:endParaRPr lang="zh-CN" altLang="en-US" dirty="0"/>
          </a:p>
        </p:txBody>
      </p:sp>
      <p:sp>
        <p:nvSpPr>
          <p:cNvPr id="6" name="Rectangle 3"/>
          <p:cNvSpPr>
            <a:spLocks noGrp="1" noChangeArrowheads="1"/>
          </p:cNvSpPr>
          <p:nvPr/>
        </p:nvSpPr>
        <p:spPr>
          <a:xfrm>
            <a:off x="154940" y="829310"/>
            <a:ext cx="87757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b="1" dirty="0" smtClean="0">
                <a:effectLst>
                  <a:outerShdw blurRad="38100" dist="38100" dir="2700000" algn="tl">
                    <a:srgbClr val="C0C0C0"/>
                  </a:outerShdw>
                </a:effectLst>
              </a:rPr>
              <a:t>组合逻辑电路</a:t>
            </a:r>
            <a:endParaRPr kumimoji="0" lang="zh-CN" altLang="en-US" sz="2400" b="1"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简称组合电路，它由最基本的逻辑门电路组合而成。特点是：输出值只与当时的输入值有关，即输出唯一</a:t>
            </a:r>
            <a:r>
              <a:rPr kumimoji="0" lang="zh-CN" altLang="en-US" sz="2400" dirty="0" smtClean="0">
                <a:effectLst>
                  <a:outerShdw blurRad="38100" dist="38100" dir="2700000" algn="tl">
                    <a:srgbClr val="C0C0C0"/>
                  </a:outerShdw>
                </a:effectLst>
              </a:rPr>
              <a:t>地由当时的输入值决定。电路没有记忆功能，输出状态随着输入状态的变化而变化，类似于电阻性电路，如加法器、译码器、编码器、数据选择器等都属于此类。</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a:t>
            </a:r>
            <a:r>
              <a:rPr kumimoji="0" lang="zh-CN" altLang="en-US" sz="2400" b="1" dirty="0" smtClean="0">
                <a:effectLst>
                  <a:outerShdw blurRad="38100" dist="38100" dir="2700000" algn="tl">
                    <a:srgbClr val="C0C0C0"/>
                  </a:outerShdw>
                </a:effectLst>
              </a:rPr>
              <a:t>时序逻辑电路</a:t>
            </a:r>
            <a:endParaRPr kumimoji="0" lang="zh-CN" altLang="en-US" sz="2400" b="1"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简称时序电路，它是由最基本的逻辑门电路加上反馈逻辑回路（输出到输入）或器件组合而成的电路，与组合电路最本质的区别在于时序电路具有记忆功能。时序电路的特点是：输出不仅取决于当时的输入值，而且还与电路过去的状态有关。它类似于含储能元件的电感或电容的电路，如触发器、锁存器、计数器、移位寄存器、储存器等电路都是时序电路的典型器件。</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数字电路分类（</a:t>
            </a:r>
            <a:r>
              <a:rPr lang="en-US" altLang="zh-CN" dirty="0"/>
              <a:t>2</a:t>
            </a:r>
            <a:r>
              <a:rPr lang="zh-CN" altLang="en-US" dirty="0"/>
              <a:t>）</a:t>
            </a:r>
            <a:endParaRPr lang="zh-CN" altLang="en-US" dirty="0"/>
          </a:p>
        </p:txBody>
      </p:sp>
      <p:sp>
        <p:nvSpPr>
          <p:cNvPr id="6" name="Rectangle 3"/>
          <p:cNvSpPr>
            <a:spLocks noGrp="1" noChangeArrowheads="1"/>
          </p:cNvSpPr>
          <p:nvPr/>
        </p:nvSpPr>
        <p:spPr>
          <a:xfrm>
            <a:off x="154940" y="1056005"/>
            <a:ext cx="87757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lgn="l">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按电路有无集成元器件来分，可分为：</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分立元件数字电路</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集成数字电路</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按集成电路的集成度进行分类，可分为：</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小规模集成数字电路(SSI)</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中规模集成数字电路(MSI)</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大规模集成数字电路(LSI)</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超大规模集成数字电路(VLSI)</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按构成电路的半导体器件来分类，可分为：</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双极型数字电路</a:t>
            </a:r>
            <a:endParaRPr kumimoji="0" lang="zh-CN" altLang="en-US" sz="2400" dirty="0" smtClean="0">
              <a:effectLst>
                <a:outerShdw blurRad="38100" dist="38100" dir="2700000" algn="tl">
                  <a:srgbClr val="C0C0C0"/>
                </a:outerShdw>
              </a:effectLst>
            </a:endParaRPr>
          </a:p>
          <a:p>
            <a:pPr algn="l">
              <a:buFontTx/>
              <a:buNone/>
            </a:pPr>
            <a:r>
              <a:rPr kumimoji="0" lang="zh-CN" altLang="en-US" sz="2400" dirty="0" smtClean="0">
                <a:effectLst>
                  <a:outerShdw blurRad="38100" dist="38100" dir="2700000" algn="tl">
                    <a:srgbClr val="C0C0C0"/>
                  </a:outerShdw>
                </a:effectLst>
              </a:rPr>
              <a:t>      单极型数字电路</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9"/>
          <p:cNvSpPr>
            <a:spLocks noGrp="1"/>
          </p:cNvSpPr>
          <p:nvPr>
            <p:ph type="title"/>
          </p:nvPr>
        </p:nvSpPr>
        <p:spPr/>
        <p:txBody>
          <a:bodyPr wrap="square" lIns="91440" tIns="45720" rIns="91440" bIns="45720" anchor="ctr"/>
          <a:p>
            <a:pPr eaLnBrk="1" hangingPunct="1"/>
            <a:r>
              <a:rPr lang="zh-CN" altLang="en-US" dirty="0"/>
              <a:t>数字电路特点</a:t>
            </a:r>
            <a:endParaRPr lang="zh-CN" altLang="en-US" dirty="0"/>
          </a:p>
        </p:txBody>
      </p:sp>
      <p:sp>
        <p:nvSpPr>
          <p:cNvPr id="6" name="Rectangle 3"/>
          <p:cNvSpPr>
            <a:spLocks noGrp="1" noChangeArrowheads="1"/>
          </p:cNvSpPr>
          <p:nvPr/>
        </p:nvSpPr>
        <p:spPr>
          <a:xfrm>
            <a:off x="154940" y="1056005"/>
            <a:ext cx="8775700" cy="5360670"/>
          </a:xfrm>
          <a:prstGeom prst="rect">
            <a:avLst/>
          </a:prstGeom>
          <a:noFill/>
          <a:ln w="9525">
            <a:noFill/>
          </a:ln>
        </p:spPr>
        <p:txBody>
          <a:bodyPr anchor="t"/>
          <a:lstStyle>
            <a:lvl1pPr marL="342900" indent="-342900" algn="l" rtl="0" fontAlgn="base">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n"/>
              <a:defRPr sz="2000" b="0" i="0" u="none" kern="1200" baseline="0">
                <a:solidFill>
                  <a:schemeClr val="tx1"/>
                </a:solidFill>
                <a:latin typeface="+mn-lt"/>
                <a:ea typeface="+mn-ea"/>
                <a:cs typeface="+mn-cs"/>
              </a:defRPr>
            </a:lvl9pPr>
          </a:lstStyle>
          <a:p>
            <a:pPr>
              <a:buFontTx/>
              <a:buNone/>
            </a:pPr>
            <a:r>
              <a:rPr kumimoji="0" lang="en-US" altLang="zh-CN" sz="2400" dirty="0" smtClean="0">
                <a:effectLst>
                  <a:outerShdw blurRad="38100" dist="38100" dir="2700000" algn="tl">
                    <a:srgbClr val="C0C0C0"/>
                  </a:outerShdw>
                </a:effectLst>
              </a:rPr>
              <a:t>     </a:t>
            </a:r>
            <a:r>
              <a:rPr kumimoji="0" lang="zh-CN" altLang="en-US" sz="2400" dirty="0" smtClean="0">
                <a:effectLst>
                  <a:outerShdw blurRad="38100" dist="38100" dir="2700000" algn="tl">
                    <a:srgbClr val="C0C0C0"/>
                  </a:outerShdw>
                </a:effectLst>
              </a:rPr>
              <a:t>1、 同时具有算术运算和逻辑运算功能</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数字电路是以二进制逻辑代数为数学基础，使用二进制数字信号，既能进行算术运算又能方便地进行逻辑运算（与、或、非、判断、比较、处理等），因此极其适合于运算、比较、存储、传输、控制、决策等应用。</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2、 实现简单，系统可靠</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以二进制作为基础的数字逻辑电路，可靠性较强。电源电压的小的波动对其没有影响，温度和工艺偏差对其工作的可靠性影响也比模拟电路小得多。</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3、 集成度高，功能实现容易</a:t>
            </a:r>
            <a:endParaRPr kumimoji="0" lang="zh-CN" altLang="en-US"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      集成度高，体积小，功耗低是数字电路突出的优点之一。</a:t>
            </a:r>
            <a:endParaRPr kumimoji="0" lang="zh-CN" altLang="en-US"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090823">
  <a:themeElements>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fontScheme name="">
      <a:majorFont>
        <a:latin typeface="方正大黑简体"/>
        <a:ea typeface="方正大黑简体"/>
        <a:cs typeface=""/>
      </a:majorFont>
      <a:minorFont>
        <a:latin typeface="方正大黑简体"/>
        <a:ea typeface="方正大黑简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ue09082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0908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09082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09082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09082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09082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09082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09082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09082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09082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09082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09082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Blue090823</Template>
  <TotalTime>0</TotalTime>
  <Words>5267</Words>
  <Application>WPS 演示</Application>
  <PresentationFormat>全屏显示(4:3)</PresentationFormat>
  <Paragraphs>553</Paragraphs>
  <Slides>35</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8</vt:i4>
      </vt:variant>
      <vt:variant>
        <vt:lpstr>幻灯片标题</vt:lpstr>
      </vt:variant>
      <vt:variant>
        <vt:i4>35</vt:i4>
      </vt:variant>
    </vt:vector>
  </HeadingPairs>
  <TitlesOfParts>
    <vt:vector size="62" baseType="lpstr">
      <vt:lpstr>Arial</vt:lpstr>
      <vt:lpstr>宋体</vt:lpstr>
      <vt:lpstr>Wingdings</vt:lpstr>
      <vt:lpstr>方正大黑简体</vt:lpstr>
      <vt:lpstr>黑体</vt:lpstr>
      <vt:lpstr>创艺简中圆</vt:lpstr>
      <vt:lpstr>华文楷体</vt:lpstr>
      <vt:lpstr>Times New Roman</vt:lpstr>
      <vt:lpstr>微软雅黑</vt:lpstr>
      <vt:lpstr>楷体_GB2312</vt:lpstr>
      <vt:lpstr>楷体_GB2312</vt:lpstr>
      <vt:lpstr>新宋体</vt:lpstr>
      <vt:lpstr>Comic Sans MS</vt:lpstr>
      <vt:lpstr>方正舒体</vt:lpstr>
      <vt:lpstr>Arial Unicode MS</vt:lpstr>
      <vt:lpstr>方正大黑简体</vt:lpstr>
      <vt:lpstr>Calibri</vt:lpstr>
      <vt:lpstr>仿宋</vt:lpstr>
      <vt:lpstr>Blue090823</vt:lpstr>
      <vt:lpstr>Equation.3</vt:lpstr>
      <vt:lpstr>Equation.3</vt:lpstr>
      <vt:lpstr>Equation.3</vt:lpstr>
      <vt:lpstr>Equation.3</vt:lpstr>
      <vt:lpstr>Equation.3</vt:lpstr>
      <vt:lpstr>Equation.3</vt:lpstr>
      <vt:lpstr>Equation.3</vt:lpstr>
      <vt:lpstr>Equation.3</vt:lpstr>
      <vt:lpstr>PowerPoint 演示文稿</vt:lpstr>
      <vt:lpstr>数字逻辑</vt:lpstr>
      <vt:lpstr>绪论</vt:lpstr>
      <vt:lpstr>绪论</vt:lpstr>
      <vt:lpstr>数字电路发展</vt:lpstr>
      <vt:lpstr>数字电路发展（2）</vt:lpstr>
      <vt:lpstr>数字电路分类（功能）</vt:lpstr>
      <vt:lpstr>数字电路分类（2）</vt:lpstr>
      <vt:lpstr>数字电路特点</vt:lpstr>
      <vt:lpstr>数字电路应用</vt:lpstr>
      <vt:lpstr>数字电路分析方法</vt:lpstr>
      <vt:lpstr>数字电路测试方法</vt:lpstr>
      <vt:lpstr>数字电路研究</vt:lpstr>
      <vt:lpstr>数字电路优点</vt:lpstr>
      <vt:lpstr>“数字逻辑”课程内容</vt:lpstr>
      <vt:lpstr>“数字逻辑”课程性质和目的</vt:lpstr>
      <vt:lpstr>“数字逻辑”课程位置</vt:lpstr>
      <vt:lpstr>“数字逻辑”课程性质和目的</vt:lpstr>
      <vt:lpstr>“数字逻辑”课程位置</vt:lpstr>
      <vt:lpstr>“数字逻辑”课程教学计划</vt:lpstr>
      <vt:lpstr>“数字逻辑”课程教学计划</vt:lpstr>
      <vt:lpstr>“数字逻辑”课程教学计划</vt:lpstr>
      <vt:lpstr>教材和参考资料</vt:lpstr>
      <vt:lpstr>考核方式和成绩评定</vt:lpstr>
      <vt:lpstr>学习方法</vt:lpstr>
      <vt:lpstr>教学方法</vt:lpstr>
      <vt:lpstr>内容概述</vt:lpstr>
      <vt:lpstr>第一章  数制和码制概述</vt:lpstr>
      <vt:lpstr>第二章  逻辑代数基础概述</vt:lpstr>
      <vt:lpstr>第三章  门电路概述</vt:lpstr>
      <vt:lpstr>第四章  组合逻辑电路概述</vt:lpstr>
      <vt:lpstr>第五章  半导体存储电路概述</vt:lpstr>
      <vt:lpstr>第六章  时序逻辑电路概述</vt:lpstr>
      <vt:lpstr>第七章  脉冲波形的产生和整形电路概述</vt:lpstr>
      <vt:lpstr>第八章  数模转换概述</vt:lpstr>
    </vt:vector>
  </TitlesOfParts>
  <Company>桂电</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折建章</dc:creator>
  <dc:description>计算机大类
2016级本科
2017-2018_1
1710080、1710081</dc:description>
  <dc:subject>数字逻辑</dc:subject>
  <cp:lastModifiedBy>Stephone She</cp:lastModifiedBy>
  <cp:revision>136</cp:revision>
  <dcterms:created xsi:type="dcterms:W3CDTF">2016-06-04T11:10:00Z</dcterms:created>
  <dcterms:modified xsi:type="dcterms:W3CDTF">2019-09-02T09:26:21Z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2052-11.1.0.8980</vt:lpwstr>
  </property>
</Properties>
</file>