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8" r:id="rId3"/>
    <p:sldId id="308" r:id="rId4"/>
    <p:sldId id="307" r:id="rId5"/>
    <p:sldId id="327" r:id="rId6"/>
    <p:sldId id="258" r:id="rId7"/>
    <p:sldId id="290" r:id="rId8"/>
    <p:sldId id="294" r:id="rId9"/>
    <p:sldId id="278" r:id="rId10"/>
    <p:sldId id="270" r:id="rId11"/>
    <p:sldId id="302" r:id="rId12"/>
    <p:sldId id="303" r:id="rId13"/>
    <p:sldId id="351" r:id="rId14"/>
    <p:sldId id="306" r:id="rId15"/>
    <p:sldId id="274" r:id="rId16"/>
    <p:sldId id="275" r:id="rId17"/>
    <p:sldId id="277" r:id="rId18"/>
    <p:sldId id="276" r:id="rId19"/>
    <p:sldId id="325" r:id="rId20"/>
    <p:sldId id="326" r:id="rId21"/>
    <p:sldId id="322" r:id="rId22"/>
    <p:sldId id="330" r:id="rId23"/>
    <p:sldId id="332" r:id="rId24"/>
    <p:sldId id="321" r:id="rId25"/>
    <p:sldId id="317" r:id="rId2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94660"/>
  </p:normalViewPr>
  <p:slideViewPr>
    <p:cSldViewPr>
      <p:cViewPr varScale="1">
        <p:scale>
          <a:sx n="83" d="100"/>
          <a:sy n="83" d="100"/>
        </p:scale>
        <p:origin x="101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71500"/>
            <a:ext cx="6000750" cy="247650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203223"/>
            <a:ext cx="4800600" cy="1622778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7056"/>
            <a:ext cx="2857500" cy="317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76288"/>
            <a:ext cx="4560491" cy="5067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90500"/>
            <a:ext cx="3714750" cy="412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6899"/>
            <a:ext cx="3639742" cy="40441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508001"/>
            <a:ext cx="3257549" cy="36194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206500"/>
            <a:ext cx="4514850" cy="9525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762000"/>
            <a:ext cx="2460731" cy="3810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314222"/>
            <a:ext cx="4516041" cy="1707444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44500"/>
            <a:ext cx="8114109" cy="26035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203223"/>
            <a:ext cx="6228158" cy="3810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71500"/>
            <a:ext cx="7543800" cy="22860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429000"/>
            <a:ext cx="6401991" cy="1566333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71500"/>
            <a:ext cx="6858001" cy="22860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857500"/>
            <a:ext cx="6400800" cy="317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584223"/>
            <a:ext cx="6400800" cy="1404054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76852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4059" y="2307168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857500"/>
            <a:ext cx="6400800" cy="14145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4277484"/>
            <a:ext cx="6401993" cy="7170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71500"/>
            <a:ext cx="6858000" cy="22860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273779"/>
            <a:ext cx="6400801" cy="87488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48667"/>
            <a:ext cx="6400801" cy="8466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76852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4059" y="2307168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71500"/>
            <a:ext cx="7543800" cy="2286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273778"/>
            <a:ext cx="6400800" cy="698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972277"/>
            <a:ext cx="6400801" cy="10230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71500"/>
            <a:ext cx="1543050" cy="3810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71500"/>
            <a:ext cx="5867400" cy="442383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672167"/>
            <a:ext cx="6400801" cy="1901333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746500"/>
            <a:ext cx="6400800" cy="12488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71500"/>
            <a:ext cx="3703241" cy="301272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71501"/>
            <a:ext cx="3700859" cy="30127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71500"/>
            <a:ext cx="3487340" cy="480218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058774"/>
            <a:ext cx="3703241" cy="252544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71500"/>
            <a:ext cx="3498851" cy="480218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051719"/>
            <a:ext cx="3696891" cy="252544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71500"/>
            <a:ext cx="2743200" cy="1143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71500"/>
            <a:ext cx="4457701" cy="442383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841499"/>
            <a:ext cx="2743200" cy="1742723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8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469445"/>
            <a:ext cx="2236394" cy="2674056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739444"/>
            <a:ext cx="6400800" cy="12558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71500"/>
            <a:ext cx="6400800" cy="3012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5143500"/>
            <a:ext cx="1200150" cy="3042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50E9CE-33FC-4CA8-83A4-56D27CBC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5143500"/>
            <a:ext cx="5657850" cy="3042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648730"/>
            <a:ext cx="856684" cy="558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8559E8-31D3-4016-8E43-CEDCD2921E64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6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4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6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5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21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.xml"/><Relationship Id="rId17" Type="http://schemas.openxmlformats.org/officeDocument/2006/relationships/image" Target="../media/image21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1.xml"/><Relationship Id="rId17" Type="http://schemas.openxmlformats.org/officeDocument/2006/relationships/image" Target="../media/image21.png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1.xml"/><Relationship Id="rId10" Type="http://schemas.openxmlformats.org/officeDocument/2006/relationships/image" Target="../media/image21.png"/><Relationship Id="rId1" Type="http://schemas.openxmlformats.org/officeDocument/2006/relationships/tags" Target="../tags/tag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57163"/>
            <a:ext cx="9036496" cy="952500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Errors</a:t>
            </a:r>
            <a:b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in College Students’ Writing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57350"/>
            <a:ext cx="8229600" cy="1800225"/>
          </a:xfrm>
        </p:spPr>
        <p:txBody>
          <a:bodyPr>
            <a:normAutofit fontScale="72500"/>
          </a:bodyPr>
          <a:lstStyle/>
          <a:p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College English-----Writing</a:t>
            </a:r>
            <a:endParaRPr lang="en-US" altLang="zh-CN" sz="28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Teacher: ...</a:t>
            </a:r>
            <a:endParaRPr lang="en-US" altLang="zh-CN" sz="28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Students: Non-English majors</a:t>
            </a:r>
            <a:endParaRPr lang="en-US" altLang="zh-CN" sz="28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University: GUET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7620"/>
            <a:ext cx="1924237" cy="166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www.nani.com.tw/jteacher/super1000/images/p_wr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7620"/>
            <a:ext cx="2016224" cy="16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203" y="3976106"/>
            <a:ext cx="1895603" cy="166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9608" y="1390371"/>
            <a:ext cx="4762872" cy="146399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In my middle school, I have some good friends. They are so friendly and helpful. 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http://pic9.nipic.com/20100816/2029588_144545088372_2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1"/>
          <a:stretch>
            <a:fillRect/>
          </a:stretch>
        </p:blipFill>
        <p:spPr bwMode="auto">
          <a:xfrm>
            <a:off x="0" y="1255889"/>
            <a:ext cx="2051720" cy="372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/>
          <p:nvPr/>
        </p:nvSpPr>
        <p:spPr>
          <a:xfrm>
            <a:off x="3329608" y="3116096"/>
            <a:ext cx="4762872" cy="146399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 my middle school, I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good friends. They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friendly and helpful.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9672" y="197948"/>
            <a:ext cx="4392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3. Tense Errors</a:t>
            </a:r>
            <a:endParaRPr lang="en-US" altLang="zh-CN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3732" y="1536663"/>
            <a:ext cx="4788024" cy="138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successed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my English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Now, I want to tell the reasons why I was succeeded.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3457933"/>
            <a:ext cx="4572000" cy="18158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succeeded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my English learning. Now, I want to tell the reasons why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ttp://www.liuxue86.com/uploadfile/2014/0516/2014051604142164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" y="1439670"/>
            <a:ext cx="2538686" cy="30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79068" y="2168482"/>
            <a:ext cx="46254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动词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9512" y="2190343"/>
            <a:ext cx="46254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名词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9956" y="2122523"/>
            <a:ext cx="462547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形容词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1555" y="2251194"/>
            <a:ext cx="46254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副词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809" y="2790804"/>
            <a:ext cx="46254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介词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3230" y="2812093"/>
            <a:ext cx="45765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连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词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6367" y="2909151"/>
            <a:ext cx="49981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冠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词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19672" y="197948"/>
            <a:ext cx="7329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4. Errors in Word Form</a:t>
            </a:r>
            <a:endParaRPr lang="en-US" altLang="zh-CN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080" y="571500"/>
            <a:ext cx="8362315" cy="301244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837" y="1023133"/>
            <a:ext cx="4808721" cy="379745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9. </a:t>
            </a:r>
            <a:r>
              <a:rPr lang="zh-CN" altLang="en-US" sz="2400" dirty="0" smtClean="0">
                <a:solidFill>
                  <a:schemeClr val="bg1"/>
                </a:solidFill>
              </a:rPr>
              <a:t>做</a:t>
            </a:r>
            <a:r>
              <a:rPr lang="zh-CN" altLang="en-US" sz="2400" dirty="0">
                <a:solidFill>
                  <a:schemeClr val="bg1"/>
                </a:solidFill>
              </a:rPr>
              <a:t>晚</a:t>
            </a:r>
            <a:r>
              <a:rPr lang="zh-CN" altLang="en-US" sz="2400" dirty="0" smtClean="0">
                <a:solidFill>
                  <a:schemeClr val="bg1"/>
                </a:solidFill>
              </a:rPr>
              <a:t>饭   </a:t>
            </a:r>
            <a:r>
              <a:rPr lang="en-US" altLang="zh-CN" sz="2400" dirty="0" smtClean="0">
                <a:solidFill>
                  <a:schemeClr val="bg1"/>
                </a:solidFill>
              </a:rPr>
              <a:t>do supper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10.</a:t>
            </a:r>
            <a:r>
              <a:rPr lang="zh-CN" altLang="en-US" sz="2400" dirty="0" smtClean="0">
                <a:solidFill>
                  <a:schemeClr val="bg1"/>
                </a:solidFill>
              </a:rPr>
              <a:t>犯罪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make </a:t>
            </a:r>
            <a:r>
              <a:rPr lang="en-US" altLang="zh-CN" sz="2400" dirty="0">
                <a:solidFill>
                  <a:schemeClr val="bg1"/>
                </a:solidFill>
              </a:rPr>
              <a:t>a </a:t>
            </a:r>
            <a:r>
              <a:rPr lang="en-US" altLang="zh-CN" sz="2400" dirty="0" smtClean="0">
                <a:solidFill>
                  <a:schemeClr val="bg1"/>
                </a:solidFill>
              </a:rPr>
              <a:t>crime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11.</a:t>
            </a:r>
            <a:r>
              <a:rPr lang="zh-CN" altLang="en-US" sz="2400" dirty="0" smtClean="0">
                <a:solidFill>
                  <a:schemeClr val="bg1"/>
                </a:solidFill>
              </a:rPr>
              <a:t>保全面子 </a:t>
            </a:r>
            <a:r>
              <a:rPr lang="en-US" altLang="zh-CN" sz="2400" dirty="0" smtClean="0">
                <a:solidFill>
                  <a:schemeClr val="bg1"/>
                </a:solidFill>
              </a:rPr>
              <a:t>keep face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12.</a:t>
            </a:r>
            <a:r>
              <a:rPr lang="zh-CN" altLang="en-US" sz="2400" dirty="0" smtClean="0">
                <a:solidFill>
                  <a:schemeClr val="bg1"/>
                </a:solidFill>
              </a:rPr>
              <a:t>做诗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make poems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6305" y="1868238"/>
            <a:ext cx="3143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>
                <a:solidFill>
                  <a:srgbClr val="FFFF00"/>
                </a:solidFill>
              </a:rPr>
              <a:t>cook supper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4796" y="2395049"/>
            <a:ext cx="3504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FFFF00"/>
                </a:solidFill>
              </a:rPr>
              <a:t>commit a crime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796" y="2921860"/>
            <a:ext cx="3143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FFFF00"/>
                </a:solidFill>
              </a:rPr>
              <a:t>Save face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6306" y="3448671"/>
            <a:ext cx="3143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FFFF00"/>
                </a:solidFill>
              </a:rPr>
              <a:t>Write poems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19672" y="197948"/>
            <a:ext cx="7329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5. Collocation 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Errors</a:t>
            </a:r>
            <a:endParaRPr lang="en-US" altLang="zh-CN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9872" y="1441323"/>
            <a:ext cx="3898776" cy="182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For  a lot of reasons, 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to  I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the exam.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419872" y="3103452"/>
            <a:ext cx="4248472" cy="132014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a lot of reasons, I failed the exam.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ttp://i1.w.hjfile.cn/doc/201106/exam1772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33364"/>
            <a:ext cx="2376264" cy="29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619672" y="197948"/>
            <a:ext cx="7329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6. Subject Errors</a:t>
            </a:r>
            <a:endParaRPr lang="en-US" altLang="zh-CN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1411024"/>
            <a:ext cx="4536504" cy="60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I 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got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http://img10.360buyimg.com/n1/g15/M09/0D/10/rBEhWlJOEXoIAAAAAAA7LflNKBwAADxeAA1plIAADtF989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6" t="27559" r="13815" b="24001"/>
          <a:stretch>
            <a:fillRect/>
          </a:stretch>
        </p:blipFill>
        <p:spPr bwMode="auto">
          <a:xfrm>
            <a:off x="323528" y="1763589"/>
            <a:ext cx="2664296" cy="308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/>
          <p:nvPr/>
        </p:nvSpPr>
        <p:spPr>
          <a:xfrm>
            <a:off x="3635896" y="3697594"/>
            <a:ext cx="4688926" cy="158586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I </a:t>
            </a:r>
            <a:r>
              <a:rPr lang="en-US" altLang="zh-CN" sz="2800" dirty="0">
                <a:solidFill>
                  <a:schemeClr val="bg1"/>
                </a:solidFill>
              </a:rPr>
              <a:t>worked hard</a:t>
            </a:r>
            <a:r>
              <a:rPr lang="en-US" altLang="zh-CN" sz="2800" dirty="0" smtClean="0">
                <a:solidFill>
                  <a:schemeClr val="bg1"/>
                </a:solidFill>
              </a:rPr>
              <a:t> when I was sitting in the front of the classroom.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6516" y="2017407"/>
            <a:ext cx="1364091" cy="584775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>
                <a:solidFill>
                  <a:prstClr val="white"/>
                </a:solidFill>
              </a:rPr>
              <a:t>I got A.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4606" y="269127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worked hard when I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sitting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front of the classroom.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19672" y="197948"/>
            <a:ext cx="7329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 7. Predicate Errors</a:t>
            </a:r>
            <a:endParaRPr lang="en-US" altLang="zh-CN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2470" y="1489348"/>
            <a:ext cx="4522061" cy="140398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You can make friend through online communication.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491880" y="3003820"/>
            <a:ext cx="5544616" cy="140398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make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online communication.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://www.globaltimes.cn/Portals/0/attachment/2011/83bf4eee-2f45-4e9e-9101-84646579707c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2" y="1718303"/>
            <a:ext cx="2859757" cy="27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619672" y="197948"/>
            <a:ext cx="7329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8. Object Errors</a:t>
            </a:r>
            <a:endParaRPr lang="en-US" altLang="zh-CN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3314" name="Picture 2" descr="http://www.taipan.com.cn/en/wp-content/themes/p103/css/side_suggestions/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207219"/>
            <a:ext cx="2376263" cy="334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347864" y="1249219"/>
            <a:ext cx="5508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17. I think word is important to who English level is poor.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1759" y="2828520"/>
            <a:ext cx="4572000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I think </a:t>
            </a:r>
            <a:r>
              <a:rPr lang="en-US" altLang="zh-CN" sz="2400" dirty="0" smtClean="0">
                <a:solidFill>
                  <a:srgbClr val="FF0000"/>
                </a:solidFill>
              </a:rPr>
              <a:t>vocabulary</a:t>
            </a:r>
            <a:r>
              <a:rPr lang="en-US" altLang="zh-CN" sz="2400" dirty="0" smtClean="0">
                <a:solidFill>
                  <a:schemeClr val="bg1"/>
                </a:solidFill>
              </a:rPr>
              <a:t> is important to </a:t>
            </a:r>
            <a:r>
              <a:rPr lang="en-US" altLang="zh-CN" sz="2400" dirty="0" smtClean="0">
                <a:solidFill>
                  <a:srgbClr val="FF0000"/>
                </a:solidFill>
              </a:rPr>
              <a:t>them whose </a:t>
            </a:r>
            <a:r>
              <a:rPr lang="en-US" altLang="zh-CN" sz="2400" dirty="0" smtClean="0">
                <a:solidFill>
                  <a:schemeClr val="bg1"/>
                </a:solidFill>
              </a:rPr>
              <a:t>English level is poor.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240687"/>
            <a:ext cx="7329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9. 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Confusion of Synonyms</a:t>
            </a:r>
            <a:endParaRPr lang="en-US" altLang="zh-CN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9" y="1366844"/>
            <a:ext cx="7488831" cy="1569660"/>
          </a:xfrm>
          <a:prstGeom prst="rect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</a:rPr>
              <a:t>18. 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如果</a:t>
            </a:r>
            <a:r>
              <a:rPr lang="zh-CN" altLang="en-US" sz="2400" b="1" dirty="0">
                <a:solidFill>
                  <a:srgbClr val="FFC000"/>
                </a:solidFill>
              </a:rPr>
              <a:t>您碰到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难题</a:t>
            </a:r>
            <a:r>
              <a:rPr lang="zh-CN" altLang="en-US" sz="2400" b="1" dirty="0">
                <a:solidFill>
                  <a:srgbClr val="FFC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  </a:t>
            </a:r>
            <a:r>
              <a:rPr lang="en-US" altLang="zh-CN" sz="2400" b="1" dirty="0" smtClean="0"/>
              <a:t>if you match difficult problem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C000"/>
                </a:solidFill>
              </a:rPr>
              <a:t>19. 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接触</a:t>
            </a:r>
            <a:r>
              <a:rPr lang="zh-CN" altLang="en-US" sz="2400" b="1" dirty="0">
                <a:solidFill>
                  <a:srgbClr val="FFC000"/>
                </a:solidFill>
              </a:rPr>
              <a:t>各种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人群</a:t>
            </a:r>
            <a:r>
              <a:rPr lang="zh-CN" altLang="en-US" sz="2400" b="1" dirty="0">
                <a:solidFill>
                  <a:srgbClr val="FFC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  </a:t>
            </a:r>
            <a:r>
              <a:rPr lang="en-US" altLang="zh-CN" sz="2400" b="1" dirty="0" smtClean="0"/>
              <a:t>to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2400" b="1" dirty="0" smtClean="0"/>
              <a:t>touch all kinds of people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C000"/>
                </a:solidFill>
              </a:rPr>
              <a:t>20.</a:t>
            </a:r>
            <a:r>
              <a:rPr lang="zh-CN" altLang="en-US" sz="2400" b="1" dirty="0">
                <a:solidFill>
                  <a:srgbClr val="FFC000"/>
                </a:solidFill>
              </a:rPr>
              <a:t>你必须有足够的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条件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you must have enough conditions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043608" y="3289548"/>
            <a:ext cx="6919862" cy="1198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18. If you come across   a difficult problem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19. To deal with all kinds of people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20. You must be qualified</a:t>
            </a:r>
            <a:endParaRPr lang="zh-CN" altLang="en-US" sz="2400" b="1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139952" y="2936504"/>
            <a:ext cx="0" cy="35304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19672" y="197948"/>
            <a:ext cx="7329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10. Negative Transfer</a:t>
            </a:r>
            <a:endParaRPr lang="en-US" altLang="zh-CN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60"/>
          <a:stretch>
            <a:fillRect/>
          </a:stretch>
        </p:blipFill>
        <p:spPr>
          <a:xfrm>
            <a:off x="2417446" y="2065412"/>
            <a:ext cx="3711451" cy="3217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3831" y="913284"/>
            <a:ext cx="7617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II. Exercise(</a:t>
            </a:r>
            <a:r>
              <a:rPr lang="en-US" altLang="zh-CN" sz="4000" b="1" dirty="0" err="1" smtClean="0">
                <a:solidFill>
                  <a:srgbClr val="002060"/>
                </a:solidFill>
              </a:rPr>
              <a:t>Wechat+Yuketang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)</a:t>
            </a:r>
            <a:endParaRPr lang="en-US" altLang="zh-CN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1993404"/>
            <a:ext cx="5760640" cy="13849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revise essays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writing mistakes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revising exercises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85846" y="738536"/>
            <a:ext cx="8566472" cy="204833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</a:rPr>
              <a:t>To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find out mistakes</a:t>
            </a:r>
            <a:r>
              <a:rPr lang="en-US" altLang="zh-CN" sz="2400" b="1" dirty="0" smtClean="0"/>
              <a:t>:</a:t>
            </a:r>
            <a:endParaRPr lang="en-US" altLang="zh-CN" sz="2400" b="1" dirty="0"/>
          </a:p>
          <a:p>
            <a:r>
              <a:rPr lang="en-US" altLang="zh-CN" sz="2400" dirty="0"/>
              <a:t>    </a:t>
            </a:r>
            <a:r>
              <a:rPr lang="en-US" altLang="zh-CN" sz="2400" b="1" dirty="0"/>
              <a:t>As cell phone is </a:t>
            </a:r>
            <a:r>
              <a:rPr lang="en-US" altLang="zh-CN" sz="2400" b="1" dirty="0" smtClean="0"/>
              <a:t>expensive </a:t>
            </a:r>
            <a:r>
              <a:rPr lang="en-US" altLang="zh-CN" sz="2400" b="1" dirty="0"/>
              <a:t>and almost </a:t>
            </a:r>
            <a:r>
              <a:rPr lang="en-US" altLang="zh-CN" sz="2400" b="1" dirty="0" smtClean="0"/>
              <a:t>everyone can </a:t>
            </a:r>
            <a:r>
              <a:rPr lang="en-US" altLang="zh-CN" sz="2400" b="1" dirty="0"/>
              <a:t>afford it, most people tend to depend on cell phones a lot. Some people believe that cell phones bring them fun</a:t>
            </a:r>
            <a:r>
              <a:rPr lang="en-US" altLang="zh-CN" sz="2400" b="1" dirty="0" smtClean="0"/>
              <a:t>, some </a:t>
            </a:r>
            <a:r>
              <a:rPr lang="en-US" altLang="zh-CN" sz="2400" b="1" dirty="0"/>
              <a:t>argue that cell phones will cause disaster</a:t>
            </a:r>
            <a:r>
              <a:rPr lang="en-US" altLang="zh-CN" sz="2400" b="1" dirty="0" smtClean="0"/>
              <a:t>. I </a:t>
            </a:r>
            <a:r>
              <a:rPr lang="en-US" altLang="zh-CN" sz="2400" b="1" dirty="0"/>
              <a:t>agree that cell phones </a:t>
            </a:r>
            <a:r>
              <a:rPr lang="en-US" altLang="zh-CN" sz="2400" b="1" dirty="0" err="1" smtClean="0"/>
              <a:t>faciliate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our life.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3812517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expensive----inexpensive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278878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 phone----a cell phone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306662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un,------fun;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14888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faciliate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----facilitate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206500" y="3263829"/>
            <a:ext cx="428625" cy="428625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206500" y="3828132"/>
            <a:ext cx="428625" cy="428625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206500" y="4348298"/>
            <a:ext cx="428625" cy="428625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209539" y="4868465"/>
            <a:ext cx="428625" cy="428625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515100" y="5179219"/>
            <a:ext cx="1285875" cy="34290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9552" y="635000"/>
            <a:ext cx="7690048" cy="1785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 smtClean="0"/>
              <a:t>改错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people's excessive attention </a:t>
            </a:r>
            <a:r>
              <a:rPr lang="en-US" altLang="zh-CN" sz="2800" dirty="0">
                <a:solidFill>
                  <a:schemeClr val="bg1"/>
                </a:solidFill>
              </a:rPr>
              <a:t>from work or </a:t>
            </a:r>
            <a:r>
              <a:rPr lang="en-US" altLang="zh-CN" sz="2800" dirty="0" smtClean="0">
                <a:solidFill>
                  <a:schemeClr val="bg1"/>
                </a:solidFill>
              </a:rPr>
              <a:t>study poses </a:t>
            </a:r>
            <a:r>
              <a:rPr lang="en-US" altLang="zh-CN" sz="2800" dirty="0">
                <a:solidFill>
                  <a:schemeClr val="bg1"/>
                </a:solidFill>
              </a:rPr>
              <a:t>a threat to their physical health and </a:t>
            </a:r>
            <a:r>
              <a:rPr lang="en-US" altLang="zh-CN" sz="2800" dirty="0" smtClean="0">
                <a:solidFill>
                  <a:schemeClr val="bg1"/>
                </a:solidFill>
              </a:rPr>
              <a:t>brings </a:t>
            </a:r>
            <a:r>
              <a:rPr lang="en-US" altLang="zh-CN" sz="2800" dirty="0">
                <a:solidFill>
                  <a:schemeClr val="bg1"/>
                </a:solidFill>
              </a:rPr>
              <a:t>bad </a:t>
            </a:r>
            <a:r>
              <a:rPr lang="en-US" altLang="zh-CN" sz="2800" dirty="0" smtClean="0">
                <a:solidFill>
                  <a:schemeClr val="bg1"/>
                </a:solidFill>
              </a:rPr>
              <a:t>impacts </a:t>
            </a:r>
            <a:r>
              <a:rPr lang="en-US" altLang="zh-CN" sz="2800" dirty="0">
                <a:solidFill>
                  <a:schemeClr val="bg1"/>
                </a:solidFill>
              </a:rPr>
              <a:t>to their spiritual life.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515100" y="5179219"/>
            <a:ext cx="1285875" cy="34290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4813459"/>
            <a:ext cx="9144000" cy="365760"/>
          </a:xfrm>
          <a:prstGeom prst="rect">
            <a:avLst/>
          </a:prstGeom>
          <a:solidFill>
            <a:srgbClr val="FBFAEF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  <a:hueMod val="94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9525000" y="0"/>
            <a:ext cx="3200400" cy="5715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9613900" y="5229999"/>
            <a:ext cx="3022600" cy="646331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9779000" y="1270000"/>
            <a:ext cx="2692400" cy="132343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Pay attention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from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-----to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bring impacts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-----on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2"/>
            </p:custDataLst>
          </p:nvPr>
        </p:nvGrpSpPr>
        <p:grpSpPr>
          <a:xfrm>
            <a:off x="9537700" y="0"/>
            <a:ext cx="3175000" cy="647700"/>
            <a:chOff x="9537700" y="0"/>
            <a:chExt cx="3175000" cy="647700"/>
          </a:xfrm>
        </p:grpSpPr>
        <p:sp>
          <p:nvSpPr>
            <p:cNvPr id="12" name="RemarkBack"/>
            <p:cNvSpPr/>
            <p:nvPr>
              <p:custDataLst>
                <p:tags r:id="rId13"/>
              </p:custDataLst>
            </p:nvPr>
          </p:nvSpPr>
          <p:spPr>
            <a:xfrm>
              <a:off x="9537700" y="12700"/>
              <a:ext cx="3175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14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15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000760"/>
            <a:ext cx="7315200" cy="236079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改错</a:t>
            </a:r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People </a:t>
            </a:r>
            <a:r>
              <a:rPr lang="en-US" altLang="zh-CN" sz="2800" dirty="0">
                <a:solidFill>
                  <a:schemeClr val="bg1"/>
                </a:solidFill>
              </a:rPr>
              <a:t>lose themselves in fast food culture 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spend more time on scanning smartphone information and less </a:t>
            </a:r>
            <a:r>
              <a:rPr lang="en-US" altLang="zh-CN" sz="2800" dirty="0">
                <a:solidFill>
                  <a:schemeClr val="bg1"/>
                </a:solidFill>
              </a:rPr>
              <a:t>time on </a:t>
            </a:r>
            <a:r>
              <a:rPr lang="en-US" altLang="zh-CN" sz="2800" dirty="0" smtClean="0">
                <a:solidFill>
                  <a:schemeClr val="bg1"/>
                </a:solidFill>
              </a:rPr>
              <a:t>paper book reading.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515100" y="5179219"/>
            <a:ext cx="1285875" cy="34290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4813459"/>
            <a:ext cx="9144000" cy="365760"/>
          </a:xfrm>
          <a:prstGeom prst="rect">
            <a:avLst/>
          </a:prstGeom>
          <a:solidFill>
            <a:srgbClr val="FBFAEF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  <a:hueMod val="94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9525000" y="0"/>
            <a:ext cx="3200400" cy="5715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9613900" y="5229999"/>
            <a:ext cx="3022600" cy="646331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9779000" y="1270000"/>
            <a:ext cx="269240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spend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----spending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2"/>
            </p:custDataLst>
          </p:nvPr>
        </p:nvGrpSpPr>
        <p:grpSpPr>
          <a:xfrm>
            <a:off x="9537700" y="0"/>
            <a:ext cx="3175000" cy="647700"/>
            <a:chOff x="9537700" y="0"/>
            <a:chExt cx="3175000" cy="647700"/>
          </a:xfrm>
        </p:grpSpPr>
        <p:sp>
          <p:nvSpPr>
            <p:cNvPr id="12" name="RemarkBack"/>
            <p:cNvSpPr/>
            <p:nvPr>
              <p:custDataLst>
                <p:tags r:id="rId13"/>
              </p:custDataLst>
            </p:nvPr>
          </p:nvSpPr>
          <p:spPr>
            <a:xfrm>
              <a:off x="9537700" y="12700"/>
              <a:ext cx="3175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14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15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197514"/>
            <a:ext cx="7315200" cy="258254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</a:rPr>
              <a:t>Title: How to succeed in college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r>
              <a:rPr lang="en-US" altLang="zh-CN" sz="2800" b="1" dirty="0" smtClean="0">
                <a:solidFill>
                  <a:srgbClr val="FFFF00"/>
                </a:solidFill>
              </a:rPr>
              <a:t>Beginning :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      </a:t>
            </a:r>
            <a:r>
              <a:rPr lang="en-US" altLang="zh-CN" sz="2800" b="1" dirty="0" smtClean="0"/>
              <a:t>Everyone wants to be  [</a:t>
            </a:r>
            <a:r>
              <a:rPr lang="zh-CN" altLang="en-US" sz="2800" b="1" dirty="0" smtClean="0"/>
              <a:t>填空</a:t>
            </a:r>
            <a:r>
              <a:rPr lang="en-US" altLang="zh-CN" sz="2800" b="1" dirty="0" smtClean="0"/>
              <a:t>1] and successful. When it comes to succeeding in college, there are </a:t>
            </a:r>
            <a:r>
              <a:rPr lang="en-US" altLang="zh-CN" sz="2800" b="1" dirty="0"/>
              <a:t>some</a:t>
            </a:r>
            <a:r>
              <a:rPr lang="en-US" altLang="zh-CN" sz="2800" b="1" dirty="0" smtClean="0"/>
              <a:t> [</a:t>
            </a:r>
            <a:r>
              <a:rPr lang="zh-CN" altLang="en-US" sz="2800" b="1" dirty="0" smtClean="0"/>
              <a:t>填空</a:t>
            </a:r>
            <a:r>
              <a:rPr lang="en-US" altLang="zh-CN" sz="2800" b="1" dirty="0" smtClean="0"/>
              <a:t>2] you can follow. </a:t>
            </a:r>
            <a:endParaRPr lang="en-US" altLang="zh-CN" sz="2800" b="1" dirty="0"/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515100" y="5179219"/>
            <a:ext cx="1285875" cy="34290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4813459"/>
            <a:ext cx="9144000" cy="365760"/>
          </a:xfrm>
          <a:prstGeom prst="rect">
            <a:avLst/>
          </a:prstGeom>
          <a:solidFill>
            <a:srgbClr val="FBFAEF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  <a:hueMod val="94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  <a:hueMod val="94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71600" y="1345332"/>
            <a:ext cx="6400800" cy="1255889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</a:rPr>
              <a:t>参考书目</a:t>
            </a:r>
            <a:r>
              <a:rPr lang="en-US" altLang="zh-CN" b="1" dirty="0" smtClean="0">
                <a:solidFill>
                  <a:srgbClr val="C00000"/>
                </a:solidFill>
              </a:rPr>
              <a:t>: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桂</a:t>
            </a:r>
            <a:r>
              <a:rPr lang="zh-CN" altLang="en-US" dirty="0">
                <a:solidFill>
                  <a:srgbClr val="C00000"/>
                </a:solidFill>
              </a:rPr>
              <a:t>诗</a:t>
            </a:r>
            <a:r>
              <a:rPr lang="zh-CN" altLang="en-US" dirty="0" smtClean="0">
                <a:solidFill>
                  <a:srgbClr val="C00000"/>
                </a:solidFill>
              </a:rPr>
              <a:t>春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2004. </a:t>
            </a:r>
            <a:r>
              <a:rPr lang="zh-CN" altLang="en-US" dirty="0" smtClean="0">
                <a:solidFill>
                  <a:srgbClr val="C00000"/>
                </a:solidFill>
              </a:rPr>
              <a:t>以</a:t>
            </a:r>
            <a:r>
              <a:rPr lang="zh-CN" altLang="en-US" dirty="0">
                <a:solidFill>
                  <a:srgbClr val="C00000"/>
                </a:solidFill>
              </a:rPr>
              <a:t>语料库为基础的中国学习者英语失误分析的</a:t>
            </a:r>
            <a:r>
              <a:rPr lang="zh-CN" altLang="en-US" dirty="0" smtClean="0">
                <a:solidFill>
                  <a:srgbClr val="C00000"/>
                </a:solidFill>
              </a:rPr>
              <a:t>认知模型</a:t>
            </a:r>
            <a:r>
              <a:rPr lang="en-US" altLang="zh-CN" dirty="0" smtClean="0">
                <a:solidFill>
                  <a:srgbClr val="C00000"/>
                </a:solidFill>
              </a:rPr>
              <a:t>[J].</a:t>
            </a:r>
            <a:r>
              <a:rPr lang="zh-CN" altLang="en-US" dirty="0" smtClean="0">
                <a:solidFill>
                  <a:srgbClr val="C00000"/>
                </a:solidFill>
              </a:rPr>
              <a:t>现代外语</a:t>
            </a:r>
            <a:r>
              <a:rPr lang="en-US" altLang="zh-CN" dirty="0" smtClean="0">
                <a:solidFill>
                  <a:srgbClr val="C00000"/>
                </a:solidFill>
              </a:rPr>
              <a:t>》. (4).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1348001"/>
            <a:ext cx="388843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can show the writer’s  language level, views on life and the world,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personality,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99992" y="1345332"/>
            <a:ext cx="4320480" cy="92333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can make your mind clear, logic, help you find a job, finish the job, and improve your professional title…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https://timgsa.baidu.com/timg?image&amp;quality=80&amp;size=b9999_10000&amp;sec=1567685949929&amp;di=3d8d8bb0efb8dbac0a17a926085fd3b7&amp;imgtype=0&amp;src=http%3A%2F%2Ftxt25-2.book118.com%2F2017%2F0615%2Fbook115517%2F11551657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9548"/>
            <a:ext cx="1368152" cy="1800200"/>
          </a:xfrm>
          <a:prstGeom prst="rect">
            <a:avLst/>
          </a:prstGeom>
          <a:noFill/>
          <a:scene3d>
            <a:camera prst="orthographicFront">
              <a:rot lat="600000" lon="1200000" rev="1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42428"/>
            <a:ext cx="1800000" cy="1809524"/>
          </a:xfrm>
          <a:prstGeom prst="rect">
            <a:avLst/>
          </a:prstGeom>
        </p:spPr>
      </p:pic>
      <p:pic>
        <p:nvPicPr>
          <p:cNvPr id="3076" name="Picture 4" descr="https://timgsa.baidu.com/timg?image&amp;quality=80&amp;size=b9999_10000&amp;sec=1567686202480&amp;di=7fa9f8737354de9b585a7283236f86f9&amp;imgtype=0&amp;src=http%3A%2F%2Fs7.rr.itc.cn%2Fg%2FwapChange%2F20147_16_14%2Fa2v18f0587886786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29" y="3059463"/>
            <a:ext cx="1200621" cy="1692489"/>
          </a:xfrm>
          <a:prstGeom prst="rect">
            <a:avLst/>
          </a:prstGeom>
          <a:noFill/>
          <a:scene3d>
            <a:camera prst="orthographicFront">
              <a:rot lat="0" lon="0" rev="209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3433564"/>
            <a:ext cx="1559881" cy="1977993"/>
          </a:xfrm>
          <a:prstGeom prst="rect">
            <a:avLst/>
          </a:prstGeom>
          <a:scene3d>
            <a:camera prst="orthographicFront">
              <a:rot lat="21009205" lon="21494773" rev="19809063"/>
            </a:camera>
            <a:lightRig rig="threePt" dir="t"/>
          </a:scene3d>
        </p:spPr>
      </p:pic>
      <p:sp>
        <p:nvSpPr>
          <p:cNvPr id="11" name="矩形 10"/>
          <p:cNvSpPr/>
          <p:nvPr/>
        </p:nvSpPr>
        <p:spPr>
          <a:xfrm>
            <a:off x="0" y="11794"/>
            <a:ext cx="1835696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6890" y="762585"/>
            <a:ext cx="1600000" cy="9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697260"/>
            <a:ext cx="1584176" cy="1036754"/>
          </a:xfrm>
          <a:prstGeom prst="rect">
            <a:avLst/>
          </a:prstGeom>
        </p:spPr>
      </p:pic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 flipV="1">
            <a:off x="3526890" y="1215637"/>
            <a:ext cx="1765190" cy="3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171582" y="2425452"/>
            <a:ext cx="484869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 can be used to search information, check up dictionaries, even help translation and writing, but requires revision.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97601" y="1433672"/>
          <a:ext cx="5158066" cy="370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13"/>
                <a:gridCol w="1471147"/>
                <a:gridCol w="1697206"/>
              </a:tblGrid>
              <a:tr h="322119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chemeClr val="bg2"/>
                          </a:solidFill>
                        </a:rPr>
                        <a:t>中国学习者英语失误表（频数大于</a:t>
                      </a:r>
                      <a:r>
                        <a:rPr lang="en-US" altLang="zh-CN" sz="1300" dirty="0" smtClean="0">
                          <a:solidFill>
                            <a:schemeClr val="bg2"/>
                          </a:solidFill>
                        </a:rPr>
                        <a:t>4%</a:t>
                      </a:r>
                      <a:r>
                        <a:rPr lang="zh-CN" altLang="en-US" sz="1300" dirty="0" smtClean="0">
                          <a:solidFill>
                            <a:schemeClr val="bg2"/>
                          </a:solidFill>
                        </a:rPr>
                        <a:t>者）</a:t>
                      </a:r>
                      <a:endParaRPr lang="zh-CN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51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bg1"/>
                          </a:solidFill>
                        </a:rPr>
                        <a:t> 失误类型</a:t>
                      </a:r>
                      <a:endParaRPr lang="zh-CN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</a:rPr>
                        <a:t>        总计</a:t>
                      </a:r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</a:rPr>
                        <a:t>        百分比</a:t>
                      </a:r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58594">
                <a:tc>
                  <a:txBody>
                    <a:bodyPr/>
                    <a:lstStyle/>
                    <a:p>
                      <a:pPr algn="ctr"/>
                      <a:endParaRPr lang="zh-CN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19705">
                <a:tc>
                  <a:txBody>
                    <a:bodyPr/>
                    <a:lstStyle/>
                    <a:p>
                      <a:pPr algn="ctr"/>
                      <a:endParaRPr lang="zh-CN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51402">
                <a:tc>
                  <a:txBody>
                    <a:bodyPr/>
                    <a:lstStyle/>
                    <a:p>
                      <a:pPr algn="ctr"/>
                      <a:endParaRPr lang="zh-CN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75963">
                <a:tc>
                  <a:txBody>
                    <a:bodyPr/>
                    <a:lstStyle/>
                    <a:p>
                      <a:pPr algn="ctr"/>
                      <a:endParaRPr lang="zh-CN" alt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27052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zh-CN" altLang="en-US" sz="15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/>
                      <a:endParaRPr lang="zh-CN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/>
                      <a:endParaRPr lang="zh-CN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66613">
                <a:tc>
                  <a:txBody>
                    <a:bodyPr/>
                    <a:lstStyle/>
                    <a:p>
                      <a:pPr algn="ctr"/>
                      <a:endParaRPr lang="zh-CN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://b.hiphotos.baidu.com/baike/w%3D268/sign=8aa2ac67fadcd100cd9cff274a8a47be/e7cd7b899e510fb3be4171fddb33c895d1430c7b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2" y="1257384"/>
            <a:ext cx="2088232" cy="189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57005" y="1986177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500" b="1" dirty="0" smtClean="0">
                <a:solidFill>
                  <a:prstClr val="black"/>
                </a:solidFill>
              </a:rPr>
              <a:t>拼写</a:t>
            </a:r>
            <a:endParaRPr lang="zh-CN" altLang="en-US" sz="1500" b="1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71904" y="2016954"/>
            <a:ext cx="60946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10440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81133" y="2016954"/>
            <a:ext cx="5998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17.4%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9712" y="2384952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500" b="1" dirty="0" smtClean="0">
                <a:solidFill>
                  <a:prstClr val="black"/>
                </a:solidFill>
              </a:rPr>
              <a:t>替代</a:t>
            </a:r>
            <a:endParaRPr lang="zh-CN" altLang="en-US" sz="1500" b="1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1903" y="2353408"/>
            <a:ext cx="5245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5697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23612" y="2353408"/>
            <a:ext cx="5998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9.49%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3463" y="2767806"/>
            <a:ext cx="7617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500" b="1" dirty="0" smtClean="0">
                <a:solidFill>
                  <a:prstClr val="black"/>
                </a:solidFill>
              </a:rPr>
              <a:t>大小写</a:t>
            </a:r>
            <a:endParaRPr lang="zh-CN" altLang="en-US" sz="1500" b="1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1904" y="2715234"/>
            <a:ext cx="5245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3481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6092" y="2715234"/>
            <a:ext cx="5148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5.8%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68463" y="3118347"/>
            <a:ext cx="114646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black"/>
                </a:solidFill>
              </a:rPr>
              <a:t>结构性缺陷</a:t>
            </a:r>
            <a:endParaRPr lang="zh-CN" altLang="en-US" sz="1500" b="1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71904" y="3115325"/>
            <a:ext cx="5245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3178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96286" y="3154777"/>
            <a:ext cx="5148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5.3%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7350" y="3605012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black"/>
                </a:solidFill>
              </a:rPr>
              <a:t>标点符号</a:t>
            </a:r>
            <a:endParaRPr lang="zh-CN" altLang="en-US" sz="1500" b="1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71904" y="3593316"/>
            <a:ext cx="5245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2747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2074" y="3611014"/>
            <a:ext cx="5998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4.58%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19711" y="4017217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black"/>
                </a:solidFill>
              </a:rPr>
              <a:t>缺词</a:t>
            </a:r>
            <a:endParaRPr lang="zh-CN" altLang="en-US" sz="1500" b="1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71904" y="3987456"/>
            <a:ext cx="5245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2699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78147" y="3997565"/>
            <a:ext cx="5148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4.5%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54435" y="4340382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black"/>
                </a:solidFill>
              </a:rPr>
              <a:t>词类</a:t>
            </a:r>
            <a:endParaRPr lang="zh-CN" altLang="en-US" sz="1500" b="1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71904" y="4340382"/>
            <a:ext cx="5245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2506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66092" y="4403944"/>
            <a:ext cx="5998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4.18%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54609" y="4740611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>
                <a:solidFill>
                  <a:prstClr val="black"/>
                </a:solidFill>
              </a:rPr>
              <a:t>时态</a:t>
            </a:r>
            <a:endParaRPr lang="zh-CN" altLang="en-US" sz="1500" b="1" dirty="0">
              <a:solidFill>
                <a:prstClr val="black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71904" y="4696035"/>
            <a:ext cx="5245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2429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6092" y="4771388"/>
            <a:ext cx="5998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00" dirty="0">
                <a:solidFill>
                  <a:prstClr val="black"/>
                </a:solidFill>
              </a:rPr>
              <a:t>4.06%</a:t>
            </a:r>
            <a:endParaRPr lang="zh-CN" altLang="en-US" sz="1300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041" y="196969"/>
            <a:ext cx="76043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 err="1" smtClean="0">
                <a:solidFill>
                  <a:srgbClr val="002060"/>
                </a:solidFill>
              </a:rPr>
              <a:t>Gui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</a:rPr>
              <a:t>Shichun’s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Investigation into Errors</a:t>
            </a:r>
            <a:endParaRPr lang="en-US" altLang="zh-CN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330849"/>
            <a:ext cx="6264696" cy="37846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bg1"/>
                </a:solidFill>
              </a:rPr>
              <a:t>1. </a:t>
            </a:r>
            <a:r>
              <a:rPr lang="en-US" altLang="zh-CN" sz="2400" dirty="0" smtClean="0">
                <a:solidFill>
                  <a:schemeClr val="bg1"/>
                </a:solidFill>
              </a:rPr>
              <a:t>Capitalizing mistakes  </a:t>
            </a:r>
            <a:r>
              <a:rPr lang="zh-CN" altLang="zh-CN" sz="2400" dirty="0" smtClean="0">
                <a:solidFill>
                  <a:schemeClr val="bg1"/>
                </a:solidFill>
              </a:rPr>
              <a:t>大</a:t>
            </a:r>
            <a:r>
              <a:rPr lang="zh-CN" altLang="zh-CN" sz="2400" dirty="0">
                <a:solidFill>
                  <a:schemeClr val="bg1"/>
                </a:solidFill>
              </a:rPr>
              <a:t>小写错</a:t>
            </a:r>
            <a:r>
              <a:rPr lang="zh-CN" altLang="zh-CN" sz="2400" dirty="0" smtClean="0">
                <a:solidFill>
                  <a:schemeClr val="bg1"/>
                </a:solidFill>
              </a:rPr>
              <a:t>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bg1"/>
                </a:solidFill>
              </a:rPr>
              <a:t>2. </a:t>
            </a:r>
            <a:r>
              <a:rPr lang="en-US" altLang="zh-CN" sz="2400" dirty="0" smtClean="0">
                <a:solidFill>
                  <a:schemeClr val="bg1"/>
                </a:solidFill>
              </a:rPr>
              <a:t>Spelling mistakes         </a:t>
            </a:r>
            <a:r>
              <a:rPr lang="zh-CN" altLang="zh-CN" sz="2400" dirty="0" smtClean="0">
                <a:solidFill>
                  <a:schemeClr val="bg1"/>
                </a:solidFill>
              </a:rPr>
              <a:t>拼写</a:t>
            </a:r>
            <a:r>
              <a:rPr lang="zh-CN" altLang="zh-CN" sz="2400" dirty="0">
                <a:solidFill>
                  <a:schemeClr val="bg1"/>
                </a:solidFill>
              </a:rPr>
              <a:t>错误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bg1"/>
                </a:solidFill>
              </a:rPr>
              <a:t>3. </a:t>
            </a:r>
            <a:r>
              <a:rPr lang="en-US" altLang="zh-CN" sz="2400" dirty="0" smtClean="0">
                <a:solidFill>
                  <a:schemeClr val="bg1"/>
                </a:solidFill>
              </a:rPr>
              <a:t>Punctuation mistakes   </a:t>
            </a:r>
            <a:r>
              <a:rPr lang="zh-CN" altLang="zh-CN" sz="2400" dirty="0" smtClean="0">
                <a:solidFill>
                  <a:schemeClr val="bg1"/>
                </a:solidFill>
              </a:rPr>
              <a:t>符号</a:t>
            </a:r>
            <a:r>
              <a:rPr lang="zh-CN" altLang="zh-CN" sz="2400" dirty="0">
                <a:solidFill>
                  <a:schemeClr val="bg1"/>
                </a:solidFill>
              </a:rPr>
              <a:t>错误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bg1"/>
                </a:solidFill>
              </a:rPr>
              <a:t>4. </a:t>
            </a:r>
            <a:r>
              <a:rPr lang="en-US" altLang="zh-CN" sz="2400" dirty="0" smtClean="0">
                <a:solidFill>
                  <a:schemeClr val="bg1"/>
                </a:solidFill>
              </a:rPr>
              <a:t>Tense mistakes            </a:t>
            </a:r>
            <a:r>
              <a:rPr lang="zh-CN" altLang="zh-CN" sz="2400" dirty="0" smtClean="0">
                <a:solidFill>
                  <a:schemeClr val="bg1"/>
                </a:solidFill>
              </a:rPr>
              <a:t>时态</a:t>
            </a:r>
            <a:r>
              <a:rPr lang="zh-CN" altLang="zh-CN" sz="2400" dirty="0">
                <a:solidFill>
                  <a:schemeClr val="bg1"/>
                </a:solidFill>
              </a:rPr>
              <a:t>错</a:t>
            </a:r>
            <a:r>
              <a:rPr lang="zh-CN" altLang="zh-CN" sz="2400" dirty="0" smtClean="0">
                <a:solidFill>
                  <a:schemeClr val="bg1"/>
                </a:solidFill>
              </a:rPr>
              <a:t>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bg1"/>
                </a:solidFill>
              </a:rPr>
              <a:t>5. </a:t>
            </a:r>
            <a:r>
              <a:rPr lang="en-US" altLang="zh-CN" sz="2400" dirty="0" smtClean="0">
                <a:solidFill>
                  <a:schemeClr val="bg1"/>
                </a:solidFill>
              </a:rPr>
              <a:t>Word form mistakes    </a:t>
            </a:r>
            <a:r>
              <a:rPr lang="zh-CN" altLang="zh-CN" sz="2400" dirty="0" smtClean="0">
                <a:solidFill>
                  <a:schemeClr val="bg1"/>
                </a:solidFill>
              </a:rPr>
              <a:t>词性</a:t>
            </a:r>
            <a:r>
              <a:rPr lang="zh-CN" altLang="zh-CN" sz="2400" dirty="0">
                <a:solidFill>
                  <a:schemeClr val="bg1"/>
                </a:solidFill>
              </a:rPr>
              <a:t>错误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bg1"/>
                </a:solidFill>
              </a:rPr>
              <a:t>6. </a:t>
            </a:r>
            <a:r>
              <a:rPr lang="en-US" altLang="zh-CN" sz="2400" dirty="0" smtClean="0">
                <a:solidFill>
                  <a:schemeClr val="bg1"/>
                </a:solidFill>
              </a:rPr>
              <a:t>Subject mistakes        </a:t>
            </a:r>
            <a:r>
              <a:rPr lang="zh-CN" altLang="zh-CN" sz="2400" dirty="0" smtClean="0">
                <a:solidFill>
                  <a:schemeClr val="bg1"/>
                </a:solidFill>
              </a:rPr>
              <a:t>主语</a:t>
            </a:r>
            <a:r>
              <a:rPr lang="zh-CN" altLang="zh-CN" sz="2400" dirty="0">
                <a:solidFill>
                  <a:schemeClr val="bg1"/>
                </a:solidFill>
              </a:rPr>
              <a:t>错误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bg1"/>
                </a:solidFill>
              </a:rPr>
              <a:t>7. </a:t>
            </a:r>
            <a:r>
              <a:rPr lang="en-US" altLang="zh-CN" sz="2400" dirty="0" smtClean="0">
                <a:solidFill>
                  <a:schemeClr val="bg1"/>
                </a:solidFill>
              </a:rPr>
              <a:t>Predicate mistakes     </a:t>
            </a:r>
            <a:r>
              <a:rPr lang="zh-CN" altLang="zh-CN" sz="2400" dirty="0" smtClean="0">
                <a:solidFill>
                  <a:schemeClr val="bg1"/>
                </a:solidFill>
              </a:rPr>
              <a:t>谓语</a:t>
            </a:r>
            <a:r>
              <a:rPr lang="zh-CN" altLang="zh-CN" sz="2400" dirty="0">
                <a:solidFill>
                  <a:schemeClr val="bg1"/>
                </a:solidFill>
              </a:rPr>
              <a:t>错误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bg1"/>
                </a:solidFill>
              </a:rPr>
              <a:t>8. </a:t>
            </a:r>
            <a:r>
              <a:rPr lang="en-US" altLang="zh-CN" sz="2400" dirty="0" smtClean="0">
                <a:solidFill>
                  <a:schemeClr val="bg1"/>
                </a:solidFill>
              </a:rPr>
              <a:t>Object mistakes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宾语错误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9. Collocation mistakes    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词语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搭配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bg1"/>
                </a:solidFill>
              </a:rPr>
              <a:t>10. </a:t>
            </a:r>
            <a:r>
              <a:rPr lang="en-US" altLang="zh-CN" sz="2400" dirty="0" smtClean="0">
                <a:solidFill>
                  <a:schemeClr val="bg1"/>
                </a:solidFill>
              </a:rPr>
              <a:t>Confusion of Synonyms </a:t>
            </a:r>
            <a:r>
              <a:rPr lang="zh-CN" altLang="en-US" sz="2400" dirty="0" smtClean="0">
                <a:solidFill>
                  <a:schemeClr val="bg1"/>
                </a:solidFill>
              </a:rPr>
              <a:t>用词错误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197948"/>
            <a:ext cx="73290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rgbClr val="002060"/>
                </a:solidFill>
              </a:rPr>
              <a:t>10 Most Common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Errors based on Teaching Experience</a:t>
            </a:r>
            <a:endParaRPr lang="en-US" altLang="zh-CN" sz="2800" b="1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0562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 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728"/>
            <a:ext cx="1495284" cy="107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右箭头 13"/>
          <p:cNvSpPr/>
          <p:nvPr/>
        </p:nvSpPr>
        <p:spPr>
          <a:xfrm>
            <a:off x="4720384" y="1999780"/>
            <a:ext cx="2491589" cy="2218969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020728" y="2024669"/>
            <a:ext cx="2620979" cy="2218969"/>
          </a:xfrm>
          <a:prstGeom prst="left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 flipV="1">
            <a:off x="2980114" y="1089635"/>
            <a:ext cx="2527990" cy="2664296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77664" y="2253147"/>
            <a:ext cx="25031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practice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7864" y="1700885"/>
            <a:ext cx="228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Carelessness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9628" y="2639197"/>
            <a:ext cx="228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ignorance of  CE differences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5968" y="428745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omic Sans MS" panose="030F0702030302020204" pitchFamily="66" charset="0"/>
              </a:rPr>
              <a:t>How to avoid these common writing errors</a:t>
            </a:r>
            <a:r>
              <a:rPr lang="en-US" altLang="zh-CN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?——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Example 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analysis</a:t>
            </a:r>
            <a:endParaRPr lang="zh-CN" alt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9672" y="197948"/>
            <a:ext cx="732901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Causes of Errors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（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CE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）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333501"/>
            <a:ext cx="4762872" cy="1704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My Experience of learning a foreign language began in primary school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seems my English is going to stay still.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923928" y="3169529"/>
            <a:ext cx="4762872" cy="17040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Experience of learning a foreign language began in primary school. Now, it seems my English is going to stay still.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://www.linewow.com/linew/uploadfile/biaodia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" y="1417341"/>
            <a:ext cx="255021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9672" y="197948"/>
            <a:ext cx="7329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1. Punctuation Errors</a:t>
            </a:r>
            <a:endParaRPr lang="en-US" altLang="zh-CN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0072" y="1512856"/>
            <a:ext cx="1919115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32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becauce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4249" y="1484797"/>
            <a:ext cx="1486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7094" y="2256357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seize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094" y="3880887"/>
            <a:ext cx="1348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chooce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7094" y="3143591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48124" y="2292219"/>
            <a:ext cx="1803699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white"/>
                </a:solidFill>
              </a:rPr>
              <a:t>3. </a:t>
            </a:r>
            <a:r>
              <a:rPr lang="en-US" altLang="zh-CN" sz="32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seizing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48124" y="3153960"/>
            <a:ext cx="2031325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white"/>
                </a:solidFill>
              </a:rPr>
              <a:t>4. </a:t>
            </a:r>
            <a:r>
              <a:rPr lang="en-US" altLang="zh-CN" sz="320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colledge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0072" y="3964143"/>
            <a:ext cx="1781257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white"/>
                </a:solidFill>
              </a:rPr>
              <a:t>5. </a:t>
            </a:r>
            <a:r>
              <a:rPr lang="en-US" altLang="zh-CN" sz="32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370"/>
            <a:ext cx="1763688" cy="29853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59640" y="4699822"/>
            <a:ext cx="16546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 err="1" smtClean="0">
                <a:solidFill>
                  <a:prstClr val="white"/>
                </a:solidFill>
              </a:rPr>
              <a:t>beleive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05276" y="4795064"/>
            <a:ext cx="2382403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prstClr val="white"/>
                </a:solidFill>
              </a:rPr>
              <a:t>6. bel</a:t>
            </a:r>
            <a:r>
              <a:rPr lang="en-US" altLang="zh-CN" sz="2800" b="1" dirty="0">
                <a:solidFill>
                  <a:prstClr val="white"/>
                </a:solidFill>
              </a:rPr>
              <a:t>i</a:t>
            </a:r>
            <a:r>
              <a:rPr lang="en-US" altLang="zh-CN" sz="2800" b="1" dirty="0" smtClean="0">
                <a:solidFill>
                  <a:prstClr val="white"/>
                </a:solidFill>
              </a:rPr>
              <a:t>eve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3755517" y="1746248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05370" y="257952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9095" y="3426237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12229" y="4188608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4217" y="504096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97025" y="203200"/>
            <a:ext cx="54546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002060"/>
                </a:solidFill>
              </a:rPr>
              <a:t>2. Spelling Errors</a:t>
            </a:r>
            <a:endParaRPr lang="en-US" altLang="zh-CN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MA"/>
</p:tagLst>
</file>

<file path=ppt/tags/tag17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Submit"/>
  <p:tag name="RAINPROBLEMTYPE" val="ShortAnswer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DUCTVERSIONTIP" val="PRODUCTVERSIONTIP"/>
</p:tagLst>
</file>

<file path=ppt/tags/tag21.xml><?xml version="1.0" encoding="utf-8"?>
<p:tagLst xmlns:p="http://schemas.openxmlformats.org/presentationml/2006/main">
  <p:tag name="RAINPROBLEM" val="ProblemRemarkBoard"/>
</p:tagLst>
</file>

<file path=ppt/tags/tag22.xml><?xml version="1.0" encoding="utf-8"?>
<p:tagLst xmlns:p="http://schemas.openxmlformats.org/presentationml/2006/main">
  <p:tag name="PROBLEMREMARKTITLE" val="ProblemRemarkBoardTip"/>
</p:tagLst>
</file>

<file path=ppt/tags/tag23.xml><?xml version="1.0" encoding="utf-8"?>
<p:tagLst xmlns:p="http://schemas.openxmlformats.org/presentationml/2006/main">
  <p:tag name="RAINPROBLEM" val="ProblemRemark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PROBLEMREMARKTITLE" val="ProblemRemarkBoardTitle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PROBLEMREMARKTITLE" val="ProblemRemarkBoardTitle"/>
</p:tagLst>
</file>

<file path=ppt/tags/tag31.xml><?xml version="1.0" encoding="utf-8"?>
<p:tagLst xmlns:p="http://schemas.openxmlformats.org/presentationml/2006/main">
  <p:tag name="PROBLEMREMARKTITLE" val="ProblemRemarkBoardTitle"/>
</p:tagLst>
</file>

<file path=ppt/tags/tag32.xml><?xml version="1.0" encoding="utf-8"?>
<p:tagLst xmlns:p="http://schemas.openxmlformats.org/presentationml/2006/main">
  <p:tag name="PROBLEMREMARKTITLE" val="ProblemRemarkBoardTitle"/>
</p:tagLst>
</file>

<file path=ppt/tags/tag33.xml><?xml version="1.0" encoding="utf-8"?>
<p:tagLst xmlns:p="http://schemas.openxmlformats.org/presentationml/2006/main">
  <p:tag name="RAINPROBLEM" val="ProblemSetting"/>
  <p:tag name="RAINPROBLEMTYPE" val="ShortAnswer"/>
</p:tagLst>
</file>

<file path=ppt/tags/tag34.xml><?xml version="1.0" encoding="utf-8"?>
<p:tagLst xmlns:p="http://schemas.openxmlformats.org/presentationml/2006/main">
  <p:tag name="RAINPROBLEM" val="ShortAnswer"/>
  <p:tag name="PROBLEMSCORE" val="10.0"/>
  <p:tag name="PROBLEMHASREMARK" val="True"/>
  <p:tag name="PROBLEMREMARK" val="Pay attention from-----to&#10;bring impacts to-----on"/>
  <p:tag name="PROBLEMVOICEALLOWED" val="False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Submit"/>
  <p:tag name="RAINPROBLEMTYPE" val="ShortAnswer"/>
</p:tagLst>
</file>

<file path=ppt/tags/tag37.xml><?xml version="1.0" encoding="utf-8"?>
<p:tagLst xmlns:p="http://schemas.openxmlformats.org/presentationml/2006/main">
  <p:tag name="PRODUCTVERSIONTIP" val="PRODUCTVERSIONTIP"/>
</p:tagLst>
</file>

<file path=ppt/tags/tag38.xml><?xml version="1.0" encoding="utf-8"?>
<p:tagLst xmlns:p="http://schemas.openxmlformats.org/presentationml/2006/main">
  <p:tag name="RAINPROBLEM" val="ProblemRemarkBoard"/>
</p:tagLst>
</file>

<file path=ppt/tags/tag39.xml><?xml version="1.0" encoding="utf-8"?>
<p:tagLst xmlns:p="http://schemas.openxmlformats.org/presentationml/2006/main">
  <p:tag name="PROBLEMREMARKTITLE" val="ProblemRemarkBoardTip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Remark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PROBLEMREMARKTITLE" val="ProblemRemarkBoardTitle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Setting"/>
  <p:tag name="RAINPROBLEMTYPE" val="ShortAnswer"/>
</p:tagLst>
</file>

<file path=ppt/tags/tag51.xml><?xml version="1.0" encoding="utf-8"?>
<p:tagLst xmlns:p="http://schemas.openxmlformats.org/presentationml/2006/main">
  <p:tag name="RAINPROBLEM" val="ShortAnswer"/>
  <p:tag name="PROBLEMSCORE" val="10.0"/>
  <p:tag name="PROBLEMHASREMARK" val="True"/>
  <p:tag name="PROBLEMREMARK" val="spend ----spending"/>
  <p:tag name="PROBLEMVOICEALLOWED" val="False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Submit"/>
  <p:tag name="RAINPROBLEMTYPE" val="FillBlank"/>
</p:tagLst>
</file>

<file path=ppt/tags/tag54.xml><?xml version="1.0" encoding="utf-8"?>
<p:tagLst xmlns:p="http://schemas.openxmlformats.org/presentationml/2006/main">
  <p:tag name="PRODUCTVERSIONTIP3" val="PRODUCTVERSIONTIP3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0.xml><?xml version="1.0" encoding="utf-8"?>
<p:tagLst xmlns:p="http://schemas.openxmlformats.org/presentationml/2006/main">
  <p:tag name="RAINPROBLEM" val="ProblemSetting"/>
  <p:tag name="RAINPROBLEMTYPE" val="FillBlank"/>
</p:tagLst>
</file>

<file path=ppt/tags/tag61.xml><?xml version="1.0" encoding="utf-8"?>
<p:tagLst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outstanding&quot;],&quot;CaseSensitive&quot;:true,&quot;FuzzyMatch&quot;:true},{&quot;Num&quot;:2,&quot;Score&quot;:1.0,&quot;Answers&quot;:[&quot;suggestions&quot;],&quot;CaseSensitive&quot;:true,&quot;FuzzyMatch&quot;:true}]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4203</Words>
  <Application>WPS 演示</Application>
  <PresentationFormat>全屏显示(16:10)</PresentationFormat>
  <Paragraphs>308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Wingdings 3</vt:lpstr>
      <vt:lpstr>Times New Roman</vt:lpstr>
      <vt:lpstr>微软雅黑</vt:lpstr>
      <vt:lpstr>Comic Sans MS</vt:lpstr>
      <vt:lpstr>Arial Unicode MS</vt:lpstr>
      <vt:lpstr>Symbol</vt:lpstr>
      <vt:lpstr>Arial Unicode MS</vt:lpstr>
      <vt:lpstr>幼圆</vt:lpstr>
      <vt:lpstr>Century Gothic</vt:lpstr>
      <vt:lpstr>Segoe Print</vt:lpstr>
      <vt:lpstr>Calibri</vt:lpstr>
      <vt:lpstr>切片</vt:lpstr>
      <vt:lpstr>              The Most Common Errors          in College Students’ Writing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WPS_1529633783</cp:lastModifiedBy>
  <cp:revision>248</cp:revision>
  <dcterms:created xsi:type="dcterms:W3CDTF">2014-10-31T15:02:00Z</dcterms:created>
  <dcterms:modified xsi:type="dcterms:W3CDTF">2019-11-02T03:31:33Z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