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7" r:id="rId4"/>
    <p:sldId id="276" r:id="rId5"/>
    <p:sldId id="275" r:id="rId6"/>
    <p:sldId id="274" r:id="rId7"/>
    <p:sldId id="273" r:id="rId8"/>
    <p:sldId id="272" r:id="rId9"/>
    <p:sldId id="269" r:id="rId10"/>
    <p:sldId id="271" r:id="rId11"/>
    <p:sldId id="270" r:id="rId12"/>
    <p:sldId id="266" r:id="rId13"/>
    <p:sldId id="268" r:id="rId14"/>
    <p:sldId id="267" r:id="rId15"/>
    <p:sldId id="278" r:id="rId16"/>
    <p:sldId id="29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07085" y="1282065"/>
            <a:ext cx="1134681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English Emotional Coloring</a:t>
            </a:r>
            <a:endParaRPr lang="zh-CN" altLang="en-US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indent="-685800" algn="ctr">
              <a:buFont typeface="Wingdings" panose="05000000000000000000" charset="0"/>
              <a:buChar char="u"/>
            </a:pPr>
            <a:r>
              <a:rPr lang="zh-CN" altLang="en-US" sz="5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commendatory</a:t>
            </a:r>
            <a:r>
              <a:rPr lang="zh-CN" altLang="en-US" sz="5400" b="1">
                <a:latin typeface="Times New Roman" panose="02020603050405020304" charset="0"/>
                <a:cs typeface="Times New Roman" panose="02020603050405020304" charset="0"/>
              </a:rPr>
              <a:t> words</a:t>
            </a:r>
            <a:endParaRPr lang="zh-CN" altLang="en-US" sz="5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indent="-685800" algn="ctr">
              <a:buFont typeface="Wingdings" panose="05000000000000000000" charset="0"/>
              <a:buChar char="u"/>
            </a:pPr>
            <a:r>
              <a:rPr lang="zh-CN" altLang="en-US" sz="5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derogatory</a:t>
            </a:r>
            <a:r>
              <a:rPr lang="zh-CN" altLang="en-US" sz="5400" b="1">
                <a:latin typeface="Times New Roman" panose="02020603050405020304" charset="0"/>
                <a:cs typeface="Times New Roman" panose="02020603050405020304" charset="0"/>
              </a:rPr>
              <a:t> words </a:t>
            </a:r>
            <a:endParaRPr lang="zh-CN" altLang="en-US" sz="5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indent="-685800" algn="ctr">
              <a:buFont typeface="Wingdings" panose="05000000000000000000" charset="0"/>
              <a:buChar char="u"/>
            </a:pP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neutral words</a:t>
            </a:r>
            <a:endParaRPr lang="zh-CN" alt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98805" y="641985"/>
            <a:ext cx="112147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16.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He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s very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sensitive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about being small, don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t mention it.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17.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He is a helpful and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sensitive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friend.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" y="3510280"/>
            <a:ext cx="11137265" cy="1995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16. </a:t>
            </a:r>
            <a:r>
              <a:rPr lang="zh-CN" sz="3600" b="0">
                <a:latin typeface="+mn-ea"/>
                <a:cs typeface="+mn-ea"/>
              </a:rPr>
              <a:t>他对自己个子矮小很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敏感</a:t>
            </a:r>
            <a:r>
              <a:rPr lang="zh-CN" sz="3600" b="0">
                <a:latin typeface="+mn-ea"/>
                <a:cs typeface="+mn-ea"/>
              </a:rPr>
              <a:t>，可别提这件事。</a:t>
            </a:r>
            <a:endParaRPr lang="zh-CN" sz="36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17. </a:t>
            </a:r>
            <a:r>
              <a:rPr lang="zh-CN" sz="3600" b="0">
                <a:latin typeface="+mn-ea"/>
                <a:cs typeface="+mn-ea"/>
              </a:rPr>
              <a:t>他是一个乐于助人、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体贴的</a:t>
            </a:r>
            <a:r>
              <a:rPr lang="zh-CN" sz="3600" b="0">
                <a:latin typeface="+mn-ea"/>
                <a:cs typeface="+mn-ea"/>
              </a:rPr>
              <a:t>朋友。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>
            <a:off x="3387090" y="311150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8218170" y="2664460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556000" y="17411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21640" y="-2540"/>
            <a:ext cx="10983595" cy="72936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18. I got married </a:t>
            </a:r>
            <a:r>
              <a:rPr lang="en-US" sz="3600" b="1" i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last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July.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19. He is the </a:t>
            </a:r>
            <a:r>
              <a:rPr lang="en-US" sz="3600" b="1" i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last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person for such a job.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20. The </a:t>
            </a:r>
            <a:r>
              <a:rPr lang="en-US" altLang="zh-CN" sz="3600" b="1" i="1" u="sng">
                <a:latin typeface="Times New Roman" panose="02020603050405020304" charset="0"/>
                <a:cs typeface="Times New Roman" panose="02020603050405020304" charset="0"/>
              </a:rPr>
              <a:t>last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thing I wanted to do was doctor.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>
                <a:latin typeface="+mn-ea"/>
                <a:cs typeface="+mn-ea"/>
              </a:rPr>
              <a:t>18. </a:t>
            </a:r>
            <a:r>
              <a:rPr lang="zh-CN" altLang="en-US" sz="3600">
                <a:latin typeface="+mn-ea"/>
                <a:cs typeface="+mn-ea"/>
              </a:rPr>
              <a:t>我去年7月结的婚。（</a:t>
            </a:r>
            <a:r>
              <a:rPr lang="zh-CN" altLang="en-US" sz="3600" u="sng">
                <a:solidFill>
                  <a:srgbClr val="FF0000"/>
                </a:solidFill>
                <a:latin typeface="+mn-ea"/>
                <a:cs typeface="+mn-ea"/>
              </a:rPr>
              <a:t>上一次的</a:t>
            </a:r>
            <a:r>
              <a:rPr lang="zh-CN" altLang="en-US" sz="3600">
                <a:latin typeface="+mn-ea"/>
                <a:cs typeface="+mn-ea"/>
              </a:rPr>
              <a:t>）</a:t>
            </a:r>
            <a:endParaRPr lang="zh-CN" altLang="en-US" sz="36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>
                <a:latin typeface="+mn-ea"/>
                <a:cs typeface="+mn-ea"/>
              </a:rPr>
              <a:t>19. </a:t>
            </a:r>
            <a:r>
              <a:rPr lang="zh-CN" altLang="en-US" sz="3600">
                <a:latin typeface="+mn-ea"/>
                <a:cs typeface="+mn-ea"/>
              </a:rPr>
              <a:t>他</a:t>
            </a:r>
            <a:r>
              <a:rPr lang="zh-CN" altLang="en-US" sz="3600" u="sng">
                <a:solidFill>
                  <a:srgbClr val="FF0000"/>
                </a:solidFill>
                <a:latin typeface="+mn-ea"/>
                <a:cs typeface="+mn-ea"/>
              </a:rPr>
              <a:t>最不配</a:t>
            </a:r>
            <a:r>
              <a:rPr lang="zh-CN" altLang="en-US" sz="3600">
                <a:latin typeface="+mn-ea"/>
                <a:cs typeface="+mn-ea"/>
              </a:rPr>
              <a:t>干这份工作。</a:t>
            </a:r>
            <a:endParaRPr lang="zh-CN" altLang="en-US" sz="36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>
                <a:latin typeface="+mn-ea"/>
                <a:cs typeface="+mn-ea"/>
              </a:rPr>
              <a:t>20. </a:t>
            </a:r>
            <a:r>
              <a:rPr lang="zh-CN" altLang="en-US" sz="3600">
                <a:latin typeface="+mn-ea"/>
                <a:cs typeface="+mn-ea"/>
              </a:rPr>
              <a:t>我</a:t>
            </a:r>
            <a:r>
              <a:rPr lang="zh-CN" altLang="en-US" sz="3600" u="sng">
                <a:solidFill>
                  <a:srgbClr val="FF0000"/>
                </a:solidFill>
                <a:latin typeface="+mn-ea"/>
                <a:cs typeface="+mn-ea"/>
              </a:rPr>
              <a:t>最不想做的</a:t>
            </a:r>
            <a:r>
              <a:rPr lang="zh-CN" altLang="en-US" sz="3600">
                <a:latin typeface="+mn-ea"/>
                <a:cs typeface="+mn-ea"/>
              </a:rPr>
              <a:t>事就是当医生了。</a:t>
            </a:r>
            <a:endParaRPr lang="zh-CN" altLang="en-US" sz="36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endParaRPr lang="zh-CN" altLang="en-US" sz="3600">
              <a:latin typeface="+mn-ea"/>
              <a:cs typeface="+mn-ea"/>
              <a:sym typeface="+mn-ea"/>
            </a:endParaRPr>
          </a:p>
          <a:p>
            <a:pPr indent="0"/>
            <a:endParaRPr lang="zh-CN" altLang="en-US" sz="3600">
              <a:latin typeface="+mn-ea"/>
              <a:cs typeface="+mn-ea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8355965" y="1122680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2370455" y="2386330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5825490" y="64770"/>
            <a:ext cx="203517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(neutral)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8920" y="-869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990" y="422275"/>
            <a:ext cx="1100518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Work in pairs and discuss the following expressions.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①the War of Resistance Against Japan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Sino-Japanese War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②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olitician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statesman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③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Ching chong/Chinaman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nigger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redneck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 3"/>
          <p:cNvSpPr/>
          <p:nvPr/>
        </p:nvSpPr>
        <p:spPr>
          <a:xfrm>
            <a:off x="425450" y="356235"/>
            <a:ext cx="4227830" cy="62357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sz="3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After-class task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78180" y="2021205"/>
            <a:ext cx="9551035" cy="1079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670" y="114300"/>
            <a:ext cx="11565890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Translate the following sentences into Chinese by yourself.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200000"/>
              </a:lnSpc>
            </a:pPr>
            <a:r>
              <a:rPr lang="zh-CN" alt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④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She is a </a:t>
            </a:r>
            <a:r>
              <a:rPr lang="en-US" sz="3200" b="1" i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shrewd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judge of character.</a:t>
            </a:r>
            <a:endParaRPr lang="en-US"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⑤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Louis surveyed me with his 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shrewd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eyes.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⑥They arrested me as a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spy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and sent me out through Poland.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⑦It turns my stomach to hear him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 flatter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⑧She was said to be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 proud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and arrogant.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⑨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He is a 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mean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tennis player.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⑩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hat's a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 mean-looking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dog.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0695" y="1003935"/>
            <a:ext cx="10447655" cy="3111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pic>
        <p:nvPicPr>
          <p:cNvPr id="5" name="图片 4" descr="1-1312050T506339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" y="490220"/>
            <a:ext cx="11334115" cy="61429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990" y="440055"/>
            <a:ext cx="10598150" cy="61506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 version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省略。</a:t>
            </a:r>
            <a:endParaRPr 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2800" b="1">
                <a:latin typeface="+mn-ea"/>
                <a:cs typeface="+mn-ea"/>
              </a:rPr>
              <a:t>2.</a:t>
            </a:r>
            <a:endParaRPr lang="en-US" altLang="zh-CN" sz="28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④她看人看得很</a:t>
            </a:r>
            <a:r>
              <a:rPr lang="zh-CN" sz="2800" b="1" u="sng">
                <a:latin typeface="+mj-ea"/>
                <a:ea typeface="+mj-ea"/>
                <a:cs typeface="+mj-ea"/>
              </a:rPr>
              <a:t>准</a:t>
            </a:r>
            <a:r>
              <a:rPr lang="zh-CN" sz="2800" b="1">
                <a:latin typeface="+mj-ea"/>
                <a:ea typeface="+mj-ea"/>
                <a:cs typeface="+mj-ea"/>
              </a:rPr>
              <a:t>。</a:t>
            </a:r>
            <a:endParaRPr lang="zh-CN" sz="2800" b="1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⑤路易斯用他</a:t>
            </a:r>
            <a:r>
              <a:rPr lang="zh-CN" sz="2800" b="1" u="sng">
                <a:latin typeface="+mj-ea"/>
                <a:ea typeface="+mj-ea"/>
                <a:cs typeface="+mj-ea"/>
              </a:rPr>
              <a:t>狡猾的</a:t>
            </a:r>
            <a:r>
              <a:rPr lang="zh-CN" sz="2800" b="1">
                <a:latin typeface="+mj-ea"/>
                <a:ea typeface="+mj-ea"/>
                <a:cs typeface="+mj-ea"/>
              </a:rPr>
              <a:t>眼睛打量着我。</a:t>
            </a:r>
            <a:endParaRPr lang="zh-CN" sz="2800" b="1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⑥他们把我当做“</a:t>
            </a:r>
            <a:r>
              <a:rPr lang="zh-CN" sz="2800" b="1" u="sng">
                <a:latin typeface="+mj-ea"/>
                <a:ea typeface="+mj-ea"/>
                <a:cs typeface="+mj-ea"/>
              </a:rPr>
              <a:t>间谍</a:t>
            </a:r>
            <a:r>
              <a:rPr lang="zh-CN" sz="2800" b="1">
                <a:latin typeface="+mj-ea"/>
                <a:ea typeface="+mj-ea"/>
                <a:cs typeface="+mj-ea"/>
              </a:rPr>
              <a:t>”而逮捕了我，并把我驱逐出境，取道波兰。⑦听到他</a:t>
            </a:r>
            <a:r>
              <a:rPr lang="zh-CN" sz="2800" b="1" u="sng">
                <a:latin typeface="+mj-ea"/>
                <a:ea typeface="+mj-ea"/>
                <a:cs typeface="+mj-ea"/>
              </a:rPr>
              <a:t>拍马屁</a:t>
            </a:r>
            <a:r>
              <a:rPr lang="zh-CN" sz="2800" b="1">
                <a:latin typeface="+mj-ea"/>
                <a:ea typeface="+mj-ea"/>
                <a:cs typeface="+mj-ea"/>
              </a:rPr>
              <a:t>，我实在感到厌恶。</a:t>
            </a:r>
            <a:endParaRPr lang="zh-CN" sz="2800" b="1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⑧据说，她</a:t>
            </a:r>
            <a:r>
              <a:rPr lang="zh-CN" sz="2800" b="1" u="sng">
                <a:latin typeface="+mj-ea"/>
                <a:ea typeface="+mj-ea"/>
                <a:cs typeface="+mj-ea"/>
              </a:rPr>
              <a:t>骄傲</a:t>
            </a:r>
            <a:r>
              <a:rPr lang="zh-CN" sz="2800" b="1">
                <a:latin typeface="+mj-ea"/>
                <a:ea typeface="+mj-ea"/>
                <a:cs typeface="+mj-ea"/>
              </a:rPr>
              <a:t>且自大。</a:t>
            </a:r>
            <a:endParaRPr lang="zh-CN" sz="2800" b="1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⑨他是一名</a:t>
            </a:r>
            <a:r>
              <a:rPr lang="zh-CN" sz="2800" b="1" u="sng">
                <a:latin typeface="+mj-ea"/>
                <a:ea typeface="+mj-ea"/>
                <a:cs typeface="+mj-ea"/>
              </a:rPr>
              <a:t>出色</a:t>
            </a:r>
            <a:r>
              <a:rPr lang="zh-CN" sz="2800" b="1">
                <a:latin typeface="+mj-ea"/>
                <a:ea typeface="+mj-ea"/>
                <a:cs typeface="+mj-ea"/>
              </a:rPr>
              <a:t>的网球选手。</a:t>
            </a:r>
            <a:endParaRPr lang="zh-CN" sz="2800" b="1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</a:pPr>
            <a:r>
              <a:rPr lang="zh-CN" sz="2800" b="1">
                <a:latin typeface="+mj-ea"/>
                <a:ea typeface="+mj-ea"/>
                <a:cs typeface="+mj-ea"/>
              </a:rPr>
              <a:t>⑩那狗看上去很</a:t>
            </a:r>
            <a:r>
              <a:rPr lang="zh-CN" sz="2800" b="1" u="sng">
                <a:latin typeface="+mj-ea"/>
                <a:ea typeface="+mj-ea"/>
                <a:cs typeface="+mj-ea"/>
              </a:rPr>
              <a:t>凶</a:t>
            </a:r>
            <a:r>
              <a:rPr lang="zh-CN" sz="2800" b="1">
                <a:latin typeface="+mj-ea"/>
                <a:ea typeface="+mj-ea"/>
                <a:cs typeface="+mj-ea"/>
              </a:rPr>
              <a:t>啊。</a:t>
            </a:r>
            <a:r>
              <a:rPr lang="en-US" sz="1050" b="1">
                <a:latin typeface="+mj-ea"/>
                <a:ea typeface="+mj-ea"/>
                <a:cs typeface="+mj-ea"/>
              </a:rPr>
              <a:t>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5" name=" 3"/>
          <p:cNvSpPr/>
          <p:nvPr/>
        </p:nvSpPr>
        <p:spPr>
          <a:xfrm>
            <a:off x="591185" y="379095"/>
            <a:ext cx="3918585" cy="838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Learning objective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710" y="1456055"/>
            <a:ext cx="112680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4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Mastering the same word with its commendatory and derogatory as well as neutral meanings in English.</a:t>
            </a:r>
            <a:endParaRPr lang="en-US" sz="40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4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Improving translation ability. 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8920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6580" y="1123315"/>
            <a:ext cx="11181715" cy="953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Words...which have the same referent, but different references expressing different attitudes on the part of the user.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------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Philbrick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215" y="2702560"/>
            <a:ext cx="10829290" cy="521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Each word when used in a new context is a new word.------J.R.Firth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215" y="3940810"/>
            <a:ext cx="11083290" cy="2407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Language expresses our thoughts, that is, our opinions and feelings. Thoughts are composed of two components in a certain proportion including both reason and emotion. Therefore, statements expressing thoughts also contain the same proportion of these two components.</a:t>
            </a:r>
            <a:endParaRPr lang="en-US" sz="2800" b="1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2800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                                            -------</a:t>
            </a:r>
            <a:r>
              <a:rPr lang="en-US" sz="2800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Charles Baily </a:t>
            </a:r>
            <a:endParaRPr lang="en-US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7" name=" 3"/>
          <p:cNvSpPr/>
          <p:nvPr/>
        </p:nvSpPr>
        <p:spPr>
          <a:xfrm>
            <a:off x="335280" y="290830"/>
            <a:ext cx="7533640" cy="65151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review of  English emontional coloring 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65175" y="994410"/>
            <a:ext cx="107175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funny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story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If there has been any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funny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business, we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ll soon find it.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He told the doctor that he felt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funny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all over.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175" y="4409440"/>
            <a:ext cx="1086294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800" b="0">
                <a:latin typeface="+mn-ea"/>
                <a:cs typeface="+mn-ea"/>
              </a:rPr>
              <a:t>1. </a:t>
            </a:r>
            <a:r>
              <a:rPr lang="zh-CN" sz="2800" b="0" u="sng">
                <a:solidFill>
                  <a:srgbClr val="FF0000"/>
                </a:solidFill>
                <a:latin typeface="+mn-ea"/>
                <a:cs typeface="+mn-ea"/>
              </a:rPr>
              <a:t>搞笑的</a:t>
            </a:r>
            <a:r>
              <a:rPr lang="zh-CN" sz="2800" b="0">
                <a:latin typeface="+mn-ea"/>
                <a:cs typeface="+mn-ea"/>
              </a:rPr>
              <a:t>故事</a:t>
            </a:r>
            <a:endParaRPr lang="zh-CN" sz="28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800">
                <a:latin typeface="+mn-ea"/>
                <a:cs typeface="+mn-ea"/>
              </a:rPr>
              <a:t>2. </a:t>
            </a:r>
            <a:r>
              <a:rPr lang="zh-CN" altLang="en-US" sz="2800">
                <a:latin typeface="+mn-ea"/>
                <a:cs typeface="+mn-ea"/>
              </a:rPr>
              <a:t>如果有任何</a:t>
            </a:r>
            <a:r>
              <a:rPr lang="zh-CN" altLang="en-US" sz="2800" u="sng">
                <a:solidFill>
                  <a:srgbClr val="FF0000"/>
                </a:solidFill>
                <a:latin typeface="+mn-ea"/>
                <a:cs typeface="+mn-ea"/>
              </a:rPr>
              <a:t>非法的</a:t>
            </a:r>
            <a:r>
              <a:rPr lang="zh-CN" altLang="en-US" sz="2800">
                <a:latin typeface="+mn-ea"/>
                <a:cs typeface="+mn-ea"/>
              </a:rPr>
              <a:t>事，我们会很快发现的。</a:t>
            </a:r>
            <a:endParaRPr lang="zh-CN" altLang="en-US" sz="28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800">
                <a:latin typeface="+mn-ea"/>
                <a:cs typeface="+mn-ea"/>
              </a:rPr>
              <a:t>3. </a:t>
            </a:r>
            <a:r>
              <a:rPr lang="zh-CN" altLang="en-US" sz="2800">
                <a:latin typeface="+mn-ea"/>
                <a:cs typeface="+mn-ea"/>
              </a:rPr>
              <a:t>他告诉医生他浑身</a:t>
            </a:r>
            <a:r>
              <a:rPr lang="zh-CN" altLang="en-US" sz="2800" u="sng">
                <a:solidFill>
                  <a:srgbClr val="FF0000"/>
                </a:solidFill>
                <a:latin typeface="+mn-ea"/>
                <a:cs typeface="+mn-ea"/>
              </a:rPr>
              <a:t>不舒服</a:t>
            </a:r>
            <a:r>
              <a:rPr lang="zh-CN" altLang="en-US" sz="2800">
                <a:latin typeface="+mn-ea"/>
                <a:cs typeface="+mn-ea"/>
              </a:rPr>
              <a:t>。</a:t>
            </a:r>
            <a:endParaRPr lang="zh-CN" altLang="en-US" sz="2800"/>
          </a:p>
          <a:p>
            <a:pPr indent="0">
              <a:lnSpc>
                <a:spcPct val="150000"/>
              </a:lnSpc>
            </a:pPr>
            <a:endParaRPr lang="zh-CN" altLang="en-US"/>
          </a:p>
          <a:p>
            <a:pPr indent="0"/>
            <a:endParaRPr lang="zh-CN" altLang="en-US"/>
          </a:p>
          <a:p>
            <a:pPr indent="0"/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4205605" y="1228725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771265" y="282892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8361680" y="430847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 3"/>
          <p:cNvSpPr/>
          <p:nvPr/>
        </p:nvSpPr>
        <p:spPr>
          <a:xfrm>
            <a:off x="249555" y="229870"/>
            <a:ext cx="3007995" cy="7607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sz="3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In-class drills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9095" y="839470"/>
            <a:ext cx="1125791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Why are you so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jealous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of my success?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He was talking to Lingling to make me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 jealous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They are very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jealous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of their good reputation.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950" y="3756660"/>
            <a:ext cx="10938510" cy="2826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4. </a:t>
            </a:r>
            <a:r>
              <a:rPr lang="zh-CN" sz="3600" b="0">
                <a:latin typeface="+mn-ea"/>
                <a:cs typeface="+mn-ea"/>
              </a:rPr>
              <a:t>为何你对我的成功如此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嫉妒</a:t>
            </a:r>
            <a:r>
              <a:rPr lang="zh-CN" sz="3600" b="0">
                <a:latin typeface="+mn-ea"/>
                <a:cs typeface="+mn-ea"/>
              </a:rPr>
              <a:t>？</a:t>
            </a:r>
            <a:endParaRPr lang="zh-CN" sz="36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5. </a:t>
            </a:r>
            <a:r>
              <a:rPr lang="zh-CN" sz="3600" b="0">
                <a:latin typeface="+mn-ea"/>
                <a:cs typeface="+mn-ea"/>
              </a:rPr>
              <a:t>他和玲玲谈话让我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吃醋</a:t>
            </a:r>
            <a:r>
              <a:rPr lang="zh-CN" sz="3600" b="0">
                <a:latin typeface="+mn-ea"/>
                <a:cs typeface="+mn-ea"/>
              </a:rPr>
              <a:t>。</a:t>
            </a:r>
            <a:endParaRPr lang="zh-CN" sz="36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6. </a:t>
            </a:r>
            <a:r>
              <a:rPr lang="zh-CN" sz="3600" b="0">
                <a:latin typeface="Calibri" panose="020F0502020204030204" charset="0"/>
                <a:ea typeface="宋体" panose="02010600030101010101" pitchFamily="2" charset="-122"/>
              </a:rPr>
              <a:t>他们极为</a:t>
            </a:r>
            <a:r>
              <a:rPr lang="zh-CN" sz="3600" b="0" u="sng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珍惜</a:t>
            </a:r>
            <a:r>
              <a:rPr lang="zh-CN" sz="3600" b="0">
                <a:latin typeface="Calibri" panose="020F0502020204030204" charset="0"/>
                <a:ea typeface="宋体" panose="02010600030101010101" pitchFamily="2" charset="-122"/>
              </a:rPr>
              <a:t>自己的声誉。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8493125" y="3328670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4408805" y="52006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8965565" y="1366520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675" y="698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98805" y="422275"/>
            <a:ext cx="11423015" cy="71393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7.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You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re 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flattering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me by saying that.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8.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The portraitist 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flatters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 his sitter to the detriment of his art.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9. “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How will you manage without me?”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Don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 b="1" i="1" u="sng">
                <a:latin typeface="Times New Roman" panose="02020603050405020304" charset="0"/>
                <a:cs typeface="Times New Roman" panose="02020603050405020304" charset="0"/>
              </a:rPr>
              <a:t> flatter </a:t>
            </a:r>
            <a:r>
              <a:rPr lang="zh-CN" altLang="en-US" sz="3200" b="1" u="sng">
                <a:latin typeface="Times New Roman" panose="02020603050405020304" charset="0"/>
                <a:cs typeface="Times New Roman" panose="02020603050405020304" charset="0"/>
              </a:rPr>
              <a:t>yourself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</a:rPr>
              <a:t>.”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7.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你那么说，就</a:t>
            </a:r>
            <a:r>
              <a:rPr lang="zh-CN" altLang="en-US" sz="3200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过奖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了。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8.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这位肖像画家</a:t>
            </a:r>
            <a:r>
              <a:rPr lang="zh-CN" altLang="en-US" sz="3200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过度美化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他的模特儿，结果反倒损害了自己的艺术。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9.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“没有我，看你怎么办？”“别</a:t>
            </a:r>
            <a:r>
              <a:rPr lang="zh-CN" altLang="en-US" sz="3200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自以为了不起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”。</a:t>
            </a:r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zh-C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7040245" y="1617980"/>
            <a:ext cx="2671445" cy="51816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8916670" y="3345180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688590" y="668020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86435" y="247015"/>
            <a:ext cx="1124712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10.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His mother was hard-working and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ambitious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for her daughter.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11.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We should be realistic instead of over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 ambitio</a:t>
            </a:r>
            <a:r>
              <a:rPr lang="en-US" altLang="zh-CN" sz="3600" b="1" i="1" u="sng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435" y="3221990"/>
            <a:ext cx="10972800" cy="1995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10. </a:t>
            </a:r>
            <a:r>
              <a:rPr lang="zh-CN" sz="3600" b="0">
                <a:latin typeface="+mn-ea"/>
                <a:cs typeface="+mn-ea"/>
              </a:rPr>
              <a:t>他母亲含辛茹苦，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渴望</a:t>
            </a:r>
            <a:r>
              <a:rPr lang="zh-CN" sz="3600" b="0">
                <a:latin typeface="+mn-ea"/>
                <a:cs typeface="+mn-ea"/>
              </a:rPr>
              <a:t>女儿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成大器</a:t>
            </a:r>
            <a:r>
              <a:rPr lang="zh-CN" sz="3600" b="0">
                <a:latin typeface="+mn-ea"/>
                <a:cs typeface="+mn-ea"/>
              </a:rPr>
              <a:t>。</a:t>
            </a:r>
            <a:endParaRPr lang="zh-CN" sz="36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11.</a:t>
            </a:r>
            <a:r>
              <a:rPr lang="zh-CN" sz="3600" b="0">
                <a:latin typeface="+mn-ea"/>
                <a:cs typeface="+mn-ea"/>
              </a:rPr>
              <a:t>我们应该脚踏实地，不要</a:t>
            </a:r>
            <a:r>
              <a:rPr lang="zh-CN" sz="3600" u="sng">
                <a:solidFill>
                  <a:srgbClr val="FF0000"/>
                </a:solidFill>
                <a:latin typeface="+mn-ea"/>
                <a:cs typeface="+mn-ea"/>
              </a:rPr>
              <a:t>好高骛远</a:t>
            </a:r>
            <a:r>
              <a:rPr lang="zh-CN" sz="3600" b="0">
                <a:latin typeface="+mn-ea"/>
                <a:cs typeface="+mn-ea"/>
              </a:rPr>
              <a:t>。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8185150" y="1122680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9136380" y="272986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46075" y="410845"/>
            <a:ext cx="1103757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12.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He had lied to me and made me the tool of his wicked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deeds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13.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His heroic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deeds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were celebrated in every corner of China.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10800000" flipV="1">
            <a:off x="443865" y="4028440"/>
            <a:ext cx="1128204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12. </a:t>
            </a:r>
            <a:r>
              <a:rPr lang="zh-CN" sz="3600" b="0">
                <a:latin typeface="+mn-ea"/>
                <a:cs typeface="+mn-ea"/>
              </a:rPr>
              <a:t>他欺骗了我，使我成为他进行罪恶</a:t>
            </a:r>
            <a:r>
              <a:rPr lang="zh-CN" sz="3600" u="sng">
                <a:solidFill>
                  <a:srgbClr val="FF0000"/>
                </a:solidFill>
                <a:latin typeface="+mn-ea"/>
                <a:cs typeface="+mn-ea"/>
              </a:rPr>
              <a:t>勾当</a:t>
            </a:r>
            <a:r>
              <a:rPr lang="zh-CN" sz="3600" b="0">
                <a:latin typeface="+mn-ea"/>
                <a:cs typeface="+mn-ea"/>
              </a:rPr>
              <a:t>的工具。</a:t>
            </a:r>
            <a:endParaRPr lang="zh-CN" sz="3600" b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  <a:cs typeface="+mn-ea"/>
              </a:rPr>
              <a:t>13. </a:t>
            </a:r>
            <a:r>
              <a:rPr lang="zh-CN" sz="3600" b="0">
                <a:latin typeface="+mn-ea"/>
                <a:cs typeface="+mn-ea"/>
              </a:rPr>
              <a:t>全国各地都在颂扬他的英雄</a:t>
            </a:r>
            <a:r>
              <a:rPr lang="zh-CN" sz="3600" b="0" u="sng">
                <a:solidFill>
                  <a:srgbClr val="FF0000"/>
                </a:solidFill>
                <a:latin typeface="+mn-ea"/>
                <a:cs typeface="+mn-ea"/>
              </a:rPr>
              <a:t>事迹</a:t>
            </a:r>
            <a:r>
              <a:rPr lang="zh-CN" sz="3600" b="0">
                <a:latin typeface="+mn-ea"/>
                <a:cs typeface="+mn-ea"/>
              </a:rPr>
              <a:t>。</a:t>
            </a:r>
            <a:endParaRPr lang="zh-CN" altLang="en-US" sz="3600">
              <a:latin typeface="+mn-ea"/>
              <a:cs typeface="+mn-ea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3122930" y="144335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3205480" y="2828925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017c878d286a0e82f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4955" y="-201295"/>
            <a:ext cx="12689205" cy="70319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33095" y="487680"/>
            <a:ext cx="1115949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14</a:t>
            </a:r>
            <a:r>
              <a:rPr lang="en-US" altLang="zh-CN" sz="3600" b="1" i="1" u="sng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Aggressive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nations threaten world peace.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15. 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A good salesman must be </a:t>
            </a:r>
            <a:r>
              <a:rPr lang="zh-CN" altLang="en-US" sz="3600" b="1" i="1" u="sng">
                <a:latin typeface="Times New Roman" panose="02020603050405020304" charset="0"/>
                <a:cs typeface="Times New Roman" panose="02020603050405020304" charset="0"/>
              </a:rPr>
              <a:t>aggressive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if he wants to succeed.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730" y="3226435"/>
            <a:ext cx="111582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</a:rPr>
              <a:t>14. </a:t>
            </a:r>
            <a:r>
              <a:rPr lang="zh-CN" sz="3600" b="0" u="sng">
                <a:solidFill>
                  <a:srgbClr val="FF0000"/>
                </a:solidFill>
                <a:latin typeface="+mn-ea"/>
              </a:rPr>
              <a:t>侵略成性的</a:t>
            </a:r>
            <a:r>
              <a:rPr lang="zh-CN" sz="3600" b="0">
                <a:latin typeface="+mn-ea"/>
              </a:rPr>
              <a:t>国家威胁世界和平。</a:t>
            </a:r>
            <a:endParaRPr lang="zh-CN" sz="3600" b="0">
              <a:latin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3600" b="0">
                <a:latin typeface="+mn-ea"/>
              </a:rPr>
              <a:t>15. </a:t>
            </a:r>
            <a:r>
              <a:rPr lang="zh-CN" sz="3600" b="0">
                <a:latin typeface="+mn-ea"/>
              </a:rPr>
              <a:t>要做个好推销员一定要有</a:t>
            </a:r>
            <a:r>
              <a:rPr lang="zh-CN" sz="3600" b="0" u="sng">
                <a:solidFill>
                  <a:srgbClr val="FF0000"/>
                </a:solidFill>
                <a:latin typeface="+mn-ea"/>
              </a:rPr>
              <a:t>闯劲</a:t>
            </a:r>
            <a:r>
              <a:rPr lang="zh-CN" sz="3600" b="0">
                <a:latin typeface="+mn-ea"/>
              </a:rPr>
              <a:t>才能成功。</a:t>
            </a:r>
            <a:endParaRPr lang="zh-CN" altLang="en-US" sz="3600">
              <a:latin typeface="+mn-ea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6447790" y="2254885"/>
            <a:ext cx="2675890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(commendatory)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595120" y="168275"/>
            <a:ext cx="2671445" cy="68135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(derogatory)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3133</Words>
  <Application>WPS 演示</Application>
  <PresentationFormat>宽屏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86152</dc:creator>
  <cp:lastModifiedBy>Super Star</cp:lastModifiedBy>
  <cp:revision>8</cp:revision>
  <dcterms:created xsi:type="dcterms:W3CDTF">2019-10-25T05:17:00Z</dcterms:created>
  <dcterms:modified xsi:type="dcterms:W3CDTF">2019-10-29T08:11:16Z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