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handoutMasterIdLst>
    <p:handoutMasterId r:id="rId29"/>
  </p:handoutMasterIdLst>
  <p:sldIdLst>
    <p:sldId id="283" r:id="rId2"/>
    <p:sldId id="264" r:id="rId3"/>
    <p:sldId id="309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22" r:id="rId17"/>
    <p:sldId id="306" r:id="rId18"/>
    <p:sldId id="307" r:id="rId19"/>
    <p:sldId id="308" r:id="rId20"/>
    <p:sldId id="320" r:id="rId21"/>
    <p:sldId id="314" r:id="rId22"/>
    <p:sldId id="315" r:id="rId23"/>
    <p:sldId id="316" r:id="rId24"/>
    <p:sldId id="317" r:id="rId25"/>
    <p:sldId id="321" r:id="rId26"/>
    <p:sldId id="319" r:id="rId27"/>
    <p:sldId id="284" r:id="rId28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6pPr>
    <a:lvl7pPr marL="27432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7pPr>
    <a:lvl8pPr marL="32004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8pPr>
    <a:lvl9pPr marL="36576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4614" autoAdjust="0"/>
  </p:normalViewPr>
  <p:slideViewPr>
    <p:cSldViewPr snapToObjects="1">
      <p:cViewPr varScale="1">
        <p:scale>
          <a:sx n="60" d="100"/>
          <a:sy n="60" d="100"/>
        </p:scale>
        <p:origin x="172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EB00FB7-8EC4-4130-9116-883AC193307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0538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43" name="Group 2807"/>
          <p:cNvGrpSpPr>
            <a:grpSpLocks/>
          </p:cNvGrpSpPr>
          <p:nvPr/>
        </p:nvGrpSpPr>
        <p:grpSpPr bwMode="auto">
          <a:xfrm>
            <a:off x="0" y="1081088"/>
            <a:ext cx="9144000" cy="5776912"/>
            <a:chOff x="0" y="681"/>
            <a:chExt cx="5760" cy="3639"/>
          </a:xfrm>
        </p:grpSpPr>
        <p:sp>
          <p:nvSpPr>
            <p:cNvPr id="68339" name="Rectangle 2803" descr="어두운 수평선"/>
            <p:cNvSpPr>
              <a:spLocks noChangeArrowheads="1"/>
            </p:cNvSpPr>
            <p:nvPr/>
          </p:nvSpPr>
          <p:spPr bwMode="ltGray">
            <a:xfrm>
              <a:off x="0" y="2325"/>
              <a:ext cx="5760" cy="1995"/>
            </a:xfrm>
            <a:prstGeom prst="rect">
              <a:avLst/>
            </a:prstGeom>
            <a:pattFill prst="dkHorz">
              <a:fgClr>
                <a:schemeClr val="folHlink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8342" name="Group 2806"/>
            <p:cNvGrpSpPr>
              <a:grpSpLocks/>
            </p:cNvGrpSpPr>
            <p:nvPr userDrawn="1"/>
          </p:nvGrpSpPr>
          <p:grpSpPr bwMode="auto">
            <a:xfrm>
              <a:off x="0" y="681"/>
              <a:ext cx="5760" cy="1775"/>
              <a:chOff x="0" y="681"/>
              <a:chExt cx="5760" cy="1775"/>
            </a:xfrm>
          </p:grpSpPr>
          <p:sp>
            <p:nvSpPr>
              <p:cNvPr id="68320" name="Rectangle 2784"/>
              <p:cNvSpPr>
                <a:spLocks noChangeArrowheads="1"/>
              </p:cNvSpPr>
              <p:nvPr/>
            </p:nvSpPr>
            <p:spPr bwMode="ltGray">
              <a:xfrm>
                <a:off x="0" y="2078"/>
                <a:ext cx="5760" cy="247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323" name="Rectangle 2787"/>
              <p:cNvSpPr>
                <a:spLocks noChangeArrowheads="1"/>
              </p:cNvSpPr>
              <p:nvPr/>
            </p:nvSpPr>
            <p:spPr bwMode="ltGray">
              <a:xfrm>
                <a:off x="0" y="2325"/>
                <a:ext cx="5760" cy="13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8340" name="Group 2804"/>
              <p:cNvGrpSpPr>
                <a:grpSpLocks/>
              </p:cNvGrpSpPr>
              <p:nvPr userDrawn="1"/>
            </p:nvGrpSpPr>
            <p:grpSpPr bwMode="auto">
              <a:xfrm>
                <a:off x="329" y="681"/>
                <a:ext cx="1063" cy="759"/>
                <a:chOff x="329" y="681"/>
                <a:chExt cx="1063" cy="759"/>
              </a:xfrm>
            </p:grpSpPr>
            <p:sp>
              <p:nvSpPr>
                <p:cNvPr id="68331" name="Rectangle 2795"/>
                <p:cNvSpPr>
                  <a:spLocks noChangeArrowheads="1"/>
                </p:cNvSpPr>
                <p:nvPr/>
              </p:nvSpPr>
              <p:spPr bwMode="ltGray">
                <a:xfrm>
                  <a:off x="329" y="681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2" name="Rectangle 2796"/>
                <p:cNvSpPr>
                  <a:spLocks noChangeArrowheads="1"/>
                </p:cNvSpPr>
                <p:nvPr/>
              </p:nvSpPr>
              <p:spPr bwMode="ltGray">
                <a:xfrm>
                  <a:off x="569" y="870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3" name="Rectangle 2797"/>
                <p:cNvSpPr>
                  <a:spLocks noChangeArrowheads="1"/>
                </p:cNvSpPr>
                <p:nvPr/>
              </p:nvSpPr>
              <p:spPr bwMode="ltGray">
                <a:xfrm>
                  <a:off x="912" y="76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4" name="Rectangle 2798"/>
                <p:cNvSpPr>
                  <a:spLocks noChangeArrowheads="1"/>
                </p:cNvSpPr>
                <p:nvPr/>
              </p:nvSpPr>
              <p:spPr bwMode="ltGray">
                <a:xfrm>
                  <a:off x="809" y="109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5" name="Rectangle 2799"/>
                <p:cNvSpPr>
                  <a:spLocks noChangeArrowheads="1"/>
                </p:cNvSpPr>
                <p:nvPr/>
              </p:nvSpPr>
              <p:spPr bwMode="ltGray">
                <a:xfrm>
                  <a:off x="1049" y="133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6" name="Rectangle 2800"/>
                <p:cNvSpPr>
                  <a:spLocks noChangeArrowheads="1"/>
                </p:cNvSpPr>
                <p:nvPr/>
              </p:nvSpPr>
              <p:spPr bwMode="ltGray">
                <a:xfrm>
                  <a:off x="1289" y="109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7" name="Rectangle 2801"/>
                <p:cNvSpPr>
                  <a:spLocks noChangeArrowheads="1"/>
                </p:cNvSpPr>
                <p:nvPr/>
              </p:nvSpPr>
              <p:spPr bwMode="ltGray">
                <a:xfrm>
                  <a:off x="517" y="1284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629400"/>
            <a:ext cx="2895600" cy="152400"/>
          </a:xfrm>
          <a:prstGeom prst="rect">
            <a:avLst/>
          </a:prstGeom>
        </p:spPr>
        <p:txBody>
          <a:bodyPr/>
          <a:lstStyle>
            <a:lvl1pPr algn="ctr"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035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fld id="{A43F59F9-53E2-4787-9B2F-6BC8745F5CA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3848" name="Rectangle 53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457200" y="2617788"/>
            <a:ext cx="8486775" cy="1611312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lnSpc>
                <a:spcPct val="80000"/>
              </a:lnSpc>
              <a:defRPr sz="5000">
                <a:ea typeface="굴림" pitchFamily="50" charset="-127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ko-KR" noProof="0" dirty="0"/>
          </a:p>
        </p:txBody>
      </p:sp>
      <p:grpSp>
        <p:nvGrpSpPr>
          <p:cNvPr id="68341" name="Group 2805"/>
          <p:cNvGrpSpPr>
            <a:grpSpLocks/>
          </p:cNvGrpSpPr>
          <p:nvPr/>
        </p:nvGrpSpPr>
        <p:grpSpPr bwMode="auto">
          <a:xfrm>
            <a:off x="4953000" y="3857625"/>
            <a:ext cx="3657600" cy="741363"/>
            <a:chOff x="3120" y="2430"/>
            <a:chExt cx="2304" cy="467"/>
          </a:xfrm>
        </p:grpSpPr>
        <p:sp>
          <p:nvSpPr>
            <p:cNvPr id="68324" name="AutoShape 2788"/>
            <p:cNvSpPr>
              <a:spLocks noChangeArrowheads="1"/>
            </p:cNvSpPr>
            <p:nvPr/>
          </p:nvSpPr>
          <p:spPr bwMode="auto">
            <a:xfrm>
              <a:off x="312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28" name="AutoShape 2792"/>
            <p:cNvSpPr>
              <a:spLocks noChangeArrowheads="1"/>
            </p:cNvSpPr>
            <p:nvPr/>
          </p:nvSpPr>
          <p:spPr bwMode="auto">
            <a:xfrm>
              <a:off x="369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29" name="AutoShape 2793"/>
            <p:cNvSpPr>
              <a:spLocks noChangeArrowheads="1"/>
            </p:cNvSpPr>
            <p:nvPr/>
          </p:nvSpPr>
          <p:spPr bwMode="auto">
            <a:xfrm>
              <a:off x="4247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30" name="AutoShape 2794"/>
            <p:cNvSpPr>
              <a:spLocks noChangeArrowheads="1"/>
            </p:cNvSpPr>
            <p:nvPr/>
          </p:nvSpPr>
          <p:spPr bwMode="auto">
            <a:xfrm>
              <a:off x="4823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97E2A2-6052-4A7D-9DFA-6CAD9ACB932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07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4175" y="152400"/>
            <a:ext cx="2181225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8" y="152400"/>
            <a:ext cx="6396037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BCAC6-B601-414B-934A-098EEB0E032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548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857250" y="1447800"/>
            <a:ext cx="7372350" cy="4953000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148263" y="64770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A24CBDCF-C641-4CFC-A765-B78651F1ADB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305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57250" y="1447800"/>
            <a:ext cx="7372350" cy="49530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148263" y="64770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A4B341EF-CE49-4E87-9F77-A0CCC093AC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5409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143000" y="1600200"/>
            <a:ext cx="7772400" cy="26670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29B1-7061-44C2-958B-BB1179AA1E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884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7A665F-799B-4E8D-8454-3F76BE8537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41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0B8C9A-3502-4B0D-BBB8-D8387D812DB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101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7250" y="1447800"/>
            <a:ext cx="36099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447800"/>
            <a:ext cx="36099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DFA384-C2BE-461A-A654-6E8DA0EB28A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114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B5FA25-458B-4A87-8EC7-A4299E204F1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78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AAA5A2-33FB-4106-9EEA-2527576A553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82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F7F51-2E33-4E9B-8823-AC3CAE6C89A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65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29E45D-FC59-416C-B145-E3C4271A509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6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7C9FAA-8384-4A11-B8A1-F3F04CF1ED4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" name="Rectangle 311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0" y="1447800"/>
            <a:ext cx="73723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286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1E9C4616-5194-4606-8A63-4CF8C1388173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12607" name="Group 319"/>
          <p:cNvGrpSpPr>
            <a:grpSpLocks/>
          </p:cNvGrpSpPr>
          <p:nvPr/>
        </p:nvGrpSpPr>
        <p:grpSpPr bwMode="auto">
          <a:xfrm>
            <a:off x="0" y="685800"/>
            <a:ext cx="9144000" cy="776288"/>
            <a:chOff x="0" y="432"/>
            <a:chExt cx="5760" cy="489"/>
          </a:xfrm>
        </p:grpSpPr>
        <p:sp>
          <p:nvSpPr>
            <p:cNvPr id="12592" name="Rectangle 304"/>
            <p:cNvSpPr>
              <a:spLocks noChangeArrowheads="1"/>
            </p:cNvSpPr>
            <p:nvPr/>
          </p:nvSpPr>
          <p:spPr bwMode="gray">
            <a:xfrm>
              <a:off x="0" y="432"/>
              <a:ext cx="5760" cy="14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3" name="Rectangle 305"/>
            <p:cNvSpPr>
              <a:spLocks noChangeArrowheads="1"/>
            </p:cNvSpPr>
            <p:nvPr/>
          </p:nvSpPr>
          <p:spPr bwMode="auto">
            <a:xfrm>
              <a:off x="0" y="578"/>
              <a:ext cx="5760" cy="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7" name="AutoShape 309"/>
            <p:cNvSpPr>
              <a:spLocks noChangeArrowheads="1"/>
            </p:cNvSpPr>
            <p:nvPr/>
          </p:nvSpPr>
          <p:spPr bwMode="auto">
            <a:xfrm>
              <a:off x="4882" y="615"/>
              <a:ext cx="384" cy="306"/>
            </a:xfrm>
            <a:prstGeom prst="chevron">
              <a:avLst>
                <a:gd name="adj" fmla="val 313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8" name="AutoShape 310"/>
            <p:cNvSpPr>
              <a:spLocks noChangeArrowheads="1"/>
            </p:cNvSpPr>
            <p:nvPr/>
          </p:nvSpPr>
          <p:spPr bwMode="auto">
            <a:xfrm>
              <a:off x="5307" y="615"/>
              <a:ext cx="384" cy="306"/>
            </a:xfrm>
            <a:prstGeom prst="chevron">
              <a:avLst>
                <a:gd name="adj" fmla="val 313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185738" y="152400"/>
            <a:ext cx="87296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1" r:id="rId1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1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771800" y="2617788"/>
            <a:ext cx="6172175" cy="1611312"/>
          </a:xfrm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数据库系统原理</a:t>
            </a:r>
            <a:endParaRPr lang="ko-KR" altLang="en-US" dirty="0">
              <a:latin typeface="华文新魏" panose="02010800040101010101" pitchFamily="2" charset="-122"/>
            </a:endParaRP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12846" y="4908645"/>
            <a:ext cx="7776864" cy="12164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FontTx/>
              <a:buNone/>
            </a:pP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桂林电子科技大学 计算机与信息安全学院</a:t>
            </a:r>
            <a:endParaRPr lang="ko-KR" altLang="en-US" b="0" dirty="0">
              <a:latin typeface="华文新魏" panose="02010800040101010101" pitchFamily="2" charset="-122"/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两个实体型之间的联系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340768"/>
            <a:ext cx="6546502" cy="47513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ea typeface="宋体" charset="-122"/>
              </a:rPr>
              <a:t>一对多联系（</a:t>
            </a:r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：</a:t>
            </a:r>
            <a:r>
              <a:rPr lang="en-US" altLang="zh-CN" dirty="0">
                <a:ea typeface="宋体" charset="-122"/>
              </a:rPr>
              <a:t>n</a:t>
            </a:r>
            <a:r>
              <a:rPr lang="zh-CN" altLang="en-US" dirty="0">
                <a:ea typeface="宋体" charset="-122"/>
              </a:rPr>
              <a:t>）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00" dirty="0">
                <a:ea typeface="宋体" charset="-122"/>
              </a:rPr>
              <a:t>实例</a:t>
            </a:r>
          </a:p>
          <a:p>
            <a:pPr lvl="2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一个班级中有若干名学生，每个学生只在一个班级中学习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00" dirty="0">
                <a:ea typeface="宋体" charset="-122"/>
              </a:rPr>
              <a:t>定义：</a:t>
            </a:r>
          </a:p>
          <a:p>
            <a:pPr lvl="2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如果对于实体集</a:t>
            </a:r>
            <a:r>
              <a:rPr lang="en-US" altLang="zh-CN" sz="2000" b="1" dirty="0">
                <a:ea typeface="宋体" charset="-122"/>
              </a:rPr>
              <a:t>A</a:t>
            </a:r>
            <a:r>
              <a:rPr lang="zh-CN" altLang="en-US" sz="2000" b="1" dirty="0">
                <a:ea typeface="宋体" charset="-122"/>
              </a:rPr>
              <a:t>中的每一个实体，实体集</a:t>
            </a:r>
            <a:r>
              <a:rPr lang="en-US" altLang="zh-CN" sz="2000" b="1" dirty="0">
                <a:ea typeface="宋体" charset="-122"/>
              </a:rPr>
              <a:t>B</a:t>
            </a:r>
            <a:r>
              <a:rPr lang="zh-CN" altLang="en-US" sz="2000" b="1" dirty="0">
                <a:ea typeface="宋体" charset="-122"/>
              </a:rPr>
              <a:t>中</a:t>
            </a:r>
          </a:p>
          <a:p>
            <a:pPr lvl="2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有</a:t>
            </a:r>
            <a:r>
              <a:rPr lang="en-US" altLang="zh-CN" sz="2000" b="1" dirty="0">
                <a:ea typeface="宋体" charset="-122"/>
              </a:rPr>
              <a:t>n</a:t>
            </a:r>
            <a:r>
              <a:rPr lang="zh-CN" altLang="en-US" sz="2000" b="1" dirty="0">
                <a:ea typeface="宋体" charset="-122"/>
              </a:rPr>
              <a:t>个实体（</a:t>
            </a:r>
            <a:r>
              <a:rPr lang="en-US" altLang="zh-CN" sz="2000" b="1" dirty="0">
                <a:ea typeface="宋体" charset="-122"/>
              </a:rPr>
              <a:t>n≥0</a:t>
            </a:r>
            <a:r>
              <a:rPr lang="zh-CN" altLang="en-US" sz="2000" b="1" dirty="0">
                <a:ea typeface="宋体" charset="-122"/>
              </a:rPr>
              <a:t>）与之联系，反之，对于实体</a:t>
            </a:r>
          </a:p>
          <a:p>
            <a:pPr lvl="2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集</a:t>
            </a:r>
            <a:r>
              <a:rPr lang="en-US" altLang="zh-CN" sz="2000" b="1" dirty="0">
                <a:ea typeface="宋体" charset="-122"/>
              </a:rPr>
              <a:t>B</a:t>
            </a:r>
            <a:r>
              <a:rPr lang="zh-CN" altLang="en-US" sz="2000" b="1" dirty="0">
                <a:ea typeface="宋体" charset="-122"/>
              </a:rPr>
              <a:t>中的每一个实体，实体集</a:t>
            </a:r>
            <a:r>
              <a:rPr lang="en-US" altLang="zh-CN" sz="2000" b="1" dirty="0">
                <a:ea typeface="宋体" charset="-122"/>
              </a:rPr>
              <a:t>A</a:t>
            </a:r>
            <a:r>
              <a:rPr lang="zh-CN" altLang="en-US" sz="2000" b="1" dirty="0">
                <a:ea typeface="宋体" charset="-122"/>
              </a:rPr>
              <a:t>中至多只有一个</a:t>
            </a:r>
          </a:p>
          <a:p>
            <a:pPr lvl="2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实体与之联系，则称</a:t>
            </a:r>
            <a:r>
              <a:rPr lang="zh-CN" altLang="en-US" sz="2000" b="1" dirty="0">
                <a:solidFill>
                  <a:srgbClr val="003399"/>
                </a:solidFill>
                <a:ea typeface="宋体" charset="-122"/>
              </a:rPr>
              <a:t>实体集</a:t>
            </a:r>
            <a:r>
              <a:rPr lang="en-US" altLang="zh-CN" sz="2000" b="1" dirty="0">
                <a:solidFill>
                  <a:srgbClr val="003399"/>
                </a:solidFill>
                <a:ea typeface="宋体" charset="-122"/>
              </a:rPr>
              <a:t>A</a:t>
            </a:r>
            <a:r>
              <a:rPr lang="zh-CN" altLang="en-US" sz="2000" b="1" dirty="0">
                <a:solidFill>
                  <a:srgbClr val="003399"/>
                </a:solidFill>
                <a:ea typeface="宋体" charset="-122"/>
              </a:rPr>
              <a:t>与实体集</a:t>
            </a:r>
            <a:r>
              <a:rPr lang="en-US" altLang="zh-CN" sz="2000" b="1" dirty="0">
                <a:solidFill>
                  <a:srgbClr val="003399"/>
                </a:solidFill>
                <a:ea typeface="宋体" charset="-122"/>
              </a:rPr>
              <a:t>B</a:t>
            </a:r>
            <a:r>
              <a:rPr lang="zh-CN" altLang="en-US" sz="2000" b="1" dirty="0">
                <a:ea typeface="宋体" charset="-122"/>
              </a:rPr>
              <a:t>有一对</a:t>
            </a:r>
          </a:p>
          <a:p>
            <a:pPr lvl="2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多联系，记为</a:t>
            </a:r>
            <a:r>
              <a:rPr lang="en-US" altLang="zh-CN" sz="2000" b="1" dirty="0">
                <a:ea typeface="宋体" charset="-122"/>
              </a:rPr>
              <a:t>1:n</a:t>
            </a:r>
          </a:p>
        </p:txBody>
      </p:sp>
      <p:grpSp>
        <p:nvGrpSpPr>
          <p:cNvPr id="140292" name="Group 4"/>
          <p:cNvGrpSpPr>
            <a:grpSpLocks/>
          </p:cNvGrpSpPr>
          <p:nvPr/>
        </p:nvGrpSpPr>
        <p:grpSpPr bwMode="auto">
          <a:xfrm>
            <a:off x="7164388" y="2209800"/>
            <a:ext cx="1386416" cy="3506788"/>
            <a:chOff x="1056" y="1344"/>
            <a:chExt cx="960" cy="2679"/>
          </a:xfrm>
        </p:grpSpPr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1104" y="1344"/>
              <a:ext cx="816" cy="3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latin typeface="Times New Roman" pitchFamily="18" charset="0"/>
                  <a:ea typeface="宋体" charset="-122"/>
                </a:rPr>
                <a:t>班级</a:t>
              </a:r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auto">
            <a:xfrm>
              <a:off x="1056" y="2112"/>
              <a:ext cx="960" cy="48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dirty="0">
                  <a:latin typeface="Times New Roman" pitchFamily="18" charset="0"/>
                  <a:ea typeface="宋体" charset="-122"/>
                </a:rPr>
                <a:t>组成</a:t>
              </a:r>
              <a:endParaRPr lang="zh-CN" altLang="en-US" sz="2400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1152" y="3168"/>
              <a:ext cx="816" cy="3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latin typeface="Times New Roman" pitchFamily="18" charset="0"/>
                  <a:ea typeface="宋体" charset="-122"/>
                </a:rPr>
                <a:t>学生</a:t>
              </a:r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 flipV="1">
              <a:off x="1536" y="16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1536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1152" y="1776"/>
              <a:ext cx="24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1200" y="2736"/>
              <a:ext cx="240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n</a:t>
              </a:r>
              <a:endParaRPr lang="en-US" altLang="zh-CN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1123" y="3697"/>
              <a:ext cx="86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 dirty="0">
                  <a:latin typeface="Times New Roman" pitchFamily="18" charset="0"/>
                  <a:ea typeface="宋体" charset="-122"/>
                </a:rPr>
                <a:t>1:n</a:t>
              </a:r>
              <a:r>
                <a:rPr lang="zh-CN" altLang="en-US" sz="2200" b="1" dirty="0">
                  <a:latin typeface="Times New Roman" pitchFamily="18" charset="0"/>
                  <a:ea typeface="宋体" charset="-122"/>
                </a:rPr>
                <a:t>联系</a:t>
              </a:r>
              <a:endParaRPr lang="zh-CN" altLang="en-US" sz="2200" dirty="0"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55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两个实体型之间的联系</a:t>
            </a:r>
            <a:r>
              <a:rPr lang="zh-CN" altLang="en-US">
                <a:ea typeface="宋体" charset="-122"/>
              </a:rPr>
              <a:t>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6824662" cy="511197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多对多联系（</a:t>
            </a:r>
            <a:r>
              <a:rPr lang="en-US" altLang="zh-CN" dirty="0">
                <a:ea typeface="宋体" charset="-122"/>
              </a:rPr>
              <a:t>m:n</a:t>
            </a:r>
            <a:r>
              <a:rPr lang="zh-CN" altLang="en-US" dirty="0">
                <a:ea typeface="宋体" charset="-122"/>
              </a:rPr>
              <a:t>）</a:t>
            </a:r>
          </a:p>
          <a:p>
            <a:pPr lvl="1" algn="just" eaLnBrk="1" hangingPunct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实例：</a:t>
            </a:r>
            <a:r>
              <a:rPr lang="zh-CN" altLang="en-US" sz="2200" b="1" dirty="0">
                <a:ea typeface="宋体" charset="-122"/>
              </a:rPr>
              <a:t>课程与学生之间的联系，</a:t>
            </a:r>
            <a:r>
              <a:rPr lang="zh-CN" altLang="en-US" sz="2000" b="1" dirty="0">
                <a:ea typeface="宋体" charset="-122"/>
              </a:rPr>
              <a:t>一门课程同时有若干个学生选修，一个学生可以同时选修多门课程</a:t>
            </a:r>
            <a:endParaRPr lang="zh-CN" altLang="en-US" sz="2000" i="1" dirty="0">
              <a:ea typeface="宋体" charset="-122"/>
            </a:endParaRPr>
          </a:p>
          <a:p>
            <a:pPr lvl="1" algn="just" eaLnBrk="1" hangingPunct="1">
              <a:lnSpc>
                <a:spcPct val="120000"/>
              </a:lnSpc>
            </a:pPr>
            <a:endParaRPr lang="en-US" altLang="zh-CN" sz="2000" dirty="0">
              <a:ea typeface="宋体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000" dirty="0">
                <a:ea typeface="宋体" charset="-122"/>
              </a:rPr>
              <a:t>定义：</a:t>
            </a:r>
            <a:endParaRPr lang="zh-CN" altLang="en-US" sz="2000" b="1" dirty="0">
              <a:ea typeface="宋体" charset="-122"/>
            </a:endParaRP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   如果对于实体集</a:t>
            </a:r>
            <a:r>
              <a:rPr lang="en-US" altLang="zh-CN" sz="2000" b="1" dirty="0">
                <a:ea typeface="宋体" charset="-122"/>
              </a:rPr>
              <a:t>A</a:t>
            </a:r>
            <a:r>
              <a:rPr lang="zh-CN" altLang="en-US" sz="2000" b="1" dirty="0">
                <a:ea typeface="宋体" charset="-122"/>
              </a:rPr>
              <a:t>中的每一个实体，实体集</a:t>
            </a:r>
            <a:r>
              <a:rPr lang="en-US" altLang="zh-CN" sz="2000" b="1" dirty="0">
                <a:ea typeface="宋体" charset="-122"/>
              </a:rPr>
              <a:t>B</a:t>
            </a:r>
            <a:r>
              <a:rPr lang="zh-CN" altLang="en-US" sz="2000" b="1" dirty="0">
                <a:ea typeface="宋体" charset="-122"/>
              </a:rPr>
              <a:t>中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有</a:t>
            </a:r>
            <a:r>
              <a:rPr lang="en-US" altLang="zh-CN" sz="2000" b="1" dirty="0">
                <a:ea typeface="宋体" charset="-122"/>
              </a:rPr>
              <a:t>n</a:t>
            </a:r>
            <a:r>
              <a:rPr lang="zh-CN" altLang="en-US" sz="2000" b="1" dirty="0">
                <a:ea typeface="宋体" charset="-122"/>
              </a:rPr>
              <a:t>个实体（</a:t>
            </a:r>
            <a:r>
              <a:rPr lang="en-US" altLang="zh-CN" sz="2000" b="1" dirty="0">
                <a:ea typeface="宋体" charset="-122"/>
              </a:rPr>
              <a:t>n≥0</a:t>
            </a:r>
            <a:r>
              <a:rPr lang="zh-CN" altLang="en-US" sz="2000" b="1" dirty="0">
                <a:ea typeface="宋体" charset="-122"/>
              </a:rPr>
              <a:t>）与之联系，反之，对于实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体集</a:t>
            </a:r>
            <a:r>
              <a:rPr lang="en-US" altLang="zh-CN" sz="2000" b="1" dirty="0">
                <a:ea typeface="宋体" charset="-122"/>
              </a:rPr>
              <a:t>B</a:t>
            </a:r>
            <a:r>
              <a:rPr lang="zh-CN" altLang="en-US" sz="2000" b="1" dirty="0">
                <a:ea typeface="宋体" charset="-122"/>
              </a:rPr>
              <a:t>中的每一个实体，实体集</a:t>
            </a:r>
            <a:r>
              <a:rPr lang="en-US" altLang="zh-CN" sz="2000" b="1" dirty="0">
                <a:ea typeface="宋体" charset="-122"/>
              </a:rPr>
              <a:t>A</a:t>
            </a:r>
            <a:r>
              <a:rPr lang="zh-CN" altLang="en-US" sz="2000" b="1" dirty="0">
                <a:ea typeface="宋体" charset="-122"/>
              </a:rPr>
              <a:t>中也有</a:t>
            </a:r>
            <a:r>
              <a:rPr lang="en-US" altLang="zh-CN" sz="2000" b="1" dirty="0">
                <a:ea typeface="宋体" charset="-122"/>
              </a:rPr>
              <a:t>m</a:t>
            </a:r>
            <a:r>
              <a:rPr lang="zh-CN" altLang="en-US" sz="2000" b="1" dirty="0">
                <a:ea typeface="宋体" charset="-122"/>
              </a:rPr>
              <a:t>个实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体（</a:t>
            </a:r>
            <a:r>
              <a:rPr lang="en-US" altLang="zh-CN" sz="2000" b="1" dirty="0">
                <a:ea typeface="宋体" charset="-122"/>
              </a:rPr>
              <a:t>m≥0</a:t>
            </a:r>
            <a:r>
              <a:rPr lang="zh-CN" altLang="en-US" sz="2000" b="1" dirty="0">
                <a:ea typeface="宋体" charset="-122"/>
              </a:rPr>
              <a:t>）与之联系，则称实体集</a:t>
            </a:r>
            <a:r>
              <a:rPr lang="en-US" altLang="zh-CN" sz="2000" b="1" dirty="0">
                <a:ea typeface="宋体" charset="-122"/>
              </a:rPr>
              <a:t>A</a:t>
            </a:r>
            <a:r>
              <a:rPr lang="zh-CN" altLang="en-US" sz="2000" b="1" dirty="0">
                <a:ea typeface="宋体" charset="-122"/>
              </a:rPr>
              <a:t>与实体</a:t>
            </a:r>
            <a:r>
              <a:rPr lang="en-US" altLang="zh-CN" sz="2000" b="1" dirty="0">
                <a:ea typeface="宋体" charset="-122"/>
              </a:rPr>
              <a:t>B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具有多对多联系，记为</a:t>
            </a:r>
            <a:r>
              <a:rPr lang="en-US" altLang="zh-CN" sz="2000" b="1" dirty="0">
                <a:ea typeface="宋体" charset="-122"/>
              </a:rPr>
              <a:t>m:n</a:t>
            </a:r>
          </a:p>
        </p:txBody>
      </p:sp>
      <p:grpSp>
        <p:nvGrpSpPr>
          <p:cNvPr id="141316" name="Group 4"/>
          <p:cNvGrpSpPr>
            <a:grpSpLocks/>
          </p:cNvGrpSpPr>
          <p:nvPr/>
        </p:nvGrpSpPr>
        <p:grpSpPr bwMode="auto">
          <a:xfrm>
            <a:off x="7164391" y="2133600"/>
            <a:ext cx="1230313" cy="3732213"/>
            <a:chOff x="4513" y="1344"/>
            <a:chExt cx="775" cy="2351"/>
          </a:xfrm>
        </p:grpSpPr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4549" y="1344"/>
              <a:ext cx="612" cy="2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latin typeface="Times New Roman" pitchFamily="18" charset="0"/>
                  <a:ea typeface="宋体" charset="-122"/>
                </a:rPr>
                <a:t>课程</a:t>
              </a:r>
            </a:p>
          </p:txBody>
        </p:sp>
        <p:sp>
          <p:nvSpPr>
            <p:cNvPr id="41990" name="AutoShape 6"/>
            <p:cNvSpPr>
              <a:spLocks noChangeArrowheads="1"/>
            </p:cNvSpPr>
            <p:nvPr/>
          </p:nvSpPr>
          <p:spPr bwMode="auto">
            <a:xfrm>
              <a:off x="4513" y="2030"/>
              <a:ext cx="720" cy="429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dirty="0">
                  <a:latin typeface="Times New Roman" pitchFamily="18" charset="0"/>
                  <a:ea typeface="宋体" charset="-122"/>
                </a:rPr>
                <a:t>选修</a:t>
              </a:r>
              <a:endParaRPr lang="zh-CN" altLang="en-US" sz="2400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4585" y="2973"/>
              <a:ext cx="612" cy="2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latin typeface="Times New Roman" pitchFamily="18" charset="0"/>
                  <a:ea typeface="宋体" charset="-122"/>
                </a:rPr>
                <a:t>学生</a:t>
              </a:r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 flipV="1">
              <a:off x="4873" y="1601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4873" y="2459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4585" y="1730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m</a:t>
              </a:r>
              <a:endParaRPr lang="en-US" altLang="zh-CN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1995" name="Text Box 11"/>
            <p:cNvSpPr txBox="1">
              <a:spLocks noChangeArrowheads="1"/>
            </p:cNvSpPr>
            <p:nvPr/>
          </p:nvSpPr>
          <p:spPr bwMode="auto">
            <a:xfrm>
              <a:off x="4621" y="2587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n</a:t>
              </a:r>
              <a:endParaRPr lang="en-US" altLang="zh-CN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4534" y="3445"/>
              <a:ext cx="7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b="1" dirty="0">
                  <a:latin typeface="Times New Roman" pitchFamily="18" charset="0"/>
                  <a:ea typeface="宋体" charset="-122"/>
                </a:rPr>
                <a:t>m:n</a:t>
              </a:r>
              <a:r>
                <a:rPr lang="zh-CN" altLang="en-US" sz="2000" b="1" dirty="0">
                  <a:latin typeface="Times New Roman" pitchFamily="18" charset="0"/>
                  <a:ea typeface="宋体" charset="-122"/>
                </a:rPr>
                <a:t>联系</a:t>
              </a:r>
              <a:endParaRPr lang="zh-CN" altLang="en-US" sz="2000" dirty="0"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82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数据模型  之  概念模型</a:t>
            </a:r>
            <a:endParaRPr lang="zh-CN" altLang="zh-CN" dirty="0"/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17E2F"/>
              </a:buClr>
              <a:buFont typeface="Wingdings" pitchFamily="2" charset="2"/>
              <a:buChar char="ü"/>
              <a:defRPr kumimoji="1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A6016"/>
              </a:buClr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Gulim" pitchFamily="34" charset="-127"/>
              <a:ea typeface="Gulim" pitchFamily="34" charset="-127"/>
            </a:endParaRPr>
          </a:p>
        </p:txBody>
      </p:sp>
      <p:graphicFrame>
        <p:nvGraphicFramePr>
          <p:cNvPr id="43013" name="Object 4"/>
          <p:cNvGraphicFramePr>
            <a:graphicFrameLocks noChangeAspect="1"/>
          </p:cNvGraphicFramePr>
          <p:nvPr/>
        </p:nvGraphicFramePr>
        <p:xfrm>
          <a:off x="304800" y="2362200"/>
          <a:ext cx="8229600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Visio" r:id="rId3" imgW="5716792" imgH="1793853" progId="Visio.Drawing.11">
                  <p:embed/>
                </p:oleObj>
              </mc:Choice>
              <mc:Fallback>
                <p:oleObj name="Visio" r:id="rId3" imgW="5716792" imgH="17938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8229600" cy="252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25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两个以上实体型之间的联系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229600" cy="4495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>
                <a:ea typeface="宋体" charset="-122"/>
              </a:rPr>
              <a:t>实例：课程、教师与参考书三个实体型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一门课程可以有若干个教师讲授，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使用若干本参考书，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每一个教师只讲授一门课程，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每一本参考书只供一门课程使用</a:t>
            </a:r>
          </a:p>
        </p:txBody>
      </p:sp>
      <p:grpSp>
        <p:nvGrpSpPr>
          <p:cNvPr id="143364" name="Group 4"/>
          <p:cNvGrpSpPr>
            <a:grpSpLocks/>
          </p:cNvGrpSpPr>
          <p:nvPr/>
        </p:nvGrpSpPr>
        <p:grpSpPr bwMode="auto">
          <a:xfrm>
            <a:off x="5638800" y="1981200"/>
            <a:ext cx="2879725" cy="3901839"/>
            <a:chOff x="3061" y="1162"/>
            <a:chExt cx="2586" cy="2586"/>
          </a:xfrm>
        </p:grpSpPr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3918" y="1162"/>
              <a:ext cx="817" cy="3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课程</a:t>
              </a:r>
            </a:p>
          </p:txBody>
        </p:sp>
        <p:sp>
          <p:nvSpPr>
            <p:cNvPr id="44038" name="AutoShape 6"/>
            <p:cNvSpPr>
              <a:spLocks noChangeArrowheads="1"/>
            </p:cNvSpPr>
            <p:nvPr/>
          </p:nvSpPr>
          <p:spPr bwMode="auto">
            <a:xfrm>
              <a:off x="3870" y="1930"/>
              <a:ext cx="960" cy="48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dirty="0">
                  <a:latin typeface="Times New Roman" pitchFamily="18" charset="0"/>
                  <a:ea typeface="宋体" charset="-122"/>
                </a:rPr>
                <a:t>讲授</a:t>
              </a:r>
              <a:endParaRPr lang="zh-CN" altLang="en-US" sz="2400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3198" y="3034"/>
              <a:ext cx="817" cy="3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latin typeface="Times New Roman" pitchFamily="18" charset="0"/>
                  <a:ea typeface="宋体" charset="-122"/>
                </a:rPr>
                <a:t>教师</a:t>
              </a:r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 flipV="1">
              <a:off x="4350" y="145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 flipH="1">
              <a:off x="3678" y="2170"/>
              <a:ext cx="19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3966" y="1594"/>
              <a:ext cx="24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4043" name="Text Box 11"/>
            <p:cNvSpPr txBox="1">
              <a:spLocks noChangeArrowheads="1"/>
            </p:cNvSpPr>
            <p:nvPr/>
          </p:nvSpPr>
          <p:spPr bwMode="auto">
            <a:xfrm>
              <a:off x="3486" y="2506"/>
              <a:ext cx="239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m</a:t>
              </a:r>
              <a:endParaRPr lang="en-US" altLang="zh-CN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4044" name="Text Box 12"/>
            <p:cNvSpPr txBox="1">
              <a:spLocks noChangeArrowheads="1"/>
            </p:cNvSpPr>
            <p:nvPr/>
          </p:nvSpPr>
          <p:spPr bwMode="auto">
            <a:xfrm>
              <a:off x="3061" y="3513"/>
              <a:ext cx="258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700" b="1" dirty="0">
                  <a:latin typeface="Times New Roman" pitchFamily="18" charset="0"/>
                  <a:ea typeface="宋体" charset="-122"/>
                </a:rPr>
                <a:t>两个以上实体型间联系</a:t>
              </a:r>
            </a:p>
          </p:txBody>
        </p:sp>
        <p:sp>
          <p:nvSpPr>
            <p:cNvPr id="44045" name="Text Box 13"/>
            <p:cNvSpPr txBox="1">
              <a:spLocks noChangeArrowheads="1"/>
            </p:cNvSpPr>
            <p:nvPr/>
          </p:nvSpPr>
          <p:spPr bwMode="auto">
            <a:xfrm>
              <a:off x="4625" y="3034"/>
              <a:ext cx="1022" cy="30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dirty="0">
                  <a:latin typeface="Times New Roman" pitchFamily="18" charset="0"/>
                  <a:ea typeface="宋体" charset="-122"/>
                </a:rPr>
                <a:t>参考书</a:t>
              </a:r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4830" y="2170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5023" y="2506"/>
              <a:ext cx="239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n</a:t>
              </a:r>
              <a:endParaRPr lang="en-US" altLang="zh-CN" sz="2400"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11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两个以上实体型之间的联系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0386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>
                <a:ea typeface="宋体" charset="-122"/>
              </a:rPr>
              <a:t>两个以上实体型间的多对多联系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>
                <a:ea typeface="宋体" charset="-122"/>
              </a:rPr>
              <a:t>实例：供应商、项目、零件三个实体型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>
                <a:ea typeface="宋体" charset="-122"/>
              </a:rPr>
              <a:t>一个供应商可以供给多个项目多种零件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>
                <a:ea typeface="宋体" charset="-122"/>
              </a:rPr>
              <a:t>每个项目可以使用多个供应商供应的零件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>
                <a:ea typeface="宋体" charset="-122"/>
              </a:rPr>
              <a:t>每种零件可由不同供应商供给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endParaRPr lang="zh-CN" altLang="en-US" sz="2000" b="1">
              <a:ea typeface="宋体" charset="-122"/>
            </a:endParaRPr>
          </a:p>
          <a:p>
            <a:pPr eaLnBrk="1" hangingPunct="1"/>
            <a:endParaRPr lang="en-US" altLang="zh-CN">
              <a:ea typeface="宋体" charset="-122"/>
            </a:endParaRPr>
          </a:p>
        </p:txBody>
      </p:sp>
      <p:grpSp>
        <p:nvGrpSpPr>
          <p:cNvPr id="144388" name="Group 4"/>
          <p:cNvGrpSpPr>
            <a:grpSpLocks/>
          </p:cNvGrpSpPr>
          <p:nvPr/>
        </p:nvGrpSpPr>
        <p:grpSpPr bwMode="auto">
          <a:xfrm>
            <a:off x="4967288" y="1905000"/>
            <a:ext cx="4176712" cy="4203700"/>
            <a:chOff x="385" y="1167"/>
            <a:chExt cx="2631" cy="2648"/>
          </a:xfrm>
        </p:grpSpPr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1229" y="1167"/>
              <a:ext cx="816" cy="2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latin typeface="Times New Roman" pitchFamily="18" charset="0"/>
                  <a:ea typeface="宋体" charset="-122"/>
                </a:rPr>
                <a:t>供应商</a:t>
              </a:r>
            </a:p>
          </p:txBody>
        </p:sp>
        <p:sp>
          <p:nvSpPr>
            <p:cNvPr id="45062" name="AutoShape 6"/>
            <p:cNvSpPr>
              <a:spLocks noChangeArrowheads="1"/>
            </p:cNvSpPr>
            <p:nvPr/>
          </p:nvSpPr>
          <p:spPr bwMode="auto">
            <a:xfrm>
              <a:off x="1181" y="1935"/>
              <a:ext cx="960" cy="48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供应</a:t>
              </a:r>
              <a:endParaRPr lang="zh-CN" altLang="en-US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509" y="3039"/>
              <a:ext cx="816" cy="2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latin typeface="Times New Roman" pitchFamily="18" charset="0"/>
                  <a:ea typeface="宋体" charset="-122"/>
                </a:rPr>
                <a:t>项目</a:t>
              </a:r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 flipV="1">
              <a:off x="1661" y="1455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 flipH="1">
              <a:off x="989" y="2175"/>
              <a:ext cx="19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1277" y="1599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m</a:t>
              </a:r>
              <a:endParaRPr lang="en-US" altLang="zh-CN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5067" name="Text Box 11"/>
            <p:cNvSpPr txBox="1">
              <a:spLocks noChangeArrowheads="1"/>
            </p:cNvSpPr>
            <p:nvPr/>
          </p:nvSpPr>
          <p:spPr bwMode="auto">
            <a:xfrm>
              <a:off x="2381" y="256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charset="-122"/>
                </a:rPr>
                <a:t>p</a:t>
              </a:r>
            </a:p>
          </p:txBody>
        </p:sp>
        <p:sp>
          <p:nvSpPr>
            <p:cNvPr id="45068" name="Text Box 12"/>
            <p:cNvSpPr txBox="1">
              <a:spLocks noChangeArrowheads="1"/>
            </p:cNvSpPr>
            <p:nvPr/>
          </p:nvSpPr>
          <p:spPr bwMode="auto">
            <a:xfrm>
              <a:off x="385" y="3536"/>
              <a:ext cx="263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300" b="1">
                  <a:latin typeface="Times New Roman" pitchFamily="18" charset="0"/>
                  <a:ea typeface="宋体" charset="-122"/>
                </a:rPr>
                <a:t>两个以上实体型间</a:t>
              </a:r>
              <a:r>
                <a:rPr lang="en-US" altLang="zh-CN" sz="2300" b="1">
                  <a:latin typeface="Times New Roman" pitchFamily="18" charset="0"/>
                  <a:ea typeface="宋体" charset="-122"/>
                </a:rPr>
                <a:t>m:n</a:t>
              </a:r>
              <a:r>
                <a:rPr lang="zh-CN" altLang="en-US" sz="2300" b="1">
                  <a:latin typeface="Times New Roman" pitchFamily="18" charset="0"/>
                  <a:ea typeface="宋体" charset="-122"/>
                </a:rPr>
                <a:t>联系</a:t>
              </a:r>
            </a:p>
          </p:txBody>
        </p:sp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2045" y="3039"/>
              <a:ext cx="816" cy="2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latin typeface="Times New Roman" pitchFamily="18" charset="0"/>
                  <a:ea typeface="宋体" charset="-122"/>
                </a:rPr>
                <a:t>零件</a:t>
              </a:r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2141" y="2175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748" y="2523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n</a:t>
              </a:r>
              <a:endParaRPr lang="en-US" altLang="zh-CN" sz="2400"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单个实体型内的联系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28800"/>
            <a:ext cx="5921375" cy="4343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一对多联系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实例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i="1" dirty="0">
                <a:ea typeface="宋体" charset="-122"/>
              </a:rPr>
              <a:t> </a:t>
            </a:r>
            <a:r>
              <a:rPr lang="zh-CN" altLang="en-US" sz="2000" b="1" dirty="0">
                <a:ea typeface="宋体" charset="-122"/>
              </a:rPr>
              <a:t>职工实体型内部具有领导与被领导的联系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某一职工（干部）</a:t>
            </a:r>
            <a:r>
              <a:rPr lang="zh-CN" altLang="en-US" sz="2000" b="1" dirty="0">
                <a:latin typeface="Arial" charset="0"/>
                <a:ea typeface="宋体" charset="-122"/>
              </a:rPr>
              <a:t>“</a:t>
            </a:r>
            <a:r>
              <a:rPr lang="zh-CN" altLang="en-US" sz="2000" b="1" dirty="0">
                <a:ea typeface="宋体" charset="-122"/>
              </a:rPr>
              <a:t>领导</a:t>
            </a:r>
            <a:r>
              <a:rPr lang="zh-CN" altLang="en-US" sz="2000" b="1" dirty="0">
                <a:latin typeface="Arial" charset="0"/>
                <a:ea typeface="宋体" charset="-122"/>
              </a:rPr>
              <a:t>”</a:t>
            </a:r>
            <a:r>
              <a:rPr lang="zh-CN" altLang="en-US" sz="2000" b="1" dirty="0">
                <a:ea typeface="宋体" charset="-122"/>
              </a:rPr>
              <a:t>若干名职工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一个职工仅被另外一个职工直接领导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这是一对多的联系</a:t>
            </a:r>
          </a:p>
          <a:p>
            <a:pPr eaLnBrk="1" hangingPunct="1">
              <a:lnSpc>
                <a:spcPct val="150000"/>
              </a:lnSpc>
            </a:pPr>
            <a:endParaRPr lang="en-US" altLang="zh-CN" sz="1800" dirty="0">
              <a:ea typeface="宋体" charset="-122"/>
            </a:endParaRPr>
          </a:p>
        </p:txBody>
      </p:sp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6300788" y="2349500"/>
            <a:ext cx="2286000" cy="2911475"/>
            <a:chOff x="3936" y="1152"/>
            <a:chExt cx="1440" cy="1834"/>
          </a:xfrm>
        </p:grpSpPr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4128" y="1152"/>
              <a:ext cx="816" cy="2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latin typeface="Times New Roman" pitchFamily="18" charset="0"/>
                  <a:ea typeface="宋体" charset="-122"/>
                </a:rPr>
                <a:t>职工</a:t>
              </a:r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auto">
            <a:xfrm>
              <a:off x="4080" y="1920"/>
              <a:ext cx="960" cy="48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dirty="0">
                  <a:latin typeface="Times New Roman" pitchFamily="18" charset="0"/>
                  <a:ea typeface="宋体" charset="-122"/>
                </a:rPr>
                <a:t>领导</a:t>
              </a:r>
              <a:endParaRPr lang="zh-CN" altLang="en-US" sz="2400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 flipV="1">
              <a:off x="4368" y="14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>
              <a:off x="4704" y="14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4080" y="158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4752" y="158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n</a:t>
              </a:r>
              <a:endParaRPr lang="en-US" altLang="zh-CN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6091" name="Text Box 11"/>
            <p:cNvSpPr txBox="1">
              <a:spLocks noChangeArrowheads="1"/>
            </p:cNvSpPr>
            <p:nvPr/>
          </p:nvSpPr>
          <p:spPr bwMode="auto">
            <a:xfrm>
              <a:off x="3936" y="2544"/>
              <a:ext cx="144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 dirty="0">
                  <a:latin typeface="Times New Roman" pitchFamily="18" charset="0"/>
                  <a:ea typeface="宋体" charset="-122"/>
                </a:rPr>
                <a:t>单个实体型内部</a:t>
              </a:r>
              <a:r>
                <a:rPr lang="en-US" altLang="zh-CN" sz="2000" b="1" dirty="0">
                  <a:latin typeface="Times New Roman" pitchFamily="18" charset="0"/>
                  <a:ea typeface="宋体" charset="-122"/>
                </a:rPr>
                <a:t>1:n</a:t>
              </a:r>
              <a:r>
                <a:rPr lang="zh-CN" altLang="en-US" sz="2000" b="1" dirty="0">
                  <a:latin typeface="Times New Roman" pitchFamily="18" charset="0"/>
                  <a:ea typeface="宋体" charset="-122"/>
                </a:rPr>
                <a:t>联系</a:t>
              </a:r>
              <a:endParaRPr lang="zh-CN" altLang="en-US" sz="2000" dirty="0"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9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概念模型与</a:t>
            </a:r>
            <a:r>
              <a:rPr lang="en-US" altLang="zh-CN" dirty="0"/>
              <a:t>ER</a:t>
            </a:r>
            <a:r>
              <a:rPr lang="zh-CN" altLang="en-US" dirty="0"/>
              <a:t>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47800"/>
            <a:ext cx="7906072" cy="4953000"/>
          </a:xfrm>
        </p:spPr>
        <p:txBody>
          <a:bodyPr/>
          <a:lstStyle/>
          <a:p>
            <a:r>
              <a:rPr lang="zh-CN" altLang="en-US" dirty="0"/>
              <a:t>采用上述符号和约定进行概念模型建模，得到的结果被称为</a:t>
            </a:r>
            <a:r>
              <a:rPr lang="en-US" altLang="zh-CN" dirty="0">
                <a:solidFill>
                  <a:srgbClr val="003399"/>
                </a:solidFill>
              </a:rPr>
              <a:t>ER</a:t>
            </a:r>
            <a:r>
              <a:rPr lang="zh-CN" altLang="en-US" dirty="0">
                <a:solidFill>
                  <a:srgbClr val="003399"/>
                </a:solidFill>
              </a:rPr>
              <a:t>图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455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概念模型  案例分析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47800"/>
            <a:ext cx="761804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600" dirty="0">
                <a:ea typeface="宋体" charset="-122"/>
              </a:rPr>
              <a:t>用</a:t>
            </a:r>
            <a:r>
              <a:rPr lang="en-US" altLang="zh-CN" sz="2600" dirty="0">
                <a:ea typeface="宋体" charset="-122"/>
              </a:rPr>
              <a:t>E-R</a:t>
            </a:r>
            <a:r>
              <a:rPr lang="zh-CN" altLang="en-US" sz="2600" dirty="0">
                <a:ea typeface="宋体" charset="-122"/>
              </a:rPr>
              <a:t>图表示某个工厂物资管理的概念模型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>
                <a:ea typeface="宋体" charset="-122"/>
              </a:rPr>
              <a:t>实体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200" dirty="0">
                <a:ea typeface="宋体" charset="-122"/>
              </a:rPr>
              <a:t>仓库： 仓库号、面积、电话号码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200" dirty="0">
                <a:ea typeface="宋体" charset="-122"/>
              </a:rPr>
              <a:t>零件 ：零件号、名称、规格、单价、描述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200" dirty="0">
                <a:ea typeface="宋体" charset="-122"/>
              </a:rPr>
              <a:t>供应商：供应商号、姓名、地址、电话号码、帐号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200" dirty="0">
                <a:ea typeface="宋体" charset="-122"/>
              </a:rPr>
              <a:t>项目：项目号、预算、开工日期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200" dirty="0">
                <a:ea typeface="宋体" charset="-122"/>
              </a:rPr>
              <a:t>职工：职工号、姓名、年龄、职称   </a:t>
            </a:r>
          </a:p>
        </p:txBody>
      </p:sp>
    </p:spTree>
    <p:extLst>
      <p:ext uri="{BB962C8B-B14F-4D97-AF65-F5344CB8AC3E}">
        <p14:creationId xmlns:p14="http://schemas.microsoft.com/office/powerpoint/2010/main" val="17002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概念模型  案例分析 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435975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实体之间的联系如下： </a:t>
            </a:r>
          </a:p>
          <a:p>
            <a:pPr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1800" b="0" dirty="0">
                <a:ea typeface="宋体" charset="-122"/>
              </a:rPr>
              <a:t> </a:t>
            </a:r>
            <a:r>
              <a:rPr lang="en-US" altLang="zh-CN" sz="1800" b="0" dirty="0">
                <a:ea typeface="宋体" charset="-122"/>
              </a:rPr>
              <a:t>(</a:t>
            </a:r>
            <a:r>
              <a:rPr lang="en-US" altLang="zh-CN" sz="2000" b="0" dirty="0">
                <a:ea typeface="宋体" charset="-122"/>
              </a:rPr>
              <a:t>1)</a:t>
            </a:r>
            <a:r>
              <a:rPr lang="zh-CN" altLang="en-US" sz="2000" b="0" dirty="0">
                <a:ea typeface="宋体" charset="-122"/>
              </a:rPr>
              <a:t>一个仓库可以存放多种零件，一种零件可以存放在多个仓库中。仓库和零件具有多对多的联系。用库存量来表示某种零件在某个仓库中的数量。</a:t>
            </a:r>
          </a:p>
          <a:p>
            <a:pPr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en-US" altLang="zh-CN" sz="2000" b="0" dirty="0">
                <a:ea typeface="宋体" charset="-122"/>
              </a:rPr>
              <a:t>(2)</a:t>
            </a:r>
            <a:r>
              <a:rPr lang="zh-CN" altLang="en-US" sz="2000" b="0" dirty="0">
                <a:ea typeface="宋体" charset="-122"/>
              </a:rPr>
              <a:t>一个仓库有多个职工当仓库保管员，一个职工只能在一个仓库工作，仓库和职工之间是一对多的联系。职工实体型中具有一对多的联系 </a:t>
            </a:r>
          </a:p>
          <a:p>
            <a:pPr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en-US" altLang="zh-CN" sz="2000" b="0" dirty="0">
                <a:ea typeface="宋体" charset="-122"/>
              </a:rPr>
              <a:t>(3)</a:t>
            </a:r>
            <a:r>
              <a:rPr lang="zh-CN" altLang="en-US" sz="2000" b="0" dirty="0">
                <a:ea typeface="宋体" charset="-122"/>
              </a:rPr>
              <a:t>职工之间具有领导</a:t>
            </a:r>
            <a:r>
              <a:rPr lang="en-US" altLang="zh-CN" sz="2000" b="0" dirty="0">
                <a:ea typeface="宋体" charset="-122"/>
              </a:rPr>
              <a:t>-</a:t>
            </a:r>
            <a:r>
              <a:rPr lang="zh-CN" altLang="en-US" sz="2000" b="0" dirty="0">
                <a:ea typeface="宋体" charset="-122"/>
              </a:rPr>
              <a:t>被领导关系。即仓库主任领导若干保管员。</a:t>
            </a:r>
          </a:p>
          <a:p>
            <a:pPr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en-US" altLang="zh-CN" sz="2000" b="0" dirty="0">
                <a:ea typeface="宋体" charset="-122"/>
              </a:rPr>
              <a:t>(4)</a:t>
            </a:r>
            <a:r>
              <a:rPr lang="zh-CN" altLang="en-US" sz="2000" b="0" dirty="0">
                <a:ea typeface="宋体" charset="-122"/>
              </a:rPr>
              <a:t>供应商、项目和零件三者之间具有多对多的联系。</a:t>
            </a:r>
          </a:p>
        </p:txBody>
      </p:sp>
    </p:spTree>
    <p:extLst>
      <p:ext uri="{BB962C8B-B14F-4D97-AF65-F5344CB8AC3E}">
        <p14:creationId xmlns:p14="http://schemas.microsoft.com/office/powerpoint/2010/main" val="31872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white">
          <a:extLs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概念模型 示例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49155" name="Picture 3" descr="实例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5" y="1412776"/>
            <a:ext cx="76200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89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0" y="168275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数据模型 之 概念模型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2286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3048000" y="25114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数据库的故事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2286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048000" y="33385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思考 </a:t>
            </a:r>
            <a:r>
              <a:rPr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课后作业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2286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0" y="168275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数据模型 之 概念模型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2286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3048000" y="25114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数据库的故事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2286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048000" y="33385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思考 </a:t>
            </a:r>
            <a:r>
              <a:rPr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课后作业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2286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424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数据库的光辉历史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47800"/>
            <a:ext cx="8424936" cy="3997424"/>
          </a:xfrm>
        </p:spPr>
        <p:txBody>
          <a:bodyPr/>
          <a:lstStyle/>
          <a:p>
            <a:pPr eaLnBrk="1" hangingPunct="1"/>
            <a:r>
              <a:rPr lang="en-US" altLang="zh-CN" sz="2400" b="0" dirty="0">
                <a:ea typeface="宋体" charset="-122"/>
              </a:rPr>
              <a:t>1961</a:t>
            </a:r>
            <a:r>
              <a:rPr lang="zh-CN" altLang="en-US" sz="2400" b="0" dirty="0">
                <a:ea typeface="宋体" charset="-122"/>
              </a:rPr>
              <a:t>年通用电气公司（</a:t>
            </a:r>
            <a:r>
              <a:rPr lang="en-US" altLang="zh-CN" sz="2400" b="0" dirty="0">
                <a:ea typeface="宋体" charset="-122"/>
              </a:rPr>
              <a:t>General Electric Co.</a:t>
            </a:r>
            <a:r>
              <a:rPr lang="zh-CN" altLang="en-US" sz="2400" b="0" dirty="0">
                <a:ea typeface="宋体" charset="-122"/>
              </a:rPr>
              <a:t>）的</a:t>
            </a:r>
            <a:r>
              <a:rPr lang="en-US" altLang="zh-CN" sz="2400" b="0" dirty="0">
                <a:ea typeface="宋体" charset="-122"/>
              </a:rPr>
              <a:t>Charles Bachman</a:t>
            </a:r>
            <a:r>
              <a:rPr lang="zh-CN" altLang="en-US" sz="2400" b="0" dirty="0">
                <a:ea typeface="宋体" charset="-122"/>
              </a:rPr>
              <a:t>成功地开发出世界上第一个网状</a:t>
            </a:r>
            <a:r>
              <a:rPr lang="en-US" altLang="zh-CN" sz="2400" b="0" dirty="0">
                <a:ea typeface="宋体" charset="-122"/>
              </a:rPr>
              <a:t>DBMS</a:t>
            </a:r>
            <a:r>
              <a:rPr lang="zh-CN" altLang="en-US" sz="2400" b="0" dirty="0">
                <a:ea typeface="宋体" charset="-122"/>
              </a:rPr>
              <a:t>，也是第一个数据库管理系统</a:t>
            </a:r>
            <a:r>
              <a:rPr lang="en-US" altLang="zh-CN" sz="2400" b="0" dirty="0">
                <a:latin typeface="Arial" charset="0"/>
                <a:ea typeface="宋体" charset="-122"/>
              </a:rPr>
              <a:t>—</a:t>
            </a:r>
            <a:r>
              <a:rPr lang="zh-CN" altLang="en-US" sz="2400" b="0" dirty="0">
                <a:ea typeface="宋体" charset="-122"/>
              </a:rPr>
              <a:t>集成数据存储（</a:t>
            </a:r>
            <a:r>
              <a:rPr lang="en-US" altLang="zh-CN" sz="2400" b="0" dirty="0">
                <a:ea typeface="宋体" charset="-122"/>
              </a:rPr>
              <a:t>Integrated </a:t>
            </a:r>
            <a:r>
              <a:rPr lang="en-US" altLang="zh-CN" sz="2400" b="0" dirty="0" err="1">
                <a:ea typeface="宋体" charset="-122"/>
              </a:rPr>
              <a:t>DataStore</a:t>
            </a:r>
            <a:r>
              <a:rPr lang="zh-CN" altLang="en-US" sz="2400" b="0" dirty="0">
                <a:ea typeface="宋体" charset="-122"/>
              </a:rPr>
              <a:t>，</a:t>
            </a:r>
            <a:r>
              <a:rPr lang="en-US" altLang="zh-CN" sz="2400" b="0" dirty="0">
                <a:ea typeface="宋体" charset="-122"/>
              </a:rPr>
              <a:t> IDS</a:t>
            </a:r>
            <a:r>
              <a:rPr lang="zh-CN" altLang="en-US" sz="2400" b="0" dirty="0">
                <a:ea typeface="宋体" charset="-122"/>
              </a:rPr>
              <a:t>），奠定了网状数据库的基础，并在当时得到了广泛的发行和应用。</a:t>
            </a:r>
            <a:endParaRPr lang="en-US" altLang="zh-CN" sz="2400" b="0" dirty="0">
              <a:ea typeface="宋体" charset="-122"/>
            </a:endParaRPr>
          </a:p>
          <a:p>
            <a:pPr eaLnBrk="1" hangingPunct="1"/>
            <a:endParaRPr lang="zh-CN" altLang="en-US" sz="2400" b="0" dirty="0">
              <a:ea typeface="宋体" charset="-122"/>
            </a:endParaRPr>
          </a:p>
          <a:p>
            <a:pPr eaLnBrk="1" hangingPunct="1"/>
            <a:r>
              <a:rPr lang="en-US" altLang="zh-CN" sz="2400" b="0" dirty="0">
                <a:ea typeface="宋体" charset="-122"/>
              </a:rPr>
              <a:t>IBM</a:t>
            </a:r>
            <a:r>
              <a:rPr lang="zh-CN" altLang="en-US" sz="2400" b="0" dirty="0">
                <a:ea typeface="宋体" charset="-122"/>
              </a:rPr>
              <a:t>公司在</a:t>
            </a:r>
            <a:r>
              <a:rPr lang="en-US" altLang="zh-CN" sz="2400" b="0" dirty="0">
                <a:ea typeface="宋体" charset="-122"/>
              </a:rPr>
              <a:t>1968</a:t>
            </a:r>
            <a:r>
              <a:rPr lang="zh-CN" altLang="en-US" sz="2400" b="0" dirty="0">
                <a:ea typeface="宋体" charset="-122"/>
              </a:rPr>
              <a:t>年开发了</a:t>
            </a:r>
            <a:r>
              <a:rPr lang="en-US" altLang="zh-CN" sz="2400" b="0" dirty="0">
                <a:ea typeface="宋体" charset="-122"/>
              </a:rPr>
              <a:t>IMS</a:t>
            </a:r>
            <a:r>
              <a:rPr lang="zh-CN" altLang="en-US" sz="2400" b="0" dirty="0">
                <a:ea typeface="宋体" charset="-122"/>
              </a:rPr>
              <a:t>（</a:t>
            </a:r>
            <a:r>
              <a:rPr lang="en-US" altLang="zh-CN" sz="2400" b="0" dirty="0">
                <a:ea typeface="宋体" charset="-122"/>
              </a:rPr>
              <a:t>Information Management System</a:t>
            </a:r>
            <a:r>
              <a:rPr lang="zh-CN" altLang="en-US" sz="2400" b="0" dirty="0">
                <a:ea typeface="宋体" charset="-122"/>
              </a:rPr>
              <a:t>），一种适合其主机的层次数据库。  </a:t>
            </a:r>
          </a:p>
        </p:txBody>
      </p:sp>
    </p:spTree>
    <p:extLst>
      <p:ext uri="{BB962C8B-B14F-4D97-AF65-F5344CB8AC3E}">
        <p14:creationId xmlns:p14="http://schemas.microsoft.com/office/powerpoint/2010/main" val="299185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数据库的光辉历史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47800"/>
            <a:ext cx="8424936" cy="42134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ea typeface="宋体" charset="-122"/>
              </a:rPr>
              <a:t>1970</a:t>
            </a:r>
            <a:r>
              <a:rPr lang="zh-CN" altLang="en-US" b="0" dirty="0">
                <a:ea typeface="宋体" charset="-122"/>
              </a:rPr>
              <a:t>年，</a:t>
            </a:r>
            <a:r>
              <a:rPr lang="en-US" altLang="zh-CN" b="0" dirty="0">
                <a:ea typeface="宋体" charset="-122"/>
              </a:rPr>
              <a:t>IBM</a:t>
            </a:r>
            <a:r>
              <a:rPr lang="zh-CN" altLang="en-US" b="0" dirty="0">
                <a:ea typeface="宋体" charset="-122"/>
              </a:rPr>
              <a:t>的研究员</a:t>
            </a:r>
            <a:r>
              <a:rPr lang="en-US" altLang="zh-CN" b="0" dirty="0" err="1">
                <a:ea typeface="宋体" charset="-122"/>
              </a:rPr>
              <a:t>E.F.Codd</a:t>
            </a:r>
            <a:r>
              <a:rPr lang="zh-CN" altLang="en-US" b="0" dirty="0">
                <a:ea typeface="宋体" charset="-122"/>
              </a:rPr>
              <a:t>博士在</a:t>
            </a:r>
            <a:r>
              <a:rPr lang="en-US" altLang="zh-CN" b="0" dirty="0">
                <a:ea typeface="宋体" charset="-122"/>
              </a:rPr>
              <a:t>《Communication of the ACM》</a:t>
            </a:r>
            <a:r>
              <a:rPr lang="zh-CN" altLang="en-US" b="0" dirty="0">
                <a:ea typeface="宋体" charset="-122"/>
              </a:rPr>
              <a:t>上发表了一篇名为</a:t>
            </a:r>
            <a:r>
              <a:rPr lang="zh-CN" altLang="en-US" b="0" dirty="0">
                <a:latin typeface="Arial" charset="0"/>
                <a:ea typeface="宋体" charset="-122"/>
              </a:rPr>
              <a:t>“</a:t>
            </a:r>
            <a:r>
              <a:rPr lang="en-US" altLang="zh-CN" b="0" dirty="0">
                <a:ea typeface="宋体" charset="-122"/>
              </a:rPr>
              <a:t>A Relational Model of Data for Large Shared Data Banks</a:t>
            </a:r>
            <a:r>
              <a:rPr lang="en-US" altLang="zh-CN" b="0" dirty="0">
                <a:latin typeface="Arial" charset="0"/>
                <a:ea typeface="宋体" charset="-122"/>
              </a:rPr>
              <a:t>”</a:t>
            </a:r>
            <a:r>
              <a:rPr lang="zh-CN" altLang="en-US" b="0" dirty="0">
                <a:ea typeface="宋体" charset="-122"/>
              </a:rPr>
              <a:t>的论文，提出了关系模型的概念，奠定了关系模型的理论基础。</a:t>
            </a:r>
            <a:endParaRPr lang="en-US" altLang="zh-CN" b="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0" dirty="0">
                <a:ea typeface="宋体" charset="-122"/>
              </a:rPr>
              <a:t>后来</a:t>
            </a:r>
            <a:r>
              <a:rPr lang="en-US" altLang="zh-CN" b="0" dirty="0" err="1">
                <a:ea typeface="宋体" charset="-122"/>
              </a:rPr>
              <a:t>Codd</a:t>
            </a:r>
            <a:r>
              <a:rPr lang="zh-CN" altLang="en-US" b="0" dirty="0">
                <a:ea typeface="宋体" charset="-122"/>
              </a:rPr>
              <a:t>又陆续发表多篇文章，论述了范式理论和衡量关系系统的</a:t>
            </a:r>
            <a:r>
              <a:rPr lang="en-US" altLang="zh-CN" b="0" dirty="0">
                <a:ea typeface="宋体" charset="-122"/>
              </a:rPr>
              <a:t>12</a:t>
            </a:r>
            <a:r>
              <a:rPr lang="zh-CN" altLang="en-US" b="0" dirty="0">
                <a:ea typeface="宋体" charset="-122"/>
              </a:rPr>
              <a:t>条标准，用数学理论奠定了关系数据库的基础。关系模型有严格的数学基础，抽象级别比较高，而且简单清晰，便于理解和使用。  </a:t>
            </a:r>
          </a:p>
        </p:txBody>
      </p:sp>
    </p:spTree>
    <p:extLst>
      <p:ext uri="{BB962C8B-B14F-4D97-AF65-F5344CB8AC3E}">
        <p14:creationId xmlns:p14="http://schemas.microsoft.com/office/powerpoint/2010/main" val="390711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数据库的光辉历史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447800"/>
            <a:ext cx="8634734" cy="495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ea typeface="宋体" charset="-122"/>
              </a:rPr>
              <a:t>1974</a:t>
            </a:r>
            <a:r>
              <a:rPr lang="zh-CN" altLang="en-US" b="0" dirty="0">
                <a:ea typeface="宋体" charset="-122"/>
              </a:rPr>
              <a:t>年，</a:t>
            </a:r>
            <a:r>
              <a:rPr lang="en-US" altLang="zh-CN" b="0" dirty="0">
                <a:ea typeface="宋体" charset="-122"/>
              </a:rPr>
              <a:t>IBM</a:t>
            </a:r>
            <a:r>
              <a:rPr lang="zh-CN" altLang="en-US" b="0" dirty="0">
                <a:ea typeface="宋体" charset="-122"/>
              </a:rPr>
              <a:t>的</a:t>
            </a:r>
            <a:r>
              <a:rPr lang="en-US" altLang="zh-CN" b="0" dirty="0">
                <a:ea typeface="宋体" charset="-122"/>
              </a:rPr>
              <a:t>Ray Boyce</a:t>
            </a:r>
            <a:r>
              <a:rPr lang="zh-CN" altLang="en-US" b="0" dirty="0">
                <a:ea typeface="宋体" charset="-122"/>
              </a:rPr>
              <a:t>和</a:t>
            </a:r>
            <a:r>
              <a:rPr lang="en-US" altLang="zh-CN" b="0" dirty="0">
                <a:ea typeface="宋体" charset="-122"/>
              </a:rPr>
              <a:t>Don Chamberlin</a:t>
            </a:r>
            <a:r>
              <a:rPr lang="zh-CN" altLang="en-US" b="0" dirty="0">
                <a:ea typeface="宋体" charset="-122"/>
              </a:rPr>
              <a:t>将</a:t>
            </a:r>
            <a:r>
              <a:rPr lang="en-US" altLang="zh-CN" b="0" dirty="0" err="1">
                <a:ea typeface="宋体" charset="-122"/>
              </a:rPr>
              <a:t>Codd</a:t>
            </a:r>
            <a:r>
              <a:rPr lang="zh-CN" altLang="en-US" b="0" dirty="0">
                <a:ea typeface="宋体" charset="-122"/>
              </a:rPr>
              <a:t>关系数据库的</a:t>
            </a:r>
            <a:r>
              <a:rPr lang="en-US" altLang="zh-CN" b="0" dirty="0">
                <a:ea typeface="宋体" charset="-122"/>
              </a:rPr>
              <a:t>12</a:t>
            </a:r>
            <a:r>
              <a:rPr lang="zh-CN" altLang="en-US" b="0" dirty="0">
                <a:ea typeface="宋体" charset="-122"/>
              </a:rPr>
              <a:t>条准则的数学定义以简单的关键字语法表现出来，里程碑式地提出了</a:t>
            </a:r>
            <a:r>
              <a:rPr lang="en-US" altLang="zh-CN" b="0" dirty="0">
                <a:ea typeface="宋体" charset="-122"/>
              </a:rPr>
              <a:t>SQL</a:t>
            </a:r>
            <a:r>
              <a:rPr lang="zh-CN" altLang="en-US" b="0" dirty="0">
                <a:ea typeface="宋体" charset="-122"/>
              </a:rPr>
              <a:t>（</a:t>
            </a:r>
            <a:r>
              <a:rPr lang="en-US" altLang="zh-CN" b="0" dirty="0">
                <a:ea typeface="宋体" charset="-122"/>
              </a:rPr>
              <a:t>Structured Query Language</a:t>
            </a:r>
            <a:r>
              <a:rPr lang="zh-CN" altLang="en-US" b="0" dirty="0">
                <a:ea typeface="宋体" charset="-122"/>
              </a:rPr>
              <a:t>）语言。 </a:t>
            </a:r>
            <a:endParaRPr lang="en-US" altLang="zh-CN" b="0" dirty="0">
              <a:ea typeface="宋体" charset="-122"/>
            </a:endParaRPr>
          </a:p>
          <a:p>
            <a:pPr eaLnBrk="1" hangingPunct="1"/>
            <a:endParaRPr lang="zh-CN" altLang="en-US" b="0" dirty="0">
              <a:ea typeface="宋体" charset="-122"/>
            </a:endParaRPr>
          </a:p>
          <a:p>
            <a:pPr eaLnBrk="1" hangingPunct="1"/>
            <a:r>
              <a:rPr lang="en-US" altLang="zh-CN" b="0" dirty="0">
                <a:ea typeface="宋体" charset="-122"/>
              </a:rPr>
              <a:t>1979</a:t>
            </a:r>
            <a:r>
              <a:rPr lang="zh-CN" altLang="en-US" b="0" dirty="0">
                <a:ea typeface="宋体" charset="-122"/>
              </a:rPr>
              <a:t>： </a:t>
            </a:r>
            <a:r>
              <a:rPr lang="en-US" altLang="zh-CN" b="0" dirty="0">
                <a:ea typeface="宋体" charset="-122"/>
              </a:rPr>
              <a:t>Oracle</a:t>
            </a:r>
            <a:r>
              <a:rPr lang="zh-CN" altLang="en-US" b="0" dirty="0">
                <a:ea typeface="宋体" charset="-122"/>
              </a:rPr>
              <a:t>公司推出了第一个商用</a:t>
            </a:r>
            <a:r>
              <a:rPr lang="en-US" altLang="zh-CN" b="0" dirty="0">
                <a:ea typeface="宋体" charset="-122"/>
              </a:rPr>
              <a:t>SQL</a:t>
            </a:r>
            <a:r>
              <a:rPr lang="zh-CN" altLang="en-US" b="0" dirty="0">
                <a:ea typeface="宋体" charset="-122"/>
              </a:rPr>
              <a:t>关系数据库管理系统。</a:t>
            </a:r>
            <a:endParaRPr lang="en-US" altLang="zh-CN" b="0" dirty="0">
              <a:ea typeface="宋体" charset="-122"/>
            </a:endParaRPr>
          </a:p>
          <a:p>
            <a:pPr eaLnBrk="1" hangingPunct="1"/>
            <a:endParaRPr lang="zh-CN" altLang="en-US" b="0" dirty="0">
              <a:ea typeface="宋体" charset="-122"/>
            </a:endParaRPr>
          </a:p>
          <a:p>
            <a:pPr eaLnBrk="1" hangingPunct="1"/>
            <a:r>
              <a:rPr lang="en-US" altLang="zh-CN" b="0" dirty="0">
                <a:ea typeface="宋体" charset="-122"/>
              </a:rPr>
              <a:t>1983</a:t>
            </a:r>
            <a:r>
              <a:rPr lang="zh-CN" altLang="en-US" b="0" dirty="0">
                <a:ea typeface="宋体" charset="-122"/>
              </a:rPr>
              <a:t>： </a:t>
            </a:r>
            <a:r>
              <a:rPr lang="en-US" altLang="zh-CN" b="0" dirty="0">
                <a:ea typeface="宋体" charset="-122"/>
              </a:rPr>
              <a:t>IBM </a:t>
            </a:r>
            <a:r>
              <a:rPr lang="zh-CN" altLang="en-US" b="0" dirty="0">
                <a:ea typeface="宋体" charset="-122"/>
              </a:rPr>
              <a:t>推出了</a:t>
            </a:r>
            <a:r>
              <a:rPr lang="en-US" altLang="zh-CN" b="0" dirty="0">
                <a:ea typeface="宋体" charset="-122"/>
              </a:rPr>
              <a:t>DB2</a:t>
            </a:r>
            <a:r>
              <a:rPr lang="zh-CN" altLang="en-US" b="0" dirty="0">
                <a:ea typeface="宋体" charset="-122"/>
              </a:rPr>
              <a:t>数据库产品。 </a:t>
            </a:r>
          </a:p>
        </p:txBody>
      </p:sp>
    </p:spTree>
    <p:extLst>
      <p:ext uri="{BB962C8B-B14F-4D97-AF65-F5344CB8AC3E}">
        <p14:creationId xmlns:p14="http://schemas.microsoft.com/office/powerpoint/2010/main" val="23976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数据库的光辉历史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24744"/>
            <a:ext cx="8043862" cy="5276056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图灵奖获得者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1973 Charles W. Bachman </a:t>
            </a:r>
          </a:p>
          <a:p>
            <a:pPr lvl="2" eaLnBrk="1" hangingPunct="1"/>
            <a:r>
              <a:rPr lang="zh-CN" altLang="en-US" dirty="0">
                <a:ea typeface="宋体" charset="-122"/>
              </a:rPr>
              <a:t>获奖原因：由于在数据库方面的杰出贡献。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1981 Edgar F. </a:t>
            </a:r>
            <a:r>
              <a:rPr lang="en-US" altLang="zh-CN" dirty="0" err="1">
                <a:ea typeface="宋体" charset="-122"/>
              </a:rPr>
              <a:t>Codd</a:t>
            </a:r>
            <a:endParaRPr lang="en-US" altLang="zh-CN" dirty="0">
              <a:ea typeface="宋体" charset="-122"/>
            </a:endParaRPr>
          </a:p>
          <a:p>
            <a:pPr lvl="2" eaLnBrk="1" hangingPunct="1"/>
            <a:r>
              <a:rPr lang="zh-CN" altLang="en-US" dirty="0">
                <a:ea typeface="宋体" charset="-122"/>
              </a:rPr>
              <a:t>获奖原因：由于在数椐库管理系统的理论和实践方面基础性和连续不断的贡献，关系数据库之父。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1998 James Gray </a:t>
            </a:r>
          </a:p>
          <a:p>
            <a:pPr lvl="2" eaLnBrk="1" hangingPunct="1"/>
            <a:r>
              <a:rPr lang="zh-CN" altLang="en-US" dirty="0">
                <a:ea typeface="宋体" charset="-122"/>
              </a:rPr>
              <a:t>获奖原因：由于在数据库、事务处理研究和相关系统实现的技术领导工作。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2014 Michael </a:t>
            </a:r>
            <a:r>
              <a:rPr lang="en-US" altLang="zh-CN" dirty="0" err="1">
                <a:ea typeface="宋体" charset="-122"/>
              </a:rPr>
              <a:t>Stonebraker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lvl="2"/>
            <a:r>
              <a:rPr lang="zh-CN" altLang="en-US" dirty="0">
                <a:ea typeface="宋体" charset="-122"/>
              </a:rPr>
              <a:t>对现代数据库系统底层的概念与实践所做出的基础性贡献。</a:t>
            </a:r>
            <a:br>
              <a:rPr lang="zh-CN" altLang="en-US" dirty="0">
                <a:ea typeface="宋体" charset="-122"/>
              </a:rPr>
            </a:b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82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0" y="168275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数据模型 之 概念模型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2286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3048000" y="25114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数据库的故事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2286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048000" y="33385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思考 </a:t>
            </a:r>
            <a:r>
              <a:rPr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课后作业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2286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571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47800"/>
            <a:ext cx="8424936" cy="3565376"/>
          </a:xfrm>
        </p:spPr>
        <p:txBody>
          <a:bodyPr/>
          <a:lstStyle/>
          <a:p>
            <a:pPr eaLnBrk="1" hangingPunct="1"/>
            <a:r>
              <a:rPr lang="en-US" altLang="zh-CN" dirty="0"/>
              <a:t>P34  3</a:t>
            </a:r>
            <a:r>
              <a:rPr lang="zh-CN" altLang="en-US" dirty="0"/>
              <a:t>， </a:t>
            </a:r>
            <a:r>
              <a:rPr lang="en-US" altLang="zh-CN" dirty="0"/>
              <a:t>15</a:t>
            </a:r>
            <a:r>
              <a:rPr lang="zh-CN" altLang="en-US" dirty="0"/>
              <a:t>， </a:t>
            </a:r>
            <a:r>
              <a:rPr lang="en-US" altLang="zh-CN"/>
              <a:t>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98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600" y="4800600"/>
            <a:ext cx="81534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Tx/>
              <a:buNone/>
            </a:pPr>
            <a:endParaRPr lang="ko-KR" altLang="en-US" sz="2000" b="0"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9" y="127000"/>
            <a:ext cx="8729662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数据模型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2814638" y="5330824"/>
            <a:ext cx="2735262" cy="7207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17E2F"/>
              </a:buClr>
              <a:buFont typeface="Wingdings" pitchFamily="2" charset="2"/>
              <a:buChar char="ü"/>
              <a:defRPr kumimoji="1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A6016"/>
              </a:buClr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>
                <a:latin typeface="Times New Roman" pitchFamily="18" charset="0"/>
                <a:ea typeface="宋体" charset="-122"/>
              </a:rPr>
              <a:t>DBMS</a:t>
            </a:r>
            <a:r>
              <a:rPr kumimoji="0" lang="zh-CN" altLang="en-US" sz="1800" b="1">
                <a:latin typeface="Times New Roman" pitchFamily="18" charset="0"/>
                <a:ea typeface="宋体" charset="-122"/>
              </a:rPr>
              <a:t>支持的数据模型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3117850" y="4322763"/>
            <a:ext cx="1943100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17E2F"/>
              </a:buClr>
              <a:buFont typeface="Wingdings" pitchFamily="2" charset="2"/>
              <a:buChar char="ü"/>
              <a:defRPr kumimoji="1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A6016"/>
              </a:buClr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latin typeface="Times New Roman" pitchFamily="18" charset="0"/>
                <a:ea typeface="宋体" charset="-122"/>
              </a:rPr>
              <a:t>概念模型</a:t>
            </a:r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>
            <a:off x="3556000" y="3241675"/>
            <a:ext cx="914400" cy="792163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17E2F"/>
              </a:buClr>
              <a:buFont typeface="Wingdings" pitchFamily="2" charset="2"/>
              <a:buChar char="ü"/>
              <a:defRPr kumimoji="1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A6016"/>
              </a:buClr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23910" name="AutoShape 6"/>
          <p:cNvSpPr>
            <a:spLocks noChangeArrowheads="1"/>
          </p:cNvSpPr>
          <p:nvPr/>
        </p:nvSpPr>
        <p:spPr bwMode="auto">
          <a:xfrm flipH="1">
            <a:off x="5191125" y="2809875"/>
            <a:ext cx="1081088" cy="1008063"/>
          </a:xfrm>
          <a:prstGeom prst="wedgeEllipseCallout">
            <a:avLst>
              <a:gd name="adj1" fmla="val 117250"/>
              <a:gd name="adj2" fmla="val 16611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17E2F"/>
              </a:buClr>
              <a:buFont typeface="Wingdings" pitchFamily="2" charset="2"/>
              <a:buChar char="ü"/>
              <a:defRPr kumimoji="1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A6016"/>
              </a:buClr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latin typeface="Times New Roman" pitchFamily="18" charset="0"/>
                <a:ea typeface="宋体" charset="-122"/>
              </a:rPr>
              <a:t>认识</a:t>
            </a:r>
          </a:p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latin typeface="Times New Roman" pitchFamily="18" charset="0"/>
                <a:ea typeface="宋体" charset="-122"/>
              </a:rPr>
              <a:t>抽象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1230164" y="4391025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17E2F"/>
              </a:buClr>
              <a:buFont typeface="Wingdings" pitchFamily="2" charset="2"/>
              <a:buChar char="ü"/>
              <a:defRPr kumimoji="1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A6016"/>
              </a:buClr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 dirty="0">
                <a:latin typeface="Times New Roman" pitchFamily="18" charset="0"/>
                <a:ea typeface="宋体" charset="-122"/>
              </a:rPr>
              <a:t>信息世界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1230164" y="5614988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17E2F"/>
              </a:buClr>
              <a:buFont typeface="Wingdings" pitchFamily="2" charset="2"/>
              <a:buChar char="ü"/>
              <a:defRPr kumimoji="1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A6016"/>
              </a:buClr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latin typeface="Times New Roman" pitchFamily="18" charset="0"/>
                <a:ea typeface="宋体" charset="-122"/>
              </a:rPr>
              <a:t>机器世界</a:t>
            </a:r>
          </a:p>
        </p:txBody>
      </p:sp>
      <p:sp>
        <p:nvSpPr>
          <p:cNvPr id="123914" name="Cloud"/>
          <p:cNvSpPr>
            <a:spLocks noChangeAspect="1" noEditPoints="1" noChangeArrowheads="1"/>
          </p:cNvSpPr>
          <p:nvPr/>
        </p:nvSpPr>
        <p:spPr bwMode="auto">
          <a:xfrm>
            <a:off x="3101974" y="2017713"/>
            <a:ext cx="1758057" cy="9175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17E2F"/>
              </a:buClr>
              <a:buFont typeface="Wingdings" pitchFamily="2" charset="2"/>
              <a:buChar char="ü"/>
              <a:defRPr kumimoji="1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A6016"/>
              </a:buClr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 dirty="0">
                <a:latin typeface="Times New Roman" pitchFamily="18" charset="0"/>
                <a:ea typeface="宋体" charset="-122"/>
              </a:rPr>
              <a:t>现实世界</a:t>
            </a:r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>
            <a:off x="3967163" y="2954338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>
            <a:off x="3967163" y="4033838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>
            <a:off x="4038600" y="4899025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918" name="Group 14"/>
          <p:cNvGrpSpPr>
            <a:grpSpLocks/>
          </p:cNvGrpSpPr>
          <p:nvPr/>
        </p:nvGrpSpPr>
        <p:grpSpPr bwMode="auto">
          <a:xfrm>
            <a:off x="6083300" y="3673475"/>
            <a:ext cx="2514600" cy="606425"/>
            <a:chOff x="3782" y="2568"/>
            <a:chExt cx="1769" cy="382"/>
          </a:xfrm>
        </p:grpSpPr>
        <p:sp>
          <p:nvSpPr>
            <p:cNvPr id="34836" name="Text Box 15"/>
            <p:cNvSpPr txBox="1">
              <a:spLocks noChangeArrowheads="1"/>
            </p:cNvSpPr>
            <p:nvPr/>
          </p:nvSpPr>
          <p:spPr bwMode="auto">
            <a:xfrm>
              <a:off x="3782" y="2568"/>
              <a:ext cx="1769" cy="382"/>
            </a:xfrm>
            <a:prstGeom prst="rect">
              <a:avLst/>
            </a:prstGeom>
            <a:noFill/>
            <a:ln w="25400" algn="ctr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latin typeface="Times New Roman" pitchFamily="18" charset="0"/>
                  <a:ea typeface="宋体" charset="-122"/>
                </a:rPr>
                <a:t>现实世界       概念模型</a:t>
              </a:r>
            </a:p>
            <a:p>
              <a:pPr algn="ctr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latin typeface="Times New Roman" pitchFamily="18" charset="0"/>
                  <a:ea typeface="宋体" charset="-122"/>
                </a:rPr>
                <a:t>数据库设计人员完成</a:t>
              </a:r>
            </a:p>
          </p:txBody>
        </p:sp>
        <p:sp>
          <p:nvSpPr>
            <p:cNvPr id="34837" name="AutoShape 16"/>
            <p:cNvSpPr>
              <a:spLocks noChangeArrowheads="1"/>
            </p:cNvSpPr>
            <p:nvPr/>
          </p:nvSpPr>
          <p:spPr bwMode="auto">
            <a:xfrm>
              <a:off x="4577" y="2631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123921" name="Group 17"/>
          <p:cNvGrpSpPr>
            <a:grpSpLocks/>
          </p:cNvGrpSpPr>
          <p:nvPr/>
        </p:nvGrpSpPr>
        <p:grpSpPr bwMode="auto">
          <a:xfrm>
            <a:off x="6083300" y="5426075"/>
            <a:ext cx="2514600" cy="606425"/>
            <a:chOff x="3787" y="3218"/>
            <a:chExt cx="1676" cy="382"/>
          </a:xfrm>
        </p:grpSpPr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3787" y="3218"/>
              <a:ext cx="1676" cy="382"/>
            </a:xfrm>
            <a:prstGeom prst="rect">
              <a:avLst/>
            </a:prstGeom>
            <a:noFill/>
            <a:ln w="25400" algn="ctr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lvl="1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latin typeface="Times New Roman" pitchFamily="18" charset="0"/>
                  <a:ea typeface="宋体" charset="-122"/>
                </a:rPr>
                <a:t>逻辑模型       物理模型</a:t>
              </a:r>
            </a:p>
            <a:p>
              <a:pPr lvl="1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latin typeface="Times New Roman" pitchFamily="18" charset="0"/>
                  <a:ea typeface="宋体" charset="-122"/>
                </a:rPr>
                <a:t>由</a:t>
              </a:r>
              <a:r>
                <a:rPr kumimoji="0" lang="en-US" altLang="zh-CN" sz="1600" b="1">
                  <a:latin typeface="Times New Roman" pitchFamily="18" charset="0"/>
                  <a:ea typeface="宋体" charset="-122"/>
                </a:rPr>
                <a:t>DBMS</a:t>
              </a:r>
              <a:r>
                <a:rPr kumimoji="0" lang="zh-CN" altLang="en-US" sz="1600" b="1">
                  <a:latin typeface="Times New Roman" pitchFamily="18" charset="0"/>
                  <a:ea typeface="宋体" charset="-122"/>
                </a:rPr>
                <a:t>完成</a:t>
              </a:r>
            </a:p>
          </p:txBody>
        </p:sp>
        <p:sp>
          <p:nvSpPr>
            <p:cNvPr id="34835" name="AutoShape 19"/>
            <p:cNvSpPr>
              <a:spLocks noChangeArrowheads="1"/>
            </p:cNvSpPr>
            <p:nvPr/>
          </p:nvSpPr>
          <p:spPr bwMode="auto">
            <a:xfrm>
              <a:off x="4678" y="3284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123924" name="Group 20"/>
          <p:cNvGrpSpPr>
            <a:grpSpLocks/>
          </p:cNvGrpSpPr>
          <p:nvPr/>
        </p:nvGrpSpPr>
        <p:grpSpPr bwMode="auto">
          <a:xfrm>
            <a:off x="6083300" y="4546600"/>
            <a:ext cx="2563813" cy="606425"/>
            <a:chOff x="3782" y="2568"/>
            <a:chExt cx="1769" cy="382"/>
          </a:xfrm>
        </p:grpSpPr>
        <p:sp>
          <p:nvSpPr>
            <p:cNvPr id="34832" name="Text Box 21"/>
            <p:cNvSpPr txBox="1">
              <a:spLocks noChangeArrowheads="1"/>
            </p:cNvSpPr>
            <p:nvPr/>
          </p:nvSpPr>
          <p:spPr bwMode="auto">
            <a:xfrm>
              <a:off x="3782" y="2568"/>
              <a:ext cx="1769" cy="382"/>
            </a:xfrm>
            <a:prstGeom prst="rect">
              <a:avLst/>
            </a:prstGeom>
            <a:noFill/>
            <a:ln w="25400" algn="ctr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latin typeface="Times New Roman" pitchFamily="18" charset="0"/>
                  <a:ea typeface="宋体" charset="-122"/>
                </a:rPr>
                <a:t>概念模型       逻辑模型</a:t>
              </a:r>
            </a:p>
            <a:p>
              <a:pPr algn="ctr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latin typeface="Times New Roman" pitchFamily="18" charset="0"/>
                  <a:ea typeface="宋体" charset="-122"/>
                </a:rPr>
                <a:t>数据库设计人员完成</a:t>
              </a:r>
            </a:p>
          </p:txBody>
        </p:sp>
        <p:sp>
          <p:nvSpPr>
            <p:cNvPr id="34833" name="AutoShape 22"/>
            <p:cNvSpPr>
              <a:spLocks noChangeArrowheads="1"/>
            </p:cNvSpPr>
            <p:nvPr/>
          </p:nvSpPr>
          <p:spPr bwMode="auto">
            <a:xfrm>
              <a:off x="4577" y="2631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8593" y="1073973"/>
            <a:ext cx="4515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现实世界中客观对象的抽象过程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5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数据模型  之  概念模型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138" y="3513832"/>
            <a:ext cx="8763000" cy="2219424"/>
          </a:xfrm>
        </p:spPr>
        <p:txBody>
          <a:bodyPr/>
          <a:lstStyle/>
          <a:p>
            <a:r>
              <a:rPr lang="en-US" altLang="zh-CN" dirty="0"/>
              <a:t>Now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我们需要一套精准的术语，来彰显我们学习的高大上</a:t>
            </a:r>
            <a:endParaRPr lang="en-US" altLang="zh-CN" dirty="0"/>
          </a:p>
          <a:p>
            <a:pPr lvl="1"/>
            <a:r>
              <a:rPr lang="zh-CN" altLang="en-US" dirty="0"/>
              <a:t>我们需要一套简洁的符号，能帮助我们进行建模</a:t>
            </a:r>
            <a:endParaRPr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5738" y="1268760"/>
            <a:ext cx="7372350" cy="197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>
                <a:solidFill>
                  <a:srgbClr val="FF0000"/>
                </a:solidFill>
              </a:rPr>
              <a:t>再次考虑现实世界的构成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lvl="1"/>
            <a:r>
              <a:rPr lang="zh-CN" altLang="en-US" b="0" dirty="0"/>
              <a:t>各种各样的个体（实体）</a:t>
            </a:r>
            <a:endParaRPr lang="en-US" altLang="zh-CN" b="0" dirty="0"/>
          </a:p>
          <a:p>
            <a:pPr lvl="1"/>
            <a:r>
              <a:rPr lang="zh-CN" altLang="en-US" b="0" dirty="0"/>
              <a:t>表现实体之间差异的属性（值）</a:t>
            </a:r>
            <a:endParaRPr lang="en-US" altLang="zh-CN" b="0" dirty="0"/>
          </a:p>
          <a:p>
            <a:pPr lvl="1"/>
            <a:r>
              <a:rPr lang="zh-CN" altLang="en-US" b="0" dirty="0"/>
              <a:t>个体之间的联系（完成现实世界的有机性）</a:t>
            </a:r>
            <a:endParaRPr lang="en-US" altLang="zh-CN" b="0" dirty="0"/>
          </a:p>
          <a:p>
            <a:pPr lvl="1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0766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数据模型  之  概念模型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359" y="1556792"/>
            <a:ext cx="8763000" cy="4419600"/>
          </a:xfrm>
        </p:spPr>
        <p:txBody>
          <a:bodyPr/>
          <a:lstStyle/>
          <a:p>
            <a:pPr eaLnBrk="1" hangingPunct="1"/>
            <a:r>
              <a:rPr lang="zh-CN" altLang="en-US" dirty="0"/>
              <a:t>基本概念</a:t>
            </a:r>
          </a:p>
          <a:p>
            <a:pPr lvl="1" eaLnBrk="1" hangingPunct="1"/>
            <a:r>
              <a:rPr lang="zh-CN" altLang="en-US" dirty="0"/>
              <a:t>实体：客观存在并可相互区别的事物。例如：某一个人，一个部门，一门课，学生的一次选课。 </a:t>
            </a:r>
          </a:p>
          <a:p>
            <a:pPr lvl="1" eaLnBrk="1" hangingPunct="1"/>
            <a:r>
              <a:rPr lang="zh-CN" altLang="en-US" dirty="0"/>
              <a:t>属性：实体所具有的某一特性。</a:t>
            </a:r>
          </a:p>
          <a:p>
            <a:pPr lvl="1" eaLnBrk="1" hangingPunct="1"/>
            <a:r>
              <a:rPr lang="zh-CN" altLang="en-US" dirty="0"/>
              <a:t>码：能唯一标识实体的属性集合。</a:t>
            </a:r>
          </a:p>
          <a:p>
            <a:pPr lvl="1" eaLnBrk="1" hangingPunct="1"/>
            <a:r>
              <a:rPr lang="zh-CN" altLang="en-US" dirty="0"/>
              <a:t>域：属性的取值范围。</a:t>
            </a:r>
          </a:p>
          <a:p>
            <a:pPr lvl="1" eaLnBrk="1" hangingPunct="1"/>
            <a:r>
              <a:rPr lang="zh-CN" altLang="en-US" dirty="0"/>
              <a:t>实体集：具有相同属性的实体的集合。</a:t>
            </a:r>
          </a:p>
          <a:p>
            <a:pPr lvl="1" eaLnBrk="1" hangingPunct="1"/>
            <a:r>
              <a:rPr lang="zh-CN" altLang="en-US" dirty="0"/>
              <a:t>实体型：对相同属性的实体集合的数据结构的描述。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26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数据模型  之  概念模型</a:t>
            </a:r>
            <a:endParaRPr lang="zh-CN" alt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591872" cy="4464496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联系</a:t>
            </a:r>
          </a:p>
          <a:p>
            <a:pPr lvl="1" eaLnBrk="1" hangingPunct="1"/>
            <a:r>
              <a:rPr lang="zh-CN" altLang="en-US" sz="2200" dirty="0"/>
              <a:t>实体（型）之间的联系：不同实体集之间的联系</a:t>
            </a:r>
          </a:p>
          <a:p>
            <a:pPr lvl="2" eaLnBrk="1" hangingPunct="1"/>
            <a:r>
              <a:rPr lang="en-US" altLang="zh-CN" sz="2000" dirty="0"/>
              <a:t>1: N</a:t>
            </a:r>
            <a:r>
              <a:rPr lang="zh-CN" altLang="en-US" sz="2000" dirty="0"/>
              <a:t>联系</a:t>
            </a:r>
          </a:p>
          <a:p>
            <a:pPr lvl="3"/>
            <a:r>
              <a:rPr lang="zh-CN" altLang="en-US" sz="1800" dirty="0"/>
              <a:t>班级与学生的联系，部门与职工的联系，大学与系的联系，</a:t>
            </a:r>
          </a:p>
          <a:p>
            <a:pPr lvl="2" eaLnBrk="1" hangingPunct="1"/>
            <a:r>
              <a:rPr lang="en-US" altLang="zh-CN" sz="2000" dirty="0"/>
              <a:t>1 : 1</a:t>
            </a:r>
            <a:r>
              <a:rPr lang="zh-CN" altLang="en-US" sz="2000" dirty="0"/>
              <a:t>联系</a:t>
            </a:r>
          </a:p>
          <a:p>
            <a:pPr lvl="3" eaLnBrk="1" hangingPunct="1"/>
            <a:r>
              <a:rPr lang="zh-CN" altLang="en-US" sz="1800" dirty="0"/>
              <a:t>课程与教材的联系</a:t>
            </a:r>
          </a:p>
          <a:p>
            <a:pPr lvl="2" eaLnBrk="1" hangingPunct="1"/>
            <a:r>
              <a:rPr lang="en-US" altLang="zh-CN" sz="2000" dirty="0"/>
              <a:t>M : N</a:t>
            </a:r>
            <a:r>
              <a:rPr lang="zh-CN" altLang="en-US" sz="2000" dirty="0"/>
              <a:t>联系</a:t>
            </a:r>
          </a:p>
          <a:p>
            <a:pPr lvl="3" eaLnBrk="1" hangingPunct="1"/>
            <a:r>
              <a:rPr lang="zh-CN" altLang="en-US" sz="1800" dirty="0"/>
              <a:t>学生与课程的联系，课程与教师的联系</a:t>
            </a:r>
            <a:endParaRPr lang="en-US" altLang="zh-CN" sz="1800" dirty="0"/>
          </a:p>
          <a:p>
            <a:pPr lvl="1"/>
            <a:endParaRPr lang="en-US" altLang="zh-CN" sz="2200" dirty="0"/>
          </a:p>
          <a:p>
            <a:pPr lvl="1"/>
            <a:r>
              <a:rPr lang="zh-CN" altLang="en-US" sz="2200" dirty="0"/>
              <a:t>实体（型）内部的联系</a:t>
            </a:r>
            <a:endParaRPr lang="en-US" altLang="zh-CN" sz="2200" dirty="0"/>
          </a:p>
          <a:p>
            <a:pPr lvl="3"/>
            <a:r>
              <a:rPr lang="zh-CN" altLang="en-US" sz="1800" dirty="0"/>
              <a:t>员工之间的领导关系</a:t>
            </a:r>
          </a:p>
          <a:p>
            <a:pPr lvl="3" eaLnBrk="1" hangingPunct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7345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数据模型  之   概念模型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81224"/>
            <a:ext cx="7372350" cy="2376264"/>
          </a:xfrm>
        </p:spPr>
        <p:txBody>
          <a:bodyPr/>
          <a:lstStyle/>
          <a:p>
            <a:pPr eaLnBrk="1" hangingPunct="1"/>
            <a:r>
              <a:rPr lang="zh-CN" altLang="en-US" dirty="0"/>
              <a:t>建模符号 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17E2F"/>
              </a:buClr>
              <a:buFont typeface="Wingdings" pitchFamily="2" charset="2"/>
              <a:buChar char="ü"/>
              <a:defRPr kumimoji="1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BA6016"/>
              </a:buClr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E6E92"/>
              </a:buClr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Gulim" pitchFamily="34" charset="-127"/>
              <a:ea typeface="Gulim" pitchFamily="34" charset="-127"/>
            </a:endParaRPr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54166"/>
              </p:ext>
            </p:extLst>
          </p:nvPr>
        </p:nvGraphicFramePr>
        <p:xfrm>
          <a:off x="889962" y="2060848"/>
          <a:ext cx="60198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Visio" r:id="rId3" imgW="3457813" imgH="721995" progId="Visio.Drawing.11">
                  <p:embed/>
                </p:oleObj>
              </mc:Choice>
              <mc:Fallback>
                <p:oleObj name="Visio" r:id="rId3" imgW="3457813" imgH="7219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962" y="2060848"/>
                        <a:ext cx="601980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5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05064"/>
            <a:ext cx="2362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75"/>
            <a:ext cx="7772400" cy="834437"/>
          </a:xfrm>
        </p:spPr>
        <p:txBody>
          <a:bodyPr/>
          <a:lstStyle/>
          <a:p>
            <a:r>
              <a:rPr lang="zh-CN" altLang="en-US" dirty="0"/>
              <a:t>数据模型  之   概念模型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1066800" y="1894575"/>
            <a:ext cx="6669088" cy="4191000"/>
            <a:chOff x="912" y="1200"/>
            <a:chExt cx="4201" cy="2640"/>
          </a:xfrm>
        </p:grpSpPr>
        <p:grpSp>
          <p:nvGrpSpPr>
            <p:cNvPr id="38916" name="Group 4"/>
            <p:cNvGrpSpPr>
              <a:grpSpLocks/>
            </p:cNvGrpSpPr>
            <p:nvPr/>
          </p:nvGrpSpPr>
          <p:grpSpPr bwMode="auto">
            <a:xfrm>
              <a:off x="912" y="1200"/>
              <a:ext cx="1008" cy="2640"/>
              <a:chOff x="912" y="1200"/>
              <a:chExt cx="1008" cy="2640"/>
            </a:xfrm>
          </p:grpSpPr>
          <p:sp>
            <p:nvSpPr>
              <p:cNvPr id="38935" name="Text Box 5"/>
              <p:cNvSpPr txBox="1">
                <a:spLocks noChangeArrowheads="1"/>
              </p:cNvSpPr>
              <p:nvPr/>
            </p:nvSpPr>
            <p:spPr bwMode="auto">
              <a:xfrm>
                <a:off x="960" y="1200"/>
                <a:ext cx="871" cy="294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80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17E2F"/>
                  </a:buClr>
                  <a:buFont typeface="Wingdings" pitchFamily="2" charset="2"/>
                  <a:buChar char="ü"/>
                  <a:defRPr kumimoji="1" sz="2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BA6016"/>
                  </a:buClr>
                  <a:buFont typeface="Wingdings" pitchFamily="2" charset="2"/>
                  <a:buChar char="Ø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latinLnBrk="0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400" b="1" dirty="0">
                    <a:latin typeface="Times New Roman" pitchFamily="18" charset="0"/>
                    <a:ea typeface="宋体" charset="-122"/>
                  </a:rPr>
                  <a:t>实体型</a:t>
                </a:r>
                <a:r>
                  <a:rPr lang="en-US" altLang="zh-CN" sz="2400" b="1" dirty="0">
                    <a:latin typeface="Times New Roman" pitchFamily="18" charset="0"/>
                    <a:ea typeface="宋体" charset="-122"/>
                  </a:rPr>
                  <a:t>A</a:t>
                </a:r>
              </a:p>
            </p:txBody>
          </p:sp>
          <p:sp>
            <p:nvSpPr>
              <p:cNvPr id="38936" name="AutoShape 6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960" cy="480"/>
              </a:xfrm>
              <a:prstGeom prst="diamond">
                <a:avLst/>
              </a:prstGeom>
              <a:solidFill>
                <a:schemeClr val="bg1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80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17E2F"/>
                  </a:buClr>
                  <a:buFont typeface="Wingdings" pitchFamily="2" charset="2"/>
                  <a:buChar char="ü"/>
                  <a:defRPr kumimoji="1" sz="2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BA6016"/>
                  </a:buClr>
                  <a:buFont typeface="Wingdings" pitchFamily="2" charset="2"/>
                  <a:buChar char="Ø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b="1" dirty="0">
                    <a:latin typeface="Times New Roman" pitchFamily="18" charset="0"/>
                    <a:ea typeface="宋体" charset="-122"/>
                  </a:rPr>
                  <a:t>联系</a:t>
                </a:r>
                <a:endParaRPr lang="zh-CN" altLang="en-US" sz="2400" dirty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8937" name="Text Box 7"/>
              <p:cNvSpPr txBox="1">
                <a:spLocks noChangeArrowheads="1"/>
              </p:cNvSpPr>
              <p:nvPr/>
            </p:nvSpPr>
            <p:spPr bwMode="auto">
              <a:xfrm>
                <a:off x="1008" y="3024"/>
                <a:ext cx="850" cy="294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80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17E2F"/>
                  </a:buClr>
                  <a:buFont typeface="Wingdings" pitchFamily="2" charset="2"/>
                  <a:buChar char="ü"/>
                  <a:defRPr kumimoji="1" sz="2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BA6016"/>
                  </a:buClr>
                  <a:buFont typeface="Wingdings" pitchFamily="2" charset="2"/>
                  <a:buChar char="Ø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latinLnBrk="0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  <a:ea typeface="宋体" charset="-122"/>
                  </a:rPr>
                  <a:t>实体型</a:t>
                </a:r>
                <a:r>
                  <a:rPr lang="en-US" altLang="zh-CN" sz="2400" b="1">
                    <a:latin typeface="Times New Roman" pitchFamily="18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38938" name="Line 8"/>
              <p:cNvSpPr>
                <a:spLocks noChangeShapeType="1"/>
              </p:cNvSpPr>
              <p:nvPr/>
            </p:nvSpPr>
            <p:spPr bwMode="auto">
              <a:xfrm flipV="1">
                <a:off x="1392" y="148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9" name="Line 9"/>
              <p:cNvSpPr>
                <a:spLocks noChangeShapeType="1"/>
              </p:cNvSpPr>
              <p:nvPr/>
            </p:nvSpPr>
            <p:spPr bwMode="auto">
              <a:xfrm>
                <a:off x="1392" y="244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0" name="Text Box 10"/>
              <p:cNvSpPr txBox="1">
                <a:spLocks noChangeArrowheads="1"/>
              </p:cNvSpPr>
              <p:nvPr/>
            </p:nvSpPr>
            <p:spPr bwMode="auto">
              <a:xfrm>
                <a:off x="1008" y="16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80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17E2F"/>
                  </a:buClr>
                  <a:buFont typeface="Wingdings" pitchFamily="2" charset="2"/>
                  <a:buChar char="ü"/>
                  <a:defRPr kumimoji="1" sz="2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BA6016"/>
                  </a:buClr>
                  <a:buFont typeface="Wingdings" pitchFamily="2" charset="2"/>
                  <a:buChar char="Ø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latinLnBrk="0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1">
                    <a:latin typeface="Times New Roman" pitchFamily="18" charset="0"/>
                    <a:ea typeface="宋体" charset="-122"/>
                  </a:rPr>
                  <a:t>1</a:t>
                </a:r>
                <a:endParaRPr lang="en-US" altLang="zh-CN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8941" name="Text Box 11"/>
              <p:cNvSpPr txBox="1">
                <a:spLocks noChangeArrowheads="1"/>
              </p:cNvSpPr>
              <p:nvPr/>
            </p:nvSpPr>
            <p:spPr bwMode="auto">
              <a:xfrm>
                <a:off x="1056" y="2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80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17E2F"/>
                  </a:buClr>
                  <a:buFont typeface="Wingdings" pitchFamily="2" charset="2"/>
                  <a:buChar char="ü"/>
                  <a:defRPr kumimoji="1" sz="2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BA6016"/>
                  </a:buClr>
                  <a:buFont typeface="Wingdings" pitchFamily="2" charset="2"/>
                  <a:buChar char="Ø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latinLnBrk="0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1">
                    <a:latin typeface="Times New Roman" pitchFamily="18" charset="0"/>
                    <a:ea typeface="宋体" charset="-122"/>
                  </a:rPr>
                  <a:t>1</a:t>
                </a:r>
                <a:endParaRPr lang="en-US" altLang="zh-CN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8942" name="Text Box 12"/>
              <p:cNvSpPr txBox="1">
                <a:spLocks noChangeArrowheads="1"/>
              </p:cNvSpPr>
              <p:nvPr/>
            </p:nvSpPr>
            <p:spPr bwMode="auto">
              <a:xfrm>
                <a:off x="1056" y="3552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80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17E2F"/>
                  </a:buClr>
                  <a:buFont typeface="Wingdings" pitchFamily="2" charset="2"/>
                  <a:buChar char="ü"/>
                  <a:defRPr kumimoji="1" sz="2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BA6016"/>
                  </a:buClr>
                  <a:buFont typeface="Wingdings" pitchFamily="2" charset="2"/>
                  <a:buChar char="Ø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latinLnBrk="0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1">
                    <a:latin typeface="Times New Roman" pitchFamily="18" charset="0"/>
                    <a:ea typeface="宋体" charset="-122"/>
                  </a:rPr>
                  <a:t>1:1</a:t>
                </a:r>
                <a:r>
                  <a:rPr lang="zh-CN" altLang="en-US" sz="2400" b="1">
                    <a:latin typeface="Times New Roman" pitchFamily="18" charset="0"/>
                    <a:ea typeface="宋体" charset="-122"/>
                  </a:rPr>
                  <a:t>联系</a:t>
                </a: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38917" name="Text Box 13"/>
            <p:cNvSpPr txBox="1">
              <a:spLocks noChangeArrowheads="1"/>
            </p:cNvSpPr>
            <p:nvPr/>
          </p:nvSpPr>
          <p:spPr bwMode="auto">
            <a:xfrm>
              <a:off x="4130" y="1202"/>
              <a:ext cx="871" cy="294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实体型</a:t>
              </a: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grpSp>
          <p:nvGrpSpPr>
            <p:cNvPr id="38918" name="Group 14"/>
            <p:cNvGrpSpPr>
              <a:grpSpLocks/>
            </p:cNvGrpSpPr>
            <p:nvPr/>
          </p:nvGrpSpPr>
          <p:grpSpPr bwMode="auto">
            <a:xfrm>
              <a:off x="2496" y="1207"/>
              <a:ext cx="1008" cy="2633"/>
              <a:chOff x="2496" y="1207"/>
              <a:chExt cx="1008" cy="2633"/>
            </a:xfrm>
          </p:grpSpPr>
          <p:sp>
            <p:nvSpPr>
              <p:cNvPr id="38927" name="AutoShape 15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60" cy="480"/>
              </a:xfrm>
              <a:prstGeom prst="diamond">
                <a:avLst/>
              </a:prstGeom>
              <a:solidFill>
                <a:schemeClr val="bg1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80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17E2F"/>
                  </a:buClr>
                  <a:buFont typeface="Wingdings" pitchFamily="2" charset="2"/>
                  <a:buChar char="ü"/>
                  <a:defRPr kumimoji="1" sz="2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BA6016"/>
                  </a:buClr>
                  <a:buFont typeface="Wingdings" pitchFamily="2" charset="2"/>
                  <a:buChar char="Ø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b="1" dirty="0">
                    <a:latin typeface="Times New Roman" pitchFamily="18" charset="0"/>
                    <a:ea typeface="宋体" charset="-122"/>
                  </a:rPr>
                  <a:t>联系</a:t>
                </a:r>
                <a:endParaRPr lang="zh-CN" altLang="en-US" sz="2400" dirty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8928" name="Line 16"/>
              <p:cNvSpPr>
                <a:spLocks noChangeShapeType="1"/>
              </p:cNvSpPr>
              <p:nvPr/>
            </p:nvSpPr>
            <p:spPr bwMode="auto">
              <a:xfrm flipV="1">
                <a:off x="2976" y="148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9" name="Line 17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0" name="Text Box 18"/>
              <p:cNvSpPr txBox="1">
                <a:spLocks noChangeArrowheads="1"/>
              </p:cNvSpPr>
              <p:nvPr/>
            </p:nvSpPr>
            <p:spPr bwMode="auto">
              <a:xfrm>
                <a:off x="2592" y="16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80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17E2F"/>
                  </a:buClr>
                  <a:buFont typeface="Wingdings" pitchFamily="2" charset="2"/>
                  <a:buChar char="ü"/>
                  <a:defRPr kumimoji="1" sz="2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BA6016"/>
                  </a:buClr>
                  <a:buFont typeface="Wingdings" pitchFamily="2" charset="2"/>
                  <a:buChar char="Ø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latinLnBrk="0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1">
                    <a:latin typeface="Times New Roman" pitchFamily="18" charset="0"/>
                    <a:ea typeface="宋体" charset="-122"/>
                  </a:rPr>
                  <a:t>1</a:t>
                </a:r>
                <a:endParaRPr lang="en-US" altLang="zh-CN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8931" name="Text Box 19"/>
              <p:cNvSpPr txBox="1">
                <a:spLocks noChangeArrowheads="1"/>
              </p:cNvSpPr>
              <p:nvPr/>
            </p:nvSpPr>
            <p:spPr bwMode="auto">
              <a:xfrm>
                <a:off x="2640" y="2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80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17E2F"/>
                  </a:buClr>
                  <a:buFont typeface="Wingdings" pitchFamily="2" charset="2"/>
                  <a:buChar char="ü"/>
                  <a:defRPr kumimoji="1" sz="2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BA6016"/>
                  </a:buClr>
                  <a:buFont typeface="Wingdings" pitchFamily="2" charset="2"/>
                  <a:buChar char="Ø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latinLnBrk="0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1">
                    <a:latin typeface="Times New Roman" pitchFamily="18" charset="0"/>
                    <a:ea typeface="宋体" charset="-122"/>
                  </a:rPr>
                  <a:t>n</a:t>
                </a:r>
                <a:endParaRPr lang="en-US" altLang="zh-CN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8932" name="Text Box 20"/>
              <p:cNvSpPr txBox="1">
                <a:spLocks noChangeArrowheads="1"/>
              </p:cNvSpPr>
              <p:nvPr/>
            </p:nvSpPr>
            <p:spPr bwMode="auto">
              <a:xfrm>
                <a:off x="2640" y="3552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80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17E2F"/>
                  </a:buClr>
                  <a:buFont typeface="Wingdings" pitchFamily="2" charset="2"/>
                  <a:buChar char="ü"/>
                  <a:defRPr kumimoji="1" sz="2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BA6016"/>
                  </a:buClr>
                  <a:buFont typeface="Wingdings" pitchFamily="2" charset="2"/>
                  <a:buChar char="Ø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latinLnBrk="0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1">
                    <a:latin typeface="Times New Roman" pitchFamily="18" charset="0"/>
                    <a:ea typeface="宋体" charset="-122"/>
                  </a:rPr>
                  <a:t>1:n</a:t>
                </a:r>
                <a:r>
                  <a:rPr lang="zh-CN" altLang="en-US" sz="2400" b="1">
                    <a:latin typeface="Times New Roman" pitchFamily="18" charset="0"/>
                    <a:ea typeface="宋体" charset="-122"/>
                  </a:rPr>
                  <a:t>联系</a:t>
                </a: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8933" name="Text Box 21"/>
              <p:cNvSpPr txBox="1">
                <a:spLocks noChangeArrowheads="1"/>
              </p:cNvSpPr>
              <p:nvPr/>
            </p:nvSpPr>
            <p:spPr bwMode="auto">
              <a:xfrm>
                <a:off x="2562" y="1207"/>
                <a:ext cx="871" cy="294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80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17E2F"/>
                  </a:buClr>
                  <a:buFont typeface="Wingdings" pitchFamily="2" charset="2"/>
                  <a:buChar char="ü"/>
                  <a:defRPr kumimoji="1" sz="2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BA6016"/>
                  </a:buClr>
                  <a:buFont typeface="Wingdings" pitchFamily="2" charset="2"/>
                  <a:buChar char="Ø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latinLnBrk="0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  <a:ea typeface="宋体" charset="-122"/>
                  </a:rPr>
                  <a:t>实体型</a:t>
                </a:r>
                <a:r>
                  <a:rPr lang="en-US" altLang="zh-CN" sz="2400" b="1">
                    <a:latin typeface="Times New Roman" pitchFamily="18" charset="0"/>
                    <a:ea typeface="宋体" charset="-122"/>
                  </a:rPr>
                  <a:t>A</a:t>
                </a:r>
              </a:p>
            </p:txBody>
          </p:sp>
          <p:sp>
            <p:nvSpPr>
              <p:cNvPr id="38934" name="Text Box 22"/>
              <p:cNvSpPr txBox="1">
                <a:spLocks noChangeArrowheads="1"/>
              </p:cNvSpPr>
              <p:nvPr/>
            </p:nvSpPr>
            <p:spPr bwMode="auto">
              <a:xfrm>
                <a:off x="2562" y="3022"/>
                <a:ext cx="850" cy="294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80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17E2F"/>
                  </a:buClr>
                  <a:buFont typeface="Wingdings" pitchFamily="2" charset="2"/>
                  <a:buChar char="ü"/>
                  <a:defRPr kumimoji="1" sz="2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BA6016"/>
                  </a:buClr>
                  <a:buFont typeface="Wingdings" pitchFamily="2" charset="2"/>
                  <a:buChar char="Ø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latinLnBrk="0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  <a:ea typeface="宋体" charset="-122"/>
                  </a:rPr>
                  <a:t>实体型</a:t>
                </a:r>
                <a:r>
                  <a:rPr lang="en-US" altLang="zh-CN" sz="2400" b="1">
                    <a:latin typeface="Times New Roman" pitchFamily="18" charset="0"/>
                    <a:ea typeface="宋体" charset="-122"/>
                  </a:rPr>
                  <a:t>B</a:t>
                </a:r>
              </a:p>
            </p:txBody>
          </p:sp>
        </p:grpSp>
        <p:grpSp>
          <p:nvGrpSpPr>
            <p:cNvPr id="38919" name="Group 23"/>
            <p:cNvGrpSpPr>
              <a:grpSpLocks/>
            </p:cNvGrpSpPr>
            <p:nvPr/>
          </p:nvGrpSpPr>
          <p:grpSpPr bwMode="auto">
            <a:xfrm>
              <a:off x="4105" y="1480"/>
              <a:ext cx="1008" cy="2352"/>
              <a:chOff x="4080" y="1440"/>
              <a:chExt cx="1008" cy="2352"/>
            </a:xfrm>
          </p:grpSpPr>
          <p:sp>
            <p:nvSpPr>
              <p:cNvPr id="38920" name="AutoShape 24"/>
              <p:cNvSpPr>
                <a:spLocks noChangeArrowheads="1"/>
              </p:cNvSpPr>
              <p:nvPr/>
            </p:nvSpPr>
            <p:spPr bwMode="auto">
              <a:xfrm>
                <a:off x="4080" y="1920"/>
                <a:ext cx="960" cy="480"/>
              </a:xfrm>
              <a:prstGeom prst="diamond">
                <a:avLst/>
              </a:prstGeom>
              <a:solidFill>
                <a:schemeClr val="bg1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80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17E2F"/>
                  </a:buClr>
                  <a:buFont typeface="Wingdings" pitchFamily="2" charset="2"/>
                  <a:buChar char="ü"/>
                  <a:defRPr kumimoji="1" sz="2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BA6016"/>
                  </a:buClr>
                  <a:buFont typeface="Wingdings" pitchFamily="2" charset="2"/>
                  <a:buChar char="Ø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latinLnBrk="0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b="1" dirty="0">
                    <a:latin typeface="Times New Roman" pitchFamily="18" charset="0"/>
                    <a:ea typeface="宋体" charset="-122"/>
                  </a:rPr>
                  <a:t>联系</a:t>
                </a:r>
                <a:endParaRPr lang="zh-CN" altLang="en-US" sz="2400" dirty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8921" name="Line 25"/>
              <p:cNvSpPr>
                <a:spLocks noChangeShapeType="1"/>
              </p:cNvSpPr>
              <p:nvPr/>
            </p:nvSpPr>
            <p:spPr bwMode="auto">
              <a:xfrm flipV="1">
                <a:off x="4560" y="144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2" name="Line 26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3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58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80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17E2F"/>
                  </a:buClr>
                  <a:buFont typeface="Wingdings" pitchFamily="2" charset="2"/>
                  <a:buChar char="ü"/>
                  <a:defRPr kumimoji="1" sz="2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BA6016"/>
                  </a:buClr>
                  <a:buFont typeface="Wingdings" pitchFamily="2" charset="2"/>
                  <a:buChar char="Ø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latinLnBrk="0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1">
                    <a:latin typeface="Times New Roman" pitchFamily="18" charset="0"/>
                    <a:ea typeface="宋体" charset="-122"/>
                  </a:rPr>
                  <a:t>m</a:t>
                </a:r>
                <a:endParaRPr lang="en-US" altLang="zh-CN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8924" name="Text Box 28"/>
              <p:cNvSpPr txBox="1">
                <a:spLocks noChangeArrowheads="1"/>
              </p:cNvSpPr>
              <p:nvPr/>
            </p:nvSpPr>
            <p:spPr bwMode="auto">
              <a:xfrm>
                <a:off x="4224" y="25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80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17E2F"/>
                  </a:buClr>
                  <a:buFont typeface="Wingdings" pitchFamily="2" charset="2"/>
                  <a:buChar char="ü"/>
                  <a:defRPr kumimoji="1" sz="2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BA6016"/>
                  </a:buClr>
                  <a:buFont typeface="Wingdings" pitchFamily="2" charset="2"/>
                  <a:buChar char="Ø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latinLnBrk="0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1">
                    <a:latin typeface="Times New Roman" pitchFamily="18" charset="0"/>
                    <a:ea typeface="宋体" charset="-122"/>
                  </a:rPr>
                  <a:t>n</a:t>
                </a:r>
                <a:endParaRPr lang="en-US" altLang="zh-CN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8925" name="Text Box 29"/>
              <p:cNvSpPr txBox="1">
                <a:spLocks noChangeArrowheads="1"/>
              </p:cNvSpPr>
              <p:nvPr/>
            </p:nvSpPr>
            <p:spPr bwMode="auto">
              <a:xfrm>
                <a:off x="4224" y="3504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80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17E2F"/>
                  </a:buClr>
                  <a:buFont typeface="Wingdings" pitchFamily="2" charset="2"/>
                  <a:buChar char="ü"/>
                  <a:defRPr kumimoji="1" sz="2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BA6016"/>
                  </a:buClr>
                  <a:buFont typeface="Wingdings" pitchFamily="2" charset="2"/>
                  <a:buChar char="Ø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latinLnBrk="0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1">
                    <a:latin typeface="Times New Roman" pitchFamily="18" charset="0"/>
                    <a:ea typeface="宋体" charset="-122"/>
                  </a:rPr>
                  <a:t>m:n</a:t>
                </a:r>
                <a:r>
                  <a:rPr lang="zh-CN" altLang="en-US" sz="2400" b="1">
                    <a:latin typeface="Times New Roman" pitchFamily="18" charset="0"/>
                    <a:ea typeface="宋体" charset="-122"/>
                  </a:rPr>
                  <a:t>联系</a:t>
                </a:r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8926" name="Text Box 30"/>
              <p:cNvSpPr txBox="1">
                <a:spLocks noChangeArrowheads="1"/>
              </p:cNvSpPr>
              <p:nvPr/>
            </p:nvSpPr>
            <p:spPr bwMode="auto">
              <a:xfrm>
                <a:off x="4150" y="2976"/>
                <a:ext cx="850" cy="294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80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917E2F"/>
                  </a:buClr>
                  <a:buFont typeface="Wingdings" pitchFamily="2" charset="2"/>
                  <a:buChar char="ü"/>
                  <a:defRPr kumimoji="1" sz="26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BA6016"/>
                  </a:buClr>
                  <a:buFont typeface="Wingdings" pitchFamily="2" charset="2"/>
                  <a:buChar char="Ø"/>
                  <a:defRPr kumimoji="1" sz="24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E6E92"/>
                  </a:buClr>
                  <a:buFont typeface="Wingdings" pitchFamily="2" charset="2"/>
                  <a:buChar char="u"/>
                  <a:defRPr kumimoji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latinLnBrk="0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  <a:ea typeface="宋体" charset="-122"/>
                  </a:rPr>
                  <a:t>实体型</a:t>
                </a:r>
                <a:r>
                  <a:rPr lang="en-US" altLang="zh-CN" sz="2400" b="1">
                    <a:latin typeface="Times New Roman" pitchFamily="18" charset="0"/>
                    <a:ea typeface="宋体" charset="-122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752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两个实体型之间的联系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26" y="1455668"/>
            <a:ext cx="6934200" cy="4495800"/>
          </a:xfrm>
        </p:spPr>
        <p:txBody>
          <a:bodyPr/>
          <a:lstStyle/>
          <a:p>
            <a:pPr algn="just" eaLnBrk="1" hangingPunct="1"/>
            <a:r>
              <a:rPr lang="zh-CN" altLang="en-US" dirty="0">
                <a:ea typeface="宋体" charset="-122"/>
              </a:rPr>
              <a:t>一对一联系（</a:t>
            </a:r>
            <a:r>
              <a:rPr lang="en-US" altLang="zh-CN" dirty="0">
                <a:ea typeface="宋体" charset="-122"/>
              </a:rPr>
              <a:t>1:1</a:t>
            </a:r>
            <a:r>
              <a:rPr lang="zh-CN" altLang="en-US" dirty="0">
                <a:ea typeface="宋体" charset="-122"/>
              </a:rPr>
              <a:t>） 　 </a:t>
            </a:r>
          </a:p>
          <a:p>
            <a:pPr lvl="1" algn="just" eaLnBrk="1" hangingPunct="1"/>
            <a:r>
              <a:rPr lang="zh-CN" altLang="en-US" sz="2000" dirty="0">
                <a:ea typeface="宋体" charset="-122"/>
              </a:rPr>
              <a:t>实例</a:t>
            </a:r>
          </a:p>
          <a:p>
            <a:pPr lvl="2" algn="just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一张飞机票只能卖给一个乘客</a:t>
            </a:r>
            <a:endParaRPr lang="en-US" altLang="zh-CN" sz="2000" b="1" dirty="0">
              <a:ea typeface="宋体" charset="-122"/>
            </a:endParaRPr>
          </a:p>
          <a:p>
            <a:pPr lvl="2" algn="just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000" b="1" dirty="0">
                <a:ea typeface="宋体" charset="-122"/>
              </a:rPr>
              <a:t>课程与教材之间的联系</a:t>
            </a:r>
            <a:endParaRPr lang="en-US" altLang="zh-CN" sz="2000" b="1" dirty="0">
              <a:ea typeface="宋体" charset="-122"/>
            </a:endParaRPr>
          </a:p>
          <a:p>
            <a:pPr lvl="1" algn="just" eaLnBrk="1" hangingPunct="1">
              <a:lnSpc>
                <a:spcPct val="130000"/>
              </a:lnSpc>
            </a:pPr>
            <a:endParaRPr lang="en-US" altLang="zh-CN" sz="2000" b="1" dirty="0">
              <a:ea typeface="宋体" charset="-122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000" b="1" dirty="0">
                <a:ea typeface="宋体" charset="-122"/>
              </a:rPr>
              <a:t>定义：如果对于实体集</a:t>
            </a:r>
            <a:r>
              <a:rPr lang="en-US" altLang="zh-CN" sz="2000" b="1" dirty="0">
                <a:ea typeface="宋体" charset="-122"/>
              </a:rPr>
              <a:t>A</a:t>
            </a:r>
            <a:r>
              <a:rPr lang="zh-CN" altLang="en-US" sz="2000" b="1" dirty="0">
                <a:ea typeface="宋体" charset="-122"/>
              </a:rPr>
              <a:t>中的每一个实体，实体集</a:t>
            </a:r>
            <a:r>
              <a:rPr lang="en-US" altLang="zh-CN" sz="2000" b="1" dirty="0">
                <a:ea typeface="宋体" charset="-122"/>
              </a:rPr>
              <a:t>B</a:t>
            </a:r>
            <a:r>
              <a:rPr lang="zh-CN" altLang="en-US" sz="2000" b="1" dirty="0">
                <a:ea typeface="宋体" charset="-122"/>
              </a:rPr>
              <a:t>中至多有一个（也可以没有）实体与之联系，反之亦然，</a:t>
            </a:r>
            <a:r>
              <a:rPr lang="zh-CN" altLang="en-US" sz="2000" b="1" dirty="0">
                <a:solidFill>
                  <a:srgbClr val="003399"/>
                </a:solidFill>
                <a:ea typeface="宋体" charset="-122"/>
              </a:rPr>
              <a:t>则称实体集</a:t>
            </a:r>
            <a:r>
              <a:rPr lang="en-US" altLang="zh-CN" sz="2000" b="1" dirty="0">
                <a:solidFill>
                  <a:srgbClr val="003399"/>
                </a:solidFill>
                <a:ea typeface="宋体" charset="-122"/>
              </a:rPr>
              <a:t>A</a:t>
            </a:r>
            <a:r>
              <a:rPr lang="zh-CN" altLang="en-US" sz="2000" b="1" dirty="0">
                <a:solidFill>
                  <a:srgbClr val="003399"/>
                </a:solidFill>
                <a:ea typeface="宋体" charset="-122"/>
              </a:rPr>
              <a:t>与实体集</a:t>
            </a:r>
            <a:r>
              <a:rPr lang="en-US" altLang="zh-CN" sz="2000" b="1" dirty="0">
                <a:solidFill>
                  <a:srgbClr val="003399"/>
                </a:solidFill>
                <a:ea typeface="宋体" charset="-122"/>
              </a:rPr>
              <a:t>B</a:t>
            </a:r>
            <a:r>
              <a:rPr lang="zh-CN" altLang="en-US" sz="2000" b="1" dirty="0">
                <a:solidFill>
                  <a:srgbClr val="003399"/>
                </a:solidFill>
                <a:ea typeface="宋体" charset="-122"/>
              </a:rPr>
              <a:t>具有一对一联系，</a:t>
            </a:r>
            <a:r>
              <a:rPr lang="zh-CN" altLang="en-US" sz="2000" b="1" dirty="0">
                <a:ea typeface="宋体" charset="-122"/>
              </a:rPr>
              <a:t>记为</a:t>
            </a:r>
            <a:r>
              <a:rPr lang="en-US" altLang="zh-CN" sz="2000" b="1" dirty="0">
                <a:ea typeface="宋体" charset="-122"/>
              </a:rPr>
              <a:t>1:1</a:t>
            </a:r>
            <a:r>
              <a:rPr lang="en-US" altLang="zh-CN" dirty="0">
                <a:ea typeface="宋体" charset="-122"/>
              </a:rPr>
              <a:t> </a:t>
            </a:r>
          </a:p>
        </p:txBody>
      </p:sp>
      <p:grpSp>
        <p:nvGrpSpPr>
          <p:cNvPr id="139268" name="Group 4"/>
          <p:cNvGrpSpPr>
            <a:grpSpLocks/>
          </p:cNvGrpSpPr>
          <p:nvPr/>
        </p:nvGrpSpPr>
        <p:grpSpPr bwMode="auto">
          <a:xfrm>
            <a:off x="7429500" y="1864476"/>
            <a:ext cx="1318381" cy="3862388"/>
            <a:chOff x="1056" y="1344"/>
            <a:chExt cx="960" cy="2621"/>
          </a:xfrm>
        </p:grpSpPr>
        <p:sp>
          <p:nvSpPr>
            <p:cNvPr id="39941" name="Text Box 5"/>
            <p:cNvSpPr txBox="1">
              <a:spLocks noChangeArrowheads="1"/>
            </p:cNvSpPr>
            <p:nvPr/>
          </p:nvSpPr>
          <p:spPr bwMode="auto">
            <a:xfrm>
              <a:off x="1105" y="1344"/>
              <a:ext cx="815" cy="3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latin typeface="Times New Roman" pitchFamily="18" charset="0"/>
                  <a:ea typeface="宋体" charset="-122"/>
                </a:rPr>
                <a:t>机票</a:t>
              </a:r>
            </a:p>
          </p:txBody>
        </p:sp>
        <p:sp>
          <p:nvSpPr>
            <p:cNvPr id="39942" name="AutoShape 6"/>
            <p:cNvSpPr>
              <a:spLocks noChangeArrowheads="1"/>
            </p:cNvSpPr>
            <p:nvPr/>
          </p:nvSpPr>
          <p:spPr bwMode="auto">
            <a:xfrm>
              <a:off x="1056" y="2112"/>
              <a:ext cx="960" cy="48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dirty="0">
                  <a:latin typeface="Times New Roman" pitchFamily="18" charset="0"/>
                  <a:ea typeface="宋体" charset="-122"/>
                </a:rPr>
                <a:t>购买</a:t>
              </a:r>
            </a:p>
          </p:txBody>
        </p:sp>
        <p:sp>
          <p:nvSpPr>
            <p:cNvPr id="39943" name="Text Box 7"/>
            <p:cNvSpPr txBox="1">
              <a:spLocks noChangeArrowheads="1"/>
            </p:cNvSpPr>
            <p:nvPr/>
          </p:nvSpPr>
          <p:spPr bwMode="auto">
            <a:xfrm>
              <a:off x="1152" y="3168"/>
              <a:ext cx="816" cy="3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latin typeface="Times New Roman" pitchFamily="18" charset="0"/>
                  <a:ea typeface="宋体" charset="-122"/>
                </a:rPr>
                <a:t>乘客</a:t>
              </a:r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 flipV="1">
              <a:off x="1536" y="16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1536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1300" y="1776"/>
              <a:ext cx="24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 dirty="0"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2400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9947" name="Text Box 11"/>
            <p:cNvSpPr txBox="1">
              <a:spLocks noChangeArrowheads="1"/>
            </p:cNvSpPr>
            <p:nvPr/>
          </p:nvSpPr>
          <p:spPr bwMode="auto">
            <a:xfrm>
              <a:off x="1296" y="2725"/>
              <a:ext cx="24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 dirty="0"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2400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1108" y="3696"/>
              <a:ext cx="86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8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917E2F"/>
                </a:buClr>
                <a:buFont typeface="Wingdings" pitchFamily="2" charset="2"/>
                <a:buChar char="ü"/>
                <a:defRPr kumimoji="1" sz="26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BA6016"/>
                </a:buClr>
                <a:buFont typeface="Wingdings" pitchFamily="2" charset="2"/>
                <a:buChar char="Ø"/>
                <a:defRPr kumimoji="1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1E6E92"/>
                </a:buClr>
                <a:buFont typeface="Wingdings" pitchFamily="2" charset="2"/>
                <a:buChar char="u"/>
                <a:defRPr kumimoji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b="1" dirty="0">
                  <a:latin typeface="Times New Roman" pitchFamily="18" charset="0"/>
                  <a:ea typeface="宋体" charset="-122"/>
                </a:rPr>
                <a:t>1:1</a:t>
              </a:r>
              <a:r>
                <a:rPr lang="zh-CN" altLang="en-US" sz="2000" b="1" dirty="0">
                  <a:latin typeface="Times New Roman" pitchFamily="18" charset="0"/>
                  <a:ea typeface="宋体" charset="-122"/>
                </a:rPr>
                <a:t>联系</a:t>
              </a:r>
              <a:endParaRPr lang="zh-CN" altLang="en-US" sz="2000" dirty="0"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28betty_white">
  <a:themeElements>
    <a:clrScheme name="028betty_white 2">
      <a:dk1>
        <a:srgbClr val="000000"/>
      </a:dk1>
      <a:lt1>
        <a:srgbClr val="F8F8F8"/>
      </a:lt1>
      <a:dk2>
        <a:srgbClr val="000066"/>
      </a:dk2>
      <a:lt2>
        <a:srgbClr val="006666"/>
      </a:lt2>
      <a:accent1>
        <a:srgbClr val="669900"/>
      </a:accent1>
      <a:accent2>
        <a:srgbClr val="33CCCC"/>
      </a:accent2>
      <a:accent3>
        <a:srgbClr val="FBFBFB"/>
      </a:accent3>
      <a:accent4>
        <a:srgbClr val="000000"/>
      </a:accent4>
      <a:accent5>
        <a:srgbClr val="B8CAAA"/>
      </a:accent5>
      <a:accent6>
        <a:srgbClr val="2DB9B9"/>
      </a:accent6>
      <a:hlink>
        <a:srgbClr val="99CCFF"/>
      </a:hlink>
      <a:folHlink>
        <a:srgbClr val="B2B2B2"/>
      </a:folHlink>
    </a:clrScheme>
    <a:fontScheme name="028betty_whi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Lucida Sans Unicode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Lucida Sans Unicode" pitchFamily="34" charset="0"/>
            <a:ea typeface="굴림" pitchFamily="50" charset="-127"/>
          </a:defRPr>
        </a:defPPr>
      </a:lstStyle>
    </a:lnDef>
  </a:objectDefaults>
  <a:extraClrSchemeLst>
    <a:extraClrScheme>
      <a:clrScheme name="028betty_white 1">
        <a:dk1>
          <a:srgbClr val="000000"/>
        </a:dk1>
        <a:lt1>
          <a:srgbClr val="F8F8F8"/>
        </a:lt1>
        <a:dk2>
          <a:srgbClr val="000066"/>
        </a:dk2>
        <a:lt2>
          <a:srgbClr val="006699"/>
        </a:lt2>
        <a:accent1>
          <a:srgbClr val="3333CC"/>
        </a:accent1>
        <a:accent2>
          <a:srgbClr val="33CCCC"/>
        </a:accent2>
        <a:accent3>
          <a:srgbClr val="FBFBFB"/>
        </a:accent3>
        <a:accent4>
          <a:srgbClr val="000000"/>
        </a:accent4>
        <a:accent5>
          <a:srgbClr val="ADADE2"/>
        </a:accent5>
        <a:accent6>
          <a:srgbClr val="2DB9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8betty_white 2">
        <a:dk1>
          <a:srgbClr val="000000"/>
        </a:dk1>
        <a:lt1>
          <a:srgbClr val="F8F8F8"/>
        </a:lt1>
        <a:dk2>
          <a:srgbClr val="000066"/>
        </a:dk2>
        <a:lt2>
          <a:srgbClr val="006666"/>
        </a:lt2>
        <a:accent1>
          <a:srgbClr val="669900"/>
        </a:accent1>
        <a:accent2>
          <a:srgbClr val="33CCCC"/>
        </a:accent2>
        <a:accent3>
          <a:srgbClr val="FBFBFB"/>
        </a:accent3>
        <a:accent4>
          <a:srgbClr val="000000"/>
        </a:accent4>
        <a:accent5>
          <a:srgbClr val="B8CAAA"/>
        </a:accent5>
        <a:accent6>
          <a:srgbClr val="2DB9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8betty_white 3">
        <a:dk1>
          <a:srgbClr val="000000"/>
        </a:dk1>
        <a:lt1>
          <a:srgbClr val="F8F8F8"/>
        </a:lt1>
        <a:dk2>
          <a:srgbClr val="663300"/>
        </a:dk2>
        <a:lt2>
          <a:srgbClr val="462300"/>
        </a:lt2>
        <a:accent1>
          <a:srgbClr val="FF9900"/>
        </a:accent1>
        <a:accent2>
          <a:srgbClr val="996633"/>
        </a:accent2>
        <a:accent3>
          <a:srgbClr val="FBFBFB"/>
        </a:accent3>
        <a:accent4>
          <a:srgbClr val="000000"/>
        </a:accent4>
        <a:accent5>
          <a:srgbClr val="FFCAAA"/>
        </a:accent5>
        <a:accent6>
          <a:srgbClr val="8A5C2D"/>
        </a:accent6>
        <a:hlink>
          <a:srgbClr val="CC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028betty_white</Template>
  <TotalTime>216</TotalTime>
  <Words>1527</Words>
  <Application>Microsoft Office PowerPoint</Application>
  <PresentationFormat>全屏显示(4:3)</PresentationFormat>
  <Paragraphs>216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Gulim</vt:lpstr>
      <vt:lpstr>华文新魏</vt:lpstr>
      <vt:lpstr>Arial</vt:lpstr>
      <vt:lpstr>Lucida Sans Unicode</vt:lpstr>
      <vt:lpstr>Times New Roman</vt:lpstr>
      <vt:lpstr>Verdana</vt:lpstr>
      <vt:lpstr>Wingdings</vt:lpstr>
      <vt:lpstr>028betty_white</vt:lpstr>
      <vt:lpstr>Visio</vt:lpstr>
      <vt:lpstr>数据库系统原理</vt:lpstr>
      <vt:lpstr>讲解纲要</vt:lpstr>
      <vt:lpstr>数据模型</vt:lpstr>
      <vt:lpstr>数据模型  之  概念模型</vt:lpstr>
      <vt:lpstr>数据模型  之  概念模型</vt:lpstr>
      <vt:lpstr>数据模型  之  概念模型</vt:lpstr>
      <vt:lpstr>数据模型  之   概念模型</vt:lpstr>
      <vt:lpstr>数据模型  之   概念模型</vt:lpstr>
      <vt:lpstr>两个实体型之间的联系</vt:lpstr>
      <vt:lpstr>两个实体型之间的联系 </vt:lpstr>
      <vt:lpstr>两个实体型之间的联系 </vt:lpstr>
      <vt:lpstr>数据模型  之  概念模型</vt:lpstr>
      <vt:lpstr>两个以上实体型之间的联系</vt:lpstr>
      <vt:lpstr>两个以上实体型之间的联系</vt:lpstr>
      <vt:lpstr>单个实体型内的联系</vt:lpstr>
      <vt:lpstr>概念模型与ER图</vt:lpstr>
      <vt:lpstr>概念模型  案例分析 </vt:lpstr>
      <vt:lpstr>概念模型  案例分析 </vt:lpstr>
      <vt:lpstr>概念模型 示例</vt:lpstr>
      <vt:lpstr>讲解纲要</vt:lpstr>
      <vt:lpstr>数据库的光辉历史</vt:lpstr>
      <vt:lpstr>数据库的光辉历史</vt:lpstr>
      <vt:lpstr>数据库的光辉历史</vt:lpstr>
      <vt:lpstr>数据库的光辉历史</vt:lpstr>
      <vt:lpstr>讲解纲要</vt:lpstr>
      <vt:lpstr>HOMEWORK</vt:lpstr>
      <vt:lpstr>Thank you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微软中国</dc:creator>
  <cp:lastModifiedBy>Admin</cp:lastModifiedBy>
  <cp:revision>21</cp:revision>
  <dcterms:created xsi:type="dcterms:W3CDTF">2013-05-28T06:12:06Z</dcterms:created>
  <dcterms:modified xsi:type="dcterms:W3CDTF">2020-03-08T09:19:21Z</dcterms:modified>
</cp:coreProperties>
</file>