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75"/>
  </p:notesMasterIdLst>
  <p:handoutMasterIdLst>
    <p:handoutMasterId r:id="rId76"/>
  </p:handoutMasterIdLst>
  <p:sldIdLst>
    <p:sldId id="283" r:id="rId2"/>
    <p:sldId id="264" r:id="rId3"/>
    <p:sldId id="382" r:id="rId4"/>
    <p:sldId id="384" r:id="rId5"/>
    <p:sldId id="385" r:id="rId6"/>
    <p:sldId id="388" r:id="rId7"/>
    <p:sldId id="387" r:id="rId8"/>
    <p:sldId id="386" r:id="rId9"/>
    <p:sldId id="381" r:id="rId10"/>
    <p:sldId id="292" r:id="rId11"/>
    <p:sldId id="296" r:id="rId12"/>
    <p:sldId id="379" r:id="rId13"/>
    <p:sldId id="380" r:id="rId14"/>
    <p:sldId id="295" r:id="rId15"/>
    <p:sldId id="298" r:id="rId16"/>
    <p:sldId id="297" r:id="rId17"/>
    <p:sldId id="299" r:id="rId18"/>
    <p:sldId id="300" r:id="rId19"/>
    <p:sldId id="374" r:id="rId20"/>
    <p:sldId id="288" r:id="rId21"/>
    <p:sldId id="293" r:id="rId22"/>
    <p:sldId id="289" r:id="rId23"/>
    <p:sldId id="302" r:id="rId24"/>
    <p:sldId id="303" r:id="rId25"/>
    <p:sldId id="304" r:id="rId26"/>
    <p:sldId id="305" r:id="rId27"/>
    <p:sldId id="306" r:id="rId28"/>
    <p:sldId id="308" r:id="rId29"/>
    <p:sldId id="309" r:id="rId30"/>
    <p:sldId id="310" r:id="rId31"/>
    <p:sldId id="311" r:id="rId32"/>
    <p:sldId id="376" r:id="rId33"/>
    <p:sldId id="312" r:id="rId34"/>
    <p:sldId id="313" r:id="rId35"/>
    <p:sldId id="314" r:id="rId36"/>
    <p:sldId id="315" r:id="rId37"/>
    <p:sldId id="316" r:id="rId38"/>
    <p:sldId id="317" r:id="rId39"/>
    <p:sldId id="318" r:id="rId40"/>
    <p:sldId id="319" r:id="rId41"/>
    <p:sldId id="320" r:id="rId42"/>
    <p:sldId id="321" r:id="rId43"/>
    <p:sldId id="324" r:id="rId44"/>
    <p:sldId id="325" r:id="rId45"/>
    <p:sldId id="326" r:id="rId46"/>
    <p:sldId id="327"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60" r:id="rId62"/>
    <p:sldId id="377" r:id="rId63"/>
    <p:sldId id="361" r:id="rId64"/>
    <p:sldId id="362" r:id="rId65"/>
    <p:sldId id="363" r:id="rId66"/>
    <p:sldId id="364" r:id="rId67"/>
    <p:sldId id="365" r:id="rId68"/>
    <p:sldId id="378" r:id="rId69"/>
    <p:sldId id="366" r:id="rId70"/>
    <p:sldId id="375" r:id="rId71"/>
    <p:sldId id="372" r:id="rId72"/>
    <p:sldId id="383" r:id="rId73"/>
    <p:sldId id="284" r:id="rId74"/>
  </p:sldIdLst>
  <p:sldSz cx="9144000" cy="6858000" type="screen4x3"/>
  <p:notesSz cx="6858000" cy="9144000"/>
  <p:defaultTextStyle>
    <a:defPPr>
      <a:defRPr lang="en-US"/>
    </a:defPPr>
    <a:lvl1pPr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1pPr>
    <a:lvl2pPr marL="4572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2pPr>
    <a:lvl3pPr marL="9144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3pPr>
    <a:lvl4pPr marL="13716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4pPr>
    <a:lvl5pPr marL="1828800" algn="r" rtl="0" eaLnBrk="0" fontAlgn="base" hangingPunct="0">
      <a:spcBef>
        <a:spcPct val="0"/>
      </a:spcBef>
      <a:spcAft>
        <a:spcPct val="0"/>
      </a:spcAft>
      <a:defRPr sz="2000" b="1" kern="1200">
        <a:solidFill>
          <a:schemeClr val="accent1"/>
        </a:solidFill>
        <a:latin typeface="Lucida Sans Unicode" pitchFamily="34" charset="0"/>
        <a:ea typeface="굴림" pitchFamily="50" charset="-127"/>
        <a:cs typeface="+mn-cs"/>
      </a:defRPr>
    </a:lvl5pPr>
    <a:lvl6pPr marL="2286000" algn="l" defTabSz="914400" rtl="0" eaLnBrk="1" latinLnBrk="0" hangingPunct="1">
      <a:defRPr sz="2000" b="1" kern="1200">
        <a:solidFill>
          <a:schemeClr val="accent1"/>
        </a:solidFill>
        <a:latin typeface="Lucida Sans Unicode" pitchFamily="34" charset="0"/>
        <a:ea typeface="굴림" pitchFamily="50" charset="-127"/>
        <a:cs typeface="+mn-cs"/>
      </a:defRPr>
    </a:lvl6pPr>
    <a:lvl7pPr marL="2743200" algn="l" defTabSz="914400" rtl="0" eaLnBrk="1" latinLnBrk="0" hangingPunct="1">
      <a:defRPr sz="2000" b="1" kern="1200">
        <a:solidFill>
          <a:schemeClr val="accent1"/>
        </a:solidFill>
        <a:latin typeface="Lucida Sans Unicode" pitchFamily="34" charset="0"/>
        <a:ea typeface="굴림" pitchFamily="50" charset="-127"/>
        <a:cs typeface="+mn-cs"/>
      </a:defRPr>
    </a:lvl7pPr>
    <a:lvl8pPr marL="3200400" algn="l" defTabSz="914400" rtl="0" eaLnBrk="1" latinLnBrk="0" hangingPunct="1">
      <a:defRPr sz="2000" b="1" kern="1200">
        <a:solidFill>
          <a:schemeClr val="accent1"/>
        </a:solidFill>
        <a:latin typeface="Lucida Sans Unicode" pitchFamily="34" charset="0"/>
        <a:ea typeface="굴림" pitchFamily="50" charset="-127"/>
        <a:cs typeface="+mn-cs"/>
      </a:defRPr>
    </a:lvl8pPr>
    <a:lvl9pPr marL="3657600" algn="l" defTabSz="914400" rtl="0" eaLnBrk="1" latinLnBrk="0" hangingPunct="1">
      <a:defRPr sz="2000" b="1" kern="1200">
        <a:solidFill>
          <a:schemeClr val="accent1"/>
        </a:solidFill>
        <a:latin typeface="Lucida Sans Unicode"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CCFF"/>
    <a:srgbClr val="FFCC99"/>
    <a:srgbClr val="DED7A6"/>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4614" autoAdjust="0"/>
  </p:normalViewPr>
  <p:slideViewPr>
    <p:cSldViewPr snapToObjects="1">
      <p:cViewPr varScale="1">
        <p:scale>
          <a:sx n="60" d="100"/>
          <a:sy n="60" d="100"/>
        </p:scale>
        <p:origin x="1560" y="40"/>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fld id="{DEB00FB7-8EC4-4130-9116-883AC193307D}" type="slidenum">
              <a:rPr lang="ko-KR" altLang="en-US"/>
              <a:pPr/>
              <a:t>‹#›</a:t>
            </a:fld>
            <a:endParaRPr lang="en-US" altLang="ko-KR"/>
          </a:p>
        </p:txBody>
      </p:sp>
    </p:spTree>
    <p:extLst>
      <p:ext uri="{BB962C8B-B14F-4D97-AF65-F5344CB8AC3E}">
        <p14:creationId xmlns:p14="http://schemas.microsoft.com/office/powerpoint/2010/main" val="520538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B3807-B718-420D-8A52-A13382ABCE43}" type="datetimeFigureOut">
              <a:rPr lang="zh-CN" altLang="en-US" smtClean="0"/>
              <a:t>2020/3/8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88273-2F7B-4E1A-9986-A8B2F9EAEADD}" type="slidenum">
              <a:rPr lang="zh-CN" altLang="en-US" smtClean="0"/>
              <a:t>‹#›</a:t>
            </a:fld>
            <a:endParaRPr lang="zh-CN" altLang="en-US"/>
          </a:p>
        </p:txBody>
      </p:sp>
    </p:spTree>
    <p:extLst>
      <p:ext uri="{BB962C8B-B14F-4D97-AF65-F5344CB8AC3E}">
        <p14:creationId xmlns:p14="http://schemas.microsoft.com/office/powerpoint/2010/main" val="411829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思考问题答案：订票系统</a:t>
            </a:r>
          </a:p>
        </p:txBody>
      </p:sp>
      <p:sp>
        <p:nvSpPr>
          <p:cNvPr id="4" name="灯片编号占位符 3"/>
          <p:cNvSpPr>
            <a:spLocks noGrp="1"/>
          </p:cNvSpPr>
          <p:nvPr>
            <p:ph type="sldNum" sz="quarter" idx="10"/>
          </p:nvPr>
        </p:nvSpPr>
        <p:spPr/>
        <p:txBody>
          <a:bodyPr/>
          <a:lstStyle/>
          <a:p>
            <a:fld id="{53A88273-2F7B-4E1A-9986-A8B2F9EAEADD}" type="slidenum">
              <a:rPr lang="zh-CN" altLang="en-US" smtClean="0"/>
              <a:t>52</a:t>
            </a:fld>
            <a:endParaRPr lang="zh-CN" altLang="en-US"/>
          </a:p>
        </p:txBody>
      </p:sp>
    </p:spTree>
    <p:extLst>
      <p:ext uri="{BB962C8B-B14F-4D97-AF65-F5344CB8AC3E}">
        <p14:creationId xmlns:p14="http://schemas.microsoft.com/office/powerpoint/2010/main" val="275450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8343" name="Group 2807"/>
          <p:cNvGrpSpPr>
            <a:grpSpLocks/>
          </p:cNvGrpSpPr>
          <p:nvPr/>
        </p:nvGrpSpPr>
        <p:grpSpPr bwMode="auto">
          <a:xfrm>
            <a:off x="0" y="1081088"/>
            <a:ext cx="9144000" cy="5776912"/>
            <a:chOff x="0" y="681"/>
            <a:chExt cx="5760" cy="3639"/>
          </a:xfrm>
        </p:grpSpPr>
        <p:sp>
          <p:nvSpPr>
            <p:cNvPr id="68339" name="Rectangle 2803" descr="어두운 수평선"/>
            <p:cNvSpPr>
              <a:spLocks noChangeArrowheads="1"/>
            </p:cNvSpPr>
            <p:nvPr/>
          </p:nvSpPr>
          <p:spPr bwMode="ltGray">
            <a:xfrm>
              <a:off x="0" y="2325"/>
              <a:ext cx="5760" cy="1995"/>
            </a:xfrm>
            <a:prstGeom prst="rect">
              <a:avLst/>
            </a:prstGeom>
            <a:pattFill prst="dkHorz">
              <a:fgClr>
                <a:schemeClr val="folHlink"/>
              </a:fgClr>
              <a:bgClr>
                <a:srgbClr val="FFFFFF"/>
              </a:bgClr>
            </a:patt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342" name="Group 2806"/>
            <p:cNvGrpSpPr>
              <a:grpSpLocks/>
            </p:cNvGrpSpPr>
            <p:nvPr userDrawn="1"/>
          </p:nvGrpSpPr>
          <p:grpSpPr bwMode="auto">
            <a:xfrm>
              <a:off x="0" y="681"/>
              <a:ext cx="5760" cy="1775"/>
              <a:chOff x="0" y="681"/>
              <a:chExt cx="5760" cy="1775"/>
            </a:xfrm>
          </p:grpSpPr>
          <p:sp>
            <p:nvSpPr>
              <p:cNvPr id="68320" name="Rectangle 2784"/>
              <p:cNvSpPr>
                <a:spLocks noChangeArrowheads="1"/>
              </p:cNvSpPr>
              <p:nvPr/>
            </p:nvSpPr>
            <p:spPr bwMode="ltGray">
              <a:xfrm>
                <a:off x="0" y="2078"/>
                <a:ext cx="5760" cy="247"/>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3" name="Rectangle 2787"/>
              <p:cNvSpPr>
                <a:spLocks noChangeArrowheads="1"/>
              </p:cNvSpPr>
              <p:nvPr/>
            </p:nvSpPr>
            <p:spPr bwMode="ltGray">
              <a:xfrm>
                <a:off x="0" y="2325"/>
                <a:ext cx="5760" cy="1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340" name="Group 2804"/>
              <p:cNvGrpSpPr>
                <a:grpSpLocks/>
              </p:cNvGrpSpPr>
              <p:nvPr userDrawn="1"/>
            </p:nvGrpSpPr>
            <p:grpSpPr bwMode="auto">
              <a:xfrm>
                <a:off x="329" y="681"/>
                <a:ext cx="1063" cy="759"/>
                <a:chOff x="329" y="681"/>
                <a:chExt cx="1063" cy="759"/>
              </a:xfrm>
            </p:grpSpPr>
            <p:sp>
              <p:nvSpPr>
                <p:cNvPr id="68331" name="Rectangle 2795"/>
                <p:cNvSpPr>
                  <a:spLocks noChangeArrowheads="1"/>
                </p:cNvSpPr>
                <p:nvPr/>
              </p:nvSpPr>
              <p:spPr bwMode="ltGray">
                <a:xfrm>
                  <a:off x="329" y="681"/>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2" name="Rectangle 2796"/>
                <p:cNvSpPr>
                  <a:spLocks noChangeArrowheads="1"/>
                </p:cNvSpPr>
                <p:nvPr/>
              </p:nvSpPr>
              <p:spPr bwMode="ltGray">
                <a:xfrm>
                  <a:off x="569" y="870"/>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3" name="Rectangle 2797"/>
                <p:cNvSpPr>
                  <a:spLocks noChangeArrowheads="1"/>
                </p:cNvSpPr>
                <p:nvPr/>
              </p:nvSpPr>
              <p:spPr bwMode="ltGray">
                <a:xfrm>
                  <a:off x="912" y="76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4" name="Rectangle 2798"/>
                <p:cNvSpPr>
                  <a:spLocks noChangeArrowheads="1"/>
                </p:cNvSpPr>
                <p:nvPr/>
              </p:nvSpPr>
              <p:spPr bwMode="ltGray">
                <a:xfrm>
                  <a:off x="80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5" name="Rectangle 2799"/>
                <p:cNvSpPr>
                  <a:spLocks noChangeArrowheads="1"/>
                </p:cNvSpPr>
                <p:nvPr/>
              </p:nvSpPr>
              <p:spPr bwMode="ltGray">
                <a:xfrm>
                  <a:off x="1049" y="133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6" name="Rectangle 2800"/>
                <p:cNvSpPr>
                  <a:spLocks noChangeArrowheads="1"/>
                </p:cNvSpPr>
                <p:nvPr/>
              </p:nvSpPr>
              <p:spPr bwMode="ltGray">
                <a:xfrm>
                  <a:off x="1289" y="1097"/>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7" name="Rectangle 2801"/>
                <p:cNvSpPr>
                  <a:spLocks noChangeArrowheads="1"/>
                </p:cNvSpPr>
                <p:nvPr/>
              </p:nvSpPr>
              <p:spPr bwMode="ltGray">
                <a:xfrm>
                  <a:off x="517" y="1284"/>
                  <a:ext cx="103" cy="1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335" name="Rectangle 23"/>
          <p:cNvSpPr>
            <a:spLocks noGrp="1" noChangeArrowheads="1"/>
          </p:cNvSpPr>
          <p:nvPr>
            <p:ph type="dt" sz="quarter" idx="2"/>
          </p:nvPr>
        </p:nvSpPr>
        <p:spPr bwMode="auto">
          <a:xfrm>
            <a:off x="457200" y="6553200"/>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bwMode="auto">
          <a:xfrm>
            <a:off x="3200400" y="6629400"/>
            <a:ext cx="2895600" cy="152400"/>
          </a:xfrm>
          <a:prstGeom prst="rect">
            <a:avLst/>
          </a:prstGeom>
        </p:spPr>
        <p:txBody>
          <a:bodyPr/>
          <a:lstStyle>
            <a:lvl1pPr algn="ctr">
              <a:defRPr b="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bwMode="auto">
          <a:xfrm>
            <a:off x="661035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itchFamily="18" charset="0"/>
              </a:defRPr>
            </a:lvl1pPr>
          </a:lstStyle>
          <a:p>
            <a:fld id="{A43F59F9-53E2-4787-9B2F-6BC8745F5CA0}" type="slidenum">
              <a:rPr lang="ko-KR" altLang="en-US"/>
              <a:pPr/>
              <a:t>‹#›</a:t>
            </a:fld>
            <a:endParaRPr lang="en-US" altLang="ko-KR"/>
          </a:p>
        </p:txBody>
      </p:sp>
      <p:sp>
        <p:nvSpPr>
          <p:cNvPr id="13848" name="Rectangle 536"/>
          <p:cNvSpPr>
            <a:spLocks noGrp="1" noChangeArrowheads="1"/>
          </p:cNvSpPr>
          <p:nvPr>
            <p:ph type="ctrTitle" sz="quarter"/>
          </p:nvPr>
        </p:nvSpPr>
        <p:spPr bwMode="black">
          <a:xfrm>
            <a:off x="457200" y="2617788"/>
            <a:ext cx="8486775" cy="1611312"/>
          </a:xfrm>
          <a:extLst>
            <a:ext uri="{AF507438-7753-43E0-B8FC-AC1667EBCBE1}">
              <a14:hiddenEffects xmlns:a14="http://schemas.microsoft.com/office/drawing/2010/main">
                <a:effectLst>
                  <a:outerShdw dist="53882" dir="2700000" algn="ctr" rotWithShape="0">
                    <a:schemeClr val="tx2"/>
                  </a:outerShdw>
                </a:effectLst>
              </a14:hiddenEffects>
            </a:ext>
          </a:extLst>
        </p:spPr>
        <p:txBody>
          <a:bodyPr anchor="t"/>
          <a:lstStyle>
            <a:lvl1pPr>
              <a:lnSpc>
                <a:spcPct val="80000"/>
              </a:lnSpc>
              <a:defRPr sz="5000">
                <a:ea typeface="굴림" pitchFamily="50" charset="-127"/>
              </a:defRPr>
            </a:lvl1pPr>
          </a:lstStyle>
          <a:p>
            <a:pPr lvl="0"/>
            <a:r>
              <a:rPr lang="zh-CN" altLang="en-US" noProof="0" dirty="0"/>
              <a:t>单击此处编辑母版标题样式</a:t>
            </a:r>
            <a:endParaRPr lang="en-US" altLang="ko-KR" noProof="0" dirty="0"/>
          </a:p>
        </p:txBody>
      </p:sp>
      <p:grpSp>
        <p:nvGrpSpPr>
          <p:cNvPr id="68341" name="Group 2805"/>
          <p:cNvGrpSpPr>
            <a:grpSpLocks/>
          </p:cNvGrpSpPr>
          <p:nvPr/>
        </p:nvGrpSpPr>
        <p:grpSpPr bwMode="auto">
          <a:xfrm>
            <a:off x="4953000" y="3857625"/>
            <a:ext cx="3657600" cy="741363"/>
            <a:chOff x="3120" y="2430"/>
            <a:chExt cx="2304" cy="467"/>
          </a:xfrm>
        </p:grpSpPr>
        <p:sp>
          <p:nvSpPr>
            <p:cNvPr id="68324" name="AutoShape 2788"/>
            <p:cNvSpPr>
              <a:spLocks noChangeArrowheads="1"/>
            </p:cNvSpPr>
            <p:nvPr/>
          </p:nvSpPr>
          <p:spPr bwMode="auto">
            <a:xfrm>
              <a:off x="312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8" name="AutoShape 2792"/>
            <p:cNvSpPr>
              <a:spLocks noChangeArrowheads="1"/>
            </p:cNvSpPr>
            <p:nvPr/>
          </p:nvSpPr>
          <p:spPr bwMode="auto">
            <a:xfrm>
              <a:off x="3690"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29" name="AutoShape 2793"/>
            <p:cNvSpPr>
              <a:spLocks noChangeArrowheads="1"/>
            </p:cNvSpPr>
            <p:nvPr/>
          </p:nvSpPr>
          <p:spPr bwMode="auto">
            <a:xfrm>
              <a:off x="4247"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330" name="AutoShape 2794"/>
            <p:cNvSpPr>
              <a:spLocks noChangeArrowheads="1"/>
            </p:cNvSpPr>
            <p:nvPr/>
          </p:nvSpPr>
          <p:spPr bwMode="auto">
            <a:xfrm>
              <a:off x="4823" y="2430"/>
              <a:ext cx="601" cy="467"/>
            </a:xfrm>
            <a:prstGeom prst="chevron">
              <a:avLst>
                <a:gd name="adj" fmla="val 321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1697E2A2-6052-4A7D-9DFA-6CAD9ACB9324}" type="slidenum">
              <a:rPr lang="ko-KR" altLang="en-US"/>
              <a:pPr/>
              <a:t>‹#›</a:t>
            </a:fld>
            <a:endParaRPr lang="en-US" altLang="ko-KR"/>
          </a:p>
        </p:txBody>
      </p:sp>
    </p:spTree>
    <p:extLst>
      <p:ext uri="{BB962C8B-B14F-4D97-AF65-F5344CB8AC3E}">
        <p14:creationId xmlns:p14="http://schemas.microsoft.com/office/powerpoint/2010/main" val="383307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p:txBody>
          <a:bodyPr/>
          <a:lstStyle>
            <a:lvl1pPr>
              <a:defRPr/>
            </a:lvl1pPr>
          </a:lstStyle>
          <a:p>
            <a:fld id="{394BCAC6-B601-414B-934A-098EEB0E0320}" type="slidenum">
              <a:rPr lang="ko-KR" altLang="en-US"/>
              <a:pPr/>
              <a:t>‹#›</a:t>
            </a:fld>
            <a:endParaRPr lang="en-US" altLang="ko-KR"/>
          </a:p>
        </p:txBody>
      </p:sp>
    </p:spTree>
    <p:extLst>
      <p:ext uri="{BB962C8B-B14F-4D97-AF65-F5344CB8AC3E}">
        <p14:creationId xmlns:p14="http://schemas.microsoft.com/office/powerpoint/2010/main" val="32154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图表占位符 2"/>
          <p:cNvSpPr>
            <a:spLocks noGrp="1"/>
          </p:cNvSpPr>
          <p:nvPr>
            <p:ph type="chart" idx="1"/>
          </p:nvPr>
        </p:nvSpPr>
        <p:spPr>
          <a:xfrm>
            <a:off x="857250" y="1447800"/>
            <a:ext cx="7372350" cy="4953000"/>
          </a:xfrm>
        </p:spPr>
        <p:txBody>
          <a:bodyPr/>
          <a:lstStyle/>
          <a:p>
            <a:r>
              <a:rPr lang="zh-CN" altLang="en-US"/>
              <a:t>单击图标添加图表</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24CBDCF-C641-4CFC-A765-B78651F1ADB0}" type="slidenum">
              <a:rPr lang="ko-KR" altLang="en-US"/>
              <a:pPr/>
              <a:t>‹#›</a:t>
            </a:fld>
            <a:endParaRPr lang="en-US" altLang="ko-KR"/>
          </a:p>
        </p:txBody>
      </p:sp>
    </p:spTree>
    <p:extLst>
      <p:ext uri="{BB962C8B-B14F-4D97-AF65-F5344CB8AC3E}">
        <p14:creationId xmlns:p14="http://schemas.microsoft.com/office/powerpoint/2010/main" val="2733053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5738" y="152400"/>
            <a:ext cx="8729662" cy="609600"/>
          </a:xfrm>
        </p:spPr>
        <p:txBody>
          <a:bodyPr/>
          <a:lstStyle/>
          <a:p>
            <a:r>
              <a:rPr lang="zh-CN" altLang="en-US"/>
              <a:t>单击此处编辑母版标题样式</a:t>
            </a:r>
          </a:p>
        </p:txBody>
      </p:sp>
      <p:sp>
        <p:nvSpPr>
          <p:cNvPr id="3" name="表格占位符 2"/>
          <p:cNvSpPr>
            <a:spLocks noGrp="1"/>
          </p:cNvSpPr>
          <p:nvPr>
            <p:ph type="tbl" idx="1"/>
          </p:nvPr>
        </p:nvSpPr>
        <p:spPr>
          <a:xfrm>
            <a:off x="857250" y="1447800"/>
            <a:ext cx="7372350" cy="4953000"/>
          </a:xfrm>
        </p:spPr>
        <p:txBody>
          <a:bodyPr/>
          <a:lstStyle/>
          <a:p>
            <a:r>
              <a:rPr lang="zh-CN" altLang="en-US"/>
              <a:t>单击图标添加表格</a:t>
            </a:r>
          </a:p>
        </p:txBody>
      </p:sp>
      <p:sp>
        <p:nvSpPr>
          <p:cNvPr id="4" name="页脚占位符 3"/>
          <p:cNvSpPr>
            <a:spLocks noGrp="1"/>
          </p:cNvSpPr>
          <p:nvPr>
            <p:ph type="ftr" sz="quarter" idx="10"/>
          </p:nvPr>
        </p:nvSpPr>
        <p:spPr>
          <a:xfrm>
            <a:off x="5148263" y="6477000"/>
            <a:ext cx="3657600" cy="304800"/>
          </a:xfrm>
          <a:prstGeom prst="rect">
            <a:avLst/>
          </a:prstGeom>
        </p:spPr>
        <p:txBody>
          <a:bodyPr/>
          <a:lstStyle>
            <a:lvl1pPr>
              <a:defRPr/>
            </a:lvl1pPr>
          </a:lstStyle>
          <a:p>
            <a:r>
              <a:rPr lang="en-US" altLang="ko-KR"/>
              <a:t>Logo</a:t>
            </a:r>
          </a:p>
        </p:txBody>
      </p:sp>
      <p:sp>
        <p:nvSpPr>
          <p:cNvPr id="5" name="灯片编号占位符 4"/>
          <p:cNvSpPr>
            <a:spLocks noGrp="1"/>
          </p:cNvSpPr>
          <p:nvPr>
            <p:ph type="sldNum" sz="quarter" idx="11"/>
          </p:nvPr>
        </p:nvSpPr>
        <p:spPr>
          <a:xfrm>
            <a:off x="228600" y="6477000"/>
            <a:ext cx="533400" cy="304800"/>
          </a:xfrm>
        </p:spPr>
        <p:txBody>
          <a:bodyPr/>
          <a:lstStyle>
            <a:lvl1pPr>
              <a:defRPr/>
            </a:lvl1pPr>
          </a:lstStyle>
          <a:p>
            <a:fld id="{A4B341EF-CE49-4E87-9F77-A0CCC093AC9D}" type="slidenum">
              <a:rPr lang="ko-KR" altLang="en-US"/>
              <a:pPr/>
              <a:t>‹#›</a:t>
            </a:fld>
            <a:endParaRPr lang="en-US" altLang="ko-KR"/>
          </a:p>
        </p:txBody>
      </p:sp>
    </p:spTree>
    <p:extLst>
      <p:ext uri="{BB962C8B-B14F-4D97-AF65-F5344CB8AC3E}">
        <p14:creationId xmlns:p14="http://schemas.microsoft.com/office/powerpoint/2010/main" val="120540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77724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1143000" y="1600200"/>
            <a:ext cx="38100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600200"/>
            <a:ext cx="3810000" cy="2667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2"/>
          <p:cNvSpPr>
            <a:spLocks noGrp="1" noChangeArrowheads="1"/>
          </p:cNvSpPr>
          <p:nvPr>
            <p:ph type="dt" sz="half" idx="10"/>
          </p:nvPr>
        </p:nvSpPr>
        <p:spPr>
          <a:xfrm>
            <a:off x="685800" y="6324600"/>
            <a:ext cx="1905000" cy="457200"/>
          </a:xfrm>
          <a:prstGeom prst="rect">
            <a:avLst/>
          </a:prstGeom>
          <a:ln/>
        </p:spPr>
        <p:txBody>
          <a:bodyPr/>
          <a:lstStyle>
            <a:lvl1pPr>
              <a:defRPr/>
            </a:lvl1pPr>
          </a:lstStyle>
          <a:p>
            <a:pPr>
              <a:defRPr/>
            </a:pPr>
            <a:endParaRPr lang="en-US" altLang="ko-KR"/>
          </a:p>
        </p:txBody>
      </p:sp>
      <p:sp>
        <p:nvSpPr>
          <p:cNvPr id="6" name="Rectangle 23"/>
          <p:cNvSpPr>
            <a:spLocks noGrp="1" noChangeArrowheads="1"/>
          </p:cNvSpPr>
          <p:nvPr>
            <p:ph type="ftr" sz="quarter" idx="11"/>
          </p:nvPr>
        </p:nvSpPr>
        <p:spPr>
          <a:xfrm>
            <a:off x="3124200" y="6324600"/>
            <a:ext cx="2895600" cy="457200"/>
          </a:xfrm>
          <a:prstGeom prst="rect">
            <a:avLst/>
          </a:prstGeom>
          <a:ln/>
        </p:spPr>
        <p:txBody>
          <a:bodyPr/>
          <a:lstStyle>
            <a:lvl1pPr>
              <a:defRPr/>
            </a:lvl1pPr>
          </a:lstStyle>
          <a:p>
            <a:pPr>
              <a:defRPr/>
            </a:pPr>
            <a:endParaRPr lang="en-US" altLang="ko-KR"/>
          </a:p>
        </p:txBody>
      </p:sp>
      <p:sp>
        <p:nvSpPr>
          <p:cNvPr id="7" name="Rectangle 24"/>
          <p:cNvSpPr>
            <a:spLocks noGrp="1" noChangeArrowheads="1"/>
          </p:cNvSpPr>
          <p:nvPr>
            <p:ph type="sldNum" sz="quarter" idx="12"/>
          </p:nvPr>
        </p:nvSpPr>
        <p:spPr>
          <a:ln/>
        </p:spPr>
        <p:txBody>
          <a:bodyPr/>
          <a:lstStyle>
            <a:lvl1pPr>
              <a:defRPr/>
            </a:lvl1pPr>
          </a:lstStyle>
          <a:p>
            <a:pPr>
              <a:defRPr/>
            </a:pPr>
            <a:fld id="{F49E849A-1839-42E1-80EB-6D1CBCB53983}" type="slidenum">
              <a:rPr lang="ko-KR" altLang="en-US"/>
              <a:pPr>
                <a:defRPr/>
              </a:pPr>
              <a:t>‹#›</a:t>
            </a:fld>
            <a:endParaRPr lang="en-US" altLang="ko-KR"/>
          </a:p>
        </p:txBody>
      </p:sp>
    </p:spTree>
    <p:extLst>
      <p:ext uri="{BB962C8B-B14F-4D97-AF65-F5344CB8AC3E}">
        <p14:creationId xmlns:p14="http://schemas.microsoft.com/office/powerpoint/2010/main" val="362125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FA7A665F-799B-4E8D-8454-3F76BE853753}" type="slidenum">
              <a:rPr lang="ko-KR" altLang="en-US"/>
              <a:pPr/>
              <a:t>‹#›</a:t>
            </a:fld>
            <a:endParaRPr lang="en-US" altLang="ko-KR"/>
          </a:p>
        </p:txBody>
      </p:sp>
    </p:spTree>
    <p:extLst>
      <p:ext uri="{BB962C8B-B14F-4D97-AF65-F5344CB8AC3E}">
        <p14:creationId xmlns:p14="http://schemas.microsoft.com/office/powerpoint/2010/main" val="26141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800B8C9A-3502-4B0D-BBB8-D8387D812DB4}" type="slidenum">
              <a:rPr lang="ko-KR" altLang="en-US"/>
              <a:pPr/>
              <a:t>‹#›</a:t>
            </a:fld>
            <a:endParaRPr lang="en-US" altLang="ko-KR"/>
          </a:p>
        </p:txBody>
      </p:sp>
    </p:spTree>
    <p:extLst>
      <p:ext uri="{BB962C8B-B14F-4D97-AF65-F5344CB8AC3E}">
        <p14:creationId xmlns:p14="http://schemas.microsoft.com/office/powerpoint/2010/main" val="36310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30DFA384-C2BE-461A-A654-6E8DA0EB28A3}" type="slidenum">
              <a:rPr lang="ko-KR" altLang="en-US"/>
              <a:pPr/>
              <a:t>‹#›</a:t>
            </a:fld>
            <a:endParaRPr lang="en-US" altLang="ko-KR"/>
          </a:p>
        </p:txBody>
      </p:sp>
    </p:spTree>
    <p:extLst>
      <p:ext uri="{BB962C8B-B14F-4D97-AF65-F5344CB8AC3E}">
        <p14:creationId xmlns:p14="http://schemas.microsoft.com/office/powerpoint/2010/main" val="19011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57B5FA25-458B-4A87-8EC7-A4299E204F12}" type="slidenum">
              <a:rPr lang="ko-KR" altLang="en-US"/>
              <a:pPr/>
              <a:t>‹#›</a:t>
            </a:fld>
            <a:endParaRPr lang="en-US" altLang="ko-KR"/>
          </a:p>
        </p:txBody>
      </p:sp>
    </p:spTree>
    <p:extLst>
      <p:ext uri="{BB962C8B-B14F-4D97-AF65-F5344CB8AC3E}">
        <p14:creationId xmlns:p14="http://schemas.microsoft.com/office/powerpoint/2010/main" val="130178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96AAA5A2-33FB-4106-9EEA-2527576A5530}" type="slidenum">
              <a:rPr lang="ko-KR" altLang="en-US"/>
              <a:pPr/>
              <a:t>‹#›</a:t>
            </a:fld>
            <a:endParaRPr lang="en-US" altLang="ko-KR"/>
          </a:p>
        </p:txBody>
      </p:sp>
    </p:spTree>
    <p:extLst>
      <p:ext uri="{BB962C8B-B14F-4D97-AF65-F5344CB8AC3E}">
        <p14:creationId xmlns:p14="http://schemas.microsoft.com/office/powerpoint/2010/main" val="41578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02F7F51-2E33-4E9B-8823-AC3CAE6C89AE}" type="slidenum">
              <a:rPr lang="ko-KR" altLang="en-US"/>
              <a:pPr/>
              <a:t>‹#›</a:t>
            </a:fld>
            <a:endParaRPr lang="en-US" altLang="ko-KR"/>
          </a:p>
        </p:txBody>
      </p:sp>
    </p:spTree>
    <p:extLst>
      <p:ext uri="{BB962C8B-B14F-4D97-AF65-F5344CB8AC3E}">
        <p14:creationId xmlns:p14="http://schemas.microsoft.com/office/powerpoint/2010/main" val="366665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AD29E45D-FC59-416C-B145-E3C4271A509B}" type="slidenum">
              <a:rPr lang="ko-KR" altLang="en-US"/>
              <a:pPr/>
              <a:t>‹#›</a:t>
            </a:fld>
            <a:endParaRPr lang="en-US" altLang="ko-KR"/>
          </a:p>
        </p:txBody>
      </p:sp>
    </p:spTree>
    <p:extLst>
      <p:ext uri="{BB962C8B-B14F-4D97-AF65-F5344CB8AC3E}">
        <p14:creationId xmlns:p14="http://schemas.microsoft.com/office/powerpoint/2010/main" val="286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5724128" y="5805264"/>
            <a:ext cx="3657600" cy="304800"/>
          </a:xfrm>
          <a:prstGeom prst="rect">
            <a:avLst/>
          </a:prstGeom>
        </p:spPr>
        <p:txBody>
          <a:bodyPr/>
          <a:lstStyle>
            <a:lvl1pPr>
              <a:defRPr/>
            </a:lvl1pPr>
          </a:lstStyle>
          <a:p>
            <a:r>
              <a:rPr lang="en-US" altLang="ko-KR"/>
              <a:t>Logo</a:t>
            </a:r>
          </a:p>
        </p:txBody>
      </p:sp>
      <p:sp>
        <p:nvSpPr>
          <p:cNvPr id="6" name="灯片编号占位符 5"/>
          <p:cNvSpPr>
            <a:spLocks noGrp="1"/>
          </p:cNvSpPr>
          <p:nvPr>
            <p:ph type="sldNum" sz="quarter" idx="11"/>
          </p:nvPr>
        </p:nvSpPr>
        <p:spPr/>
        <p:txBody>
          <a:bodyPr/>
          <a:lstStyle>
            <a:lvl1pPr>
              <a:defRPr/>
            </a:lvl1pPr>
          </a:lstStyle>
          <a:p>
            <a:fld id="{447C9FAA-8384-4A11-B8A1-F3F04CF1ED4A}" type="slidenum">
              <a:rPr lang="ko-KR" altLang="en-US"/>
              <a:pPr/>
              <a:t>‹#›</a:t>
            </a:fld>
            <a:endParaRPr lang="en-US" altLang="ko-KR"/>
          </a:p>
        </p:txBody>
      </p:sp>
    </p:spTree>
    <p:extLst>
      <p:ext uri="{BB962C8B-B14F-4D97-AF65-F5344CB8AC3E}">
        <p14:creationId xmlns:p14="http://schemas.microsoft.com/office/powerpoint/2010/main" val="27688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2599" name="Rectangle 311"/>
          <p:cNvSpPr>
            <a:spLocks noChangeArrowheads="1"/>
          </p:cNvSpPr>
          <p:nvPr/>
        </p:nvSpPr>
        <p:spPr bwMode="auto">
          <a:xfrm>
            <a:off x="0" y="6477000"/>
            <a:ext cx="91440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857250" y="1447800"/>
            <a:ext cx="73723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white">
          <a:xfrm>
            <a:off x="2286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mn-lt"/>
              </a:defRPr>
            </a:lvl1pPr>
          </a:lstStyle>
          <a:p>
            <a:fld id="{1E9C4616-5194-4606-8A63-4CF8C1388173}" type="slidenum">
              <a:rPr lang="ko-KR" altLang="en-US"/>
              <a:pPr/>
              <a:t>‹#›</a:t>
            </a:fld>
            <a:endParaRPr lang="en-US" altLang="ko-KR"/>
          </a:p>
        </p:txBody>
      </p:sp>
      <p:grpSp>
        <p:nvGrpSpPr>
          <p:cNvPr id="12607" name="Group 319"/>
          <p:cNvGrpSpPr>
            <a:grpSpLocks/>
          </p:cNvGrpSpPr>
          <p:nvPr/>
        </p:nvGrpSpPr>
        <p:grpSpPr bwMode="auto">
          <a:xfrm>
            <a:off x="0" y="685800"/>
            <a:ext cx="9144000" cy="776288"/>
            <a:chOff x="0" y="432"/>
            <a:chExt cx="5760" cy="489"/>
          </a:xfrm>
        </p:grpSpPr>
        <p:sp>
          <p:nvSpPr>
            <p:cNvPr id="12592" name="Rectangle 304"/>
            <p:cNvSpPr>
              <a:spLocks noChangeArrowheads="1"/>
            </p:cNvSpPr>
            <p:nvPr/>
          </p:nvSpPr>
          <p:spPr bwMode="gray">
            <a:xfrm>
              <a:off x="0" y="432"/>
              <a:ext cx="5760" cy="146"/>
            </a:xfrm>
            <a:prstGeom prst="rect">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3" name="Rectangle 305"/>
            <p:cNvSpPr>
              <a:spLocks noChangeArrowheads="1"/>
            </p:cNvSpPr>
            <p:nvPr/>
          </p:nvSpPr>
          <p:spPr bwMode="auto">
            <a:xfrm>
              <a:off x="0" y="578"/>
              <a:ext cx="5760" cy="7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 name="AutoShape 309"/>
            <p:cNvSpPr>
              <a:spLocks noChangeArrowheads="1"/>
            </p:cNvSpPr>
            <p:nvPr/>
          </p:nvSpPr>
          <p:spPr bwMode="auto">
            <a:xfrm>
              <a:off x="4882"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 name="AutoShape 310"/>
            <p:cNvSpPr>
              <a:spLocks noChangeArrowheads="1"/>
            </p:cNvSpPr>
            <p:nvPr/>
          </p:nvSpPr>
          <p:spPr bwMode="auto">
            <a:xfrm>
              <a:off x="5307" y="615"/>
              <a:ext cx="384" cy="306"/>
            </a:xfrm>
            <a:prstGeom prst="chevron">
              <a:avLst>
                <a:gd name="adj" fmla="val 31373"/>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9" name="Rectangle 21"/>
          <p:cNvSpPr>
            <a:spLocks noGrp="1" noChangeArrowheads="1"/>
          </p:cNvSpPr>
          <p:nvPr>
            <p:ph type="title"/>
          </p:nvPr>
        </p:nvSpPr>
        <p:spPr bwMode="gray">
          <a:xfrm>
            <a:off x="185738" y="152400"/>
            <a:ext cx="87296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sldNum="0" hdr="0" dt="0"/>
  <p:txStyles>
    <p:titleStyle>
      <a:lvl1pPr algn="l" rtl="0" eaLnBrk="1" fontAlgn="base" hangingPunct="1">
        <a:spcBef>
          <a:spcPct val="0"/>
        </a:spcBef>
        <a:spcAft>
          <a:spcPct val="0"/>
        </a:spcAft>
        <a:defRPr sz="3000" b="1">
          <a:solidFill>
            <a:schemeClr val="accent1"/>
          </a:solidFill>
          <a:latin typeface="+mj-lt"/>
          <a:ea typeface="+mj-ea"/>
          <a:cs typeface="+mj-cs"/>
        </a:defRPr>
      </a:lvl1pPr>
      <a:lvl2pPr algn="l" rtl="0" eaLnBrk="1" fontAlgn="base" hangingPunct="1">
        <a:spcBef>
          <a:spcPct val="0"/>
        </a:spcBef>
        <a:spcAft>
          <a:spcPct val="0"/>
        </a:spcAft>
        <a:defRPr sz="3000" b="1">
          <a:solidFill>
            <a:schemeClr val="accent1"/>
          </a:solidFill>
          <a:latin typeface="Verdana" pitchFamily="34" charset="0"/>
        </a:defRPr>
      </a:lvl2pPr>
      <a:lvl3pPr algn="l" rtl="0" eaLnBrk="1" fontAlgn="base" hangingPunct="1">
        <a:spcBef>
          <a:spcPct val="0"/>
        </a:spcBef>
        <a:spcAft>
          <a:spcPct val="0"/>
        </a:spcAft>
        <a:defRPr sz="3000" b="1">
          <a:solidFill>
            <a:schemeClr val="accent1"/>
          </a:solidFill>
          <a:latin typeface="Verdana" pitchFamily="34" charset="0"/>
        </a:defRPr>
      </a:lvl3pPr>
      <a:lvl4pPr algn="l" rtl="0" eaLnBrk="1" fontAlgn="base" hangingPunct="1">
        <a:spcBef>
          <a:spcPct val="0"/>
        </a:spcBef>
        <a:spcAft>
          <a:spcPct val="0"/>
        </a:spcAft>
        <a:defRPr sz="3000" b="1">
          <a:solidFill>
            <a:schemeClr val="accent1"/>
          </a:solidFill>
          <a:latin typeface="Verdana" pitchFamily="34" charset="0"/>
        </a:defRPr>
      </a:lvl4pPr>
      <a:lvl5pPr algn="l" rtl="0" eaLnBrk="1" fontAlgn="base" hangingPunct="1">
        <a:spcBef>
          <a:spcPct val="0"/>
        </a:spcBef>
        <a:spcAft>
          <a:spcPct val="0"/>
        </a:spcAft>
        <a:defRPr sz="3000" b="1">
          <a:solidFill>
            <a:schemeClr val="accent1"/>
          </a:solidFill>
          <a:latin typeface="Verdana" pitchFamily="34" charset="0"/>
        </a:defRPr>
      </a:lvl5pPr>
      <a:lvl6pPr marL="457200" algn="l" rtl="0" eaLnBrk="1" fontAlgn="base" hangingPunct="1">
        <a:spcBef>
          <a:spcPct val="0"/>
        </a:spcBef>
        <a:spcAft>
          <a:spcPct val="0"/>
        </a:spcAft>
        <a:defRPr sz="3000" b="1">
          <a:solidFill>
            <a:schemeClr val="accent1"/>
          </a:solidFill>
          <a:latin typeface="Verdana" pitchFamily="34" charset="0"/>
        </a:defRPr>
      </a:lvl6pPr>
      <a:lvl7pPr marL="914400" algn="l" rtl="0" eaLnBrk="1" fontAlgn="base" hangingPunct="1">
        <a:spcBef>
          <a:spcPct val="0"/>
        </a:spcBef>
        <a:spcAft>
          <a:spcPct val="0"/>
        </a:spcAft>
        <a:defRPr sz="3000" b="1">
          <a:solidFill>
            <a:schemeClr val="accent1"/>
          </a:solidFill>
          <a:latin typeface="Verdana" pitchFamily="34" charset="0"/>
        </a:defRPr>
      </a:lvl7pPr>
      <a:lvl8pPr marL="1371600" algn="l" rtl="0" eaLnBrk="1" fontAlgn="base" hangingPunct="1">
        <a:spcBef>
          <a:spcPct val="0"/>
        </a:spcBef>
        <a:spcAft>
          <a:spcPct val="0"/>
        </a:spcAft>
        <a:defRPr sz="3000" b="1">
          <a:solidFill>
            <a:schemeClr val="accent1"/>
          </a:solidFill>
          <a:latin typeface="Verdana" pitchFamily="34" charset="0"/>
        </a:defRPr>
      </a:lvl8pPr>
      <a:lvl9pPr marL="1828800" algn="l" rtl="0" eaLnBrk="1" fontAlgn="base" hangingPunct="1">
        <a:spcBef>
          <a:spcPct val="0"/>
        </a:spcBef>
        <a:spcAft>
          <a:spcPct val="0"/>
        </a:spcAft>
        <a:defRPr sz="3000" b="1">
          <a:solidFill>
            <a:schemeClr val="accent1"/>
          </a:solidFill>
          <a:latin typeface="Verdana" pitchFamily="34" charset="0"/>
        </a:defRPr>
      </a:lvl9pPr>
    </p:titleStyle>
    <p:body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2771800" y="2617788"/>
            <a:ext cx="6172175" cy="1611312"/>
          </a:xfrm>
          <a:extLst>
            <a:ext uri="{AF507438-7753-43E0-B8FC-AC1667EBCBE1}">
              <a14:hiddenEffects xmlns:a14="http://schemas.microsoft.com/office/drawing/2010/main">
                <a:effectLst>
                  <a:outerShdw dist="71842" dir="2700000" algn="ctr" rotWithShape="0">
                    <a:schemeClr val="tx2"/>
                  </a:outerShdw>
                </a:effectLst>
              </a14:hiddenEffects>
            </a:ext>
          </a:extLst>
        </p:spPr>
        <p:txBody>
          <a:bodyPr/>
          <a:lstStyle/>
          <a:p>
            <a:r>
              <a:rPr lang="zh-CN" altLang="en-US" dirty="0">
                <a:latin typeface="黑体" panose="02010609060101010101" pitchFamily="49" charset="-122"/>
                <a:ea typeface="黑体" panose="02010609060101010101" pitchFamily="49" charset="-122"/>
              </a:rPr>
              <a:t>数据库系统原理</a:t>
            </a:r>
            <a:endParaRPr lang="ko-KR" altLang="en-US" dirty="0">
              <a:latin typeface="黑体" panose="02010609060101010101" pitchFamily="49" charset="-122"/>
            </a:endParaRPr>
          </a:p>
        </p:txBody>
      </p:sp>
      <p:sp>
        <p:nvSpPr>
          <p:cNvPr id="70659" name="Rectangle 1027"/>
          <p:cNvSpPr>
            <a:spLocks noGrp="1" noChangeArrowheads="1"/>
          </p:cNvSpPr>
          <p:nvPr>
            <p:ph type="subTitle" idx="1"/>
          </p:nvPr>
        </p:nvSpPr>
        <p:spPr bwMode="auto">
          <a:xfrm>
            <a:off x="1187624" y="4867701"/>
            <a:ext cx="7016824" cy="1072480"/>
          </a:xfrm>
          <a:prstGeom prst="rect">
            <a:avLst/>
          </a:prstGeom>
          <a:ln>
            <a:noFill/>
          </a:ln>
        </p:spPr>
        <p:style>
          <a:lnRef idx="2">
            <a:schemeClr val="accent3"/>
          </a:lnRef>
          <a:fillRef idx="1">
            <a:schemeClr val="lt1"/>
          </a:fillRef>
          <a:effectRef idx="0">
            <a:schemeClr val="accent3"/>
          </a:effectRef>
          <a:fontRef idx="minor">
            <a:schemeClr val="dk1"/>
          </a:fontRef>
        </p:style>
        <p:txBody>
          <a:bodyPr/>
          <a:lstStyle/>
          <a:p>
            <a:pPr marL="0" indent="0" algn="ctr">
              <a:buFontTx/>
              <a:buNone/>
            </a:pPr>
            <a:r>
              <a:rPr lang="zh-CN" altLang="en-US" b="0" dirty="0">
                <a:latin typeface="华文新魏" panose="02010800040101010101" pitchFamily="2" charset="-122"/>
                <a:ea typeface="华文新魏" panose="02010800040101010101" pitchFamily="2" charset="-122"/>
              </a:rPr>
              <a:t>桂林电子科技大学 计算机与信息安全学院</a:t>
            </a:r>
            <a:endParaRPr lang="en-US" altLang="zh-CN" b="0" dirty="0">
              <a:latin typeface="华文新魏" panose="02010800040101010101" pitchFamily="2" charset="-122"/>
              <a:ea typeface="华文新魏" panose="02010800040101010101" pitchFamily="2" charset="-122"/>
            </a:endParaRPr>
          </a:p>
          <a:p>
            <a:pPr marL="0" indent="0" algn="ctr">
              <a:buFontTx/>
              <a:buNone/>
            </a:pPr>
            <a:r>
              <a:rPr lang="zh-CN" altLang="en-US" b="0" dirty="0">
                <a:latin typeface="华文新魏" panose="02010800040101010101" pitchFamily="2" charset="-122"/>
                <a:ea typeface="华文新魏" panose="02010800040101010101" pitchFamily="2" charset="-122"/>
              </a:rPr>
              <a:t>数据库原理课程组</a:t>
            </a:r>
            <a:endParaRPr lang="ko-KR" altLang="en-US" b="0" dirty="0">
              <a:latin typeface="华文新魏" panose="02010800040101010101" pitchFamily="2" charset="-122"/>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建立数据库的感性认识</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783428" y="1340768"/>
            <a:ext cx="7531174" cy="5077544"/>
          </a:xfrm>
        </p:spPr>
        <p:txBody>
          <a:bodyPr/>
          <a:lstStyle/>
          <a:p>
            <a:r>
              <a:rPr lang="zh-CN" altLang="en-US" dirty="0">
                <a:latin typeface="华文细黑" panose="02010600040101010101" pitchFamily="2" charset="-122"/>
                <a:ea typeface="华文细黑" panose="02010600040101010101" pitchFamily="2" charset="-122"/>
              </a:rPr>
              <a:t>现实世界的数据管理问题</a:t>
            </a:r>
            <a:r>
              <a:rPr lang="en-US" altLang="ko-KR" dirty="0">
                <a:latin typeface="华文细黑" panose="02010600040101010101" pitchFamily="2" charset="-122"/>
                <a:ea typeface="华文细黑" panose="02010600040101010101" pitchFamily="2" charset="-122"/>
              </a:rPr>
              <a:t> </a:t>
            </a:r>
          </a:p>
          <a:p>
            <a:pPr lvl="1">
              <a:buFontTx/>
              <a:buNone/>
            </a:pPr>
            <a:r>
              <a:rPr lang="en-US" altLang="ko-KR"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数据多了</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管理</a:t>
            </a:r>
            <a:endParaRPr lang="en-US" altLang="zh-CN" dirty="0">
              <a:latin typeface="华文细黑" panose="02010600040101010101" pitchFamily="2" charset="-122"/>
              <a:ea typeface="华文细黑" panose="02010600040101010101" pitchFamily="2" charset="-122"/>
            </a:endParaRPr>
          </a:p>
          <a:p>
            <a:pPr lvl="1">
              <a:buFontTx/>
              <a:buNone/>
            </a:pPr>
            <a:r>
              <a:rPr lang="zh-CN" altLang="en-US" dirty="0">
                <a:latin typeface="华文细黑" panose="02010600040101010101" pitchFamily="2" charset="-122"/>
                <a:ea typeface="华文细黑" panose="02010600040101010101" pitchFamily="2" charset="-122"/>
              </a:rPr>
              <a:t> 用户多了</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共享</a:t>
            </a:r>
            <a:endParaRPr lang="en-US" altLang="zh-CN" dirty="0">
              <a:latin typeface="华文细黑" panose="02010600040101010101" pitchFamily="2" charset="-122"/>
              <a:ea typeface="华文细黑" panose="02010600040101010101" pitchFamily="2" charset="-122"/>
            </a:endParaRPr>
          </a:p>
          <a:p>
            <a:pPr lvl="1">
              <a:buFontTx/>
              <a:buNone/>
            </a:pPr>
            <a:endParaRPr lang="en-US" altLang="zh-CN" dirty="0">
              <a:latin typeface="华文细黑" panose="02010600040101010101" pitchFamily="2" charset="-122"/>
              <a:ea typeface="华文细黑" panose="02010600040101010101" pitchFamily="2" charset="-122"/>
            </a:endParaRPr>
          </a:p>
          <a:p>
            <a:pPr marL="342900" lvl="1" indent="-342900">
              <a:buClr>
                <a:schemeClr val="folHlink"/>
              </a:buClr>
              <a:buSzPct val="110000"/>
              <a:buFontTx/>
              <a:buChar char="•"/>
            </a:pPr>
            <a:r>
              <a:rPr lang="zh-CN" altLang="en-US" sz="2800" b="1" dirty="0">
                <a:latin typeface="华文细黑" panose="02010600040101010101" pitchFamily="2" charset="-122"/>
                <a:ea typeface="华文细黑" panose="02010600040101010101" pitchFamily="2" charset="-122"/>
                <a:cs typeface="+mn-cs"/>
              </a:rPr>
              <a:t>数据库产生的基础</a:t>
            </a:r>
            <a:endParaRPr lang="en-US" altLang="zh-CN" sz="2800" b="1" dirty="0">
              <a:latin typeface="华文细黑" panose="02010600040101010101" pitchFamily="2" charset="-122"/>
              <a:ea typeface="华文细黑" panose="02010600040101010101" pitchFamily="2" charset="-122"/>
              <a:cs typeface="+mn-cs"/>
            </a:endParaRPr>
          </a:p>
          <a:p>
            <a:pPr lvl="1">
              <a:buFontTx/>
              <a:buNone/>
            </a:pPr>
            <a:r>
              <a:rPr lang="zh-CN" altLang="en-US" dirty="0">
                <a:latin typeface="华文细黑" panose="02010600040101010101" pitchFamily="2" charset="-122"/>
                <a:ea typeface="华文细黑" panose="02010600040101010101" pitchFamily="2" charset="-122"/>
              </a:rPr>
              <a:t> 文件（系统）</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　共享读写存在问题</a:t>
            </a:r>
            <a:endParaRPr lang="en-US" altLang="zh-CN" dirty="0">
              <a:latin typeface="华文细黑" panose="02010600040101010101" pitchFamily="2" charset="-122"/>
              <a:ea typeface="华文细黑" panose="02010600040101010101" pitchFamily="2" charset="-122"/>
            </a:endParaRPr>
          </a:p>
          <a:p>
            <a:pPr lvl="1">
              <a:buFontTx/>
              <a:buNone/>
            </a:pPr>
            <a:r>
              <a:rPr lang="en-US" altLang="ko-KR"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很多数据存在共性</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抽象</a:t>
            </a:r>
            <a:endParaRPr lang="en-US" altLang="ko-KR" dirty="0">
              <a:latin typeface="华文细黑" panose="02010600040101010101" pitchFamily="2" charset="-122"/>
              <a:ea typeface="华文细黑" panose="02010600040101010101" pitchFamily="2" charset="-122"/>
            </a:endParaRPr>
          </a:p>
          <a:p>
            <a:pPr marL="0" indent="0">
              <a:buNone/>
            </a:pPr>
            <a:endParaRPr lang="en-US" altLang="ko-KR"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70350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p:txBody>
          <a:bodyPr/>
          <a:lstStyle/>
          <a:p>
            <a:r>
              <a:rPr lang="zh-CN" altLang="en-US" dirty="0">
                <a:latin typeface="黑体" panose="02010609060101010101" pitchFamily="49" charset="-122"/>
                <a:ea typeface="黑体" panose="02010609060101010101" pitchFamily="49" charset="-122"/>
              </a:rPr>
              <a:t>建立数据库的感性认识</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677988" y="1216950"/>
            <a:ext cx="7531174" cy="5077544"/>
          </a:xfrm>
        </p:spPr>
        <p:txBody>
          <a:bodyPr/>
          <a:lstStyle/>
          <a:p>
            <a:r>
              <a:rPr lang="zh-CN" altLang="en-US" dirty="0">
                <a:latin typeface="华文细黑" panose="02010600040101010101" pitchFamily="2" charset="-122"/>
                <a:ea typeface="华文细黑" panose="02010600040101010101" pitchFamily="2" charset="-122"/>
              </a:rPr>
              <a:t>数据库案例</a:t>
            </a:r>
            <a:r>
              <a:rPr lang="en-US" altLang="ko-KR" dirty="0">
                <a:latin typeface="华文细黑" panose="02010600040101010101" pitchFamily="2" charset="-122"/>
                <a:ea typeface="华文细黑" panose="02010600040101010101" pitchFamily="2" charset="-122"/>
              </a:rPr>
              <a:t> </a:t>
            </a:r>
          </a:p>
          <a:p>
            <a:pPr lvl="1">
              <a:buFontTx/>
              <a:buNone/>
            </a:pPr>
            <a:r>
              <a:rPr lang="en-US" altLang="ko-KR" dirty="0">
                <a:latin typeface="华文细黑" panose="02010600040101010101" pitchFamily="2" charset="-122"/>
                <a:ea typeface="华文细黑" panose="02010600040101010101" pitchFamily="2" charset="-122"/>
              </a:rPr>
              <a:t> </a:t>
            </a:r>
          </a:p>
          <a:p>
            <a:pPr lvl="1">
              <a:buFontTx/>
              <a:buNone/>
            </a:pPr>
            <a:endParaRPr lang="en-US" altLang="ko-KR" dirty="0">
              <a:latin typeface="华文细黑" panose="02010600040101010101" pitchFamily="2" charset="-122"/>
              <a:ea typeface="华文细黑" panose="02010600040101010101" pitchFamily="2"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8678811"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1101" y="5517232"/>
            <a:ext cx="8124340" cy="707886"/>
          </a:xfrm>
          <a:prstGeom prst="rect">
            <a:avLst/>
          </a:prstGeom>
          <a:noFill/>
        </p:spPr>
        <p:txBody>
          <a:bodyPr wrap="none" rtlCol="0">
            <a:spAutoFit/>
          </a:bodyPr>
          <a:lstStyle/>
          <a:p>
            <a:r>
              <a:rPr lang="zh-CN" altLang="en-US" dirty="0">
                <a:latin typeface="华文细黑" panose="02010600040101010101" pitchFamily="2" charset="-122"/>
                <a:ea typeface="华文细黑" panose="02010600040101010101" pitchFamily="2" charset="-122"/>
              </a:rPr>
              <a:t>我们的问题</a:t>
            </a:r>
            <a:r>
              <a:rPr lang="zh-CN" altLang="en-US" dirty="0">
                <a:latin typeface="华文细黑" panose="02010600040101010101" pitchFamily="2" charset="-122"/>
                <a:ea typeface="华文细黑" panose="02010600040101010101" pitchFamily="2" charset="-122"/>
                <a:sym typeface="Wingdings" panose="05000000000000000000" pitchFamily="2" charset="2"/>
              </a:rPr>
              <a:t>：（</a:t>
            </a:r>
            <a:r>
              <a:rPr lang="en-US" altLang="zh-CN" dirty="0">
                <a:latin typeface="华文细黑" panose="02010600040101010101" pitchFamily="2" charset="-122"/>
                <a:ea typeface="华文细黑" panose="02010600040101010101" pitchFamily="2" charset="-122"/>
                <a:sym typeface="Wingdings" panose="05000000000000000000" pitchFamily="2" charset="2"/>
              </a:rPr>
              <a:t>1</a:t>
            </a:r>
            <a:r>
              <a:rPr lang="zh-CN" altLang="en-US" dirty="0">
                <a:latin typeface="华文细黑" panose="02010600040101010101" pitchFamily="2" charset="-122"/>
                <a:ea typeface="华文细黑" panose="02010600040101010101" pitchFamily="2" charset="-122"/>
                <a:sym typeface="Wingdings" panose="05000000000000000000" pitchFamily="2" charset="2"/>
              </a:rPr>
              <a:t>）</a:t>
            </a:r>
            <a:r>
              <a:rPr lang="en-US" altLang="zh-CN" dirty="0">
                <a:latin typeface="华文细黑" panose="02010600040101010101" pitchFamily="2" charset="-122"/>
                <a:ea typeface="华文细黑" panose="02010600040101010101" pitchFamily="2" charset="-122"/>
                <a:sym typeface="Wingdings" panose="05000000000000000000" pitchFamily="2" charset="2"/>
              </a:rPr>
              <a:t>qunar.com</a:t>
            </a:r>
            <a:r>
              <a:rPr lang="zh-CN" altLang="en-US" dirty="0">
                <a:latin typeface="华文细黑" panose="02010600040101010101" pitchFamily="2" charset="-122"/>
                <a:ea typeface="华文细黑" panose="02010600040101010101" pitchFamily="2" charset="-122"/>
                <a:sym typeface="Wingdings" panose="05000000000000000000" pitchFamily="2" charset="2"/>
              </a:rPr>
              <a:t>应用后台的数据是如何存储和组织的？</a:t>
            </a:r>
            <a:endParaRPr lang="en-US" altLang="zh-CN" dirty="0">
              <a:latin typeface="华文细黑" panose="02010600040101010101" pitchFamily="2" charset="-122"/>
              <a:ea typeface="华文细黑" panose="02010600040101010101" pitchFamily="2" charset="-122"/>
              <a:sym typeface="Wingdings" panose="05000000000000000000" pitchFamily="2" charset="2"/>
            </a:endParaRPr>
          </a:p>
          <a:p>
            <a:r>
              <a:rPr lang="zh-CN" altLang="en-US" dirty="0">
                <a:latin typeface="华文细黑" panose="02010600040101010101" pitchFamily="2" charset="-122"/>
                <a:ea typeface="华文细黑" panose="02010600040101010101" pitchFamily="2" charset="-122"/>
                <a:sym typeface="Wingdings" panose="05000000000000000000" pitchFamily="2" charset="2"/>
              </a:rPr>
              <a:t>（</a:t>
            </a:r>
            <a:r>
              <a:rPr lang="en-US" altLang="zh-CN" dirty="0">
                <a:latin typeface="华文细黑" panose="02010600040101010101" pitchFamily="2" charset="-122"/>
                <a:ea typeface="华文细黑" panose="02010600040101010101" pitchFamily="2" charset="-122"/>
                <a:sym typeface="Wingdings" panose="05000000000000000000" pitchFamily="2" charset="2"/>
              </a:rPr>
              <a:t>2</a:t>
            </a:r>
            <a:r>
              <a:rPr lang="zh-CN" altLang="en-US" dirty="0">
                <a:latin typeface="华文细黑" panose="02010600040101010101" pitchFamily="2" charset="-122"/>
                <a:ea typeface="华文细黑" panose="02010600040101010101" pitchFamily="2" charset="-122"/>
                <a:sym typeface="Wingdings" panose="05000000000000000000" pitchFamily="2" charset="2"/>
              </a:rPr>
              <a:t>）面对大量用户，</a:t>
            </a:r>
            <a:r>
              <a:rPr lang="en-US" altLang="zh-CN" dirty="0">
                <a:latin typeface="华文细黑" panose="02010600040101010101" pitchFamily="2" charset="-122"/>
                <a:ea typeface="华文细黑" panose="02010600040101010101" pitchFamily="2" charset="-122"/>
                <a:sym typeface="Wingdings" panose="05000000000000000000" pitchFamily="2" charset="2"/>
              </a:rPr>
              <a:t> qunar.com</a:t>
            </a:r>
            <a:r>
              <a:rPr lang="zh-CN" altLang="en-US" dirty="0">
                <a:latin typeface="华文细黑" panose="02010600040101010101" pitchFamily="2" charset="-122"/>
                <a:ea typeface="华文细黑" panose="02010600040101010101" pitchFamily="2" charset="-122"/>
                <a:sym typeface="Wingdings" panose="05000000000000000000" pitchFamily="2" charset="2"/>
              </a:rPr>
              <a:t>如何保证快速的用户响应？</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957590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395536" y="1196752"/>
            <a:ext cx="8352928" cy="720080"/>
          </a:xfrm>
        </p:spPr>
        <p:txBody>
          <a:bodyPr/>
          <a:lstStyle/>
          <a:p>
            <a:r>
              <a:rPr lang="zh-CN" altLang="en-US" dirty="0">
                <a:latin typeface="华文细黑" panose="02010600040101010101" pitchFamily="2" charset="-122"/>
                <a:ea typeface="华文细黑" panose="02010600040101010101" pitchFamily="2" charset="-122"/>
              </a:rPr>
              <a:t>数据库知识导引图</a:t>
            </a: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44824"/>
            <a:ext cx="77724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09120"/>
            <a:ext cx="7762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bwMode="auto">
          <a:xfrm>
            <a:off x="4716016" y="3284984"/>
            <a:ext cx="0" cy="1224136"/>
          </a:xfrm>
          <a:prstGeom prst="straightConnector1">
            <a:avLst/>
          </a:prstGeom>
          <a:noFill/>
          <a:ln w="381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18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arn(inVertical)">
                                      <p:cBhvr>
                                        <p:cTn id="7" dur="500"/>
                                        <p:tgtEl>
                                          <p:spTgt spid="7168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   数据库知识结构图</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14" y="980728"/>
            <a:ext cx="7877175"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p:nvPr/>
        </p:nvPicPr>
        <p:blipFill>
          <a:blip r:embed="rId3"/>
          <a:stretch>
            <a:fillRect/>
          </a:stretch>
        </p:blipFill>
        <p:spPr>
          <a:xfrm>
            <a:off x="255236" y="2619102"/>
            <a:ext cx="8613377" cy="2322066"/>
          </a:xfrm>
          <a:prstGeom prst="rect">
            <a:avLst/>
          </a:prstGeom>
        </p:spPr>
      </p:pic>
      <p:pic>
        <p:nvPicPr>
          <p:cNvPr id="727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5" y="1899756"/>
            <a:ext cx="9104434" cy="376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06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2712"/>
                                        </p:tgtEl>
                                        <p:attrNameLst>
                                          <p:attrName>style.visibility</p:attrName>
                                        </p:attrNameLst>
                                      </p:cBhvr>
                                      <p:to>
                                        <p:strVal val="visible"/>
                                      </p:to>
                                    </p:set>
                                    <p:animEffect transition="in" filter="barn(inVertical)">
                                      <p:cBhvr>
                                        <p:cTn id="12"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542925" y="1340768"/>
            <a:ext cx="8058150" cy="4953000"/>
          </a:xfrm>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I )</a:t>
            </a:r>
            <a:endParaRPr lang="zh-CN" altLang="en-US"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今天的数据库是什么样子？被管理的数据需要具有什么特征？（数据模型：</a:t>
            </a:r>
            <a:r>
              <a:rPr lang="en-US" altLang="zh-CN" dirty="0">
                <a:latin typeface="华文细黑" panose="02010600040101010101" pitchFamily="2" charset="-122"/>
                <a:ea typeface="华文细黑" panose="02010600040101010101" pitchFamily="2" charset="-122"/>
              </a:rPr>
              <a:t>chapter 1+2+5</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如果已存在一个好的数据库，我们如何操作它（理论视角</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实践视角）？（关系代数</a:t>
            </a:r>
            <a:r>
              <a:rPr lang="en-US" altLang="zh-CN" dirty="0">
                <a:latin typeface="华文细黑" panose="02010600040101010101" pitchFamily="2" charset="-122"/>
                <a:ea typeface="华文细黑" panose="02010600040101010101" pitchFamily="2" charset="-122"/>
              </a:rPr>
              <a:t>+SQL</a:t>
            </a:r>
            <a:r>
              <a:rPr lang="zh-CN" altLang="en-US" dirty="0">
                <a:latin typeface="华文细黑" panose="02010600040101010101" pitchFamily="2" charset="-122"/>
                <a:ea typeface="华文细黑" panose="02010600040101010101" pitchFamily="2" charset="-122"/>
              </a:rPr>
              <a:t> ：</a:t>
            </a:r>
            <a:r>
              <a:rPr lang="en-US" altLang="zh-CN" dirty="0">
                <a:latin typeface="华文细黑" panose="02010600040101010101" pitchFamily="2" charset="-122"/>
                <a:ea typeface="华文细黑" panose="02010600040101010101" pitchFamily="2" charset="-122"/>
              </a:rPr>
              <a:t>chapter 2+3</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643557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683568" y="1340768"/>
            <a:ext cx="7372350" cy="4953000"/>
          </a:xfrm>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II )</a:t>
            </a:r>
            <a:endParaRPr lang="zh-CN" altLang="en-US"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什么样的数据库才是一个好的数据库？（规范化理论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数据库评价：</a:t>
            </a:r>
            <a:r>
              <a:rPr lang="en-US" altLang="zh-CN" dirty="0">
                <a:latin typeface="华文细黑" panose="02010600040101010101" pitchFamily="2" charset="-122"/>
                <a:ea typeface="华文细黑" panose="02010600040101010101" pitchFamily="2" charset="-122"/>
              </a:rPr>
              <a:t>chapter 6 </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如何设计一个好的数据库？（数据库设计：</a:t>
            </a:r>
            <a:r>
              <a:rPr lang="en-US" altLang="zh-CN" dirty="0">
                <a:latin typeface="华文细黑" panose="02010600040101010101" pitchFamily="2" charset="-122"/>
                <a:ea typeface="华文细黑" panose="02010600040101010101" pitchFamily="2" charset="-122"/>
              </a:rPr>
              <a:t>chapter 7</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9263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683568" y="1340768"/>
            <a:ext cx="7372350" cy="4953000"/>
          </a:xfrm>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III DBMS</a:t>
            </a:r>
            <a:r>
              <a:rPr lang="zh-CN" altLang="en-US" dirty="0">
                <a:latin typeface="华文细黑" panose="02010600040101010101" pitchFamily="2" charset="-122"/>
                <a:ea typeface="华文细黑" panose="02010600040101010101" pitchFamily="2" charset="-122"/>
              </a:rPr>
              <a:t>的内部工作机制</a:t>
            </a:r>
            <a:r>
              <a:rPr lang="en-US" altLang="zh-CN" dirty="0">
                <a:latin typeface="华文细黑" panose="02010600040101010101" pitchFamily="2" charset="-122"/>
                <a:ea typeface="华文细黑" panose="02010600040101010101" pitchFamily="2" charset="-122"/>
              </a:rPr>
              <a:t>)</a:t>
            </a:r>
          </a:p>
          <a:p>
            <a:pPr lvl="1"/>
            <a:r>
              <a:rPr lang="zh-CN" altLang="en-US" dirty="0">
                <a:latin typeface="华文细黑" panose="02010600040101010101" pitchFamily="2" charset="-122"/>
                <a:ea typeface="华文细黑" panose="02010600040101010101" pitchFamily="2" charset="-122"/>
              </a:rPr>
              <a:t>数据库呈现了很多优点，</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是如何做到的？（查询优化</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并发控制：</a:t>
            </a:r>
            <a:r>
              <a:rPr lang="en-US" altLang="zh-CN" dirty="0">
                <a:latin typeface="华文细黑" panose="02010600040101010101" pitchFamily="2" charset="-122"/>
                <a:ea typeface="华文细黑" panose="02010600040101010101" pitchFamily="2" charset="-122"/>
              </a:rPr>
              <a:t>chapter 9+11</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如果数据库坏了，</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如何帮助我们？（数据库恢复技术 ：</a:t>
            </a:r>
            <a:r>
              <a:rPr lang="en-US" altLang="zh-CN" dirty="0">
                <a:latin typeface="华文细黑" panose="02010600040101010101" pitchFamily="2" charset="-122"/>
                <a:ea typeface="华文细黑" panose="02010600040101010101" pitchFamily="2" charset="-122"/>
              </a:rPr>
              <a:t>chapter 10</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757352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p:txBody>
          <a:bodyPr/>
          <a:lstStyle/>
          <a:p>
            <a:r>
              <a:rPr lang="zh-CN" altLang="en-US" dirty="0">
                <a:latin typeface="华文细黑" panose="02010600040101010101" pitchFamily="2" charset="-122"/>
                <a:ea typeface="华文细黑" panose="02010600040101010101" pitchFamily="2" charset="-122"/>
              </a:rPr>
              <a:t>课程内容</a:t>
            </a:r>
            <a:r>
              <a:rPr lang="en-US" altLang="zh-CN" dirty="0">
                <a:latin typeface="华文细黑" panose="02010600040101010101" pitchFamily="2" charset="-122"/>
                <a:ea typeface="华文细黑" panose="02010600040101010101" pitchFamily="2" charset="-122"/>
              </a:rPr>
              <a:t>(PART VI </a:t>
            </a:r>
            <a:r>
              <a:rPr lang="zh-CN" altLang="en-US" dirty="0">
                <a:latin typeface="华文细黑" panose="02010600040101010101" pitchFamily="2" charset="-122"/>
                <a:ea typeface="华文细黑" panose="02010600040101010101" pitchFamily="2" charset="-122"/>
              </a:rPr>
              <a:t>数据库应用系统</a:t>
            </a:r>
            <a:r>
              <a:rPr lang="en-US" altLang="zh-CN" dirty="0">
                <a:latin typeface="华文细黑" panose="02010600040101010101" pitchFamily="2" charset="-122"/>
                <a:ea typeface="华文细黑" panose="02010600040101010101" pitchFamily="2" charset="-122"/>
              </a:rPr>
              <a:t>)</a:t>
            </a:r>
          </a:p>
          <a:p>
            <a:pPr lvl="1"/>
            <a:r>
              <a:rPr lang="zh-CN" altLang="en-US" dirty="0">
                <a:latin typeface="华文细黑" panose="02010600040101010101" pitchFamily="2" charset="-122"/>
                <a:ea typeface="华文细黑" panose="02010600040101010101" pitchFamily="2" charset="-122"/>
              </a:rPr>
              <a:t>如何基于数据库和</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开发新型的应用系统？（系统开发基础：</a:t>
            </a:r>
            <a:r>
              <a:rPr lang="en-US" altLang="zh-CN" dirty="0">
                <a:latin typeface="华文细黑" panose="02010600040101010101" pitchFamily="2" charset="-122"/>
                <a:ea typeface="华文细黑" panose="02010600040101010101" pitchFamily="2" charset="-122"/>
              </a:rPr>
              <a:t>chapter 8</a:t>
            </a:r>
            <a:r>
              <a:rPr lang="zh-CN" altLang="en-US"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20618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p:txBody>
          <a:bodyPr/>
          <a:lstStyle/>
          <a:p>
            <a:r>
              <a:rPr lang="zh-CN" altLang="en-US" dirty="0">
                <a:latin typeface="华文细黑" panose="02010600040101010101" pitchFamily="2" charset="-122"/>
                <a:ea typeface="华文细黑" panose="02010600040101010101" pitchFamily="2" charset="-122"/>
              </a:rPr>
              <a:t>思考问题</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数据在发生什么演变？将来的数据库需要具备什么特征才能满足数据的管理需求？</a:t>
            </a:r>
            <a:endParaRPr lang="en-US" altLang="zh-CN" dirty="0">
              <a:latin typeface="华文细黑" panose="02010600040101010101" pitchFamily="2" charset="-122"/>
              <a:ea typeface="华文细黑" panose="02010600040101010101" pitchFamily="2" charset="-122"/>
            </a:endParaRPr>
          </a:p>
          <a:p>
            <a:pPr marL="914400" lvl="2" indent="0">
              <a:buNone/>
            </a:pP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63245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数据库系统原理　课程介绍</a:t>
            </a:r>
          </a:p>
        </p:txBody>
      </p:sp>
      <p:sp>
        <p:nvSpPr>
          <p:cNvPr id="3" name="内容占位符 2"/>
          <p:cNvSpPr>
            <a:spLocks noGrp="1"/>
          </p:cNvSpPr>
          <p:nvPr>
            <p:ph idx="1"/>
          </p:nvPr>
        </p:nvSpPr>
        <p:spPr>
          <a:xfrm>
            <a:off x="500510" y="2428776"/>
            <a:ext cx="7372350" cy="3763888"/>
          </a:xfrm>
        </p:spPr>
        <p:txBody>
          <a:bodyPr/>
          <a:lstStyle/>
          <a:p>
            <a:r>
              <a:rPr lang="en-US" altLang="zh-CN" dirty="0">
                <a:latin typeface="华文细黑" panose="02010600040101010101" pitchFamily="2" charset="-122"/>
                <a:ea typeface="华文细黑" panose="02010600040101010101" pitchFamily="2" charset="-122"/>
              </a:rPr>
              <a:t>Sorry</a:t>
            </a:r>
            <a:r>
              <a:rPr lang="zh-CN" altLang="en-US" dirty="0">
                <a:latin typeface="华文细黑" panose="02010600040101010101" pitchFamily="2" charset="-122"/>
                <a:ea typeface="华文细黑" panose="02010600040101010101" pitchFamily="2" charset="-122"/>
              </a:rPr>
              <a:t>，我们的课程也要考核</a:t>
            </a:r>
            <a:endParaRPr lang="en-US" altLang="zh-CN" dirty="0">
              <a:latin typeface="华文细黑" panose="02010600040101010101" pitchFamily="2" charset="-122"/>
              <a:ea typeface="华文细黑" panose="02010600040101010101" pitchFamily="2" charset="-122"/>
            </a:endParaRPr>
          </a:p>
          <a:p>
            <a:pPr marL="914400" lvl="2" indent="0">
              <a:buNone/>
            </a:pP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p:txBody>
      </p:sp>
      <p:sp>
        <p:nvSpPr>
          <p:cNvPr id="4" name="内容占位符 2"/>
          <p:cNvSpPr txBox="1">
            <a:spLocks/>
          </p:cNvSpPr>
          <p:nvPr/>
        </p:nvSpPr>
        <p:spPr bwMode="auto">
          <a:xfrm>
            <a:off x="528118" y="1340768"/>
            <a:ext cx="737235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57200" lvl="2" indent="-457200">
              <a:buClr>
                <a:schemeClr val="folHlink"/>
              </a:buClr>
              <a:buFont typeface="Wingdings" panose="05000000000000000000" pitchFamily="2" charset="2"/>
              <a:buChar char="l"/>
            </a:pPr>
            <a:r>
              <a:rPr lang="zh-CN" altLang="en-US" sz="2800" dirty="0">
                <a:latin typeface="华文细黑" panose="02010600040101010101" pitchFamily="2" charset="-122"/>
                <a:ea typeface="华文细黑" panose="02010600040101010101" pitchFamily="2" charset="-122"/>
              </a:rPr>
              <a:t>请相信，数据库的课程内容很精彩</a:t>
            </a:r>
            <a:endParaRPr lang="en-US" altLang="zh-CN" b="0" kern="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02002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00084"/>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数据库的起源</a:t>
            </a:r>
            <a:r>
              <a:rPr lang="en-US" altLang="zh-CN" sz="2800" b="0" dirty="0">
                <a:solidFill>
                  <a:schemeClr val="tx1"/>
                </a:solidFill>
                <a:latin typeface="华文新魏" panose="02010800040101010101" pitchFamily="2" charset="-122"/>
                <a:ea typeface="华文新魏" panose="02010800040101010101" pitchFamily="2" charset="-122"/>
              </a:rPr>
              <a:t>&amp;</a:t>
            </a:r>
            <a:r>
              <a:rPr lang="zh-CN" altLang="en-US" sz="2800" b="0" dirty="0">
                <a:solidFill>
                  <a:schemeClr val="tx1"/>
                </a:solidFill>
                <a:latin typeface="华文新魏" panose="02010800040101010101" pitchFamily="2" charset="-122"/>
                <a:ea typeface="华文新魏" panose="02010800040101010101" pitchFamily="2" charset="-122"/>
              </a:rPr>
              <a:t>应用</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总结：</a:t>
            </a:r>
            <a:r>
              <a:rPr lang="en-US" altLang="zh-CN" sz="2800" b="0" dirty="0">
                <a:solidFill>
                  <a:schemeClr val="tx1"/>
                </a:solidFill>
                <a:latin typeface="华文新魏" panose="02010800040101010101" pitchFamily="2" charset="-122"/>
                <a:ea typeface="华文新魏" panose="02010800040101010101" pitchFamily="2" charset="-122"/>
              </a:rPr>
              <a:t>DB &amp; DBMS &amp; DBS</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数据库的起源</a:t>
            </a:r>
            <a:r>
              <a:rPr lang="en-US" altLang="zh-CN" sz="2800" b="0" dirty="0">
                <a:solidFill>
                  <a:schemeClr val="tx1"/>
                </a:solidFill>
                <a:latin typeface="华文新魏" panose="02010800040101010101" pitchFamily="2" charset="-122"/>
                <a:ea typeface="华文新魏" panose="02010800040101010101" pitchFamily="2" charset="-122"/>
              </a:rPr>
              <a:t>&amp;</a:t>
            </a:r>
            <a:r>
              <a:rPr lang="zh-CN" altLang="en-US" sz="2800" b="0" dirty="0">
                <a:solidFill>
                  <a:schemeClr val="tx1"/>
                </a:solidFill>
                <a:latin typeface="华文新魏" panose="02010800040101010101" pitchFamily="2" charset="-122"/>
                <a:ea typeface="华文新魏" panose="02010800040101010101" pitchFamily="2" charset="-122"/>
              </a:rPr>
              <a:t>应用</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a:solidFill>
                  <a:schemeClr val="accent1">
                    <a:lumMod val="60000"/>
                    <a:lumOff val="40000"/>
                  </a:schemeClr>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回顾：</a:t>
            </a:r>
            <a:r>
              <a:rPr lang="en-US" altLang="zh-CN" sz="2800" b="0" dirty="0">
                <a:solidFill>
                  <a:schemeClr val="tx1"/>
                </a:solidFill>
                <a:latin typeface="华文新魏" panose="02010800040101010101" pitchFamily="2" charset="-122"/>
                <a:ea typeface="华文新魏" panose="02010800040101010101" pitchFamily="2" charset="-122"/>
              </a:rPr>
              <a:t>DB &amp; DBMS &amp; DBS</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923196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p:txBody>
          <a:bodyPr/>
          <a:lstStyle/>
          <a:p>
            <a:r>
              <a:rPr lang="zh-CN" altLang="en-US" dirty="0">
                <a:latin typeface="黑体" panose="02010609060101010101" pitchFamily="49" charset="-122"/>
                <a:ea typeface="黑体" panose="02010609060101010101" pitchFamily="49" charset="-122"/>
              </a:rPr>
              <a:t>建立数据库的感性认识</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857250" y="1447800"/>
            <a:ext cx="7819206" cy="4953000"/>
          </a:xfrm>
        </p:spPr>
        <p:txBody>
          <a:bodyPr/>
          <a:lstStyle/>
          <a:p>
            <a:r>
              <a:rPr lang="zh-CN" altLang="en-US" dirty="0">
                <a:latin typeface="华文细黑" panose="02010600040101010101" pitchFamily="2" charset="-122"/>
                <a:ea typeface="华文细黑" panose="02010600040101010101" pitchFamily="2" charset="-122"/>
              </a:rPr>
              <a:t>计算机管理数据的核心要素</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文件系统</a:t>
            </a:r>
            <a:r>
              <a:rPr lang="en-US" altLang="ko-KR" dirty="0">
                <a:latin typeface="华文细黑" panose="02010600040101010101" pitchFamily="2" charset="-122"/>
                <a:ea typeface="华文细黑" panose="02010600040101010101" pitchFamily="2" charset="-122"/>
              </a:rPr>
              <a:t> </a:t>
            </a:r>
          </a:p>
          <a:p>
            <a:pPr lvl="1">
              <a:buFontTx/>
              <a:buNone/>
            </a:pPr>
            <a:r>
              <a:rPr lang="en-US" altLang="ko-KR"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但是，文件系统不能很好地支持共享</a:t>
            </a:r>
            <a:endParaRPr lang="en-US" altLang="ko-KR" dirty="0">
              <a:latin typeface="华文细黑" panose="02010600040101010101" pitchFamily="2" charset="-122"/>
              <a:ea typeface="华文细黑" panose="02010600040101010101" pitchFamily="2" charset="-122"/>
            </a:endParaRPr>
          </a:p>
          <a:p>
            <a:pPr lvl="1">
              <a:buFontTx/>
              <a:buNone/>
            </a:pPr>
            <a:endParaRPr lang="en-US" altLang="ko-KR"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现实世界广泛存在的两类应用</a:t>
            </a:r>
            <a:endParaRPr lang="en-US" altLang="zh-CN" dirty="0">
              <a:latin typeface="华文细黑" panose="02010600040101010101" pitchFamily="2" charset="-122"/>
              <a:ea typeface="华文细黑" panose="02010600040101010101" pitchFamily="2" charset="-122"/>
            </a:endParaRPr>
          </a:p>
          <a:p>
            <a:pPr lvl="1">
              <a:lnSpc>
                <a:spcPts val="3000"/>
              </a:lnSpc>
            </a:pPr>
            <a:r>
              <a:rPr lang="zh-CN" altLang="en-US" dirty="0">
                <a:latin typeface="华文细黑" panose="02010600040101010101" pitchFamily="2" charset="-122"/>
                <a:ea typeface="华文细黑" panose="02010600040101010101" pitchFamily="2" charset="-122"/>
              </a:rPr>
              <a:t>订票系统</a:t>
            </a:r>
            <a:endParaRPr lang="en-US" altLang="zh-CN" dirty="0">
              <a:latin typeface="华文细黑" panose="02010600040101010101" pitchFamily="2" charset="-122"/>
              <a:ea typeface="华文细黑" panose="02010600040101010101" pitchFamily="2" charset="-122"/>
            </a:endParaRPr>
          </a:p>
          <a:p>
            <a:pPr lvl="2">
              <a:lnSpc>
                <a:spcPts val="3000"/>
              </a:lnSpc>
            </a:pPr>
            <a:r>
              <a:rPr lang="zh-CN" altLang="en-US" dirty="0">
                <a:latin typeface="华文细黑" panose="02010600040101010101" pitchFamily="2" charset="-122"/>
                <a:ea typeface="华文细黑" panose="02010600040101010101" pitchFamily="2" charset="-122"/>
              </a:rPr>
              <a:t>我们有全球最大的订票系统：</a:t>
            </a:r>
            <a:r>
              <a:rPr lang="en-US" altLang="zh-CN" dirty="0">
                <a:solidFill>
                  <a:srgbClr val="FF0000"/>
                </a:solidFill>
                <a:latin typeface="华文细黑" panose="02010600040101010101" pitchFamily="2" charset="-122"/>
                <a:ea typeface="华文细黑" panose="02010600040101010101" pitchFamily="2" charset="-122"/>
              </a:rPr>
              <a:t>www.12306.cn</a:t>
            </a:r>
            <a:endParaRPr lang="en-US" altLang="ko-KR" dirty="0">
              <a:solidFill>
                <a:srgbClr val="FF0000"/>
              </a:solidFill>
              <a:latin typeface="华文细黑" panose="02010600040101010101" pitchFamily="2" charset="-122"/>
              <a:ea typeface="华文细黑" panose="02010600040101010101" pitchFamily="2" charset="-122"/>
            </a:endParaRPr>
          </a:p>
          <a:p>
            <a:pPr lvl="1">
              <a:lnSpc>
                <a:spcPts val="3000"/>
              </a:lnSpc>
            </a:pPr>
            <a:r>
              <a:rPr lang="zh-CN" altLang="en-US" dirty="0">
                <a:latin typeface="华文细黑" panose="02010600040101010101" pitchFamily="2" charset="-122"/>
                <a:ea typeface="华文细黑" panose="02010600040101010101" pitchFamily="2" charset="-122"/>
              </a:rPr>
              <a:t>财务记账系统</a:t>
            </a:r>
            <a:endParaRPr lang="en-US" altLang="ko-KR" dirty="0">
              <a:latin typeface="华文细黑" panose="02010600040101010101" pitchFamily="2" charset="-122"/>
              <a:ea typeface="华文细黑" panose="02010600040101010101" pitchFamily="2" charset="-122"/>
            </a:endParaRPr>
          </a:p>
          <a:p>
            <a:pPr>
              <a:buFontTx/>
              <a:buNone/>
            </a:pPr>
            <a:endParaRPr lang="ko-KR" altLang="en-US" dirty="0">
              <a:latin typeface="华文细黑" panose="02010600040101010101" pitchFamily="2" charset="-122"/>
              <a:ea typeface="굴림" pitchFamily="50" charset="-127"/>
            </a:endParaRPr>
          </a:p>
        </p:txBody>
      </p:sp>
    </p:spTree>
    <p:extLst>
      <p:ext uri="{BB962C8B-B14F-4D97-AF65-F5344CB8AC3E}">
        <p14:creationId xmlns:p14="http://schemas.microsoft.com/office/powerpoint/2010/main" val="31239485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数据库的起源</a:t>
            </a:r>
            <a:r>
              <a:rPr lang="en-US" altLang="zh-CN" sz="2800" b="0" dirty="0">
                <a:solidFill>
                  <a:schemeClr val="tx1"/>
                </a:solidFill>
                <a:latin typeface="华文新魏" panose="02010800040101010101" pitchFamily="2" charset="-122"/>
                <a:ea typeface="华文新魏" panose="02010800040101010101" pitchFamily="2" charset="-122"/>
              </a:rPr>
              <a:t>&amp;</a:t>
            </a:r>
            <a:r>
              <a:rPr lang="zh-CN" altLang="en-US" sz="2800" b="0" dirty="0">
                <a:solidFill>
                  <a:schemeClr val="tx1"/>
                </a:solidFill>
                <a:latin typeface="华文新魏" panose="02010800040101010101" pitchFamily="2" charset="-122"/>
                <a:ea typeface="华文新魏" panose="02010800040101010101" pitchFamily="2" charset="-122"/>
              </a:rPr>
              <a:t>应用</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回顾：</a:t>
            </a:r>
            <a:r>
              <a:rPr lang="en-US" altLang="zh-CN" sz="2800" b="0" dirty="0">
                <a:solidFill>
                  <a:schemeClr val="tx1"/>
                </a:solidFill>
                <a:latin typeface="华文新魏" panose="02010800040101010101" pitchFamily="2" charset="-122"/>
                <a:ea typeface="华文新魏" panose="02010800040101010101" pitchFamily="2" charset="-122"/>
              </a:rPr>
              <a:t>DB &amp; DBMS &amp; DBS</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2923196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基本概念</a:t>
            </a:r>
          </a:p>
        </p:txBody>
      </p:sp>
      <p:sp>
        <p:nvSpPr>
          <p:cNvPr id="5123" name="Rectangle 3"/>
          <p:cNvSpPr>
            <a:spLocks noGrp="1" noChangeArrowheads="1"/>
          </p:cNvSpPr>
          <p:nvPr>
            <p:ph type="body" idx="1"/>
          </p:nvPr>
        </p:nvSpPr>
        <p:spPr>
          <a:xfrm>
            <a:off x="228600" y="1600200"/>
            <a:ext cx="8686800" cy="4495800"/>
          </a:xfrm>
        </p:spPr>
        <p:txBody>
          <a:bodyPr/>
          <a:lstStyle/>
          <a:p>
            <a:r>
              <a:rPr lang="zh-CN" altLang="en-US" dirty="0">
                <a:latin typeface="华文细黑" panose="02010600040101010101" pitchFamily="2" charset="-122"/>
                <a:ea typeface="华文细黑" panose="02010600040101010101" pitchFamily="2" charset="-122"/>
              </a:rPr>
              <a:t>数据：描述事物的符号记录。</a:t>
            </a:r>
          </a:p>
          <a:p>
            <a:r>
              <a:rPr lang="zh-CN" altLang="en-US" dirty="0">
                <a:latin typeface="华文细黑" panose="02010600040101010101" pitchFamily="2" charset="-122"/>
                <a:ea typeface="华文细黑" panose="02010600040101010101" pitchFamily="2" charset="-122"/>
              </a:rPr>
              <a:t>信息：现实世界事物的存在方式或运动状态的反映。</a:t>
            </a:r>
          </a:p>
          <a:p>
            <a:pPr eaLnBrk="1" hangingPunct="1"/>
            <a:endParaRPr lang="zh-CN" altLang="en-US" sz="2600" dirty="0">
              <a:latin typeface="华文细黑" panose="02010600040101010101" pitchFamily="2" charset="-122"/>
              <a:ea typeface="华文细黑" panose="02010600040101010101" pitchFamily="2" charset="-122"/>
            </a:endParaRPr>
          </a:p>
          <a:p>
            <a:pPr eaLnBrk="1" hangingPunct="1">
              <a:buFont typeface="Wingdings" pitchFamily="2" charset="2"/>
              <a:buNone/>
            </a:pPr>
            <a:endParaRPr lang="en-US" altLang="zh-CN" b="1" dirty="0">
              <a:latin typeface="华文细黑" panose="02010600040101010101" pitchFamily="2" charset="-122"/>
              <a:ea typeface="华文细黑" panose="02010600040101010101" pitchFamily="2" charset="-122"/>
            </a:endParaRPr>
          </a:p>
          <a:p>
            <a:pPr eaLnBrk="1" hangingPunct="1">
              <a:buFont typeface="Wingdings" pitchFamily="2" charset="2"/>
              <a:buNone/>
            </a:pPr>
            <a:endParaRPr lang="en-US" altLang="zh-CN" dirty="0">
              <a:latin typeface="华文细黑" panose="02010600040101010101" pitchFamily="2" charset="-122"/>
              <a:ea typeface="华文细黑" panose="02010600040101010101" pitchFamily="2" charset="-122"/>
            </a:endParaRPr>
          </a:p>
          <a:p>
            <a:pPr eaLnBrk="1" hangingPunct="1">
              <a:buFont typeface="Wingdings" pitchFamily="2" charset="2"/>
              <a:buNone/>
            </a:pPr>
            <a:endParaRPr lang="en-US" altLang="zh-CN" b="1" dirty="0">
              <a:latin typeface="华文细黑" panose="02010600040101010101" pitchFamily="2" charset="-122"/>
              <a:ea typeface="华文细黑" panose="02010600040101010101" pitchFamily="2" charset="-122"/>
            </a:endParaRPr>
          </a:p>
          <a:p>
            <a:pPr eaLnBrk="1" hangingPunct="1">
              <a:buFont typeface="Wingdings" pitchFamily="2" charset="2"/>
              <a:buNone/>
            </a:pPr>
            <a:endParaRPr lang="en-US" altLang="zh-CN" dirty="0">
              <a:latin typeface="华文细黑" panose="02010600040101010101" pitchFamily="2" charset="-122"/>
              <a:ea typeface="华文细黑" panose="02010600040101010101" pitchFamily="2" charset="-122"/>
            </a:endParaRPr>
          </a:p>
        </p:txBody>
      </p:sp>
      <p:sp>
        <p:nvSpPr>
          <p:cNvPr id="2" name="TextBox 1"/>
          <p:cNvSpPr txBox="1"/>
          <p:nvPr/>
        </p:nvSpPr>
        <p:spPr>
          <a:xfrm>
            <a:off x="228600" y="5895945"/>
            <a:ext cx="8654380" cy="400110"/>
          </a:xfrm>
          <a:prstGeom prst="rect">
            <a:avLst/>
          </a:prstGeom>
          <a:noFill/>
        </p:spPr>
        <p:txBody>
          <a:bodyPr wrap="square" rtlCol="0">
            <a:spAutoFit/>
          </a:bodyPr>
          <a:lstStyle/>
          <a:p>
            <a:pPr algn="l"/>
            <a:r>
              <a:rPr lang="en-US" altLang="zh-CN" dirty="0">
                <a:solidFill>
                  <a:schemeClr val="tx2">
                    <a:lumMod val="60000"/>
                    <a:lumOff val="40000"/>
                  </a:schemeClr>
                </a:solidFill>
                <a:latin typeface="华文新魏" panose="02010800040101010101" pitchFamily="2" charset="-122"/>
                <a:ea typeface="华文新魏" panose="02010800040101010101" pitchFamily="2" charset="-122"/>
              </a:rPr>
              <a:t>NOTE</a:t>
            </a:r>
            <a:r>
              <a:rPr lang="zh-CN" altLang="en-US" dirty="0">
                <a:solidFill>
                  <a:schemeClr val="tx2">
                    <a:lumMod val="60000"/>
                    <a:lumOff val="40000"/>
                  </a:schemeClr>
                </a:solidFill>
                <a:latin typeface="华文新魏" panose="02010800040101010101" pitchFamily="2" charset="-122"/>
                <a:ea typeface="华文新魏" panose="02010800040101010101" pitchFamily="2" charset="-122"/>
              </a:rPr>
              <a:t>：数据是信息的符号表示；信息是数据的内涵，是数据的语义解释。</a:t>
            </a:r>
          </a:p>
        </p:txBody>
      </p:sp>
      <p:pic>
        <p:nvPicPr>
          <p:cNvPr id="60420" name="Picture 4" descr="http://images.quanjing.com/chineseview039/high/east-ep-a71-19604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751209"/>
            <a:ext cx="1664757" cy="1109839"/>
          </a:xfrm>
          <a:prstGeom prst="rect">
            <a:avLst/>
          </a:prstGeom>
          <a:noFill/>
          <a:extLst>
            <a:ext uri="{909E8E84-426E-40DD-AFC4-6F175D3DCCD1}">
              <a14:hiddenFill xmlns:a14="http://schemas.microsoft.com/office/drawing/2010/main">
                <a:solidFill>
                  <a:srgbClr val="FFFFFF"/>
                </a:solidFill>
              </a14:hiddenFill>
            </a:ext>
          </a:extLst>
        </p:spPr>
      </p:pic>
      <p:pic>
        <p:nvPicPr>
          <p:cNvPr id="60422" name="Picture 6" descr="http://imgsrc.baidu.com/forum/w%3D580%3Bcp%3Dtieba%2C10%2C408%3Bap%3D%B8%E3%D0%A6%CD%BC%C6%AC%B0%C9%2C90%2C416/sign=ccce0645e824b899de3c79305e3d7ee5/86c88a13632762d013f588faa1ec08fa503dc6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4077072"/>
            <a:ext cx="1784219" cy="15701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46920" y="3449398"/>
            <a:ext cx="1512168" cy="830997"/>
          </a:xfrm>
          <a:prstGeom prst="rect">
            <a:avLst/>
          </a:prstGeom>
          <a:noFill/>
        </p:spPr>
        <p:txBody>
          <a:bodyPr wrap="square" rtlCol="0">
            <a:spAutoFit/>
          </a:bodyPr>
          <a:lstStyle/>
          <a:p>
            <a:pPr algn="l"/>
            <a:r>
              <a:rPr lang="en-US" altLang="zh-CN" sz="4800" dirty="0">
                <a:solidFill>
                  <a:srgbClr val="FF0000"/>
                </a:solidFill>
              </a:rPr>
              <a:t>100</a:t>
            </a:r>
            <a:endParaRPr lang="zh-CN" altLang="en-US" sz="4800" dirty="0">
              <a:solidFill>
                <a:srgbClr val="FF0000"/>
              </a:solidFill>
            </a:endParaRPr>
          </a:p>
        </p:txBody>
      </p:sp>
      <p:cxnSp>
        <p:nvCxnSpPr>
          <p:cNvPr id="5" name="直接箭头连接符 4"/>
          <p:cNvCxnSpPr/>
          <p:nvPr/>
        </p:nvCxnSpPr>
        <p:spPr bwMode="auto">
          <a:xfrm flipV="1">
            <a:off x="2859088" y="3306128"/>
            <a:ext cx="2072952" cy="558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bwMode="auto">
          <a:xfrm>
            <a:off x="2859088" y="3941591"/>
            <a:ext cx="2072952" cy="9205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336059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0420"/>
                                        </p:tgtEl>
                                        <p:attrNameLst>
                                          <p:attrName>style.visibility</p:attrName>
                                        </p:attrNameLst>
                                      </p:cBhvr>
                                      <p:to>
                                        <p:strVal val="visible"/>
                                      </p:to>
                                    </p:set>
                                    <p:animEffect transition="in" filter="fade">
                                      <p:cBhvr>
                                        <p:cTn id="11" dur="1000"/>
                                        <p:tgtEl>
                                          <p:spTgt spid="60420"/>
                                        </p:tgtEl>
                                      </p:cBhvr>
                                    </p:animEffect>
                                    <p:anim calcmode="lin" valueType="num">
                                      <p:cBhvr>
                                        <p:cTn id="12" dur="1000" fill="hold"/>
                                        <p:tgtEl>
                                          <p:spTgt spid="60420"/>
                                        </p:tgtEl>
                                        <p:attrNameLst>
                                          <p:attrName>ppt_x</p:attrName>
                                        </p:attrNameLst>
                                      </p:cBhvr>
                                      <p:tavLst>
                                        <p:tav tm="0">
                                          <p:val>
                                            <p:strVal val="#ppt_x"/>
                                          </p:val>
                                        </p:tav>
                                        <p:tav tm="100000">
                                          <p:val>
                                            <p:strVal val="#ppt_x"/>
                                          </p:val>
                                        </p:tav>
                                      </p:tavLst>
                                    </p:anim>
                                    <p:anim calcmode="lin" valueType="num">
                                      <p:cBhvr>
                                        <p:cTn id="13" dur="1000" fill="hold"/>
                                        <p:tgtEl>
                                          <p:spTgt spid="60420"/>
                                        </p:tgtEl>
                                        <p:attrNameLst>
                                          <p:attrName>ppt_y</p:attrName>
                                        </p:attrNameLst>
                                      </p:cBhvr>
                                      <p:tavLst>
                                        <p:tav tm="0">
                                          <p:val>
                                            <p:strVal val="#ppt_y+.1"/>
                                          </p:val>
                                        </p:tav>
                                        <p:tav tm="100000">
                                          <p:val>
                                            <p:strVal val="#ppt_y"/>
                                          </p:val>
                                        </p:tav>
                                      </p:tavLst>
                                    </p:anim>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0422"/>
                                        </p:tgtEl>
                                        <p:attrNameLst>
                                          <p:attrName>style.visibility</p:attrName>
                                        </p:attrNameLst>
                                      </p:cBhvr>
                                      <p:to>
                                        <p:strVal val="visible"/>
                                      </p:to>
                                    </p:set>
                                    <p:animEffect transition="in" filter="barn(inVertical)">
                                      <p:cBhvr>
                                        <p:cTn id="21" dur="500"/>
                                        <p:tgtEl>
                                          <p:spTgt spid="60422"/>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基本概念</a:t>
            </a:r>
            <a:endParaRPr lang="zh-CN" altLang="zh-CN" dirty="0">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228600" y="1600200"/>
            <a:ext cx="8686800" cy="4419600"/>
          </a:xfrm>
        </p:spPr>
        <p:txBody>
          <a:bodyPr/>
          <a:lstStyle/>
          <a:p>
            <a:pPr lvl="1" eaLnBrk="1" hangingPunct="1"/>
            <a:r>
              <a:rPr lang="zh-CN" altLang="en-US" b="1" dirty="0">
                <a:latin typeface="华文细黑" panose="02010600040101010101" pitchFamily="2" charset="-122"/>
                <a:ea typeface="华文细黑" panose="02010600040101010101" pitchFamily="2" charset="-122"/>
              </a:rPr>
              <a:t>数据库</a:t>
            </a:r>
            <a:r>
              <a:rPr lang="zh-CN" altLang="en-US" dirty="0">
                <a:latin typeface="华文细黑" panose="02010600040101010101" pitchFamily="2" charset="-122"/>
                <a:ea typeface="华文细黑" panose="02010600040101010101" pitchFamily="2" charset="-122"/>
              </a:rPr>
              <a:t>：</a:t>
            </a:r>
            <a:r>
              <a:rPr lang="zh-CN" altLang="en-US" sz="2300" dirty="0">
                <a:latin typeface="华文细黑" panose="02010600040101010101" pitchFamily="2" charset="-122"/>
                <a:ea typeface="华文细黑" panose="02010600040101010101" pitchFamily="2" charset="-122"/>
              </a:rPr>
              <a:t>长期存储在计算机内的、有组织的、可共享的数据集合。</a:t>
            </a:r>
          </a:p>
          <a:p>
            <a:pPr lvl="2" eaLnBrk="1" hangingPunct="1"/>
            <a:r>
              <a:rPr lang="zh-CN" altLang="en-US" sz="2200" dirty="0">
                <a:latin typeface="华文细黑" panose="02010600040101010101" pitchFamily="2" charset="-122"/>
                <a:ea typeface="华文细黑" panose="02010600040101010101" pitchFamily="2" charset="-122"/>
              </a:rPr>
              <a:t>永久存储：按一定的数据模型组织、描述和存储；</a:t>
            </a:r>
          </a:p>
          <a:p>
            <a:pPr lvl="2" eaLnBrk="1" hangingPunct="1"/>
            <a:r>
              <a:rPr lang="zh-CN" altLang="en-US" sz="2200" dirty="0">
                <a:latin typeface="华文细黑" panose="02010600040101010101" pitchFamily="2" charset="-122"/>
                <a:ea typeface="华文细黑" panose="02010600040101010101" pitchFamily="2" charset="-122"/>
              </a:rPr>
              <a:t>有组织：具有较小的冗余度、较高的数据独立性和易扩展性；</a:t>
            </a:r>
          </a:p>
          <a:p>
            <a:pPr lvl="2" eaLnBrk="1" hangingPunct="1"/>
            <a:r>
              <a:rPr lang="zh-CN" altLang="en-US" sz="2200" dirty="0">
                <a:latin typeface="华文细黑" panose="02010600040101010101" pitchFamily="2" charset="-122"/>
                <a:ea typeface="华文细黑" panose="02010600040101010101" pitchFamily="2" charset="-122"/>
              </a:rPr>
              <a:t>可共享：可为各种数据库用户共享。</a:t>
            </a:r>
          </a:p>
          <a:p>
            <a:pPr lvl="1" eaLnBrk="1" hangingPunct="1"/>
            <a:endParaRPr lang="zh-CN" altLang="en-US" dirty="0">
              <a:latin typeface="华文细黑" panose="02010600040101010101" pitchFamily="2" charset="-122"/>
              <a:ea typeface="华文细黑" panose="02010600040101010101" pitchFamily="2" charset="-122"/>
            </a:endParaRPr>
          </a:p>
          <a:p>
            <a:pPr lvl="1" eaLnBrk="1" hangingPunct="1"/>
            <a:endParaRPr lang="zh-CN" altLang="en-US" dirty="0">
              <a:latin typeface="华文细黑" panose="02010600040101010101" pitchFamily="2" charset="-122"/>
              <a:ea typeface="华文细黑" panose="02010600040101010101" pitchFamily="2" charset="-122"/>
            </a:endParaRPr>
          </a:p>
          <a:p>
            <a:pPr eaLnBrk="1" hangingPunct="1"/>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93264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slide(fromBottom)">
                                      <p:cBhvr>
                                        <p:cTn id="7" dur="500"/>
                                        <p:tgtEl>
                                          <p:spTgt spid="614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slide(fromBottom)">
                                      <p:cBhvr>
                                        <p:cTn id="10" dur="500"/>
                                        <p:tgtEl>
                                          <p:spTgt spid="614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Effect transition="in" filter="slide(fromBottom)">
                                      <p:cBhvr>
                                        <p:cTn id="13"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基本概念</a:t>
            </a:r>
            <a:endParaRPr lang="zh-CN" altLang="zh-CN" dirty="0">
              <a:latin typeface="黑体" panose="02010609060101010101" pitchFamily="49" charset="-122"/>
              <a:ea typeface="黑体" panose="02010609060101010101" pitchFamily="49" charset="-122"/>
            </a:endParaRPr>
          </a:p>
        </p:txBody>
      </p:sp>
      <p:sp>
        <p:nvSpPr>
          <p:cNvPr id="12291" name="Rectangle 3"/>
          <p:cNvSpPr>
            <a:spLocks noGrp="1" noChangeArrowheads="1"/>
          </p:cNvSpPr>
          <p:nvPr>
            <p:ph type="body" idx="1"/>
          </p:nvPr>
        </p:nvSpPr>
        <p:spPr>
          <a:xfrm>
            <a:off x="152400" y="1600200"/>
            <a:ext cx="8763000" cy="4419600"/>
          </a:xfrm>
        </p:spPr>
        <p:txBody>
          <a:bodyPr/>
          <a:lstStyle/>
          <a:p>
            <a:pPr lvl="1" eaLnBrk="1" hangingPunct="1"/>
            <a:r>
              <a:rPr lang="zh-CN" altLang="en-US" b="1" dirty="0">
                <a:latin typeface="华文细黑" panose="02010600040101010101" pitchFamily="2" charset="-122"/>
                <a:ea typeface="华文细黑" panose="02010600040101010101" pitchFamily="2" charset="-122"/>
              </a:rPr>
              <a:t>数据库管理系统</a:t>
            </a:r>
            <a:r>
              <a:rPr lang="zh-CN" altLang="en-US" dirty="0">
                <a:latin typeface="华文细黑" panose="02010600040101010101" pitchFamily="2" charset="-122"/>
                <a:ea typeface="华文细黑" panose="02010600040101010101" pitchFamily="2" charset="-122"/>
              </a:rPr>
              <a:t>（</a:t>
            </a:r>
            <a:r>
              <a:rPr lang="en-US" altLang="zh-CN" dirty="0" err="1">
                <a:latin typeface="华文细黑" panose="02010600040101010101" pitchFamily="2" charset="-122"/>
                <a:ea typeface="华文细黑" panose="02010600040101010101" pitchFamily="2" charset="-122"/>
              </a:rPr>
              <a:t>DataBase</a:t>
            </a:r>
            <a:r>
              <a:rPr lang="en-US" altLang="zh-CN" dirty="0">
                <a:latin typeface="华文细黑" panose="02010600040101010101" pitchFamily="2" charset="-122"/>
                <a:ea typeface="华文细黑" panose="02010600040101010101" pitchFamily="2" charset="-122"/>
              </a:rPr>
              <a:t> Management System</a:t>
            </a:r>
            <a:r>
              <a:rPr lang="zh-CN" altLang="en-US" dirty="0">
                <a:latin typeface="华文细黑" panose="02010600040101010101" pitchFamily="2" charset="-122"/>
                <a:ea typeface="华文细黑" panose="02010600040101010101" pitchFamily="2" charset="-122"/>
              </a:rPr>
              <a:t>）：一个用于科学地组织和存储数据，高效地获取和维护数据的软件系统。</a:t>
            </a:r>
          </a:p>
          <a:p>
            <a:pPr lvl="2" eaLnBrk="1" hangingPunct="1"/>
            <a:r>
              <a:rPr lang="zh-CN" altLang="en-US" dirty="0">
                <a:latin typeface="华文细黑" panose="02010600040101010101" pitchFamily="2" charset="-122"/>
                <a:ea typeface="华文细黑" panose="02010600040101010101" pitchFamily="2" charset="-122"/>
              </a:rPr>
              <a:t>数据定义功能（</a:t>
            </a:r>
            <a:r>
              <a:rPr lang="en-US" altLang="zh-CN" dirty="0">
                <a:latin typeface="华文细黑" panose="02010600040101010101" pitchFamily="2" charset="-122"/>
                <a:ea typeface="华文细黑" panose="02010600040101010101" pitchFamily="2" charset="-122"/>
              </a:rPr>
              <a:t>DDL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Definition Language</a:t>
            </a:r>
            <a:r>
              <a:rPr lang="zh-CN" altLang="en-US" dirty="0">
                <a:latin typeface="华文细黑" panose="02010600040101010101" pitchFamily="2" charset="-122"/>
                <a:ea typeface="华文细黑" panose="02010600040101010101" pitchFamily="2" charset="-122"/>
              </a:rPr>
              <a:t>）</a:t>
            </a:r>
          </a:p>
          <a:p>
            <a:pPr lvl="2" eaLnBrk="1" hangingPunct="1"/>
            <a:r>
              <a:rPr lang="zh-CN" altLang="en-US" dirty="0">
                <a:latin typeface="华文细黑" panose="02010600040101010101" pitchFamily="2" charset="-122"/>
                <a:ea typeface="华文细黑" panose="02010600040101010101" pitchFamily="2" charset="-122"/>
              </a:rPr>
              <a:t>数据操纵功能（</a:t>
            </a:r>
            <a:r>
              <a:rPr lang="en-US" altLang="zh-CN" dirty="0">
                <a:latin typeface="华文细黑" panose="02010600040101010101" pitchFamily="2" charset="-122"/>
                <a:ea typeface="华文细黑" panose="02010600040101010101" pitchFamily="2" charset="-122"/>
              </a:rPr>
              <a:t>DML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Manipulation Language</a:t>
            </a:r>
            <a:r>
              <a:rPr lang="zh-CN" altLang="en-US" dirty="0">
                <a:latin typeface="华文细黑" panose="02010600040101010101" pitchFamily="2" charset="-122"/>
                <a:ea typeface="华文细黑" panose="02010600040101010101" pitchFamily="2" charset="-122"/>
              </a:rPr>
              <a:t>）</a:t>
            </a:r>
          </a:p>
          <a:p>
            <a:pPr lvl="2" eaLnBrk="1" hangingPunct="1"/>
            <a:r>
              <a:rPr lang="zh-CN" altLang="en-US" dirty="0">
                <a:latin typeface="华文细黑" panose="02010600040101010101" pitchFamily="2" charset="-122"/>
                <a:ea typeface="华文细黑" panose="02010600040101010101" pitchFamily="2" charset="-122"/>
              </a:rPr>
              <a:t>数据控制功能（</a:t>
            </a:r>
            <a:r>
              <a:rPr lang="en-US" altLang="zh-CN" dirty="0">
                <a:latin typeface="华文细黑" panose="02010600040101010101" pitchFamily="2" charset="-122"/>
                <a:ea typeface="华文细黑" panose="02010600040101010101" pitchFamily="2" charset="-122"/>
              </a:rPr>
              <a:t>DCL</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Data Control Language</a:t>
            </a:r>
            <a:r>
              <a:rPr lang="zh-CN" altLang="en-US" dirty="0">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2392512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slide(fromBottom)">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slide(fromBottom)">
                                      <p:cBhvr>
                                        <p:cTn id="17"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107504" y="152400"/>
            <a:ext cx="8807896" cy="540296"/>
          </a:xfrm>
        </p:spPr>
        <p:txBody>
          <a:bodyPr/>
          <a:lstStyle/>
          <a:p>
            <a:r>
              <a:rPr lang="zh-CN" altLang="en-US" dirty="0">
                <a:latin typeface="黑体" panose="02010609060101010101" pitchFamily="49" charset="-122"/>
                <a:ea typeface="黑体" panose="02010609060101010101" pitchFamily="49" charset="-122"/>
              </a:rPr>
              <a:t>基本概念</a:t>
            </a:r>
            <a:endParaRPr lang="zh-CN" altLang="zh-CN" dirty="0">
              <a:latin typeface="黑体" panose="02010609060101010101" pitchFamily="49" charset="-122"/>
              <a:ea typeface="黑体" panose="02010609060101010101" pitchFamily="49" charset="-122"/>
            </a:endParaRPr>
          </a:p>
        </p:txBody>
      </p:sp>
      <p:sp>
        <p:nvSpPr>
          <p:cNvPr id="12291" name="Rectangle 3"/>
          <p:cNvSpPr>
            <a:spLocks noGrp="1" noChangeArrowheads="1"/>
          </p:cNvSpPr>
          <p:nvPr>
            <p:ph type="body" sz="half" idx="1"/>
          </p:nvPr>
        </p:nvSpPr>
        <p:spPr>
          <a:xfrm>
            <a:off x="609600" y="1676400"/>
            <a:ext cx="3810000" cy="2667000"/>
          </a:xfrm>
        </p:spPr>
        <p:txBody>
          <a:bodyPr/>
          <a:lstStyle/>
          <a:p>
            <a:pPr eaLnBrk="1" hangingPunct="1"/>
            <a:r>
              <a:rPr lang="zh-CN" altLang="en-US" sz="2400" dirty="0">
                <a:latin typeface="华文细黑" panose="02010600040101010101" pitchFamily="2" charset="-122"/>
                <a:ea typeface="华文细黑" panose="02010600040101010101" pitchFamily="2" charset="-122"/>
              </a:rPr>
              <a:t>数据库系统</a:t>
            </a:r>
          </a:p>
          <a:p>
            <a:pPr lvl="1" eaLnBrk="1" hangingPunct="1"/>
            <a:r>
              <a:rPr lang="zh-CN" altLang="en-US" sz="2200" dirty="0">
                <a:latin typeface="华文细黑" panose="02010600040101010101" pitchFamily="2" charset="-122"/>
                <a:ea typeface="华文细黑" panose="02010600040101010101" pitchFamily="2" charset="-122"/>
              </a:rPr>
              <a:t>数据库</a:t>
            </a:r>
          </a:p>
          <a:p>
            <a:pPr lvl="1" eaLnBrk="1" hangingPunct="1"/>
            <a:r>
              <a:rPr lang="zh-CN" altLang="en-US" sz="2200" dirty="0">
                <a:latin typeface="华文细黑" panose="02010600040101010101" pitchFamily="2" charset="-122"/>
                <a:ea typeface="华文细黑" panose="02010600040101010101" pitchFamily="2" charset="-122"/>
              </a:rPr>
              <a:t>数据库管理系统</a:t>
            </a:r>
          </a:p>
          <a:p>
            <a:pPr lvl="1" eaLnBrk="1" hangingPunct="1"/>
            <a:r>
              <a:rPr lang="zh-CN" altLang="en-US" sz="2200" dirty="0">
                <a:latin typeface="华文细黑" panose="02010600040101010101" pitchFamily="2" charset="-122"/>
                <a:ea typeface="华文细黑" panose="02010600040101010101" pitchFamily="2" charset="-122"/>
              </a:rPr>
              <a:t>应用系统</a:t>
            </a:r>
          </a:p>
          <a:p>
            <a:pPr lvl="1" eaLnBrk="1" hangingPunct="1"/>
            <a:r>
              <a:rPr lang="zh-CN" altLang="en-US" sz="2200" dirty="0">
                <a:latin typeface="华文细黑" panose="02010600040101010101" pitchFamily="2" charset="-122"/>
                <a:ea typeface="华文细黑" panose="02010600040101010101" pitchFamily="2" charset="-122"/>
              </a:rPr>
              <a:t>数据库管理员</a:t>
            </a:r>
          </a:p>
          <a:p>
            <a:pPr lvl="1" eaLnBrk="1" hangingPunct="1"/>
            <a:r>
              <a:rPr lang="zh-CN" altLang="en-US" sz="2200" dirty="0">
                <a:latin typeface="华文细黑" panose="02010600040101010101" pitchFamily="2" charset="-122"/>
                <a:ea typeface="华文细黑" panose="02010600040101010101" pitchFamily="2" charset="-122"/>
              </a:rPr>
              <a:t>用户</a:t>
            </a:r>
          </a:p>
          <a:p>
            <a:pPr eaLnBrk="1" hangingPunct="1"/>
            <a:endParaRPr lang="en-US" altLang="zh-CN" sz="2400" dirty="0">
              <a:latin typeface="华文细黑" panose="02010600040101010101" pitchFamily="2" charset="-122"/>
              <a:ea typeface="华文细黑" panose="02010600040101010101" pitchFamily="2" charset="-122"/>
            </a:endParaRPr>
          </a:p>
        </p:txBody>
      </p:sp>
      <p:graphicFrame>
        <p:nvGraphicFramePr>
          <p:cNvPr id="13316" name="Object 4"/>
          <p:cNvGraphicFramePr>
            <a:graphicFrameLocks noGrp="1" noChangeAspect="1"/>
          </p:cNvGraphicFramePr>
          <p:nvPr>
            <p:ph sz="half" idx="2"/>
            <p:extLst>
              <p:ext uri="{D42A27DB-BD31-4B8C-83A1-F6EECF244321}">
                <p14:modId xmlns:p14="http://schemas.microsoft.com/office/powerpoint/2010/main" val="2368499025"/>
              </p:ext>
            </p:extLst>
          </p:nvPr>
        </p:nvGraphicFramePr>
        <p:xfrm>
          <a:off x="4586288" y="1600200"/>
          <a:ext cx="3705225" cy="4019550"/>
        </p:xfrm>
        <a:graphic>
          <a:graphicData uri="http://schemas.openxmlformats.org/presentationml/2006/ole">
            <mc:AlternateContent xmlns:mc="http://schemas.openxmlformats.org/markup-compatibility/2006">
              <mc:Choice xmlns:v="urn:schemas-microsoft-com:vml" Requires="v">
                <p:oleObj spid="_x0000_s61486" name="Visio" r:id="rId3" imgW="3038461" imgH="3295624" progId="Visio.Drawing.11">
                  <p:embed/>
                </p:oleObj>
              </mc:Choice>
              <mc:Fallback>
                <p:oleObj name="Visio" r:id="rId3" imgW="3038461" imgH="3295624" progId="Visio.Drawing.11">
                  <p:embed/>
                  <p:pic>
                    <p:nvPicPr>
                      <p:cNvPr id="0" name=""/>
                      <p:cNvPicPr>
                        <a:picLocks noChangeAspect="1" noChangeArrowheads="1"/>
                      </p:cNvPicPr>
                      <p:nvPr/>
                    </p:nvPicPr>
                    <p:blipFill>
                      <a:blip r:embed="rId4"/>
                      <a:srcRect/>
                      <a:stretch>
                        <a:fillRect/>
                      </a:stretch>
                    </p:blipFill>
                    <p:spPr bwMode="auto">
                      <a:xfrm>
                        <a:off x="4586288" y="1600200"/>
                        <a:ext cx="37052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44837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strVal val="#ppt_w*0.05"/>
                                          </p:val>
                                        </p:tav>
                                        <p:tav tm="100000">
                                          <p:val>
                                            <p:strVal val="#ppt_w"/>
                                          </p:val>
                                        </p:tav>
                                      </p:tavLst>
                                    </p:anim>
                                    <p:anim calcmode="lin" valueType="num">
                                      <p:cBhvr>
                                        <p:cTn id="8" dur="500" fill="hold"/>
                                        <p:tgtEl>
                                          <p:spTgt spid="13316"/>
                                        </p:tgtEl>
                                        <p:attrNameLst>
                                          <p:attrName>ppt_h</p:attrName>
                                        </p:attrNameLst>
                                      </p:cBhvr>
                                      <p:tavLst>
                                        <p:tav tm="0">
                                          <p:val>
                                            <p:strVal val="#ppt_h"/>
                                          </p:val>
                                        </p:tav>
                                        <p:tav tm="100000">
                                          <p:val>
                                            <p:strVal val="#ppt_h"/>
                                          </p:val>
                                        </p:tav>
                                      </p:tavLst>
                                    </p:anim>
                                    <p:anim calcmode="lin" valueType="num">
                                      <p:cBhvr>
                                        <p:cTn id="9" dur="500" fill="hold"/>
                                        <p:tgtEl>
                                          <p:spTgt spid="13316"/>
                                        </p:tgtEl>
                                        <p:attrNameLst>
                                          <p:attrName>ppt_x</p:attrName>
                                        </p:attrNameLst>
                                      </p:cBhvr>
                                      <p:tavLst>
                                        <p:tav tm="0">
                                          <p:val>
                                            <p:strVal val="#ppt_x-.2"/>
                                          </p:val>
                                        </p:tav>
                                        <p:tav tm="100000">
                                          <p:val>
                                            <p:strVal val="#ppt_x"/>
                                          </p:val>
                                        </p:tav>
                                      </p:tavLst>
                                    </p:anim>
                                    <p:anim calcmode="lin" valueType="num">
                                      <p:cBhvr>
                                        <p:cTn id="10" dur="500" fill="hold"/>
                                        <p:tgtEl>
                                          <p:spTgt spid="13316"/>
                                        </p:tgtEl>
                                        <p:attrNameLst>
                                          <p:attrName>ppt_y</p:attrName>
                                        </p:attrNameLst>
                                      </p:cBhvr>
                                      <p:tavLst>
                                        <p:tav tm="0">
                                          <p:val>
                                            <p:strVal val="#ppt_y"/>
                                          </p:val>
                                        </p:tav>
                                        <p:tav tm="100000">
                                          <p:val>
                                            <p:strVal val="#ppt_y"/>
                                          </p:val>
                                        </p:tav>
                                      </p:tavLst>
                                    </p:anim>
                                    <p:animEffect transition="in" filter="fade">
                                      <p:cBhvr>
                                        <p:cTn id="11"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a:xfrm>
            <a:off x="185738" y="152400"/>
            <a:ext cx="8729662" cy="540296"/>
          </a:xfrm>
        </p:spPr>
        <p:txBody>
          <a:bodyPr/>
          <a:lstStyle/>
          <a:p>
            <a:r>
              <a:rPr lang="zh-CN" altLang="en-US" dirty="0">
                <a:latin typeface="黑体" panose="02010609060101010101" pitchFamily="49" charset="-122"/>
                <a:ea typeface="黑体" panose="02010609060101010101" pitchFamily="49" charset="-122"/>
              </a:rPr>
              <a:t>基本概念</a:t>
            </a:r>
            <a:endParaRPr lang="zh-CN" altLang="zh-CN" dirty="0">
              <a:latin typeface="黑体" panose="02010609060101010101" pitchFamily="49" charset="-122"/>
              <a:ea typeface="黑体" panose="02010609060101010101" pitchFamily="49" charset="-122"/>
            </a:endParaRPr>
          </a:p>
        </p:txBody>
      </p:sp>
      <p:graphicFrame>
        <p:nvGraphicFramePr>
          <p:cNvPr id="13315" name="Object 4"/>
          <p:cNvGraphicFramePr>
            <a:graphicFrameLocks noGrp="1" noChangeAspect="1"/>
          </p:cNvGraphicFramePr>
          <p:nvPr>
            <p:ph idx="1"/>
          </p:nvPr>
        </p:nvGraphicFramePr>
        <p:xfrm>
          <a:off x="2514600" y="1600200"/>
          <a:ext cx="4495800" cy="4495800"/>
        </p:xfrm>
        <a:graphic>
          <a:graphicData uri="http://schemas.openxmlformats.org/presentationml/2006/ole">
            <mc:AlternateContent xmlns:mc="http://schemas.openxmlformats.org/markup-compatibility/2006">
              <mc:Choice xmlns:v="urn:schemas-microsoft-com:vml" Requires="v">
                <p:oleObj spid="_x0000_s62506" name="Visio" r:id="rId3" imgW="3269218" imgH="3269218" progId="Visio.Drawing.11">
                  <p:embed/>
                </p:oleObj>
              </mc:Choice>
              <mc:Fallback>
                <p:oleObj name="Visio" r:id="rId3" imgW="3269218" imgH="326921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600200"/>
                        <a:ext cx="449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6704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5738" y="152400"/>
            <a:ext cx="8729662" cy="468288"/>
          </a:xfrm>
        </p:spPr>
        <p:txBody>
          <a:bodyPr/>
          <a:lstStyle/>
          <a:p>
            <a:r>
              <a:rPr lang="zh-CN" altLang="en-US" dirty="0">
                <a:latin typeface="黑体" panose="02010609060101010101" pitchFamily="49" charset="-122"/>
                <a:ea typeface="黑体" panose="02010609060101010101" pitchFamily="49" charset="-122"/>
              </a:rPr>
              <a:t>我们期望的数据库应具有什么特质？</a:t>
            </a:r>
            <a:endParaRPr lang="zh-CN"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457200" y="1600200"/>
            <a:ext cx="8313738" cy="3962400"/>
          </a:xfrm>
        </p:spPr>
        <p:txBody>
          <a:bodyPr/>
          <a:lstStyle/>
          <a:p>
            <a:pPr eaLnBrk="1" hangingPunct="1">
              <a:lnSpc>
                <a:spcPct val="160000"/>
              </a:lnSpc>
            </a:pPr>
            <a:r>
              <a:rPr lang="zh-CN" altLang="en-US" dirty="0">
                <a:latin typeface="华文细黑" panose="02010600040101010101" pitchFamily="2" charset="-122"/>
                <a:ea typeface="华文细黑" panose="02010600040101010101" pitchFamily="2" charset="-122"/>
              </a:rPr>
              <a:t>数据库系统的特点</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数据结构化</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数据的共享性高，冗余度低，易扩充</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数据独立性高</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数据由</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统一管理和控制</a:t>
            </a:r>
          </a:p>
        </p:txBody>
      </p:sp>
    </p:spTree>
    <p:extLst>
      <p:ext uri="{BB962C8B-B14F-4D97-AF65-F5344CB8AC3E}">
        <p14:creationId xmlns:p14="http://schemas.microsoft.com/office/powerpoint/2010/main" val="4326151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今天的数据库是个什么样子？</a:t>
            </a:r>
          </a:p>
        </p:txBody>
      </p:sp>
      <p:sp>
        <p:nvSpPr>
          <p:cNvPr id="52227" name="Rectangle 3"/>
          <p:cNvSpPr>
            <a:spLocks noGrp="1" noChangeArrowheads="1"/>
          </p:cNvSpPr>
          <p:nvPr>
            <p:ph type="body" sz="half" idx="1"/>
          </p:nvPr>
        </p:nvSpPr>
        <p:spPr>
          <a:xfrm>
            <a:off x="1143000" y="1600200"/>
            <a:ext cx="3814763" cy="4133056"/>
          </a:xfrm>
        </p:spPr>
        <p:txBody>
          <a:bodyPr/>
          <a:lstStyle/>
          <a:p>
            <a:pPr eaLnBrk="1" hangingPunct="1"/>
            <a:r>
              <a:rPr lang="zh-CN" altLang="en-US" sz="2400" dirty="0">
                <a:latin typeface="华文细黑" panose="02010600040101010101" pitchFamily="2" charset="-122"/>
                <a:ea typeface="华文细黑" panose="02010600040101010101" pitchFamily="2" charset="-122"/>
              </a:rPr>
              <a:t>手工管理</a:t>
            </a:r>
          </a:p>
          <a:p>
            <a:pPr eaLnBrk="1" hangingPunct="1"/>
            <a:r>
              <a:rPr lang="zh-CN" altLang="en-US" sz="2400" dirty="0">
                <a:latin typeface="华文细黑" panose="02010600040101010101" pitchFamily="2" charset="-122"/>
                <a:ea typeface="华文细黑" panose="02010600040101010101" pitchFamily="2" charset="-122"/>
              </a:rPr>
              <a:t>文件管理</a:t>
            </a:r>
          </a:p>
          <a:p>
            <a:pPr eaLnBrk="1" hangingPunct="1"/>
            <a:r>
              <a:rPr lang="zh-CN" altLang="en-US" sz="2400" dirty="0">
                <a:latin typeface="华文细黑" panose="02010600040101010101" pitchFamily="2" charset="-122"/>
                <a:ea typeface="华文细黑" panose="02010600040101010101" pitchFamily="2" charset="-122"/>
              </a:rPr>
              <a:t>网状模型数据库</a:t>
            </a:r>
          </a:p>
          <a:p>
            <a:pPr eaLnBrk="1" hangingPunct="1"/>
            <a:r>
              <a:rPr lang="zh-CN" altLang="en-US" sz="2400" dirty="0">
                <a:latin typeface="华文细黑" panose="02010600040101010101" pitchFamily="2" charset="-122"/>
                <a:ea typeface="华文细黑" panose="02010600040101010101" pitchFamily="2" charset="-122"/>
              </a:rPr>
              <a:t>层次模型数据库</a:t>
            </a:r>
          </a:p>
          <a:p>
            <a:pPr eaLnBrk="1" hangingPunct="1"/>
            <a:r>
              <a:rPr lang="zh-CN" altLang="en-US" sz="2400" dirty="0">
                <a:latin typeface="华文细黑" panose="02010600040101010101" pitchFamily="2" charset="-122"/>
                <a:ea typeface="华文细黑" panose="02010600040101010101" pitchFamily="2" charset="-122"/>
              </a:rPr>
              <a:t>关系模型数据库</a:t>
            </a:r>
          </a:p>
          <a:p>
            <a:pPr eaLnBrk="1" hangingPunct="1"/>
            <a:r>
              <a:rPr lang="zh-CN" altLang="en-US" sz="2400" dirty="0">
                <a:latin typeface="华文细黑" panose="02010600040101010101" pitchFamily="2" charset="-122"/>
                <a:ea typeface="华文细黑" panose="02010600040101010101" pitchFamily="2" charset="-122"/>
              </a:rPr>
              <a:t>面向对象数据库</a:t>
            </a:r>
          </a:p>
          <a:p>
            <a:pPr eaLnBrk="1" hangingPunct="1"/>
            <a:r>
              <a:rPr lang="zh-CN" altLang="en-US" sz="2400" dirty="0">
                <a:latin typeface="华文细黑" panose="02010600040101010101" pitchFamily="2" charset="-122"/>
                <a:ea typeface="华文细黑" panose="02010600040101010101" pitchFamily="2" charset="-122"/>
              </a:rPr>
              <a:t>关系</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对象数据库</a:t>
            </a:r>
          </a:p>
          <a:p>
            <a:pPr eaLnBrk="1" hangingPunct="1"/>
            <a:r>
              <a:rPr lang="zh-CN" altLang="en-US" sz="2400" dirty="0">
                <a:latin typeface="华文细黑" panose="02010600040101010101" pitchFamily="2" charset="-122"/>
                <a:ea typeface="华文细黑" panose="02010600040101010101" pitchFamily="2" charset="-122"/>
              </a:rPr>
              <a:t>分布式数据库</a:t>
            </a:r>
          </a:p>
          <a:p>
            <a:pPr eaLnBrk="1" hangingPunct="1"/>
            <a:endParaRPr lang="zh-CN" altLang="en-US" sz="2400" dirty="0">
              <a:latin typeface="华文细黑" panose="02010600040101010101" pitchFamily="2" charset="-122"/>
              <a:ea typeface="华文细黑" panose="02010600040101010101" pitchFamily="2" charset="-122"/>
            </a:endParaRPr>
          </a:p>
          <a:p>
            <a:pPr eaLnBrk="1" hangingPunct="1"/>
            <a:endParaRPr lang="en-US" altLang="zh-CN" sz="2400" dirty="0">
              <a:latin typeface="华文细黑" panose="02010600040101010101" pitchFamily="2" charset="-122"/>
              <a:ea typeface="华文细黑" panose="02010600040101010101" pitchFamily="2" charset="-122"/>
            </a:endParaRPr>
          </a:p>
        </p:txBody>
      </p:sp>
      <p:sp>
        <p:nvSpPr>
          <p:cNvPr id="52228" name="Rectangle 4"/>
          <p:cNvSpPr>
            <a:spLocks noGrp="1" noChangeArrowheads="1"/>
          </p:cNvSpPr>
          <p:nvPr>
            <p:ph type="body" sz="half" idx="2"/>
          </p:nvPr>
        </p:nvSpPr>
        <p:spPr>
          <a:xfrm>
            <a:off x="4800600" y="1600200"/>
            <a:ext cx="4114800" cy="2667000"/>
          </a:xfrm>
        </p:spPr>
        <p:txBody>
          <a:bodyPr/>
          <a:lstStyle/>
          <a:p>
            <a:pPr eaLnBrk="1" hangingPunct="1"/>
            <a:r>
              <a:rPr lang="zh-CN" altLang="en-US" sz="2400">
                <a:solidFill>
                  <a:srgbClr val="0000FF"/>
                </a:solidFill>
                <a:latin typeface="华文细黑" panose="02010600040101010101" pitchFamily="2" charset="-122"/>
                <a:ea typeface="华文细黑" panose="02010600040101010101" pitchFamily="2" charset="-122"/>
              </a:rPr>
              <a:t>单机系统</a:t>
            </a:r>
          </a:p>
          <a:p>
            <a:pPr eaLnBrk="1" hangingPunct="1"/>
            <a:r>
              <a:rPr lang="zh-CN" altLang="en-US" sz="2400">
                <a:solidFill>
                  <a:srgbClr val="0000FF"/>
                </a:solidFill>
                <a:latin typeface="华文细黑" panose="02010600040101010101" pitchFamily="2" charset="-122"/>
                <a:ea typeface="华文细黑" panose="02010600040101010101" pitchFamily="2" charset="-122"/>
              </a:rPr>
              <a:t>客户机</a:t>
            </a:r>
            <a:r>
              <a:rPr lang="en-US" altLang="zh-CN" sz="2400">
                <a:solidFill>
                  <a:srgbClr val="0000FF"/>
                </a:solidFill>
                <a:latin typeface="华文细黑" panose="02010600040101010101" pitchFamily="2" charset="-122"/>
                <a:ea typeface="华文细黑" panose="02010600040101010101" pitchFamily="2" charset="-122"/>
              </a:rPr>
              <a:t>/</a:t>
            </a:r>
            <a:r>
              <a:rPr lang="zh-CN" altLang="en-US" sz="2400">
                <a:solidFill>
                  <a:srgbClr val="0000FF"/>
                </a:solidFill>
                <a:latin typeface="华文细黑" panose="02010600040101010101" pitchFamily="2" charset="-122"/>
                <a:ea typeface="华文细黑" panose="02010600040101010101" pitchFamily="2" charset="-122"/>
              </a:rPr>
              <a:t>服务器模型（</a:t>
            </a:r>
            <a:r>
              <a:rPr lang="en-US" altLang="zh-CN" sz="2400">
                <a:solidFill>
                  <a:srgbClr val="0000FF"/>
                </a:solidFill>
                <a:latin typeface="华文细黑" panose="02010600040101010101" pitchFamily="2" charset="-122"/>
                <a:ea typeface="华文细黑" panose="02010600040101010101" pitchFamily="2" charset="-122"/>
              </a:rPr>
              <a:t>C/S</a:t>
            </a:r>
            <a:r>
              <a:rPr lang="zh-CN" altLang="en-US" sz="2400">
                <a:solidFill>
                  <a:srgbClr val="0000FF"/>
                </a:solidFill>
                <a:latin typeface="华文细黑" panose="02010600040101010101" pitchFamily="2" charset="-122"/>
                <a:ea typeface="华文细黑" panose="02010600040101010101" pitchFamily="2" charset="-122"/>
              </a:rPr>
              <a:t>）</a:t>
            </a:r>
          </a:p>
          <a:p>
            <a:pPr eaLnBrk="1" hangingPunct="1"/>
            <a:r>
              <a:rPr lang="zh-CN" altLang="en-US" sz="2400">
                <a:solidFill>
                  <a:srgbClr val="0000FF"/>
                </a:solidFill>
                <a:latin typeface="华文细黑" panose="02010600040101010101" pitchFamily="2" charset="-122"/>
                <a:ea typeface="华文细黑" panose="02010600040101010101" pitchFamily="2" charset="-122"/>
              </a:rPr>
              <a:t>浏览器</a:t>
            </a:r>
            <a:r>
              <a:rPr lang="en-US" altLang="zh-CN" sz="2400">
                <a:solidFill>
                  <a:srgbClr val="0000FF"/>
                </a:solidFill>
                <a:latin typeface="华文细黑" panose="02010600040101010101" pitchFamily="2" charset="-122"/>
                <a:ea typeface="华文细黑" panose="02010600040101010101" pitchFamily="2" charset="-122"/>
              </a:rPr>
              <a:t>/</a:t>
            </a:r>
            <a:r>
              <a:rPr lang="zh-CN" altLang="en-US" sz="2400">
                <a:solidFill>
                  <a:srgbClr val="0000FF"/>
                </a:solidFill>
                <a:latin typeface="华文细黑" panose="02010600040101010101" pitchFamily="2" charset="-122"/>
                <a:ea typeface="华文细黑" panose="02010600040101010101" pitchFamily="2" charset="-122"/>
              </a:rPr>
              <a:t>服务器模型（</a:t>
            </a:r>
            <a:r>
              <a:rPr lang="en-US" altLang="zh-CN" sz="2400">
                <a:solidFill>
                  <a:srgbClr val="0000FF"/>
                </a:solidFill>
                <a:latin typeface="华文细黑" panose="02010600040101010101" pitchFamily="2" charset="-122"/>
                <a:ea typeface="华文细黑" panose="02010600040101010101" pitchFamily="2" charset="-122"/>
              </a:rPr>
              <a:t>B/S</a:t>
            </a:r>
            <a:r>
              <a:rPr lang="zh-CN" altLang="en-US" sz="2400">
                <a:solidFill>
                  <a:srgbClr val="0000FF"/>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4079329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52227">
                                            <p:txEl>
                                              <p:pRg st="4" end="4"/>
                                            </p:txEl>
                                          </p:spTgt>
                                        </p:tgtEl>
                                        <p:attrNameLst>
                                          <p:attrName>style.color</p:attrName>
                                        </p:attrNameLst>
                                      </p:cBhvr>
                                      <p:to>
                                        <a:srgbClr val="CC66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52227">
                                            <p:txEl>
                                              <p:pRg st="6" end="6"/>
                                            </p:txEl>
                                          </p:spTgt>
                                        </p:tgtEl>
                                        <p:attrNameLst>
                                          <p:attrName>style.color</p:attrName>
                                        </p:attrNameLst>
                                      </p:cBhvr>
                                      <p:to>
                                        <a:srgbClr val="CC66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15" dur="500"/>
                                        <p:tgtEl>
                                          <p:spTgt spid="52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8" dur="500"/>
                                        <p:tgtEl>
                                          <p:spTgt spid="52228">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21" dur="500"/>
                                        <p:tgtEl>
                                          <p:spTgt spid="522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课程基本信息</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783428" y="1340768"/>
            <a:ext cx="7531174" cy="4608512"/>
          </a:xfrm>
        </p:spPr>
        <p:txBody>
          <a:bodyPr/>
          <a:lstStyle/>
          <a:p>
            <a:r>
              <a:rPr lang="zh-CN" altLang="en-US" dirty="0">
                <a:latin typeface="华文细黑" panose="02010600040101010101" pitchFamily="2" charset="-122"/>
                <a:ea typeface="华文细黑" panose="02010600040101010101" pitchFamily="2" charset="-122"/>
              </a:rPr>
              <a:t>教 材</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王珊</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萨师煊</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数据库系统概论（第</a:t>
            </a:r>
            <a:r>
              <a:rPr lang="en-US" altLang="zh-CN" dirty="0">
                <a:latin typeface="华文细黑" panose="02010600040101010101" pitchFamily="2" charset="-122"/>
                <a:ea typeface="华文细黑" panose="02010600040101010101" pitchFamily="2" charset="-122"/>
              </a:rPr>
              <a:t>5</a:t>
            </a:r>
            <a:r>
              <a:rPr lang="zh-CN" altLang="en-US" dirty="0">
                <a:latin typeface="华文细黑" panose="02010600040101010101" pitchFamily="2" charset="-122"/>
                <a:ea typeface="华文细黑" panose="02010600040101010101" pitchFamily="2" charset="-122"/>
              </a:rPr>
              <a:t>版）</a:t>
            </a:r>
            <a:r>
              <a:rPr lang="en-US" altLang="zh-CN" dirty="0">
                <a:latin typeface="华文细黑" panose="02010600040101010101" pitchFamily="2" charset="-122"/>
                <a:ea typeface="华文细黑" panose="02010600040101010101" pitchFamily="2" charset="-122"/>
              </a:rPr>
              <a:t>. </a:t>
            </a:r>
            <a:r>
              <a:rPr lang="zh-CN" altLang="en-US" dirty="0">
                <a:latin typeface="华文细黑" panose="02010600040101010101" pitchFamily="2" charset="-122"/>
                <a:ea typeface="华文细黑" panose="02010600040101010101" pitchFamily="2" charset="-122"/>
              </a:rPr>
              <a:t>高等教育出版社</a:t>
            </a:r>
            <a:r>
              <a:rPr lang="en-US" altLang="zh-CN" dirty="0">
                <a:latin typeface="华文细黑" panose="02010600040101010101" pitchFamily="2" charset="-122"/>
                <a:ea typeface="华文细黑" panose="02010600040101010101" pitchFamily="2" charset="-122"/>
              </a:rPr>
              <a:t>.</a:t>
            </a:r>
          </a:p>
          <a:p>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答疑时间</a:t>
            </a:r>
            <a:endParaRPr lang="en-US" altLang="zh-CN" dirty="0">
              <a:latin typeface="华文细黑" panose="02010600040101010101" pitchFamily="2" charset="-122"/>
              <a:ea typeface="华文细黑" panose="02010600040101010101" pitchFamily="2" charset="-122"/>
            </a:endParaRPr>
          </a:p>
          <a:p>
            <a:pPr lvl="1"/>
            <a:r>
              <a:rPr lang="en-US" altLang="zh-CN" dirty="0">
                <a:latin typeface="华文细黑" panose="02010600040101010101" pitchFamily="2" charset="-122"/>
                <a:ea typeface="华文细黑" panose="02010600040101010101" pitchFamily="2" charset="-122"/>
              </a:rPr>
              <a:t>QQ</a:t>
            </a:r>
            <a:r>
              <a:rPr lang="zh-CN" altLang="en-US" dirty="0">
                <a:latin typeface="华文细黑" panose="02010600040101010101" pitchFamily="2" charset="-122"/>
                <a:ea typeface="华文细黑" panose="02010600040101010101" pitchFamily="2" charset="-122"/>
              </a:rPr>
              <a:t>群内答疑</a:t>
            </a:r>
            <a:endParaRPr lang="en-US" altLang="zh-CN" dirty="0">
              <a:latin typeface="华文细黑" panose="02010600040101010101" pitchFamily="2" charset="-122"/>
              <a:ea typeface="华文细黑" panose="02010600040101010101" pitchFamily="2" charset="-122"/>
            </a:endParaRPr>
          </a:p>
          <a:p>
            <a:pPr lvl="1"/>
            <a:endParaRPr lang="en-US" altLang="zh-CN" dirty="0">
              <a:latin typeface="华文细黑" panose="02010600040101010101" pitchFamily="2" charset="-122"/>
              <a:ea typeface="华文细黑" panose="02010600040101010101" pitchFamily="2" charset="-122"/>
            </a:endParaRPr>
          </a:p>
          <a:p>
            <a:pPr marL="342900" lvl="1" indent="-342900">
              <a:buClr>
                <a:schemeClr val="folHlink"/>
              </a:buClr>
              <a:buSzPct val="110000"/>
            </a:pPr>
            <a:r>
              <a:rPr lang="zh-CN" altLang="en-US" sz="2800" b="1" dirty="0">
                <a:latin typeface="华文细黑" panose="02010600040101010101" pitchFamily="2" charset="-122"/>
                <a:ea typeface="华文细黑" panose="02010600040101010101" pitchFamily="2" charset="-122"/>
                <a:cs typeface="+mn-cs"/>
              </a:rPr>
              <a:t>关于工程认证与课程目标</a:t>
            </a:r>
            <a:endParaRPr lang="en-US" altLang="zh-CN" sz="2800" b="1"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29246381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一个典型的数据库应用系统架构</a:t>
            </a:r>
          </a:p>
        </p:txBody>
      </p:sp>
      <p:graphicFrame>
        <p:nvGraphicFramePr>
          <p:cNvPr id="17411" name="Object 3"/>
          <p:cNvGraphicFramePr>
            <a:graphicFrameLocks noGrp="1" noChangeAspect="1"/>
          </p:cNvGraphicFramePr>
          <p:nvPr>
            <p:ph idx="1"/>
          </p:nvPr>
        </p:nvGraphicFramePr>
        <p:xfrm>
          <a:off x="457200" y="1806575"/>
          <a:ext cx="7769225" cy="3911600"/>
        </p:xfrm>
        <a:graphic>
          <a:graphicData uri="http://schemas.openxmlformats.org/presentationml/2006/ole">
            <mc:AlternateContent xmlns:mc="http://schemas.openxmlformats.org/markup-compatibility/2006">
              <mc:Choice xmlns:v="urn:schemas-microsoft-com:vml" Requires="v">
                <p:oleObj spid="_x0000_s63530" name="Visio" r:id="rId3" imgW="5421630" imgH="2657713" progId="Visio.Drawing.11">
                  <p:embed/>
                </p:oleObj>
              </mc:Choice>
              <mc:Fallback>
                <p:oleObj name="Visio" r:id="rId3" imgW="5421630" imgH="26577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06575"/>
                        <a:ext cx="7769225"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595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数据库案例：学校环境需求分析</a:t>
            </a:r>
          </a:p>
        </p:txBody>
      </p:sp>
      <p:sp>
        <p:nvSpPr>
          <p:cNvPr id="18435" name="Rectangle 3"/>
          <p:cNvSpPr>
            <a:spLocks noGrp="1" noChangeArrowheads="1"/>
          </p:cNvSpPr>
          <p:nvPr>
            <p:ph type="body" idx="1"/>
          </p:nvPr>
        </p:nvSpPr>
        <p:spPr>
          <a:xfrm>
            <a:off x="323528" y="2191142"/>
            <a:ext cx="8280920" cy="4209658"/>
          </a:xfrm>
        </p:spPr>
        <p:txBody>
          <a:bodyPr/>
          <a:lstStyle/>
          <a:p>
            <a:pPr eaLnBrk="1" hangingPunct="1">
              <a:lnSpc>
                <a:spcPts val="3600"/>
              </a:lnSpc>
            </a:pPr>
            <a:r>
              <a:rPr lang="zh-CN" altLang="en-US" dirty="0">
                <a:ea typeface="宋体" charset="-122"/>
              </a:rPr>
              <a:t>桂林电子科技大学下设若干个     ，每个系招收若干名       。学生在校期间必须通过若干门          </a:t>
            </a:r>
          </a:p>
          <a:p>
            <a:pPr eaLnBrk="1" hangingPunct="1">
              <a:lnSpc>
                <a:spcPts val="3600"/>
              </a:lnSpc>
              <a:buFont typeface="Wingdings" pitchFamily="2" charset="2"/>
              <a:buNone/>
            </a:pPr>
            <a:r>
              <a:rPr lang="zh-CN" altLang="en-US" dirty="0">
                <a:ea typeface="宋体" charset="-122"/>
              </a:rPr>
              <a:t>   方可毕业。对每一门课程，只有一位        担任主讲，而且学院内的每一位教师只能主讲一门课程。</a:t>
            </a:r>
          </a:p>
        </p:txBody>
      </p:sp>
      <p:sp>
        <p:nvSpPr>
          <p:cNvPr id="264196" name="Text Box 4"/>
          <p:cNvSpPr txBox="1">
            <a:spLocks noChangeArrowheads="1"/>
          </p:cNvSpPr>
          <p:nvPr/>
        </p:nvSpPr>
        <p:spPr bwMode="auto">
          <a:xfrm>
            <a:off x="5359896" y="2165186"/>
            <a:ext cx="565150" cy="57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系</a:t>
            </a:r>
          </a:p>
        </p:txBody>
      </p:sp>
      <p:sp>
        <p:nvSpPr>
          <p:cNvPr id="264197" name="Text Box 5"/>
          <p:cNvSpPr txBox="1">
            <a:spLocks noChangeArrowheads="1"/>
          </p:cNvSpPr>
          <p:nvPr/>
        </p:nvSpPr>
        <p:spPr bwMode="auto">
          <a:xfrm>
            <a:off x="1460796" y="2629251"/>
            <a:ext cx="906018" cy="57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学生</a:t>
            </a:r>
          </a:p>
        </p:txBody>
      </p:sp>
      <p:sp>
        <p:nvSpPr>
          <p:cNvPr id="264198" name="Text Box 6"/>
          <p:cNvSpPr txBox="1">
            <a:spLocks noChangeArrowheads="1"/>
          </p:cNvSpPr>
          <p:nvPr/>
        </p:nvSpPr>
        <p:spPr bwMode="auto">
          <a:xfrm>
            <a:off x="7126188" y="2633565"/>
            <a:ext cx="1079500" cy="57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课程</a:t>
            </a:r>
          </a:p>
        </p:txBody>
      </p:sp>
      <p:sp>
        <p:nvSpPr>
          <p:cNvPr id="264199" name="Text Box 7"/>
          <p:cNvSpPr txBox="1">
            <a:spLocks noChangeArrowheads="1"/>
          </p:cNvSpPr>
          <p:nvPr/>
        </p:nvSpPr>
        <p:spPr bwMode="auto">
          <a:xfrm>
            <a:off x="6469756" y="3187625"/>
            <a:ext cx="1008063" cy="62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dirty="0">
                <a:latin typeface="Arial" charset="0"/>
                <a:ea typeface="宋体" charset="-122"/>
              </a:rPr>
              <a:t>教师</a:t>
            </a:r>
          </a:p>
        </p:txBody>
      </p:sp>
      <p:sp>
        <p:nvSpPr>
          <p:cNvPr id="8" name="Rectangle 3"/>
          <p:cNvSpPr txBox="1">
            <a:spLocks noChangeArrowheads="1"/>
          </p:cNvSpPr>
          <p:nvPr/>
        </p:nvSpPr>
        <p:spPr bwMode="auto">
          <a:xfrm>
            <a:off x="475928" y="1415390"/>
            <a:ext cx="8280920" cy="74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lnSpc>
                <a:spcPts val="3600"/>
              </a:lnSpc>
            </a:pPr>
            <a:r>
              <a:rPr lang="zh-CN" altLang="en-US" kern="0" dirty="0">
                <a:ea typeface="宋体" charset="-122"/>
              </a:rPr>
              <a:t>我们需要建设一个简单的应用：教务系统</a:t>
            </a:r>
          </a:p>
        </p:txBody>
      </p:sp>
      <p:sp>
        <p:nvSpPr>
          <p:cNvPr id="3" name="矩形 2"/>
          <p:cNvSpPr/>
          <p:nvPr/>
        </p:nvSpPr>
        <p:spPr bwMode="auto">
          <a:xfrm>
            <a:off x="323528" y="1988840"/>
            <a:ext cx="8729662" cy="36004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accent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2325316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264196"/>
                                        </p:tgtEl>
                                        <p:attrNameLst>
                                          <p:attrName>style.color</p:attrName>
                                        </p:attrNameLst>
                                      </p:cBhvr>
                                      <p:to>
                                        <a:srgbClr val="F5430B"/>
                                      </p:to>
                                    </p:animClr>
                                  </p:childTnLst>
                                </p:cTn>
                              </p:par>
                              <p:par>
                                <p:cTn id="12" presetID="3" presetClass="emph" presetSubtype="2" fill="hold" grpId="0" nodeType="withEffect">
                                  <p:stCondLst>
                                    <p:cond delay="0"/>
                                  </p:stCondLst>
                                  <p:childTnLst>
                                    <p:animClr clrSpc="rgb" dir="cw">
                                      <p:cBhvr override="childStyle">
                                        <p:cTn id="13" dur="2000" fill="hold"/>
                                        <p:tgtEl>
                                          <p:spTgt spid="264197"/>
                                        </p:tgtEl>
                                        <p:attrNameLst>
                                          <p:attrName>style.color</p:attrName>
                                        </p:attrNameLst>
                                      </p:cBhvr>
                                      <p:to>
                                        <a:srgbClr val="F5430B"/>
                                      </p:to>
                                    </p:animClr>
                                  </p:childTnLst>
                                </p:cTn>
                              </p:par>
                              <p:par>
                                <p:cTn id="14" presetID="3" presetClass="emph" presetSubtype="2" fill="hold" grpId="0" nodeType="withEffect">
                                  <p:stCondLst>
                                    <p:cond delay="0"/>
                                  </p:stCondLst>
                                  <p:childTnLst>
                                    <p:animClr clrSpc="rgb" dir="cw">
                                      <p:cBhvr override="childStyle">
                                        <p:cTn id="15" dur="2000" fill="hold"/>
                                        <p:tgtEl>
                                          <p:spTgt spid="264198"/>
                                        </p:tgtEl>
                                        <p:attrNameLst>
                                          <p:attrName>style.color</p:attrName>
                                        </p:attrNameLst>
                                      </p:cBhvr>
                                      <p:to>
                                        <a:srgbClr val="F5430B"/>
                                      </p:to>
                                    </p:animClr>
                                  </p:childTnLst>
                                </p:cTn>
                              </p:par>
                              <p:par>
                                <p:cTn id="16" presetID="3" presetClass="emph" presetSubtype="2" fill="hold" grpId="0" nodeType="withEffect">
                                  <p:stCondLst>
                                    <p:cond delay="0"/>
                                  </p:stCondLst>
                                  <p:childTnLst>
                                    <p:animClr clrSpc="rgb" dir="cw">
                                      <p:cBhvr override="childStyle">
                                        <p:cTn id="17" dur="2000" fill="hold"/>
                                        <p:tgtEl>
                                          <p:spTgt spid="264199"/>
                                        </p:tgtEl>
                                        <p:attrNameLst>
                                          <p:attrName>style.color</p:attrName>
                                        </p:attrNameLst>
                                      </p:cBhvr>
                                      <p:to>
                                        <a:srgbClr val="F543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P spid="264197" grpId="0"/>
      <p:bldP spid="264198" grpId="0"/>
      <p:bldP spid="264199"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5738" y="152400"/>
            <a:ext cx="8729662" cy="468288"/>
          </a:xfrm>
        </p:spPr>
        <p:txBody>
          <a:bodyPr/>
          <a:lstStyle/>
          <a:p>
            <a:r>
              <a:rPr lang="zh-CN" altLang="en-US" dirty="0">
                <a:latin typeface="黑体" panose="02010609060101010101" pitchFamily="49" charset="-122"/>
                <a:ea typeface="黑体" panose="02010609060101010101" pitchFamily="49" charset="-122"/>
              </a:rPr>
              <a:t>数据库案例：学校环境需求分析</a:t>
            </a:r>
            <a:endParaRPr lang="zh-CN"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457200" y="1600200"/>
            <a:ext cx="8313738" cy="3962400"/>
          </a:xfrm>
        </p:spPr>
        <p:txBody>
          <a:bodyPr/>
          <a:lstStyle/>
          <a:p>
            <a:pPr eaLnBrk="1" hangingPunct="1">
              <a:lnSpc>
                <a:spcPct val="160000"/>
              </a:lnSpc>
            </a:pPr>
            <a:r>
              <a:rPr lang="zh-CN" altLang="en-US" dirty="0">
                <a:latin typeface="华文细黑" panose="02010600040101010101" pitchFamily="2" charset="-122"/>
                <a:ea typeface="华文细黑" panose="02010600040101010101" pitchFamily="2" charset="-122"/>
              </a:rPr>
              <a:t>问题分析</a:t>
            </a:r>
          </a:p>
          <a:p>
            <a:pPr lvl="1" eaLnBrk="1" hangingPunct="1">
              <a:lnSpc>
                <a:spcPct val="160000"/>
              </a:lnSpc>
            </a:pPr>
            <a:r>
              <a:rPr lang="zh-CN" altLang="en-US" dirty="0">
                <a:latin typeface="华文细黑" panose="02010600040101010101" pitchFamily="2" charset="-122"/>
                <a:ea typeface="华文细黑" panose="02010600040101010101" pitchFamily="2" charset="-122"/>
              </a:rPr>
              <a:t>我们的现实世界的构成？</a:t>
            </a:r>
            <a:endParaRPr lang="en-US" altLang="zh-CN" dirty="0">
              <a:latin typeface="华文细黑" panose="02010600040101010101" pitchFamily="2" charset="-122"/>
              <a:ea typeface="华文细黑" panose="02010600040101010101" pitchFamily="2" charset="-122"/>
            </a:endParaRPr>
          </a:p>
          <a:p>
            <a:pPr lvl="1" eaLnBrk="1" hangingPunct="1">
              <a:lnSpc>
                <a:spcPct val="160000"/>
              </a:lnSpc>
            </a:pPr>
            <a:r>
              <a:rPr lang="zh-CN" altLang="en-US" dirty="0">
                <a:latin typeface="华文细黑" panose="02010600040101010101" pitchFamily="2" charset="-122"/>
                <a:ea typeface="华文细黑" panose="02010600040101010101" pitchFamily="2" charset="-122"/>
              </a:rPr>
              <a:t>凭我们的直觉去设计一个结构来存储上述系统需求的数据。</a:t>
            </a:r>
          </a:p>
        </p:txBody>
      </p:sp>
    </p:spTree>
    <p:extLst>
      <p:ext uri="{BB962C8B-B14F-4D97-AF65-F5344CB8AC3E}">
        <p14:creationId xmlns:p14="http://schemas.microsoft.com/office/powerpoint/2010/main" val="9423171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图示模型</a:t>
            </a:r>
          </a:p>
        </p:txBody>
      </p:sp>
      <p:graphicFrame>
        <p:nvGraphicFramePr>
          <p:cNvPr id="19459" name="Object 3"/>
          <p:cNvGraphicFramePr>
            <a:graphicFrameLocks noGrp="1" noChangeAspect="1"/>
          </p:cNvGraphicFramePr>
          <p:nvPr>
            <p:ph idx="1"/>
            <p:extLst>
              <p:ext uri="{D42A27DB-BD31-4B8C-83A1-F6EECF244321}">
                <p14:modId xmlns:p14="http://schemas.microsoft.com/office/powerpoint/2010/main" val="3377359374"/>
              </p:ext>
            </p:extLst>
          </p:nvPr>
        </p:nvGraphicFramePr>
        <p:xfrm>
          <a:off x="1115616" y="1839912"/>
          <a:ext cx="6769100" cy="3570287"/>
        </p:xfrm>
        <a:graphic>
          <a:graphicData uri="http://schemas.openxmlformats.org/presentationml/2006/ole">
            <mc:AlternateContent xmlns:mc="http://schemas.openxmlformats.org/markup-compatibility/2006">
              <mc:Choice xmlns:v="urn:schemas-microsoft-com:vml" Requires="v">
                <p:oleObj spid="_x0000_s64556" name="Visio" r:id="rId3" imgW="3637836" imgH="1875472" progId="Visio.Drawing.11">
                  <p:embed/>
                </p:oleObj>
              </mc:Choice>
              <mc:Fallback>
                <p:oleObj name="Visio" r:id="rId3" imgW="3637836" imgH="187547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39912"/>
                        <a:ext cx="6769100" cy="3570287"/>
                      </a:xfrm>
                      <a:prstGeom prst="rect">
                        <a:avLst/>
                      </a:prstGeom>
                      <a:solidFill>
                        <a:schemeClr val="bg1">
                          <a:lumMod val="90000"/>
                        </a:schemeClr>
                      </a:solidFill>
                      <a:ln>
                        <a:noFill/>
                      </a:ln>
                      <a:effectLst/>
                    </p:spPr>
                  </p:pic>
                </p:oleObj>
              </mc:Fallback>
            </mc:AlternateContent>
          </a:graphicData>
        </a:graphic>
      </p:graphicFrame>
      <p:sp>
        <p:nvSpPr>
          <p:cNvPr id="265220" name="Oval 4"/>
          <p:cNvSpPr>
            <a:spLocks noChangeArrowheads="1"/>
          </p:cNvSpPr>
          <p:nvPr/>
        </p:nvSpPr>
        <p:spPr bwMode="auto">
          <a:xfrm>
            <a:off x="3339704" y="3309937"/>
            <a:ext cx="1728787" cy="692150"/>
          </a:xfrm>
          <a:prstGeom prst="ellipse">
            <a:avLst/>
          </a:prstGeom>
          <a:solidFill>
            <a:schemeClr val="bg2">
              <a:lumMod val="20000"/>
              <a:lumOff val="80000"/>
            </a:schemeClr>
          </a:solidFill>
          <a:ln w="9525">
            <a:solidFill>
              <a:schemeClr val="tx1"/>
            </a:solidFill>
            <a:round/>
            <a:headEnd/>
            <a:tailEnd/>
          </a:ln>
          <a:effec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2400" dirty="0">
                <a:latin typeface="Arial" charset="0"/>
                <a:ea typeface="宋体" charset="-122"/>
              </a:rPr>
              <a:t>成 绩</a:t>
            </a:r>
          </a:p>
        </p:txBody>
      </p:sp>
      <p:sp>
        <p:nvSpPr>
          <p:cNvPr id="265221" name="Line 5"/>
          <p:cNvSpPr>
            <a:spLocks noChangeShapeType="1"/>
          </p:cNvSpPr>
          <p:nvPr/>
        </p:nvSpPr>
        <p:spPr bwMode="auto">
          <a:xfrm>
            <a:off x="5046182" y="3656651"/>
            <a:ext cx="791052" cy="0"/>
          </a:xfrm>
          <a:prstGeom prst="line">
            <a:avLst/>
          </a:prstGeom>
          <a:noFill/>
          <a:ln w="38100">
            <a:solidFill>
              <a:schemeClr val="tx2">
                <a:lumMod val="60000"/>
                <a:lumOff val="4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93221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p:cTn id="7" dur="500" fill="hold"/>
                                        <p:tgtEl>
                                          <p:spTgt spid="265220"/>
                                        </p:tgtEl>
                                        <p:attrNameLst>
                                          <p:attrName>ppt_w</p:attrName>
                                        </p:attrNameLst>
                                      </p:cBhvr>
                                      <p:tavLst>
                                        <p:tav tm="0">
                                          <p:val>
                                            <p:strVal val="#ppt_w*0.05"/>
                                          </p:val>
                                        </p:tav>
                                        <p:tav tm="100000">
                                          <p:val>
                                            <p:strVal val="#ppt_w"/>
                                          </p:val>
                                        </p:tav>
                                      </p:tavLst>
                                    </p:anim>
                                    <p:anim calcmode="lin" valueType="num">
                                      <p:cBhvr>
                                        <p:cTn id="8" dur="500" fill="hold"/>
                                        <p:tgtEl>
                                          <p:spTgt spid="265220"/>
                                        </p:tgtEl>
                                        <p:attrNameLst>
                                          <p:attrName>ppt_h</p:attrName>
                                        </p:attrNameLst>
                                      </p:cBhvr>
                                      <p:tavLst>
                                        <p:tav tm="0">
                                          <p:val>
                                            <p:strVal val="#ppt_h"/>
                                          </p:val>
                                        </p:tav>
                                        <p:tav tm="100000">
                                          <p:val>
                                            <p:strVal val="#ppt_h"/>
                                          </p:val>
                                        </p:tav>
                                      </p:tavLst>
                                    </p:anim>
                                    <p:anim calcmode="lin" valueType="num">
                                      <p:cBhvr>
                                        <p:cTn id="9" dur="500" fill="hold"/>
                                        <p:tgtEl>
                                          <p:spTgt spid="265220"/>
                                        </p:tgtEl>
                                        <p:attrNameLst>
                                          <p:attrName>ppt_x</p:attrName>
                                        </p:attrNameLst>
                                      </p:cBhvr>
                                      <p:tavLst>
                                        <p:tav tm="0">
                                          <p:val>
                                            <p:strVal val="#ppt_x-.2"/>
                                          </p:val>
                                        </p:tav>
                                        <p:tav tm="100000">
                                          <p:val>
                                            <p:strVal val="#ppt_x"/>
                                          </p:val>
                                        </p:tav>
                                      </p:tavLst>
                                    </p:anim>
                                    <p:anim calcmode="lin" valueType="num">
                                      <p:cBhvr>
                                        <p:cTn id="10" dur="500" fill="hold"/>
                                        <p:tgtEl>
                                          <p:spTgt spid="265220"/>
                                        </p:tgtEl>
                                        <p:attrNameLst>
                                          <p:attrName>ppt_y</p:attrName>
                                        </p:attrNameLst>
                                      </p:cBhvr>
                                      <p:tavLst>
                                        <p:tav tm="0">
                                          <p:val>
                                            <p:strVal val="#ppt_y"/>
                                          </p:val>
                                        </p:tav>
                                        <p:tav tm="100000">
                                          <p:val>
                                            <p:strVal val="#ppt_y"/>
                                          </p:val>
                                        </p:tav>
                                      </p:tavLst>
                                    </p:anim>
                                    <p:animEffect transition="in" filter="fade">
                                      <p:cBhvr>
                                        <p:cTn id="11" dur="500"/>
                                        <p:tgtEl>
                                          <p:spTgt spid="26522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65221"/>
                                        </p:tgtEl>
                                        <p:attrNameLst>
                                          <p:attrName>style.visibility</p:attrName>
                                        </p:attrNameLst>
                                      </p:cBhvr>
                                      <p:to>
                                        <p:strVal val="visible"/>
                                      </p:to>
                                    </p:set>
                                    <p:anim calcmode="lin" valueType="num">
                                      <p:cBhvr>
                                        <p:cTn id="14" dur="500" fill="hold"/>
                                        <p:tgtEl>
                                          <p:spTgt spid="265221"/>
                                        </p:tgtEl>
                                        <p:attrNameLst>
                                          <p:attrName>ppt_w</p:attrName>
                                        </p:attrNameLst>
                                      </p:cBhvr>
                                      <p:tavLst>
                                        <p:tav tm="0">
                                          <p:val>
                                            <p:strVal val="#ppt_w*0.05"/>
                                          </p:val>
                                        </p:tav>
                                        <p:tav tm="100000">
                                          <p:val>
                                            <p:strVal val="#ppt_w"/>
                                          </p:val>
                                        </p:tav>
                                      </p:tavLst>
                                    </p:anim>
                                    <p:anim calcmode="lin" valueType="num">
                                      <p:cBhvr>
                                        <p:cTn id="15" dur="500" fill="hold"/>
                                        <p:tgtEl>
                                          <p:spTgt spid="265221"/>
                                        </p:tgtEl>
                                        <p:attrNameLst>
                                          <p:attrName>ppt_h</p:attrName>
                                        </p:attrNameLst>
                                      </p:cBhvr>
                                      <p:tavLst>
                                        <p:tav tm="0">
                                          <p:val>
                                            <p:strVal val="#ppt_h"/>
                                          </p:val>
                                        </p:tav>
                                        <p:tav tm="100000">
                                          <p:val>
                                            <p:strVal val="#ppt_h"/>
                                          </p:val>
                                        </p:tav>
                                      </p:tavLst>
                                    </p:anim>
                                    <p:anim calcmode="lin" valueType="num">
                                      <p:cBhvr>
                                        <p:cTn id="16" dur="500" fill="hold"/>
                                        <p:tgtEl>
                                          <p:spTgt spid="265221"/>
                                        </p:tgtEl>
                                        <p:attrNameLst>
                                          <p:attrName>ppt_x</p:attrName>
                                        </p:attrNameLst>
                                      </p:cBhvr>
                                      <p:tavLst>
                                        <p:tav tm="0">
                                          <p:val>
                                            <p:strVal val="#ppt_x-.2"/>
                                          </p:val>
                                        </p:tav>
                                        <p:tav tm="100000">
                                          <p:val>
                                            <p:strVal val="#ppt_x"/>
                                          </p:val>
                                        </p:tav>
                                      </p:tavLst>
                                    </p:anim>
                                    <p:anim calcmode="lin" valueType="num">
                                      <p:cBhvr>
                                        <p:cTn id="17" dur="500" fill="hold"/>
                                        <p:tgtEl>
                                          <p:spTgt spid="265221"/>
                                        </p:tgtEl>
                                        <p:attrNameLst>
                                          <p:attrName>ppt_y</p:attrName>
                                        </p:attrNameLst>
                                      </p:cBhvr>
                                      <p:tavLst>
                                        <p:tav tm="0">
                                          <p:val>
                                            <p:strVal val="#ppt_y"/>
                                          </p:val>
                                        </p:tav>
                                        <p:tav tm="100000">
                                          <p:val>
                                            <p:strVal val="#ppt_y"/>
                                          </p:val>
                                        </p:tav>
                                      </p:tavLst>
                                    </p:anim>
                                    <p:animEffect transition="in" filter="fade">
                                      <p:cBhvr>
                                        <p:cTn id="18"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nimBg="1"/>
      <p:bldP spid="2652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系</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6243" name="Group 3"/>
          <p:cNvGraphicFramePr>
            <a:graphicFrameLocks noGrp="1"/>
          </p:cNvGraphicFramePr>
          <p:nvPr>
            <p:ph type="tbl" idx="1"/>
          </p:nvPr>
        </p:nvGraphicFramePr>
        <p:xfrm>
          <a:off x="838200" y="1752600"/>
          <a:ext cx="7693025" cy="3352800"/>
        </p:xfrm>
        <a:graphic>
          <a:graphicData uri="http://schemas.openxmlformats.org/drawingml/2006/table">
            <a:tbl>
              <a:tblPr/>
              <a:tblGrid>
                <a:gridCol w="1233488">
                  <a:extLst>
                    <a:ext uri="{9D8B030D-6E8A-4147-A177-3AD203B41FA5}">
                      <a16:colId xmlns:a16="http://schemas.microsoft.com/office/drawing/2014/main" val="20000"/>
                    </a:ext>
                  </a:extLst>
                </a:gridCol>
                <a:gridCol w="2855912">
                  <a:extLst>
                    <a:ext uri="{9D8B030D-6E8A-4147-A177-3AD203B41FA5}">
                      <a16:colId xmlns:a16="http://schemas.microsoft.com/office/drawing/2014/main" val="20001"/>
                    </a:ext>
                  </a:extLst>
                </a:gridCol>
                <a:gridCol w="1973263">
                  <a:extLst>
                    <a:ext uri="{9D8B030D-6E8A-4147-A177-3AD203B41FA5}">
                      <a16:colId xmlns:a16="http://schemas.microsoft.com/office/drawing/2014/main" val="20002"/>
                    </a:ext>
                  </a:extLst>
                </a:gridCol>
                <a:gridCol w="1630362">
                  <a:extLst>
                    <a:ext uri="{9D8B030D-6E8A-4147-A177-3AD203B41FA5}">
                      <a16:colId xmlns:a16="http://schemas.microsoft.com/office/drawing/2014/main" val="20003"/>
                    </a:ext>
                  </a:extLst>
                </a:gridCol>
              </a:tblGrid>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系编号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系 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办公电话</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办公地点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机电与交通工程系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6</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通信与信息工程系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5601320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4</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5601330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4</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设计系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5601340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80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管理系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5601350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教</a:t>
                      </a:r>
                      <a:r>
                        <a:rPr kumimoji="1" lang="en-US" altLang="zh-CN" sz="2400" b="0" i="0" u="none" strike="noStrike" cap="none" normalizeH="0" baseline="0">
                          <a:ln>
                            <a:noFill/>
                          </a:ln>
                          <a:solidFill>
                            <a:schemeClr val="tx1"/>
                          </a:solidFill>
                          <a:effectLst/>
                          <a:latin typeface="黑体" pitchFamily="2" charset="-122"/>
                          <a:ea typeface="宋体" pitchFamily="2" charset="-122"/>
                        </a:rPr>
                        <a:t>3</a:t>
                      </a:r>
                      <a:r>
                        <a:rPr kumimoji="1" lang="zh-CN" altLang="en-US" sz="2400" b="0" i="0" u="none" strike="noStrike" cap="none" normalizeH="0" baseline="0">
                          <a:ln>
                            <a:noFill/>
                          </a:ln>
                          <a:solidFill>
                            <a:schemeClr val="tx1"/>
                          </a:solidFill>
                          <a:effectLst/>
                          <a:latin typeface="黑体" pitchFamily="2" charset="-122"/>
                          <a:ea typeface="宋体" pitchFamily="2" charset="-122"/>
                        </a:rPr>
                        <a:t>楼</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19138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学生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7317" name="Group 53"/>
          <p:cNvGraphicFramePr>
            <a:graphicFrameLocks noGrp="1"/>
          </p:cNvGraphicFramePr>
          <p:nvPr>
            <p:ph idx="1"/>
            <p:extLst>
              <p:ext uri="{D42A27DB-BD31-4B8C-83A1-F6EECF244321}">
                <p14:modId xmlns:p14="http://schemas.microsoft.com/office/powerpoint/2010/main" val="3882674033"/>
              </p:ext>
            </p:extLst>
          </p:nvPr>
        </p:nvGraphicFramePr>
        <p:xfrm>
          <a:off x="1043608" y="1604963"/>
          <a:ext cx="6869112" cy="4427536"/>
        </p:xfrm>
        <a:graphic>
          <a:graphicData uri="http://schemas.openxmlformats.org/drawingml/2006/table">
            <a:tbl>
              <a:tblPr/>
              <a:tblGrid>
                <a:gridCol w="1979612">
                  <a:extLst>
                    <a:ext uri="{9D8B030D-6E8A-4147-A177-3AD203B41FA5}">
                      <a16:colId xmlns:a16="http://schemas.microsoft.com/office/drawing/2014/main" val="20000"/>
                    </a:ext>
                  </a:extLst>
                </a:gridCol>
                <a:gridCol w="1220788">
                  <a:extLst>
                    <a:ext uri="{9D8B030D-6E8A-4147-A177-3AD203B41FA5}">
                      <a16:colId xmlns:a16="http://schemas.microsoft.com/office/drawing/2014/main" val="20001"/>
                    </a:ext>
                  </a:extLst>
                </a:gridCol>
                <a:gridCol w="1087437">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504950">
                  <a:extLst>
                    <a:ext uri="{9D8B030D-6E8A-4147-A177-3AD203B41FA5}">
                      <a16:colId xmlns:a16="http://schemas.microsoft.com/office/drawing/2014/main" val="20004"/>
                    </a:ext>
                  </a:extLst>
                </a:gridCol>
              </a:tblGrid>
              <a:tr h="67776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姓 名</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性 别</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年 龄</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专 业</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李 明</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刘 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7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欧阳雪</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1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05030312</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张 成</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21</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财会</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1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05020301</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夏 彦</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934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03010319</a:t>
                      </a:r>
                    </a:p>
                  </a:txBody>
                  <a:tcPr marL="90000" marR="90000" marT="46794" marB="467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王 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794" marB="467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ctr"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计算机</a:t>
                      </a:r>
                    </a:p>
                  </a:txBody>
                  <a:tcPr marL="90000" marR="90000" marT="46794" marB="467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0708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课程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8321" name="Group 33"/>
          <p:cNvGraphicFramePr>
            <a:graphicFrameLocks noGrp="1"/>
          </p:cNvGraphicFramePr>
          <p:nvPr>
            <p:ph idx="1"/>
            <p:extLst>
              <p:ext uri="{D42A27DB-BD31-4B8C-83A1-F6EECF244321}">
                <p14:modId xmlns:p14="http://schemas.microsoft.com/office/powerpoint/2010/main" val="1587546583"/>
              </p:ext>
            </p:extLst>
          </p:nvPr>
        </p:nvGraphicFramePr>
        <p:xfrm>
          <a:off x="827584" y="1916832"/>
          <a:ext cx="7362825" cy="3352802"/>
        </p:xfrm>
        <a:graphic>
          <a:graphicData uri="http://schemas.openxmlformats.org/drawingml/2006/table">
            <a:tbl>
              <a:tblPr/>
              <a:tblGrid>
                <a:gridCol w="2454275">
                  <a:extLst>
                    <a:ext uri="{9D8B030D-6E8A-4147-A177-3AD203B41FA5}">
                      <a16:colId xmlns:a16="http://schemas.microsoft.com/office/drawing/2014/main" val="20000"/>
                    </a:ext>
                  </a:extLst>
                </a:gridCol>
                <a:gridCol w="3328988">
                  <a:extLst>
                    <a:ext uri="{9D8B030D-6E8A-4147-A177-3AD203B41FA5}">
                      <a16:colId xmlns:a16="http://schemas.microsoft.com/office/drawing/2014/main" val="20001"/>
                    </a:ext>
                  </a:extLst>
                </a:gridCol>
                <a:gridCol w="1579562">
                  <a:extLst>
                    <a:ext uri="{9D8B030D-6E8A-4147-A177-3AD203B41FA5}">
                      <a16:colId xmlns:a16="http://schemas.microsoft.com/office/drawing/2014/main" val="20002"/>
                    </a:ext>
                  </a:extLst>
                </a:gridCol>
              </a:tblGrid>
              <a:tr h="78898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课程编号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课程名称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学分</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数据库系统原理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4.0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BT0053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电子商务概论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BT0001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英 语</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6.0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统计学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7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XB1066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市场营销管理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4.5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831637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存放所有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教师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基本信息的二维表</a:t>
            </a:r>
          </a:p>
        </p:txBody>
      </p:sp>
      <p:graphicFrame>
        <p:nvGraphicFramePr>
          <p:cNvPr id="269315" name="Group 3"/>
          <p:cNvGraphicFramePr>
            <a:graphicFrameLocks noGrp="1"/>
          </p:cNvGraphicFramePr>
          <p:nvPr>
            <p:ph idx="1"/>
          </p:nvPr>
        </p:nvGraphicFramePr>
        <p:xfrm>
          <a:off x="1981200" y="1604963"/>
          <a:ext cx="5259388" cy="3424239"/>
        </p:xfrm>
        <a:graphic>
          <a:graphicData uri="http://schemas.openxmlformats.org/drawingml/2006/table">
            <a:tbl>
              <a:tblPr/>
              <a:tblGrid>
                <a:gridCol w="1189038">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2451100">
                  <a:extLst>
                    <a:ext uri="{9D8B030D-6E8A-4147-A177-3AD203B41FA5}">
                      <a16:colId xmlns:a16="http://schemas.microsoft.com/office/drawing/2014/main" val="20002"/>
                    </a:ext>
                  </a:extLst>
                </a:gridCol>
              </a:tblGrid>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编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职 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董 倩</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钱 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伍 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温圆圆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教 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胡 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053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祝 翔</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助 教</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0877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a:ea typeface="宋体" charset="-122"/>
            </a:endParaRPr>
          </a:p>
        </p:txBody>
      </p:sp>
      <p:graphicFrame>
        <p:nvGraphicFramePr>
          <p:cNvPr id="24579" name="Object 3"/>
          <p:cNvGraphicFramePr>
            <a:graphicFrameLocks noGrp="1" noChangeAspect="1"/>
          </p:cNvGraphicFramePr>
          <p:nvPr>
            <p:ph idx="1"/>
            <p:extLst>
              <p:ext uri="{D42A27DB-BD31-4B8C-83A1-F6EECF244321}">
                <p14:modId xmlns:p14="http://schemas.microsoft.com/office/powerpoint/2010/main" val="2920874822"/>
              </p:ext>
            </p:extLst>
          </p:nvPr>
        </p:nvGraphicFramePr>
        <p:xfrm>
          <a:off x="1763688" y="1556792"/>
          <a:ext cx="3876675" cy="4465638"/>
        </p:xfrm>
        <a:graphic>
          <a:graphicData uri="http://schemas.openxmlformats.org/presentationml/2006/ole">
            <mc:AlternateContent xmlns:mc="http://schemas.openxmlformats.org/markup-compatibility/2006">
              <mc:Choice xmlns:v="urn:schemas-microsoft-com:vml" Requires="v">
                <p:oleObj spid="_x0000_s65579" name="Visio" r:id="rId3" imgW="2008022" imgH="2312822" progId="Visio.Drawing.6">
                  <p:embed/>
                </p:oleObj>
              </mc:Choice>
              <mc:Fallback>
                <p:oleObj name="Visio" r:id="rId3" imgW="2008022" imgH="231282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556792"/>
                        <a:ext cx="3876675" cy="446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1704376" y="3848596"/>
            <a:ext cx="4031874" cy="400110"/>
          </a:xfrm>
          <a:prstGeom prst="rect">
            <a:avLst/>
          </a:prstGeom>
          <a:noFill/>
        </p:spPr>
        <p:txBody>
          <a:bodyPr wrap="none" rtlCol="0">
            <a:spAutoFit/>
          </a:bodyPr>
          <a:lstStyle/>
          <a:p>
            <a:r>
              <a:rPr lang="zh-CN" altLang="en-US" dirty="0">
                <a:solidFill>
                  <a:srgbClr val="FF0000"/>
                </a:solidFill>
                <a:latin typeface="华文细黑" panose="02010600040101010101" pitchFamily="2" charset="-122"/>
                <a:ea typeface="华文细黑" panose="02010600040101010101" pitchFamily="2" charset="-122"/>
              </a:rPr>
              <a:t>但是，现实世界不是孤立的！！！</a:t>
            </a:r>
          </a:p>
        </p:txBody>
      </p:sp>
      <p:sp>
        <p:nvSpPr>
          <p:cNvPr id="5" name="TextBox 4"/>
          <p:cNvSpPr txBox="1"/>
          <p:nvPr/>
        </p:nvSpPr>
        <p:spPr>
          <a:xfrm>
            <a:off x="5940152" y="3008036"/>
            <a:ext cx="2746265" cy="400110"/>
          </a:xfrm>
          <a:prstGeom prst="rect">
            <a:avLst/>
          </a:prstGeom>
          <a:noFill/>
        </p:spPr>
        <p:txBody>
          <a:bodyPr wrap="none" rtlCol="0">
            <a:spAutoFit/>
          </a:bodyPr>
          <a:lstStyle/>
          <a:p>
            <a:r>
              <a:rPr lang="zh-CN" altLang="en-US" dirty="0">
                <a:solidFill>
                  <a:srgbClr val="003399"/>
                </a:solidFill>
                <a:latin typeface="华文细黑" panose="02010600040101010101" pitchFamily="2" charset="-122"/>
                <a:ea typeface="华文细黑" panose="02010600040101010101" pitchFamily="2" charset="-122"/>
              </a:rPr>
              <a:t>问题：我们该怎么办？</a:t>
            </a:r>
          </a:p>
        </p:txBody>
      </p:sp>
    </p:spTree>
    <p:extLst>
      <p:ext uri="{BB962C8B-B14F-4D97-AF65-F5344CB8AC3E}">
        <p14:creationId xmlns:p14="http://schemas.microsoft.com/office/powerpoint/2010/main" val="2879036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学生信息与系对应关系的二维表</a:t>
            </a:r>
          </a:p>
        </p:txBody>
      </p:sp>
      <p:graphicFrame>
        <p:nvGraphicFramePr>
          <p:cNvPr id="271422" name="Group 62"/>
          <p:cNvGraphicFramePr>
            <a:graphicFrameLocks noGrp="1"/>
          </p:cNvGraphicFramePr>
          <p:nvPr>
            <p:ph type="tbl" idx="1"/>
            <p:extLst>
              <p:ext uri="{D42A27DB-BD31-4B8C-83A1-F6EECF244321}">
                <p14:modId xmlns:p14="http://schemas.microsoft.com/office/powerpoint/2010/main" val="3103470155"/>
              </p:ext>
            </p:extLst>
          </p:nvPr>
        </p:nvGraphicFramePr>
        <p:xfrm>
          <a:off x="468313" y="1773238"/>
          <a:ext cx="8229600" cy="3860802"/>
        </p:xfrm>
        <a:graphic>
          <a:graphicData uri="http://schemas.openxmlformats.org/drawingml/2006/table">
            <a:tbl>
              <a:tblPr/>
              <a:tblGrid>
                <a:gridCol w="2098675">
                  <a:extLst>
                    <a:ext uri="{9D8B030D-6E8A-4147-A177-3AD203B41FA5}">
                      <a16:colId xmlns:a16="http://schemas.microsoft.com/office/drawing/2014/main" val="20000"/>
                    </a:ext>
                  </a:extLst>
                </a:gridCol>
                <a:gridCol w="1284287">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gridCol w="1141412">
                  <a:extLst>
                    <a:ext uri="{9D8B030D-6E8A-4147-A177-3AD203B41FA5}">
                      <a16:colId xmlns:a16="http://schemas.microsoft.com/office/drawing/2014/main" val="20003"/>
                    </a:ext>
                  </a:extLst>
                </a:gridCol>
                <a:gridCol w="1595438">
                  <a:extLst>
                    <a:ext uri="{9D8B030D-6E8A-4147-A177-3AD203B41FA5}">
                      <a16:colId xmlns:a16="http://schemas.microsoft.com/office/drawing/2014/main" val="20004"/>
                    </a:ext>
                  </a:extLst>
                </a:gridCol>
                <a:gridCol w="946150">
                  <a:extLst>
                    <a:ext uri="{9D8B030D-6E8A-4147-A177-3AD203B41FA5}">
                      <a16:colId xmlns:a16="http://schemas.microsoft.com/office/drawing/2014/main" val="20005"/>
                    </a:ext>
                  </a:extLst>
                </a:gridCol>
              </a:tblGrid>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性 别</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年 龄</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专 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系 别</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李 明</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刘 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欧阳雪</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女</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05030312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张 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21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财会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55086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05020301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夏 彦</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电子商务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52450">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03010319</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王 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19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计算机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685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认识工程教育专业认证</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230632" y="1196752"/>
            <a:ext cx="8805863" cy="4608512"/>
          </a:xfrm>
        </p:spPr>
        <p:txBody>
          <a:bodyPr/>
          <a:lstStyle/>
          <a:p>
            <a:pPr>
              <a:lnSpc>
                <a:spcPts val="3600"/>
              </a:lnSpc>
            </a:pPr>
            <a:r>
              <a:rPr lang="zh-CN" altLang="en-US" sz="2800" b="1" dirty="0">
                <a:latin typeface="华文细黑" panose="02010600040101010101" pitchFamily="2" charset="-122"/>
                <a:ea typeface="华文细黑" panose="02010600040101010101" pitchFamily="2" charset="-122"/>
                <a:cs typeface="+mn-cs"/>
              </a:rPr>
              <a:t>工程认证基本理念</a:t>
            </a:r>
            <a:endParaRPr lang="en-US" altLang="zh-CN" sz="2800" b="1" dirty="0">
              <a:latin typeface="华文细黑" panose="02010600040101010101" pitchFamily="2" charset="-122"/>
              <a:ea typeface="华文细黑" panose="02010600040101010101" pitchFamily="2" charset="-122"/>
              <a:cs typeface="+mn-cs"/>
            </a:endParaRPr>
          </a:p>
          <a:p>
            <a:pPr lvl="1">
              <a:lnSpc>
                <a:spcPts val="3600"/>
              </a:lnSpc>
            </a:pPr>
            <a:r>
              <a:rPr lang="zh-CN" altLang="en-US" b="1" dirty="0">
                <a:latin typeface="华文细黑" panose="02010600040101010101" pitchFamily="2" charset="-122"/>
                <a:ea typeface="华文细黑" panose="02010600040101010101" pitchFamily="2" charset="-122"/>
                <a:cs typeface="+mn-cs"/>
              </a:rPr>
              <a:t>产出</a:t>
            </a:r>
            <a:r>
              <a:rPr lang="zh-CN" altLang="en-US" sz="2400" b="1" dirty="0">
                <a:latin typeface="华文细黑" panose="02010600040101010101" pitchFamily="2" charset="-122"/>
                <a:ea typeface="华文细黑" panose="02010600040101010101" pitchFamily="2" charset="-122"/>
                <a:cs typeface="+mn-cs"/>
              </a:rPr>
              <a:t>导向（</a:t>
            </a:r>
            <a:r>
              <a:rPr lang="en-US" altLang="zh-CN" sz="2400" b="1" dirty="0">
                <a:latin typeface="华文细黑" panose="02010600040101010101" pitchFamily="2" charset="-122"/>
                <a:ea typeface="华文细黑" panose="02010600040101010101" pitchFamily="2" charset="-122"/>
                <a:cs typeface="+mn-cs"/>
              </a:rPr>
              <a:t>Outcome-Based Education</a:t>
            </a:r>
            <a:r>
              <a:rPr lang="zh-CN" altLang="en-US" sz="2400" b="1" dirty="0">
                <a:latin typeface="华文细黑" panose="02010600040101010101" pitchFamily="2" charset="-122"/>
                <a:ea typeface="华文细黑" panose="02010600040101010101" pitchFamily="2" charset="-122"/>
                <a:cs typeface="+mn-cs"/>
              </a:rPr>
              <a:t>，</a:t>
            </a:r>
            <a:r>
              <a:rPr lang="en-US" altLang="zh-CN" sz="2400" b="1" dirty="0">
                <a:latin typeface="华文细黑" panose="02010600040101010101" pitchFamily="2" charset="-122"/>
                <a:ea typeface="华文细黑" panose="02010600040101010101" pitchFamily="2" charset="-122"/>
                <a:cs typeface="+mn-cs"/>
              </a:rPr>
              <a:t>OBE</a:t>
            </a:r>
            <a:r>
              <a:rPr lang="zh-CN" altLang="en-US" sz="2400" b="1" dirty="0">
                <a:latin typeface="华文细黑" panose="02010600040101010101" pitchFamily="2" charset="-122"/>
                <a:ea typeface="华文细黑" panose="02010600040101010101" pitchFamily="2" charset="-122"/>
                <a:cs typeface="+mn-cs"/>
              </a:rPr>
              <a:t>）</a:t>
            </a:r>
            <a:endParaRPr lang="en-US" altLang="zh-CN" sz="2400" b="1" dirty="0">
              <a:latin typeface="华文细黑" panose="02010600040101010101" pitchFamily="2" charset="-122"/>
              <a:ea typeface="华文细黑" panose="02010600040101010101" pitchFamily="2" charset="-122"/>
              <a:cs typeface="+mn-cs"/>
            </a:endParaRPr>
          </a:p>
          <a:p>
            <a:pPr lvl="1">
              <a:lnSpc>
                <a:spcPts val="3600"/>
              </a:lnSpc>
            </a:pPr>
            <a:r>
              <a:rPr lang="zh-CN" altLang="en-US" b="1" dirty="0">
                <a:latin typeface="华文细黑" panose="02010600040101010101" pitchFamily="2" charset="-122"/>
                <a:ea typeface="华文细黑" panose="02010600040101010101" pitchFamily="2" charset="-122"/>
                <a:cs typeface="+mn-cs"/>
              </a:rPr>
              <a:t>以学生为中心</a:t>
            </a:r>
            <a:endParaRPr lang="en-US" altLang="zh-CN" b="1" dirty="0">
              <a:latin typeface="华文细黑" panose="02010600040101010101" pitchFamily="2" charset="-122"/>
              <a:ea typeface="华文细黑" panose="02010600040101010101" pitchFamily="2" charset="-122"/>
              <a:cs typeface="+mn-cs"/>
            </a:endParaRPr>
          </a:p>
          <a:p>
            <a:pPr lvl="1">
              <a:lnSpc>
                <a:spcPts val="3600"/>
              </a:lnSpc>
            </a:pPr>
            <a:r>
              <a:rPr lang="zh-CN" altLang="en-US" sz="2400" b="1" dirty="0">
                <a:latin typeface="华文细黑" panose="02010600040101010101" pitchFamily="2" charset="-122"/>
                <a:ea typeface="华文细黑" panose="02010600040101010101" pitchFamily="2" charset="-122"/>
                <a:cs typeface="+mn-cs"/>
              </a:rPr>
              <a:t>持续改进</a:t>
            </a:r>
            <a:endParaRPr lang="en-US" altLang="zh-CN" sz="2400" b="1" dirty="0">
              <a:latin typeface="华文细黑" panose="02010600040101010101" pitchFamily="2" charset="-122"/>
              <a:ea typeface="华文细黑" panose="02010600040101010101" pitchFamily="2" charset="-122"/>
              <a:cs typeface="+mn-cs"/>
            </a:endParaRPr>
          </a:p>
        </p:txBody>
      </p:sp>
      <p:pic>
        <p:nvPicPr>
          <p:cNvPr id="2" name="图片 1"/>
          <p:cNvPicPr>
            <a:picLocks noChangeAspect="1"/>
          </p:cNvPicPr>
          <p:nvPr/>
        </p:nvPicPr>
        <p:blipFill>
          <a:blip r:embed="rId2"/>
          <a:stretch>
            <a:fillRect/>
          </a:stretch>
        </p:blipFill>
        <p:spPr>
          <a:xfrm>
            <a:off x="3131839" y="2420888"/>
            <a:ext cx="5196915" cy="3819128"/>
          </a:xfrm>
          <a:prstGeom prst="rect">
            <a:avLst/>
          </a:prstGeom>
        </p:spPr>
      </p:pic>
    </p:spTree>
    <p:extLst>
      <p:ext uri="{BB962C8B-B14F-4D97-AF65-F5344CB8AC3E}">
        <p14:creationId xmlns:p14="http://schemas.microsoft.com/office/powerpoint/2010/main" val="746869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教师与课程对应关系的二维表</a:t>
            </a:r>
          </a:p>
        </p:txBody>
      </p:sp>
      <p:graphicFrame>
        <p:nvGraphicFramePr>
          <p:cNvPr id="272438" name="Group 54"/>
          <p:cNvGraphicFramePr>
            <a:graphicFrameLocks noGrp="1"/>
          </p:cNvGraphicFramePr>
          <p:nvPr>
            <p:ph idx="1"/>
            <p:extLst>
              <p:ext uri="{D42A27DB-BD31-4B8C-83A1-F6EECF244321}">
                <p14:modId xmlns:p14="http://schemas.microsoft.com/office/powerpoint/2010/main" val="432860126"/>
              </p:ext>
            </p:extLst>
          </p:nvPr>
        </p:nvGraphicFramePr>
        <p:xfrm>
          <a:off x="683568" y="1844824"/>
          <a:ext cx="7761288" cy="3944936"/>
        </p:xfrm>
        <a:graphic>
          <a:graphicData uri="http://schemas.openxmlformats.org/drawingml/2006/table">
            <a:tbl>
              <a:tblPr/>
              <a:tblGrid>
                <a:gridCol w="1096963">
                  <a:extLst>
                    <a:ext uri="{9D8B030D-6E8A-4147-A177-3AD203B41FA5}">
                      <a16:colId xmlns:a16="http://schemas.microsoft.com/office/drawing/2014/main" val="20000"/>
                    </a:ext>
                  </a:extLst>
                </a:gridCol>
                <a:gridCol w="1497012">
                  <a:extLst>
                    <a:ext uri="{9D8B030D-6E8A-4147-A177-3AD203B41FA5}">
                      <a16:colId xmlns:a16="http://schemas.microsoft.com/office/drawing/2014/main" val="20001"/>
                    </a:ext>
                  </a:extLst>
                </a:gridCol>
                <a:gridCol w="2263775">
                  <a:extLst>
                    <a:ext uri="{9D8B030D-6E8A-4147-A177-3AD203B41FA5}">
                      <a16:colId xmlns:a16="http://schemas.microsoft.com/office/drawing/2014/main" val="20002"/>
                    </a:ext>
                  </a:extLst>
                </a:gridCol>
                <a:gridCol w="1284288">
                  <a:extLst>
                    <a:ext uri="{9D8B030D-6E8A-4147-A177-3AD203B41FA5}">
                      <a16:colId xmlns:a16="http://schemas.microsoft.com/office/drawing/2014/main" val="20003"/>
                    </a:ext>
                  </a:extLst>
                </a:gridCol>
                <a:gridCol w="1619250">
                  <a:extLst>
                    <a:ext uri="{9D8B030D-6E8A-4147-A177-3AD203B41FA5}">
                      <a16:colId xmlns:a16="http://schemas.microsoft.com/office/drawing/2014/main" val="20004"/>
                    </a:ext>
                  </a:extLst>
                </a:gridCol>
              </a:tblGrid>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编 号</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姓 名</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职 称</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系 别</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讲授课程</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董 倩</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钱 伍</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讲 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580932">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03003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伍 云</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BT0053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459344">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温圆圆</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教 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BT0001</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579345">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胡 刚</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副教授</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582519">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05003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祝 翔</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助 教</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XB1066</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6844584" y="1493001"/>
            <a:ext cx="2016224" cy="4648582"/>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bg1"/>
              </a:solidFill>
              <a:effectLst/>
              <a:latin typeface="Lucida Sans Unicode" pitchFamily="34" charset="0"/>
              <a:ea typeface="굴림" pitchFamily="50" charset="-127"/>
            </a:endParaRPr>
          </a:p>
        </p:txBody>
      </p:sp>
    </p:spTree>
    <p:extLst>
      <p:ext uri="{BB962C8B-B14F-4D97-AF65-F5344CB8AC3E}">
        <p14:creationId xmlns:p14="http://schemas.microsoft.com/office/powerpoint/2010/main" val="18046802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学生与课程对应的二维表</a:t>
            </a:r>
          </a:p>
        </p:txBody>
      </p:sp>
      <p:graphicFrame>
        <p:nvGraphicFramePr>
          <p:cNvPr id="273442" name="Group 34"/>
          <p:cNvGraphicFramePr>
            <a:graphicFrameLocks noGrp="1"/>
          </p:cNvGraphicFramePr>
          <p:nvPr>
            <p:ph idx="1"/>
            <p:extLst>
              <p:ext uri="{D42A27DB-BD31-4B8C-83A1-F6EECF244321}">
                <p14:modId xmlns:p14="http://schemas.microsoft.com/office/powerpoint/2010/main" val="552839776"/>
              </p:ext>
            </p:extLst>
          </p:nvPr>
        </p:nvGraphicFramePr>
        <p:xfrm>
          <a:off x="971600" y="1916831"/>
          <a:ext cx="6984775" cy="3960441"/>
        </p:xfrm>
        <a:graphic>
          <a:graphicData uri="http://schemas.openxmlformats.org/drawingml/2006/table">
            <a:tbl>
              <a:tblPr/>
              <a:tblGrid>
                <a:gridCol w="2328258">
                  <a:extLst>
                    <a:ext uri="{9D8B030D-6E8A-4147-A177-3AD203B41FA5}">
                      <a16:colId xmlns:a16="http://schemas.microsoft.com/office/drawing/2014/main" val="20000"/>
                    </a:ext>
                  </a:extLst>
                </a:gridCol>
                <a:gridCol w="2792443">
                  <a:extLst>
                    <a:ext uri="{9D8B030D-6E8A-4147-A177-3AD203B41FA5}">
                      <a16:colId xmlns:a16="http://schemas.microsoft.com/office/drawing/2014/main" val="20001"/>
                    </a:ext>
                  </a:extLst>
                </a:gridCol>
                <a:gridCol w="1864074">
                  <a:extLst>
                    <a:ext uri="{9D8B030D-6E8A-4147-A177-3AD203B41FA5}">
                      <a16:colId xmlns:a16="http://schemas.microsoft.com/office/drawing/2014/main" val="20002"/>
                    </a:ext>
                  </a:extLst>
                </a:gridCol>
              </a:tblGrid>
              <a:tr h="988757">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学 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dirty="0">
                          <a:ln>
                            <a:noFill/>
                          </a:ln>
                          <a:solidFill>
                            <a:schemeClr val="tx1"/>
                          </a:solidFill>
                          <a:effectLst/>
                          <a:latin typeface="黑体" pitchFamily="2" charset="-122"/>
                          <a:ea typeface="宋体" pitchFamily="2" charset="-122"/>
                        </a:rPr>
                        <a:t>课程编号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zh-CN" altLang="en-US" sz="2400" b="0" i="0" u="none" strike="noStrike" cap="none" normalizeH="0" baseline="0">
                          <a:ln>
                            <a:noFill/>
                          </a:ln>
                          <a:solidFill>
                            <a:schemeClr val="tx1"/>
                          </a:solidFill>
                          <a:effectLst/>
                          <a:latin typeface="黑体" pitchFamily="2" charset="-122"/>
                          <a:ea typeface="宋体" pitchFamily="2" charset="-122"/>
                        </a:rPr>
                        <a:t>成 绩</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501">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90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443">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85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148">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88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96">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03010102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BT0012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a:ln>
                            <a:noFill/>
                          </a:ln>
                          <a:solidFill>
                            <a:schemeClr val="tx1"/>
                          </a:solidFill>
                          <a:effectLst/>
                          <a:latin typeface="黑体" pitchFamily="2" charset="-122"/>
                          <a:ea typeface="宋体" pitchFamily="2" charset="-122"/>
                        </a:rPr>
                        <a:t>96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3796">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05020216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XB1024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344488" indent="112713">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693738" indent="220663">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989013" indent="382588">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1282700" indent="5461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17399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1971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26543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111500" indent="5461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rgbClr val="1E6E92"/>
                        </a:buClr>
                        <a:buSzTx/>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宋体" pitchFamily="2" charset="-122"/>
                        </a:rPr>
                        <a:t>92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968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ea typeface="宋体" charset="-122"/>
              </a:rPr>
              <a:t>今天的数据库就是这个样子！！！</a:t>
            </a:r>
            <a:endParaRPr lang="zh-CN" altLang="zh-CN" dirty="0">
              <a:ea typeface="宋体" charset="-122"/>
            </a:endParaRPr>
          </a:p>
        </p:txBody>
      </p:sp>
      <p:graphicFrame>
        <p:nvGraphicFramePr>
          <p:cNvPr id="28675" name="Object 3"/>
          <p:cNvGraphicFramePr>
            <a:graphicFrameLocks noGrp="1" noChangeAspect="1"/>
          </p:cNvGraphicFramePr>
          <p:nvPr>
            <p:ph idx="1"/>
            <p:extLst>
              <p:ext uri="{D42A27DB-BD31-4B8C-83A1-F6EECF244321}">
                <p14:modId xmlns:p14="http://schemas.microsoft.com/office/powerpoint/2010/main" val="2572950221"/>
              </p:ext>
            </p:extLst>
          </p:nvPr>
        </p:nvGraphicFramePr>
        <p:xfrm>
          <a:off x="1403350" y="1124744"/>
          <a:ext cx="6443663" cy="5265738"/>
        </p:xfrm>
        <a:graphic>
          <a:graphicData uri="http://schemas.openxmlformats.org/presentationml/2006/ole">
            <mc:AlternateContent xmlns:mc="http://schemas.openxmlformats.org/markup-compatibility/2006">
              <mc:Choice xmlns:v="urn:schemas-microsoft-com:vml" Requires="v">
                <p:oleObj spid="_x0000_s66604" name="Visio" r:id="rId3" imgW="4627721" imgH="3781663" progId="Visio.Drawing.11">
                  <p:embed/>
                </p:oleObj>
              </mc:Choice>
              <mc:Fallback>
                <p:oleObj name="Visio" r:id="rId3" imgW="4627721" imgH="37816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24744"/>
                        <a:ext cx="6443663" cy="526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6747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回到正题：数据模型</a:t>
            </a:r>
          </a:p>
        </p:txBody>
      </p:sp>
      <p:sp>
        <p:nvSpPr>
          <p:cNvPr id="15363" name="Rectangle 3"/>
          <p:cNvSpPr>
            <a:spLocks noGrp="1" noChangeArrowheads="1"/>
          </p:cNvSpPr>
          <p:nvPr>
            <p:ph type="body" idx="1"/>
          </p:nvPr>
        </p:nvSpPr>
        <p:spPr>
          <a:xfrm>
            <a:off x="152400" y="1600200"/>
            <a:ext cx="8763000" cy="4419600"/>
          </a:xfrm>
        </p:spPr>
        <p:txBody>
          <a:bodyPr/>
          <a:lstStyle/>
          <a:p>
            <a:pPr eaLnBrk="1" hangingPunct="1"/>
            <a:r>
              <a:rPr lang="zh-CN" altLang="en-US" dirty="0">
                <a:latin typeface="华文细黑" panose="02010600040101010101" pitchFamily="2" charset="-122"/>
                <a:ea typeface="华文细黑" panose="02010600040101010101" pitchFamily="2" charset="-122"/>
              </a:rPr>
              <a:t>模型：对现实世界中某类对象特征的模拟和抽象。</a:t>
            </a:r>
            <a:r>
              <a:rPr lang="zh-CN" altLang="en-US" dirty="0">
                <a:solidFill>
                  <a:srgbClr val="FF0066"/>
                </a:solidFill>
                <a:latin typeface="华文细黑" panose="02010600040101010101" pitchFamily="2" charset="-122"/>
                <a:ea typeface="华文细黑" panose="02010600040101010101" pitchFamily="2" charset="-122"/>
              </a:rPr>
              <a:t>建模是认识现实世界事物的一种方法。</a:t>
            </a:r>
          </a:p>
          <a:p>
            <a:pPr eaLnBrk="1" hangingPunct="1"/>
            <a:r>
              <a:rPr lang="zh-CN" altLang="en-US" dirty="0">
                <a:latin typeface="华文细黑" panose="02010600040101010101" pitchFamily="2" charset="-122"/>
                <a:ea typeface="华文细黑" panose="02010600040101010101" pitchFamily="2" charset="-122"/>
              </a:rPr>
              <a:t>数据模型：现实世界数据特征的抽象。</a:t>
            </a:r>
            <a:r>
              <a:rPr lang="zh-CN" altLang="en-US" dirty="0">
                <a:solidFill>
                  <a:srgbClr val="FF0066"/>
                </a:solidFill>
                <a:latin typeface="华文细黑" panose="02010600040101010101" pitchFamily="2" charset="-122"/>
                <a:ea typeface="华文细黑" panose="02010600040101010101" pitchFamily="2" charset="-122"/>
              </a:rPr>
              <a:t>建立数据模型是计算机处理现实世界问题的一种方法。</a:t>
            </a:r>
            <a:r>
              <a:rPr lang="zh-CN" altLang="en-US" dirty="0">
                <a:latin typeface="华文细黑" panose="02010600040101010101" pitchFamily="2" charset="-122"/>
                <a:ea typeface="华文细黑" panose="02010600040101010101" pitchFamily="2" charset="-122"/>
              </a:rPr>
              <a:t>其应具有三个基本特征：</a:t>
            </a:r>
          </a:p>
          <a:p>
            <a:pPr lvl="1" eaLnBrk="1" hangingPunct="1"/>
            <a:r>
              <a:rPr lang="zh-CN" altLang="en-US" dirty="0">
                <a:latin typeface="华文细黑" panose="02010600040101010101" pitchFamily="2" charset="-122"/>
                <a:ea typeface="华文细黑" panose="02010600040101010101" pitchFamily="2" charset="-122"/>
              </a:rPr>
              <a:t>能比较真实地模拟现实世界</a:t>
            </a:r>
          </a:p>
          <a:p>
            <a:pPr lvl="1" eaLnBrk="1" hangingPunct="1"/>
            <a:r>
              <a:rPr lang="zh-CN" altLang="en-US" dirty="0">
                <a:latin typeface="华文细黑" panose="02010600040101010101" pitchFamily="2" charset="-122"/>
                <a:ea typeface="华文细黑" panose="02010600040101010101" pitchFamily="2" charset="-122"/>
              </a:rPr>
              <a:t>容易为人所理解</a:t>
            </a:r>
          </a:p>
          <a:p>
            <a:pPr lvl="1" eaLnBrk="1" hangingPunct="1"/>
            <a:r>
              <a:rPr lang="zh-CN" altLang="en-US" dirty="0">
                <a:latin typeface="华文细黑" panose="02010600040101010101" pitchFamily="2" charset="-122"/>
                <a:ea typeface="华文细黑" panose="02010600040101010101" pitchFamily="2" charset="-122"/>
              </a:rPr>
              <a:t>便于在计算机上实现</a:t>
            </a:r>
          </a:p>
        </p:txBody>
      </p:sp>
    </p:spTree>
    <p:extLst>
      <p:ext uri="{BB962C8B-B14F-4D97-AF65-F5344CB8AC3E}">
        <p14:creationId xmlns:p14="http://schemas.microsoft.com/office/powerpoint/2010/main" val="594266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Bottom)">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slide(fromBottom)">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1000"/>
                                        <p:tgtEl>
                                          <p:spTgt spid="15363">
                                            <p:txEl>
                                              <p:pRg st="2" end="2"/>
                                            </p:txEl>
                                          </p:spTgt>
                                        </p:tgtEl>
                                      </p:cBhvr>
                                    </p:animEffect>
                                    <p:anim calcmode="lin" valueType="num">
                                      <p:cBhvr>
                                        <p:cTn id="1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anim calcmode="lin" valueType="num">
                                      <p:cBhvr>
                                        <p:cTn id="2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Effect transition="in" filter="fade">
                                      <p:cBhvr>
                                        <p:cTn id="31" dur="1000"/>
                                        <p:tgtEl>
                                          <p:spTgt spid="15363">
                                            <p:txEl>
                                              <p:pRg st="4" end="4"/>
                                            </p:txEl>
                                          </p:spTgt>
                                        </p:tgtEl>
                                      </p:cBhvr>
                                    </p:animEffect>
                                    <p:anim calcmode="lin" valueType="num">
                                      <p:cBhvr>
                                        <p:cTn id="32"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数据模型</a:t>
            </a:r>
            <a:endParaRPr lang="zh-CN" altLang="zh-CN" dirty="0">
              <a:latin typeface="黑体" panose="02010609060101010101" pitchFamily="49" charset="-122"/>
              <a:ea typeface="黑体" panose="02010609060101010101" pitchFamily="49" charset="-122"/>
            </a:endParaRPr>
          </a:p>
        </p:txBody>
      </p:sp>
      <p:sp>
        <p:nvSpPr>
          <p:cNvPr id="17411" name="Rectangle 3"/>
          <p:cNvSpPr>
            <a:spLocks noGrp="1" noChangeArrowheads="1"/>
          </p:cNvSpPr>
          <p:nvPr>
            <p:ph type="body" idx="1"/>
          </p:nvPr>
        </p:nvSpPr>
        <p:spPr>
          <a:xfrm>
            <a:off x="152400" y="1600200"/>
            <a:ext cx="8763000" cy="4419600"/>
          </a:xfrm>
        </p:spPr>
        <p:txBody>
          <a:bodyPr/>
          <a:lstStyle/>
          <a:p>
            <a:pPr eaLnBrk="1" hangingPunct="1"/>
            <a:r>
              <a:rPr lang="zh-CN" altLang="en-US" dirty="0">
                <a:latin typeface="华文细黑" panose="02010600040101010101" pitchFamily="2" charset="-122"/>
                <a:ea typeface="华文细黑" panose="02010600040101010101" pitchFamily="2" charset="-122"/>
              </a:rPr>
              <a:t>数据模型的组成要素</a:t>
            </a:r>
          </a:p>
          <a:p>
            <a:pPr lvl="1" eaLnBrk="1" hangingPunct="1"/>
            <a:r>
              <a:rPr lang="zh-CN" altLang="en-US" dirty="0">
                <a:latin typeface="华文细黑" panose="02010600040101010101" pitchFamily="2" charset="-122"/>
                <a:ea typeface="华文细黑" panose="02010600040101010101" pitchFamily="2" charset="-122"/>
              </a:rPr>
              <a:t>数据结构</a:t>
            </a:r>
          </a:p>
          <a:p>
            <a:pPr lvl="1" eaLnBrk="1" hangingPunct="1"/>
            <a:r>
              <a:rPr lang="zh-CN" altLang="en-US" dirty="0">
                <a:latin typeface="华文细黑" panose="02010600040101010101" pitchFamily="2" charset="-122"/>
                <a:ea typeface="华文细黑" panose="02010600040101010101" pitchFamily="2" charset="-122"/>
              </a:rPr>
              <a:t>数据操作</a:t>
            </a:r>
          </a:p>
          <a:p>
            <a:pPr lvl="1" eaLnBrk="1" hangingPunct="1"/>
            <a:r>
              <a:rPr lang="zh-CN" altLang="en-US" dirty="0">
                <a:latin typeface="华文细黑" panose="02010600040101010101" pitchFamily="2" charset="-122"/>
                <a:ea typeface="华文细黑" panose="02010600040101010101" pitchFamily="2" charset="-122"/>
              </a:rPr>
              <a:t>数据的完整性约束条件：指给定的数据模型中的数据及其联系所应满足的制约和依存条件。</a:t>
            </a:r>
          </a:p>
        </p:txBody>
      </p:sp>
    </p:spTree>
    <p:extLst>
      <p:ext uri="{BB962C8B-B14F-4D97-AF65-F5344CB8AC3E}">
        <p14:creationId xmlns:p14="http://schemas.microsoft.com/office/powerpoint/2010/main" val="3932276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7411">
                                            <p:txEl>
                                              <p:pRg st="2" end="2"/>
                                            </p:txEl>
                                          </p:spTgt>
                                        </p:tgtEl>
                                        <p:attrNameLst>
                                          <p:attrName>style.visibility</p:attrName>
                                        </p:attrNameLst>
                                      </p:cBhvr>
                                      <p:to>
                                        <p:strVal val="visible"/>
                                      </p:to>
                                    </p:set>
                                    <p:animEffect transition="in" filter="fade">
                                      <p:cBhvr>
                                        <p:cTn id="14" dur="1000"/>
                                        <p:tgtEl>
                                          <p:spTgt spid="17411">
                                            <p:txEl>
                                              <p:pRg st="2" end="2"/>
                                            </p:txEl>
                                          </p:spTgt>
                                        </p:tgtEl>
                                      </p:cBhvr>
                                    </p:animEffect>
                                    <p:anim calcmode="lin" valueType="num">
                                      <p:cBhvr>
                                        <p:cTn id="15"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Effect transition="in" filter="fade">
                                      <p:cBhvr>
                                        <p:cTn id="21" dur="1000"/>
                                        <p:tgtEl>
                                          <p:spTgt spid="17411">
                                            <p:txEl>
                                              <p:pRg st="3" end="3"/>
                                            </p:txEl>
                                          </p:spTgt>
                                        </p:tgtEl>
                                      </p:cBhvr>
                                    </p:animEffect>
                                    <p:anim calcmode="lin" valueType="num">
                                      <p:cBhvr>
                                        <p:cTn id="22"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数据模型</a:t>
            </a:r>
            <a:endParaRPr lang="zh-CN" altLang="zh-CN"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152400" y="1600200"/>
            <a:ext cx="8763000" cy="4419600"/>
          </a:xfrm>
        </p:spPr>
        <p:txBody>
          <a:bodyPr/>
          <a:lstStyle/>
          <a:p>
            <a:pPr eaLnBrk="1" hangingPunct="1"/>
            <a:r>
              <a:rPr lang="zh-CN" altLang="en-US" dirty="0">
                <a:latin typeface="华文细黑" panose="02010600040101010101" pitchFamily="2" charset="-122"/>
                <a:ea typeface="华文细黑" panose="02010600040101010101" pitchFamily="2" charset="-122"/>
              </a:rPr>
              <a:t>信息世界中数据模型抽象的不同层次</a:t>
            </a:r>
          </a:p>
          <a:p>
            <a:pPr lvl="1" eaLnBrk="1" hangingPunct="1"/>
            <a:r>
              <a:rPr lang="zh-CN" altLang="en-US" dirty="0">
                <a:latin typeface="华文细黑" panose="02010600040101010101" pitchFamily="2" charset="-122"/>
                <a:ea typeface="华文细黑" panose="02010600040101010101" pitchFamily="2" charset="-122"/>
              </a:rPr>
              <a:t>概念模型：从用户的角度对数据进行建模，用于数据库设计</a:t>
            </a:r>
          </a:p>
          <a:p>
            <a:pPr lvl="1" eaLnBrk="1" hangingPunct="1"/>
            <a:r>
              <a:rPr lang="zh-CN" altLang="en-US" dirty="0">
                <a:latin typeface="华文细黑" panose="02010600040101010101" pitchFamily="2" charset="-122"/>
                <a:ea typeface="华文细黑" panose="02010600040101010101" pitchFamily="2" charset="-122"/>
              </a:rPr>
              <a:t>逻辑模型：按计算机系统的观点对数据建模，主要用于</a:t>
            </a:r>
            <a:r>
              <a:rPr lang="en-US" altLang="zh-CN" dirty="0">
                <a:latin typeface="华文细黑" panose="02010600040101010101" pitchFamily="2" charset="-122"/>
                <a:ea typeface="华文细黑" panose="02010600040101010101" pitchFamily="2" charset="-122"/>
              </a:rPr>
              <a:t>DBMS</a:t>
            </a:r>
            <a:r>
              <a:rPr lang="zh-CN" altLang="en-US" dirty="0">
                <a:latin typeface="华文细黑" panose="02010600040101010101" pitchFamily="2" charset="-122"/>
                <a:ea typeface="华文细黑" panose="02010600040101010101" pitchFamily="2" charset="-122"/>
              </a:rPr>
              <a:t>的实现</a:t>
            </a:r>
          </a:p>
          <a:p>
            <a:pPr lvl="1" eaLnBrk="1" hangingPunct="1"/>
            <a:r>
              <a:rPr lang="zh-CN" altLang="en-US" dirty="0">
                <a:latin typeface="华文细黑" panose="02010600040101010101" pitchFamily="2" charset="-122"/>
                <a:ea typeface="华文细黑" panose="02010600040101010101" pitchFamily="2" charset="-122"/>
              </a:rPr>
              <a:t>物理模型：描述数据在系统内部的表示方式和存取方法</a:t>
            </a:r>
          </a:p>
        </p:txBody>
      </p:sp>
    </p:spTree>
    <p:extLst>
      <p:ext uri="{BB962C8B-B14F-4D97-AF65-F5344CB8AC3E}">
        <p14:creationId xmlns:p14="http://schemas.microsoft.com/office/powerpoint/2010/main" val="32088694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fade">
                                      <p:cBhvr>
                                        <p:cTn id="7" dur="1000"/>
                                        <p:tgtEl>
                                          <p:spTgt spid="16387">
                                            <p:txEl>
                                              <p:pRg st="1" end="1"/>
                                            </p:txEl>
                                          </p:spTgt>
                                        </p:tgtEl>
                                      </p:cBhvr>
                                    </p:animEffect>
                                    <p:anim calcmode="lin" valueType="num">
                                      <p:cBhvr>
                                        <p:cTn id="8"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animEffect transition="in" filter="fade">
                                      <p:cBhvr>
                                        <p:cTn id="14" dur="1000"/>
                                        <p:tgtEl>
                                          <p:spTgt spid="16387">
                                            <p:txEl>
                                              <p:pRg st="2" end="2"/>
                                            </p:txEl>
                                          </p:spTgt>
                                        </p:tgtEl>
                                      </p:cBhvr>
                                    </p:animEffect>
                                    <p:anim calcmode="lin" valueType="num">
                                      <p:cBhvr>
                                        <p:cTn id="15"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fade">
                                      <p:cBhvr>
                                        <p:cTn id="21" dur="1000"/>
                                        <p:tgtEl>
                                          <p:spTgt spid="16387">
                                            <p:txEl>
                                              <p:pRg st="3" end="3"/>
                                            </p:txEl>
                                          </p:spTgt>
                                        </p:tgtEl>
                                      </p:cBhvr>
                                    </p:animEffect>
                                    <p:anim calcmode="lin" valueType="num">
                                      <p:cBhvr>
                                        <p:cTn id="22"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069" y="127000"/>
            <a:ext cx="8729662" cy="609600"/>
          </a:xfrm>
        </p:spPr>
        <p:txBody>
          <a:bodyPr/>
          <a:lstStyle/>
          <a:p>
            <a:pPr eaLnBrk="1" hangingPunct="1"/>
            <a:r>
              <a:rPr lang="zh-CN" altLang="en-US" dirty="0">
                <a:latin typeface="黑体" panose="02010609060101010101" pitchFamily="49" charset="-122"/>
                <a:ea typeface="黑体" panose="02010609060101010101" pitchFamily="49" charset="-122"/>
              </a:rPr>
              <a:t>数据模型</a:t>
            </a:r>
          </a:p>
        </p:txBody>
      </p:sp>
      <p:sp>
        <p:nvSpPr>
          <p:cNvPr id="123907" name="Rectangle 3"/>
          <p:cNvSpPr>
            <a:spLocks noChangeArrowheads="1"/>
          </p:cNvSpPr>
          <p:nvPr/>
        </p:nvSpPr>
        <p:spPr bwMode="auto">
          <a:xfrm>
            <a:off x="2814638" y="5330824"/>
            <a:ext cx="2735262" cy="720726"/>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800" b="1">
                <a:latin typeface="Times New Roman" pitchFamily="18" charset="0"/>
                <a:ea typeface="宋体" charset="-122"/>
              </a:rPr>
              <a:t>DBMS</a:t>
            </a:r>
            <a:r>
              <a:rPr kumimoji="0" lang="zh-CN" altLang="en-US" sz="1800" b="1">
                <a:latin typeface="Times New Roman" pitchFamily="18" charset="0"/>
                <a:ea typeface="宋体" charset="-122"/>
              </a:rPr>
              <a:t>支持的数据模型</a:t>
            </a:r>
          </a:p>
        </p:txBody>
      </p:sp>
      <p:sp>
        <p:nvSpPr>
          <p:cNvPr id="123908" name="Rectangle 4"/>
          <p:cNvSpPr>
            <a:spLocks noChangeArrowheads="1"/>
          </p:cNvSpPr>
          <p:nvPr/>
        </p:nvSpPr>
        <p:spPr bwMode="auto">
          <a:xfrm>
            <a:off x="3117850" y="4322763"/>
            <a:ext cx="1943100" cy="576263"/>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800" b="1">
                <a:latin typeface="Times New Roman" pitchFamily="18" charset="0"/>
                <a:ea typeface="宋体" charset="-122"/>
              </a:rPr>
              <a:t>概念模型</a:t>
            </a:r>
          </a:p>
        </p:txBody>
      </p:sp>
      <p:sp>
        <p:nvSpPr>
          <p:cNvPr id="123909" name="AutoShape 5"/>
          <p:cNvSpPr>
            <a:spLocks noChangeArrowheads="1"/>
          </p:cNvSpPr>
          <p:nvPr/>
        </p:nvSpPr>
        <p:spPr bwMode="auto">
          <a:xfrm>
            <a:off x="3556000" y="3241675"/>
            <a:ext cx="914400" cy="792163"/>
          </a:xfrm>
          <a:prstGeom prst="smileyFace">
            <a:avLst>
              <a:gd name="adj" fmla="val 4653"/>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123910" name="AutoShape 6"/>
          <p:cNvSpPr>
            <a:spLocks noChangeArrowheads="1"/>
          </p:cNvSpPr>
          <p:nvPr/>
        </p:nvSpPr>
        <p:spPr bwMode="auto">
          <a:xfrm flipH="1">
            <a:off x="5191125" y="2809875"/>
            <a:ext cx="1081088" cy="1008063"/>
          </a:xfrm>
          <a:prstGeom prst="wedgeEllipseCallout">
            <a:avLst>
              <a:gd name="adj1" fmla="val 117250"/>
              <a:gd name="adj2" fmla="val 1661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a:latin typeface="Times New Roman" pitchFamily="18" charset="0"/>
                <a:ea typeface="宋体" charset="-122"/>
              </a:rPr>
              <a:t>认识</a:t>
            </a:r>
          </a:p>
          <a:p>
            <a:pPr eaLnBrk="1" latinLnBrk="0" hangingPunct="1">
              <a:spcBef>
                <a:spcPct val="0"/>
              </a:spcBef>
              <a:buClrTx/>
              <a:buFontTx/>
              <a:buNone/>
            </a:pPr>
            <a:r>
              <a:rPr kumimoji="0" lang="zh-CN" altLang="en-US" sz="1800" b="1">
                <a:latin typeface="Times New Roman" pitchFamily="18" charset="0"/>
                <a:ea typeface="宋体" charset="-122"/>
              </a:rPr>
              <a:t>抽象</a:t>
            </a:r>
          </a:p>
        </p:txBody>
      </p:sp>
      <p:sp>
        <p:nvSpPr>
          <p:cNvPr id="123911" name="Text Box 7"/>
          <p:cNvSpPr txBox="1">
            <a:spLocks noChangeArrowheads="1"/>
          </p:cNvSpPr>
          <p:nvPr/>
        </p:nvSpPr>
        <p:spPr bwMode="auto">
          <a:xfrm>
            <a:off x="1230164" y="4391025"/>
            <a:ext cx="1104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dirty="0">
                <a:latin typeface="Times New Roman" pitchFamily="18" charset="0"/>
                <a:ea typeface="宋体" charset="-122"/>
              </a:rPr>
              <a:t>信息世界</a:t>
            </a:r>
          </a:p>
        </p:txBody>
      </p:sp>
      <p:sp>
        <p:nvSpPr>
          <p:cNvPr id="123912" name="Text Box 8"/>
          <p:cNvSpPr txBox="1">
            <a:spLocks noChangeArrowheads="1"/>
          </p:cNvSpPr>
          <p:nvPr/>
        </p:nvSpPr>
        <p:spPr bwMode="auto">
          <a:xfrm>
            <a:off x="1230164" y="5614988"/>
            <a:ext cx="1104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a:latin typeface="Times New Roman" pitchFamily="18" charset="0"/>
                <a:ea typeface="宋体" charset="-122"/>
              </a:rPr>
              <a:t>机器世界</a:t>
            </a:r>
          </a:p>
        </p:txBody>
      </p:sp>
      <p:sp>
        <p:nvSpPr>
          <p:cNvPr id="123914" name="Cloud"/>
          <p:cNvSpPr>
            <a:spLocks noChangeAspect="1" noEditPoints="1" noChangeArrowheads="1"/>
          </p:cNvSpPr>
          <p:nvPr/>
        </p:nvSpPr>
        <p:spPr bwMode="auto">
          <a:xfrm>
            <a:off x="3101974" y="2017713"/>
            <a:ext cx="1758057" cy="9175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kumimoji="0" lang="zh-CN" altLang="en-US" sz="1800" b="1" dirty="0">
                <a:latin typeface="Times New Roman" pitchFamily="18" charset="0"/>
                <a:ea typeface="宋体" charset="-122"/>
              </a:rPr>
              <a:t>现实世界</a:t>
            </a:r>
          </a:p>
        </p:txBody>
      </p:sp>
      <p:sp>
        <p:nvSpPr>
          <p:cNvPr id="123915" name="Line 11"/>
          <p:cNvSpPr>
            <a:spLocks noChangeShapeType="1"/>
          </p:cNvSpPr>
          <p:nvPr/>
        </p:nvSpPr>
        <p:spPr bwMode="auto">
          <a:xfrm>
            <a:off x="3967163" y="29543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6" name="Line 12"/>
          <p:cNvSpPr>
            <a:spLocks noChangeShapeType="1"/>
          </p:cNvSpPr>
          <p:nvPr/>
        </p:nvSpPr>
        <p:spPr bwMode="auto">
          <a:xfrm>
            <a:off x="3967163" y="40338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7" name="Line 13"/>
          <p:cNvSpPr>
            <a:spLocks noChangeShapeType="1"/>
          </p:cNvSpPr>
          <p:nvPr/>
        </p:nvSpPr>
        <p:spPr bwMode="auto">
          <a:xfrm>
            <a:off x="4038600" y="4899025"/>
            <a:ext cx="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918" name="Group 14"/>
          <p:cNvGrpSpPr>
            <a:grpSpLocks/>
          </p:cNvGrpSpPr>
          <p:nvPr/>
        </p:nvGrpSpPr>
        <p:grpSpPr bwMode="auto">
          <a:xfrm>
            <a:off x="6083300" y="3673475"/>
            <a:ext cx="2514600" cy="606425"/>
            <a:chOff x="3782" y="2568"/>
            <a:chExt cx="1769" cy="382"/>
          </a:xfrm>
        </p:grpSpPr>
        <p:sp>
          <p:nvSpPr>
            <p:cNvPr id="34836" name="Text Box 15"/>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现实世界       概念模型</a:t>
              </a:r>
            </a:p>
            <a:p>
              <a:pPr algn="ctr" eaLnBrk="1" latinLnBrk="0" hangingPunct="1">
                <a:spcBef>
                  <a:spcPct val="0"/>
                </a:spcBef>
                <a:buClrTx/>
                <a:buFontTx/>
                <a:buNone/>
              </a:pPr>
              <a:r>
                <a:rPr kumimoji="0" lang="zh-CN" altLang="en-US" sz="1600" b="1">
                  <a:latin typeface="Times New Roman" pitchFamily="18" charset="0"/>
                  <a:ea typeface="宋体" charset="-122"/>
                </a:rPr>
                <a:t>数据库设计人员完成</a:t>
              </a:r>
            </a:p>
          </p:txBody>
        </p:sp>
        <p:sp>
          <p:nvSpPr>
            <p:cNvPr id="34837" name="AutoShape 16"/>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grpSp>
        <p:nvGrpSpPr>
          <p:cNvPr id="123921" name="Group 17"/>
          <p:cNvGrpSpPr>
            <a:grpSpLocks/>
          </p:cNvGrpSpPr>
          <p:nvPr/>
        </p:nvGrpSpPr>
        <p:grpSpPr bwMode="auto">
          <a:xfrm>
            <a:off x="6083300" y="5426075"/>
            <a:ext cx="2514600" cy="606425"/>
            <a:chOff x="3787" y="3218"/>
            <a:chExt cx="1676" cy="382"/>
          </a:xfrm>
        </p:grpSpPr>
        <p:sp>
          <p:nvSpPr>
            <p:cNvPr id="34834" name="Text Box 18"/>
            <p:cNvSpPr txBox="1">
              <a:spLocks noChangeArrowheads="1"/>
            </p:cNvSpPr>
            <p:nvPr/>
          </p:nvSpPr>
          <p:spPr bwMode="auto">
            <a:xfrm>
              <a:off x="3787" y="3218"/>
              <a:ext cx="1676"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lvl="1" eaLnBrk="1" latinLnBrk="0" hangingPunct="1">
                <a:spcBef>
                  <a:spcPct val="0"/>
                </a:spcBef>
                <a:buClrTx/>
                <a:buFontTx/>
                <a:buNone/>
              </a:pPr>
              <a:r>
                <a:rPr kumimoji="0" lang="zh-CN" altLang="en-US" sz="1600" b="1">
                  <a:latin typeface="Times New Roman" pitchFamily="18" charset="0"/>
                  <a:ea typeface="宋体" charset="-122"/>
                </a:rPr>
                <a:t>逻辑模型       物理模型</a:t>
              </a:r>
            </a:p>
            <a:p>
              <a:pPr lvl="1" eaLnBrk="1" latinLnBrk="0" hangingPunct="1">
                <a:spcBef>
                  <a:spcPct val="0"/>
                </a:spcBef>
                <a:buClrTx/>
                <a:buFontTx/>
                <a:buNone/>
              </a:pPr>
              <a:r>
                <a:rPr kumimoji="0" lang="zh-CN" altLang="en-US" sz="1600" b="1">
                  <a:latin typeface="Times New Roman" pitchFamily="18" charset="0"/>
                  <a:ea typeface="宋体" charset="-122"/>
                </a:rPr>
                <a:t>由</a:t>
              </a:r>
              <a:r>
                <a:rPr kumimoji="0" lang="en-US" altLang="zh-CN" sz="1600" b="1">
                  <a:latin typeface="Times New Roman" pitchFamily="18" charset="0"/>
                  <a:ea typeface="宋体" charset="-122"/>
                </a:rPr>
                <a:t>DBMS</a:t>
              </a:r>
              <a:r>
                <a:rPr kumimoji="0" lang="zh-CN" altLang="en-US" sz="1600" b="1">
                  <a:latin typeface="Times New Roman" pitchFamily="18" charset="0"/>
                  <a:ea typeface="宋体" charset="-122"/>
                </a:rPr>
                <a:t>完成</a:t>
              </a:r>
            </a:p>
          </p:txBody>
        </p:sp>
        <p:sp>
          <p:nvSpPr>
            <p:cNvPr id="34835" name="AutoShape 19"/>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grpSp>
        <p:nvGrpSpPr>
          <p:cNvPr id="123924" name="Group 20"/>
          <p:cNvGrpSpPr>
            <a:grpSpLocks/>
          </p:cNvGrpSpPr>
          <p:nvPr/>
        </p:nvGrpSpPr>
        <p:grpSpPr bwMode="auto">
          <a:xfrm>
            <a:off x="6083300" y="4546600"/>
            <a:ext cx="2563813" cy="606425"/>
            <a:chOff x="3782" y="2568"/>
            <a:chExt cx="1769" cy="382"/>
          </a:xfrm>
        </p:grpSpPr>
        <p:sp>
          <p:nvSpPr>
            <p:cNvPr id="34832" name="Text Box 21"/>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概念模型       逻辑模型</a:t>
              </a:r>
            </a:p>
            <a:p>
              <a:pPr algn="ctr" eaLnBrk="1" latinLnBrk="0" hangingPunct="1">
                <a:spcBef>
                  <a:spcPct val="0"/>
                </a:spcBef>
                <a:buClrTx/>
                <a:buFontTx/>
                <a:buNone/>
              </a:pPr>
              <a:r>
                <a:rPr kumimoji="0" lang="zh-CN" altLang="en-US" sz="1600" b="1">
                  <a:latin typeface="Times New Roman" pitchFamily="18" charset="0"/>
                  <a:ea typeface="宋体" charset="-122"/>
                </a:rPr>
                <a:t>数据库设计人员完成</a:t>
              </a:r>
            </a:p>
          </p:txBody>
        </p:sp>
        <p:sp>
          <p:nvSpPr>
            <p:cNvPr id="34833" name="AutoShape 22"/>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pSp>
      <p:sp>
        <p:nvSpPr>
          <p:cNvPr id="2" name="矩形 1"/>
          <p:cNvSpPr/>
          <p:nvPr/>
        </p:nvSpPr>
        <p:spPr>
          <a:xfrm>
            <a:off x="48593" y="1073973"/>
            <a:ext cx="4515980" cy="461665"/>
          </a:xfrm>
          <a:prstGeom prst="rect">
            <a:avLst/>
          </a:prstGeom>
        </p:spPr>
        <p:txBody>
          <a:bodyPr wrap="none">
            <a:spAutoFit/>
          </a:bodyPr>
          <a:lstStyle/>
          <a:p>
            <a:r>
              <a:rPr lang="zh-CN" altLang="en-US" sz="2400" dirty="0">
                <a:solidFill>
                  <a:schemeClr val="tx1"/>
                </a:solidFill>
                <a:latin typeface="华文细黑" panose="02010600040101010101" pitchFamily="2" charset="-122"/>
                <a:ea typeface="华文细黑" panose="02010600040101010101" pitchFamily="2" charset="-122"/>
              </a:rPr>
              <a:t>现实世界中客观对象的抽象过程</a:t>
            </a:r>
          </a:p>
        </p:txBody>
      </p:sp>
    </p:spTree>
    <p:extLst>
      <p:ext uri="{BB962C8B-B14F-4D97-AF65-F5344CB8AC3E}">
        <p14:creationId xmlns:p14="http://schemas.microsoft.com/office/powerpoint/2010/main" val="3113461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3914"/>
                                        </p:tgtEl>
                                        <p:attrNameLst>
                                          <p:attrName>style.visibility</p:attrName>
                                        </p:attrNameLst>
                                      </p:cBhvr>
                                      <p:to>
                                        <p:strVal val="visible"/>
                                      </p:to>
                                    </p:set>
                                    <p:animEffect transition="in" filter="slide(fromTop)">
                                      <p:cBhvr>
                                        <p:cTn id="7" dur="500"/>
                                        <p:tgtEl>
                                          <p:spTgt spid="123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3915"/>
                                        </p:tgtEl>
                                        <p:attrNameLst>
                                          <p:attrName>style.visibility</p:attrName>
                                        </p:attrNameLst>
                                      </p:cBhvr>
                                      <p:to>
                                        <p:strVal val="visible"/>
                                      </p:to>
                                    </p:set>
                                    <p:anim calcmode="lin" valueType="num">
                                      <p:cBhvr additive="base">
                                        <p:cTn id="12" dur="500" fill="hold"/>
                                        <p:tgtEl>
                                          <p:spTgt spid="123915"/>
                                        </p:tgtEl>
                                        <p:attrNameLst>
                                          <p:attrName>ppt_x</p:attrName>
                                        </p:attrNameLst>
                                      </p:cBhvr>
                                      <p:tavLst>
                                        <p:tav tm="0">
                                          <p:val>
                                            <p:strVal val="#ppt_x"/>
                                          </p:val>
                                        </p:tav>
                                        <p:tav tm="100000">
                                          <p:val>
                                            <p:strVal val="#ppt_x"/>
                                          </p:val>
                                        </p:tav>
                                      </p:tavLst>
                                    </p:anim>
                                    <p:anim calcmode="lin" valueType="num">
                                      <p:cBhvr additive="base">
                                        <p:cTn id="13" dur="500" fill="hold"/>
                                        <p:tgtEl>
                                          <p:spTgt spid="1239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3909"/>
                                        </p:tgtEl>
                                        <p:attrNameLst>
                                          <p:attrName>style.visibility</p:attrName>
                                        </p:attrNameLst>
                                      </p:cBhvr>
                                      <p:to>
                                        <p:strVal val="visible"/>
                                      </p:to>
                                    </p:set>
                                    <p:animEffect transition="in" filter="slide(fromBottom)">
                                      <p:cBhvr>
                                        <p:cTn id="18" dur="500"/>
                                        <p:tgtEl>
                                          <p:spTgt spid="123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3910"/>
                                        </p:tgtEl>
                                        <p:attrNameLst>
                                          <p:attrName>style.visibility</p:attrName>
                                        </p:attrNameLst>
                                      </p:cBhvr>
                                      <p:to>
                                        <p:strVal val="visible"/>
                                      </p:to>
                                    </p:set>
                                    <p:anim calcmode="lin" valueType="num">
                                      <p:cBhvr additive="base">
                                        <p:cTn id="23" dur="500" fill="hold"/>
                                        <p:tgtEl>
                                          <p:spTgt spid="123910"/>
                                        </p:tgtEl>
                                        <p:attrNameLst>
                                          <p:attrName>ppt_x</p:attrName>
                                        </p:attrNameLst>
                                      </p:cBhvr>
                                      <p:tavLst>
                                        <p:tav tm="0">
                                          <p:val>
                                            <p:strVal val="1+#ppt_w/2"/>
                                          </p:val>
                                        </p:tav>
                                        <p:tav tm="100000">
                                          <p:val>
                                            <p:strVal val="#ppt_x"/>
                                          </p:val>
                                        </p:tav>
                                      </p:tavLst>
                                    </p:anim>
                                    <p:anim calcmode="lin" valueType="num">
                                      <p:cBhvr additive="base">
                                        <p:cTn id="24"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3916"/>
                                        </p:tgtEl>
                                        <p:attrNameLst>
                                          <p:attrName>style.visibility</p:attrName>
                                        </p:attrNameLst>
                                      </p:cBhvr>
                                      <p:to>
                                        <p:strVal val="visible"/>
                                      </p:to>
                                    </p:set>
                                    <p:anim calcmode="lin" valueType="num">
                                      <p:cBhvr additive="base">
                                        <p:cTn id="29" dur="500" fill="hold"/>
                                        <p:tgtEl>
                                          <p:spTgt spid="123916"/>
                                        </p:tgtEl>
                                        <p:attrNameLst>
                                          <p:attrName>ppt_x</p:attrName>
                                        </p:attrNameLst>
                                      </p:cBhvr>
                                      <p:tavLst>
                                        <p:tav tm="0">
                                          <p:val>
                                            <p:strVal val="#ppt_x"/>
                                          </p:val>
                                        </p:tav>
                                        <p:tav tm="100000">
                                          <p:val>
                                            <p:strVal val="#ppt_x"/>
                                          </p:val>
                                        </p:tav>
                                      </p:tavLst>
                                    </p:anim>
                                    <p:anim calcmode="lin" valueType="num">
                                      <p:cBhvr additive="base">
                                        <p:cTn id="30" dur="500" fill="hold"/>
                                        <p:tgtEl>
                                          <p:spTgt spid="1239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23908"/>
                                        </p:tgtEl>
                                        <p:attrNameLst>
                                          <p:attrName>style.visibility</p:attrName>
                                        </p:attrNameLst>
                                      </p:cBhvr>
                                      <p:to>
                                        <p:strVal val="visible"/>
                                      </p:to>
                                    </p:set>
                                    <p:animEffect transition="in" filter="box(in)">
                                      <p:cBhvr>
                                        <p:cTn id="35" dur="500"/>
                                        <p:tgtEl>
                                          <p:spTgt spid="1239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23911"/>
                                        </p:tgtEl>
                                        <p:attrNameLst>
                                          <p:attrName>style.visibility</p:attrName>
                                        </p:attrNameLst>
                                      </p:cBhvr>
                                      <p:to>
                                        <p:strVal val="visible"/>
                                      </p:to>
                                    </p:set>
                                    <p:anim calcmode="lin" valueType="num">
                                      <p:cBhvr additive="base">
                                        <p:cTn id="40" dur="500" fill="hold"/>
                                        <p:tgtEl>
                                          <p:spTgt spid="123911"/>
                                        </p:tgtEl>
                                        <p:attrNameLst>
                                          <p:attrName>ppt_x</p:attrName>
                                        </p:attrNameLst>
                                      </p:cBhvr>
                                      <p:tavLst>
                                        <p:tav tm="0">
                                          <p:val>
                                            <p:strVal val="0-#ppt_w/2"/>
                                          </p:val>
                                        </p:tav>
                                        <p:tav tm="100000">
                                          <p:val>
                                            <p:strVal val="#ppt_x"/>
                                          </p:val>
                                        </p:tav>
                                      </p:tavLst>
                                    </p:anim>
                                    <p:anim calcmode="lin" valueType="num">
                                      <p:cBhvr additive="base">
                                        <p:cTn id="41" dur="500" fill="hold"/>
                                        <p:tgtEl>
                                          <p:spTgt spid="12391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3917"/>
                                        </p:tgtEl>
                                        <p:attrNameLst>
                                          <p:attrName>style.visibility</p:attrName>
                                        </p:attrNameLst>
                                      </p:cBhvr>
                                      <p:to>
                                        <p:strVal val="visible"/>
                                      </p:to>
                                    </p:set>
                                    <p:anim calcmode="lin" valueType="num">
                                      <p:cBhvr additive="base">
                                        <p:cTn id="46" dur="500" fill="hold"/>
                                        <p:tgtEl>
                                          <p:spTgt spid="123917"/>
                                        </p:tgtEl>
                                        <p:attrNameLst>
                                          <p:attrName>ppt_x</p:attrName>
                                        </p:attrNameLst>
                                      </p:cBhvr>
                                      <p:tavLst>
                                        <p:tav tm="0">
                                          <p:val>
                                            <p:strVal val="#ppt_x"/>
                                          </p:val>
                                        </p:tav>
                                        <p:tav tm="100000">
                                          <p:val>
                                            <p:strVal val="#ppt_x"/>
                                          </p:val>
                                        </p:tav>
                                      </p:tavLst>
                                    </p:anim>
                                    <p:anim calcmode="lin" valueType="num">
                                      <p:cBhvr additive="base">
                                        <p:cTn id="47" dur="500" fill="hold"/>
                                        <p:tgtEl>
                                          <p:spTgt spid="12391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23907"/>
                                        </p:tgtEl>
                                        <p:attrNameLst>
                                          <p:attrName>style.visibility</p:attrName>
                                        </p:attrNameLst>
                                      </p:cBhvr>
                                      <p:to>
                                        <p:strVal val="visible"/>
                                      </p:to>
                                    </p:set>
                                    <p:animEffect transition="in" filter="box(in)">
                                      <p:cBhvr>
                                        <p:cTn id="52" dur="500"/>
                                        <p:tgtEl>
                                          <p:spTgt spid="123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23912"/>
                                        </p:tgtEl>
                                        <p:attrNameLst>
                                          <p:attrName>style.visibility</p:attrName>
                                        </p:attrNameLst>
                                      </p:cBhvr>
                                      <p:to>
                                        <p:strVal val="visible"/>
                                      </p:to>
                                    </p:set>
                                    <p:anim calcmode="lin" valueType="num">
                                      <p:cBhvr additive="base">
                                        <p:cTn id="57" dur="500" fill="hold"/>
                                        <p:tgtEl>
                                          <p:spTgt spid="123912"/>
                                        </p:tgtEl>
                                        <p:attrNameLst>
                                          <p:attrName>ppt_x</p:attrName>
                                        </p:attrNameLst>
                                      </p:cBhvr>
                                      <p:tavLst>
                                        <p:tav tm="0">
                                          <p:val>
                                            <p:strVal val="0-#ppt_w/2"/>
                                          </p:val>
                                        </p:tav>
                                        <p:tav tm="100000">
                                          <p:val>
                                            <p:strVal val="#ppt_x"/>
                                          </p:val>
                                        </p:tav>
                                      </p:tavLst>
                                    </p:anim>
                                    <p:anim calcmode="lin" valueType="num">
                                      <p:cBhvr additive="base">
                                        <p:cTn id="58" dur="500" fill="hold"/>
                                        <p:tgtEl>
                                          <p:spTgt spid="12391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123918"/>
                                        </p:tgtEl>
                                        <p:attrNameLst>
                                          <p:attrName>style.visibility</p:attrName>
                                        </p:attrNameLst>
                                      </p:cBhvr>
                                      <p:to>
                                        <p:strVal val="visible"/>
                                      </p:to>
                                    </p:set>
                                    <p:anim calcmode="lin" valueType="num">
                                      <p:cBhvr additive="base">
                                        <p:cTn id="63" dur="500" fill="hold"/>
                                        <p:tgtEl>
                                          <p:spTgt spid="123918"/>
                                        </p:tgtEl>
                                        <p:attrNameLst>
                                          <p:attrName>ppt_x</p:attrName>
                                        </p:attrNameLst>
                                      </p:cBhvr>
                                      <p:tavLst>
                                        <p:tav tm="0">
                                          <p:val>
                                            <p:strVal val="1+#ppt_w/2"/>
                                          </p:val>
                                        </p:tav>
                                        <p:tav tm="100000">
                                          <p:val>
                                            <p:strVal val="#ppt_x"/>
                                          </p:val>
                                        </p:tav>
                                      </p:tavLst>
                                    </p:anim>
                                    <p:anim calcmode="lin" valueType="num">
                                      <p:cBhvr additive="base">
                                        <p:cTn id="64"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123924"/>
                                        </p:tgtEl>
                                        <p:attrNameLst>
                                          <p:attrName>style.visibility</p:attrName>
                                        </p:attrNameLst>
                                      </p:cBhvr>
                                      <p:to>
                                        <p:strVal val="visible"/>
                                      </p:to>
                                    </p:set>
                                    <p:anim calcmode="lin" valueType="num">
                                      <p:cBhvr additive="base">
                                        <p:cTn id="69" dur="500" fill="hold"/>
                                        <p:tgtEl>
                                          <p:spTgt spid="123924"/>
                                        </p:tgtEl>
                                        <p:attrNameLst>
                                          <p:attrName>ppt_x</p:attrName>
                                        </p:attrNameLst>
                                      </p:cBhvr>
                                      <p:tavLst>
                                        <p:tav tm="0">
                                          <p:val>
                                            <p:strVal val="1+#ppt_w/2"/>
                                          </p:val>
                                        </p:tav>
                                        <p:tav tm="100000">
                                          <p:val>
                                            <p:strVal val="#ppt_x"/>
                                          </p:val>
                                        </p:tav>
                                      </p:tavLst>
                                    </p:anim>
                                    <p:anim calcmode="lin" valueType="num">
                                      <p:cBhvr additive="base">
                                        <p:cTn id="70" dur="500" fill="hold"/>
                                        <p:tgtEl>
                                          <p:spTgt spid="123924"/>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123921"/>
                                        </p:tgtEl>
                                        <p:attrNameLst>
                                          <p:attrName>style.visibility</p:attrName>
                                        </p:attrNameLst>
                                      </p:cBhvr>
                                      <p:to>
                                        <p:strVal val="visible"/>
                                      </p:to>
                                    </p:set>
                                    <p:anim calcmode="lin" valueType="num">
                                      <p:cBhvr additive="base">
                                        <p:cTn id="75" dur="500" fill="hold"/>
                                        <p:tgtEl>
                                          <p:spTgt spid="123921"/>
                                        </p:tgtEl>
                                        <p:attrNameLst>
                                          <p:attrName>ppt_x</p:attrName>
                                        </p:attrNameLst>
                                      </p:cBhvr>
                                      <p:tavLst>
                                        <p:tav tm="0">
                                          <p:val>
                                            <p:strVal val="1+#ppt_w/2"/>
                                          </p:val>
                                        </p:tav>
                                        <p:tav tm="100000">
                                          <p:val>
                                            <p:strVal val="#ppt_x"/>
                                          </p:val>
                                        </p:tav>
                                      </p:tavLst>
                                    </p:anim>
                                    <p:anim calcmode="lin" valueType="num">
                                      <p:cBhvr additive="base">
                                        <p:cTn id="76" dur="500" fill="hold"/>
                                        <p:tgtEl>
                                          <p:spTgt spid="123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autoUpdateAnimBg="0"/>
      <p:bldP spid="123908" grpId="0" animBg="1" autoUpdateAnimBg="0"/>
      <p:bldP spid="123909" grpId="0" animBg="1"/>
      <p:bldP spid="123910" grpId="0" animBg="1" autoUpdateAnimBg="0"/>
      <p:bldP spid="123911" grpId="0" autoUpdateAnimBg="0"/>
      <p:bldP spid="123912" grpId="0" autoUpdateAnimBg="0"/>
      <p:bldP spid="123914" grpId="0" animBg="1" autoUpdateAnimBg="0"/>
      <p:bldP spid="123915" grpId="0" animBg="1"/>
      <p:bldP spid="123916" grpId="0" animBg="1"/>
      <p:bldP spid="1239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9533" y="109182"/>
            <a:ext cx="8729662" cy="609600"/>
          </a:xfrm>
        </p:spPr>
        <p:txBody>
          <a:bodyPr/>
          <a:lstStyle/>
          <a:p>
            <a:pPr eaLnBrk="1" hangingPunct="1"/>
            <a:r>
              <a:rPr lang="zh-CN" altLang="en-US" dirty="0">
                <a:latin typeface="黑体" panose="02010609060101010101" pitchFamily="49" charset="-122"/>
                <a:ea typeface="黑体" panose="02010609060101010101" pitchFamily="49" charset="-122"/>
              </a:rPr>
              <a:t>逻辑数据模型 </a:t>
            </a:r>
          </a:p>
        </p:txBody>
      </p:sp>
      <p:sp>
        <p:nvSpPr>
          <p:cNvPr id="50179" name="Rectangle 3"/>
          <p:cNvSpPr>
            <a:spLocks noGrp="1" noChangeArrowheads="1"/>
          </p:cNvSpPr>
          <p:nvPr>
            <p:ph type="body" idx="1"/>
          </p:nvPr>
        </p:nvSpPr>
        <p:spPr>
          <a:xfrm>
            <a:off x="323528" y="1124744"/>
            <a:ext cx="8280920" cy="5276056"/>
          </a:xfrm>
        </p:spPr>
        <p:txBody>
          <a:bodyPr/>
          <a:lstStyle/>
          <a:p>
            <a:pPr eaLnBrk="1" hangingPunct="1">
              <a:lnSpc>
                <a:spcPct val="150000"/>
              </a:lnSpc>
            </a:pPr>
            <a:r>
              <a:rPr lang="zh-CN" altLang="en-US" dirty="0">
                <a:latin typeface="华文细黑" panose="02010600040101010101" pitchFamily="2" charset="-122"/>
                <a:ea typeface="华文细黑" panose="02010600040101010101" pitchFamily="2" charset="-122"/>
              </a:rPr>
              <a:t>非关系模型</a:t>
            </a:r>
          </a:p>
          <a:p>
            <a:pPr lvl="1" eaLnBrk="1" hangingPunct="1">
              <a:lnSpc>
                <a:spcPct val="150000"/>
              </a:lnSpc>
            </a:pPr>
            <a:r>
              <a:rPr lang="zh-CN" altLang="en-US" b="1" dirty="0">
                <a:latin typeface="华文细黑" panose="02010600040101010101" pitchFamily="2" charset="-122"/>
                <a:ea typeface="华文细黑" panose="02010600040101010101" pitchFamily="2" charset="-122"/>
              </a:rPr>
              <a:t>层次模型</a:t>
            </a:r>
            <a:r>
              <a:rPr lang="en-US" altLang="zh-CN" b="1" dirty="0">
                <a:latin typeface="华文细黑" panose="02010600040101010101" pitchFamily="2" charset="-122"/>
                <a:ea typeface="华文细黑" panose="02010600040101010101" pitchFamily="2" charset="-122"/>
              </a:rPr>
              <a:t>(Hierarchical Model)</a:t>
            </a:r>
          </a:p>
          <a:p>
            <a:pPr lvl="1" algn="just" eaLnBrk="1" hangingPunct="1">
              <a:lnSpc>
                <a:spcPct val="150000"/>
              </a:lnSpc>
            </a:pPr>
            <a:r>
              <a:rPr lang="zh-CN" altLang="en-US" b="1" dirty="0">
                <a:latin typeface="华文细黑" panose="02010600040101010101" pitchFamily="2" charset="-122"/>
                <a:ea typeface="华文细黑" panose="02010600040101010101" pitchFamily="2" charset="-122"/>
              </a:rPr>
              <a:t>网状模型</a:t>
            </a:r>
            <a:r>
              <a:rPr lang="en-US" altLang="zh-CN" b="1" dirty="0">
                <a:latin typeface="华文细黑" panose="02010600040101010101" pitchFamily="2" charset="-122"/>
                <a:ea typeface="华文细黑" panose="02010600040101010101" pitchFamily="2" charset="-122"/>
              </a:rPr>
              <a:t>(Network Model)</a:t>
            </a:r>
          </a:p>
          <a:p>
            <a:pPr algn="just" eaLnBrk="1" hangingPunct="1">
              <a:lnSpc>
                <a:spcPct val="150000"/>
              </a:lnSpc>
            </a:pPr>
            <a:r>
              <a:rPr lang="zh-CN" altLang="en-US" dirty="0">
                <a:latin typeface="华文细黑" panose="02010600040101010101" pitchFamily="2" charset="-122"/>
                <a:ea typeface="华文细黑" panose="02010600040101010101" pitchFamily="2" charset="-122"/>
              </a:rPr>
              <a:t>关系模型</a:t>
            </a:r>
            <a:r>
              <a:rPr lang="en-US" altLang="zh-CN" dirty="0">
                <a:latin typeface="华文细黑" panose="02010600040101010101" pitchFamily="2" charset="-122"/>
                <a:ea typeface="华文细黑" panose="02010600040101010101" pitchFamily="2" charset="-122"/>
              </a:rPr>
              <a:t>(Relational Model)  </a:t>
            </a:r>
          </a:p>
          <a:p>
            <a:pPr algn="just" eaLnBrk="1" hangingPunct="1">
              <a:lnSpc>
                <a:spcPct val="150000"/>
              </a:lnSpc>
            </a:pPr>
            <a:r>
              <a:rPr lang="zh-CN" altLang="en-US" dirty="0">
                <a:latin typeface="华文细黑" panose="02010600040101010101" pitchFamily="2" charset="-122"/>
                <a:ea typeface="华文细黑" panose="02010600040101010101" pitchFamily="2" charset="-122"/>
              </a:rPr>
              <a:t>面向对象模型</a:t>
            </a:r>
            <a:r>
              <a:rPr lang="en-US" altLang="zh-CN" dirty="0">
                <a:latin typeface="华文细黑" panose="02010600040101010101" pitchFamily="2" charset="-122"/>
                <a:ea typeface="华文细黑" panose="02010600040101010101" pitchFamily="2" charset="-122"/>
              </a:rPr>
              <a:t>(Object-Oriented Model</a:t>
            </a:r>
            <a:r>
              <a:rPr lang="zh-CN" altLang="en-US" dirty="0">
                <a:latin typeface="华文细黑" panose="02010600040101010101" pitchFamily="2" charset="-122"/>
                <a:ea typeface="华文细黑" panose="02010600040101010101" pitchFamily="2" charset="-122"/>
              </a:rPr>
              <a:t>）</a:t>
            </a:r>
          </a:p>
          <a:p>
            <a:pPr algn="just" eaLnBrk="1" hangingPunct="1">
              <a:lnSpc>
                <a:spcPct val="150000"/>
              </a:lnSpc>
            </a:pPr>
            <a:r>
              <a:rPr lang="zh-CN" altLang="en-US" dirty="0">
                <a:latin typeface="华文细黑" panose="02010600040101010101" pitchFamily="2" charset="-122"/>
                <a:ea typeface="华文细黑" panose="02010600040101010101" pitchFamily="2" charset="-122"/>
              </a:rPr>
              <a:t>对象关系模型</a:t>
            </a:r>
            <a:r>
              <a:rPr lang="en-US" altLang="zh-CN" dirty="0">
                <a:latin typeface="华文细黑" panose="02010600040101010101" pitchFamily="2" charset="-122"/>
                <a:ea typeface="华文细黑" panose="02010600040101010101" pitchFamily="2" charset="-122"/>
              </a:rPr>
              <a:t>(Object Relational Model)</a:t>
            </a:r>
          </a:p>
        </p:txBody>
      </p:sp>
    </p:spTree>
    <p:extLst>
      <p:ext uri="{BB962C8B-B14F-4D97-AF65-F5344CB8AC3E}">
        <p14:creationId xmlns:p14="http://schemas.microsoft.com/office/powerpoint/2010/main" val="3311629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a:t>
            </a:r>
          </a:p>
        </p:txBody>
      </p:sp>
      <p:sp>
        <p:nvSpPr>
          <p:cNvPr id="51203" name="Rectangle 3"/>
          <p:cNvSpPr>
            <a:spLocks noGrp="1" noChangeArrowheads="1"/>
          </p:cNvSpPr>
          <p:nvPr>
            <p:ph type="body" idx="1"/>
          </p:nvPr>
        </p:nvSpPr>
        <p:spPr>
          <a:xfrm>
            <a:off x="467544" y="1447800"/>
            <a:ext cx="8352928" cy="4953000"/>
          </a:xfrm>
        </p:spPr>
        <p:txBody>
          <a:bodyPr/>
          <a:lstStyle/>
          <a:p>
            <a:pPr eaLnBrk="1" hangingPunct="1">
              <a:lnSpc>
                <a:spcPct val="220000"/>
              </a:lnSpc>
            </a:pPr>
            <a:r>
              <a:rPr lang="zh-CN" altLang="en-US" sz="2400" dirty="0">
                <a:latin typeface="华文细黑" panose="02010600040101010101" pitchFamily="2" charset="-122"/>
                <a:ea typeface="华文细黑" panose="02010600040101010101" pitchFamily="2" charset="-122"/>
              </a:rPr>
              <a:t>层次模型是数据库系统中最早出现的数据模型 </a:t>
            </a:r>
          </a:p>
          <a:p>
            <a:pPr eaLnBrk="1" hangingPunct="1">
              <a:lnSpc>
                <a:spcPct val="220000"/>
              </a:lnSpc>
            </a:pPr>
            <a:r>
              <a:rPr lang="zh-CN" altLang="en-US" sz="2400" dirty="0">
                <a:latin typeface="华文细黑" panose="02010600040101010101" pitchFamily="2" charset="-122"/>
                <a:ea typeface="华文细黑" panose="02010600040101010101" pitchFamily="2" charset="-122"/>
              </a:rPr>
              <a:t>层次数据库系统的典型代表是</a:t>
            </a:r>
            <a:r>
              <a:rPr lang="en-US" altLang="zh-CN" sz="2400" dirty="0">
                <a:latin typeface="华文细黑" panose="02010600040101010101" pitchFamily="2" charset="-122"/>
                <a:ea typeface="华文细黑" panose="02010600040101010101" pitchFamily="2" charset="-122"/>
              </a:rPr>
              <a:t>IBM</a:t>
            </a:r>
            <a:r>
              <a:rPr lang="zh-CN" altLang="en-US" sz="2400" dirty="0">
                <a:latin typeface="华文细黑" panose="02010600040101010101" pitchFamily="2" charset="-122"/>
                <a:ea typeface="华文细黑" panose="02010600040101010101" pitchFamily="2" charset="-122"/>
              </a:rPr>
              <a:t>公司的</a:t>
            </a:r>
            <a:r>
              <a:rPr lang="en-US" altLang="zh-CN" sz="2400" dirty="0">
                <a:latin typeface="华文细黑" panose="02010600040101010101" pitchFamily="2" charset="-122"/>
                <a:ea typeface="华文细黑" panose="02010600040101010101" pitchFamily="2" charset="-122"/>
              </a:rPr>
              <a:t>IMS</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Information Management System</a:t>
            </a:r>
            <a:r>
              <a:rPr lang="zh-CN" altLang="en-US" sz="2400" dirty="0">
                <a:latin typeface="华文细黑" panose="02010600040101010101" pitchFamily="2" charset="-122"/>
                <a:ea typeface="华文细黑" panose="02010600040101010101" pitchFamily="2" charset="-122"/>
              </a:rPr>
              <a:t>）数据库管理系统</a:t>
            </a:r>
          </a:p>
          <a:p>
            <a:pPr eaLnBrk="1" hangingPunct="1">
              <a:lnSpc>
                <a:spcPct val="220000"/>
              </a:lnSpc>
            </a:pPr>
            <a:r>
              <a:rPr lang="zh-CN" altLang="en-US" sz="2400" dirty="0">
                <a:latin typeface="华文细黑" panose="02010600040101010101" pitchFamily="2" charset="-122"/>
                <a:ea typeface="华文细黑" panose="02010600040101010101" pitchFamily="2" charset="-122"/>
              </a:rPr>
              <a:t>层次模型用</a:t>
            </a:r>
            <a:r>
              <a:rPr lang="zh-CN" altLang="en-US" sz="2400" dirty="0">
                <a:solidFill>
                  <a:srgbClr val="003399"/>
                </a:solidFill>
                <a:latin typeface="华文细黑" panose="02010600040101010101" pitchFamily="2" charset="-122"/>
                <a:ea typeface="华文细黑" panose="02010600040101010101" pitchFamily="2" charset="-122"/>
              </a:rPr>
              <a:t>树形结构</a:t>
            </a:r>
            <a:r>
              <a:rPr lang="zh-CN" altLang="en-US" sz="2400" dirty="0">
                <a:latin typeface="华文细黑" panose="02010600040101010101" pitchFamily="2" charset="-122"/>
                <a:ea typeface="华文细黑" panose="02010600040101010101" pitchFamily="2" charset="-122"/>
              </a:rPr>
              <a:t>来表示各类实体以及实体间的联系</a:t>
            </a:r>
            <a:r>
              <a:rPr lang="zh-CN" altLang="en-US" sz="1800" dirty="0">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1646103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层次模型的数据结构</a:t>
            </a:r>
          </a:p>
        </p:txBody>
      </p:sp>
      <p:sp>
        <p:nvSpPr>
          <p:cNvPr id="52227"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charset="-122"/>
              </a:rPr>
              <a:t> </a:t>
            </a:r>
          </a:p>
        </p:txBody>
      </p:sp>
      <p:grpSp>
        <p:nvGrpSpPr>
          <p:cNvPr id="52228" name="Group 4"/>
          <p:cNvGrpSpPr>
            <a:grpSpLocks/>
          </p:cNvGrpSpPr>
          <p:nvPr/>
        </p:nvGrpSpPr>
        <p:grpSpPr bwMode="auto">
          <a:xfrm>
            <a:off x="2057400" y="1905000"/>
            <a:ext cx="5338763" cy="4673600"/>
            <a:chOff x="1524" y="1285"/>
            <a:chExt cx="2685" cy="2324"/>
          </a:xfrm>
        </p:grpSpPr>
        <p:grpSp>
          <p:nvGrpSpPr>
            <p:cNvPr id="52229" name="Group 5"/>
            <p:cNvGrpSpPr>
              <a:grpSpLocks/>
            </p:cNvGrpSpPr>
            <p:nvPr/>
          </p:nvGrpSpPr>
          <p:grpSpPr bwMode="auto">
            <a:xfrm>
              <a:off x="1524" y="1285"/>
              <a:ext cx="2685" cy="1876"/>
              <a:chOff x="1524" y="1285"/>
              <a:chExt cx="2685" cy="1876"/>
            </a:xfrm>
          </p:grpSpPr>
          <p:sp>
            <p:nvSpPr>
              <p:cNvPr id="52247" name="Rectangle 6"/>
              <p:cNvSpPr>
                <a:spLocks noChangeArrowheads="1"/>
              </p:cNvSpPr>
              <p:nvPr/>
            </p:nvSpPr>
            <p:spPr bwMode="auto">
              <a:xfrm>
                <a:off x="1524" y="1314"/>
                <a:ext cx="48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rPr>
                  <a:t>         </a:t>
                </a:r>
                <a:endParaRPr lang="en-US" altLang="zh-CN" sz="2400">
                  <a:latin typeface="Times New Roman" pitchFamily="18" charset="0"/>
                  <a:ea typeface="宋体" charset="-122"/>
                </a:endParaRPr>
              </a:p>
            </p:txBody>
          </p:sp>
          <p:sp>
            <p:nvSpPr>
              <p:cNvPr id="52248" name="Rectangle 7"/>
              <p:cNvSpPr>
                <a:spLocks noChangeArrowheads="1"/>
              </p:cNvSpPr>
              <p:nvPr/>
            </p:nvSpPr>
            <p:spPr bwMode="auto">
              <a:xfrm>
                <a:off x="2134" y="1306"/>
                <a:ext cx="27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49" name="Rectangle 8"/>
              <p:cNvSpPr>
                <a:spLocks noChangeArrowheads="1"/>
              </p:cNvSpPr>
              <p:nvPr/>
            </p:nvSpPr>
            <p:spPr bwMode="auto">
              <a:xfrm>
                <a:off x="2814"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50" name="Rectangle 9"/>
              <p:cNvSpPr>
                <a:spLocks noChangeArrowheads="1"/>
              </p:cNvSpPr>
              <p:nvPr/>
            </p:nvSpPr>
            <p:spPr bwMode="auto">
              <a:xfrm>
                <a:off x="2898"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51" name="Rectangle 10"/>
              <p:cNvSpPr>
                <a:spLocks noChangeArrowheads="1"/>
              </p:cNvSpPr>
              <p:nvPr/>
            </p:nvSpPr>
            <p:spPr bwMode="auto">
              <a:xfrm>
                <a:off x="2960" y="1314"/>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Ｒ</a:t>
                </a:r>
                <a:endParaRPr lang="zh-CN" altLang="en-US" sz="2400">
                  <a:latin typeface="Times New Roman" pitchFamily="18" charset="0"/>
                  <a:ea typeface="宋体" charset="-122"/>
                </a:endParaRPr>
              </a:p>
            </p:txBody>
          </p:sp>
          <p:sp>
            <p:nvSpPr>
              <p:cNvPr id="52252" name="Rectangle 11"/>
              <p:cNvSpPr>
                <a:spLocks noChangeArrowheads="1"/>
              </p:cNvSpPr>
              <p:nvPr/>
            </p:nvSpPr>
            <p:spPr bwMode="auto">
              <a:xfrm>
                <a:off x="3102" y="1306"/>
                <a:ext cx="10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1  </a:t>
                </a:r>
                <a:endParaRPr lang="en-US" altLang="zh-CN" sz="2400">
                  <a:latin typeface="Times New Roman" pitchFamily="18" charset="0"/>
                  <a:ea typeface="宋体" charset="-122"/>
                </a:endParaRPr>
              </a:p>
            </p:txBody>
          </p:sp>
          <p:sp>
            <p:nvSpPr>
              <p:cNvPr id="52253" name="Rectangle 12"/>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54" name="Line 13"/>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14"/>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6" name="Rectangle 15"/>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57" name="Line 16"/>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Line 17"/>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Rectangle 18"/>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60" name="Line 19"/>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Rectangle 20"/>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62" name="Line 21"/>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22"/>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Rectangle 23"/>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65" name="Line 24"/>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25"/>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Rectangle 26"/>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68" name="Line 27"/>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9" name="Rectangle 28"/>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70" name="Line 29"/>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Rectangle 30"/>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72" name="Line 31"/>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3" name="Line 32"/>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4" name="Rectangle 33"/>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75" name="Line 34"/>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6" name="Line 35"/>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Rectangle 36"/>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78" name="Line 37"/>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Rectangle 38"/>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80" name="Line 39"/>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1" name="Line 40"/>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Rectangle 41"/>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83" name="Line 42"/>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4" name="Line 43"/>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Rectangle 44"/>
              <p:cNvSpPr>
                <a:spLocks noChangeArrowheads="1"/>
              </p:cNvSpPr>
              <p:nvPr/>
            </p:nvSpPr>
            <p:spPr bwMode="auto">
              <a:xfrm>
                <a:off x="3312" y="130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86" name="Rectangle 45"/>
              <p:cNvSpPr>
                <a:spLocks noChangeArrowheads="1"/>
              </p:cNvSpPr>
              <p:nvPr/>
            </p:nvSpPr>
            <p:spPr bwMode="auto">
              <a:xfrm>
                <a:off x="3439" y="1314"/>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根结点</a:t>
                </a:r>
                <a:endParaRPr lang="zh-CN" altLang="en-US" sz="3200">
                  <a:latin typeface="Times New Roman" pitchFamily="18" charset="0"/>
                  <a:ea typeface="宋体" charset="-122"/>
                </a:endParaRPr>
              </a:p>
            </p:txBody>
          </p:sp>
          <p:sp>
            <p:nvSpPr>
              <p:cNvPr id="52287" name="Rectangle 46"/>
              <p:cNvSpPr>
                <a:spLocks noChangeArrowheads="1"/>
              </p:cNvSpPr>
              <p:nvPr/>
            </p:nvSpPr>
            <p:spPr bwMode="auto">
              <a:xfrm>
                <a:off x="1524" y="1806"/>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88" name="Rectangle 47"/>
              <p:cNvSpPr>
                <a:spLocks noChangeArrowheads="1"/>
              </p:cNvSpPr>
              <p:nvPr/>
            </p:nvSpPr>
            <p:spPr bwMode="auto">
              <a:xfrm>
                <a:off x="1524" y="2026"/>
                <a:ext cx="21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89" name="Rectangle 48"/>
              <p:cNvSpPr>
                <a:spLocks noChangeArrowheads="1"/>
              </p:cNvSpPr>
              <p:nvPr/>
            </p:nvSpPr>
            <p:spPr bwMode="auto">
              <a:xfrm>
                <a:off x="207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90" name="Rectangle 49"/>
              <p:cNvSpPr>
                <a:spLocks noChangeArrowheads="1"/>
              </p:cNvSpPr>
              <p:nvPr/>
            </p:nvSpPr>
            <p:spPr bwMode="auto">
              <a:xfrm>
                <a:off x="2156"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291" name="Rectangle 50"/>
              <p:cNvSpPr>
                <a:spLocks noChangeArrowheads="1"/>
              </p:cNvSpPr>
              <p:nvPr/>
            </p:nvSpPr>
            <p:spPr bwMode="auto">
              <a:xfrm>
                <a:off x="2218" y="2033"/>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Ｒ</a:t>
                </a:r>
                <a:endParaRPr lang="zh-CN" altLang="en-US" sz="2400">
                  <a:latin typeface="Times New Roman" pitchFamily="18" charset="0"/>
                  <a:ea typeface="宋体" charset="-122"/>
                </a:endParaRPr>
              </a:p>
            </p:txBody>
          </p:sp>
          <p:sp>
            <p:nvSpPr>
              <p:cNvPr id="52292" name="Rectangle 51"/>
              <p:cNvSpPr>
                <a:spLocks noChangeArrowheads="1"/>
              </p:cNvSpPr>
              <p:nvPr/>
            </p:nvSpPr>
            <p:spPr bwMode="auto">
              <a:xfrm>
                <a:off x="2362" y="2026"/>
                <a:ext cx="13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2   </a:t>
                </a:r>
                <a:endParaRPr lang="en-US" altLang="zh-CN" sz="2400">
                  <a:latin typeface="Times New Roman" pitchFamily="18" charset="0"/>
                  <a:ea typeface="宋体" charset="-122"/>
                </a:endParaRPr>
              </a:p>
            </p:txBody>
          </p:sp>
          <p:sp>
            <p:nvSpPr>
              <p:cNvPr id="52293" name="Rectangle 52"/>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94" name="Line 53"/>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5" name="Line 54"/>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6" name="Rectangle 55"/>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297" name="Line 56"/>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Line 57"/>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9" name="Rectangle 58"/>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00" name="Line 59"/>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1" name="Rectangle 60"/>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02" name="Line 61"/>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3" name="Line 62"/>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4" name="Rectangle 63"/>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05" name="Line 64"/>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6" name="Line 65"/>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7" name="Rectangle 66"/>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08" name="Line 67"/>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9" name="Rectangle 68"/>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10" name="Line 69"/>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1" name="Rectangle 70"/>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12" name="Line 71"/>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3" name="Line 72"/>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4" name="Rectangle 73"/>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15" name="Line 74"/>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6" name="Line 75"/>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7" name="Rectangle 76"/>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18" name="Line 77"/>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9" name="Rectangle 78"/>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20" name="Line 79"/>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1" name="Line 80"/>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2" name="Rectangle 81"/>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23" name="Line 82"/>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4" name="Line 83"/>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5" name="Rectangle 84"/>
              <p:cNvSpPr>
                <a:spLocks noChangeArrowheads="1"/>
              </p:cNvSpPr>
              <p:nvPr/>
            </p:nvSpPr>
            <p:spPr bwMode="auto">
              <a:xfrm>
                <a:off x="2635"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26" name="Rectangle 85"/>
              <p:cNvSpPr>
                <a:spLocks noChangeArrowheads="1"/>
              </p:cNvSpPr>
              <p:nvPr/>
            </p:nvSpPr>
            <p:spPr bwMode="auto">
              <a:xfrm>
                <a:off x="2770"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27" name="Rectangle 86"/>
              <p:cNvSpPr>
                <a:spLocks noChangeArrowheads="1"/>
              </p:cNvSpPr>
              <p:nvPr/>
            </p:nvSpPr>
            <p:spPr bwMode="auto">
              <a:xfrm>
                <a:off x="2833" y="2033"/>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兄弟结点</a:t>
                </a:r>
                <a:endParaRPr lang="zh-CN" altLang="en-US" sz="3200">
                  <a:latin typeface="Times New Roman" pitchFamily="18" charset="0"/>
                  <a:ea typeface="宋体" charset="-122"/>
                </a:endParaRPr>
              </a:p>
            </p:txBody>
          </p:sp>
          <p:sp>
            <p:nvSpPr>
              <p:cNvPr id="52328" name="Rectangle 87"/>
              <p:cNvSpPr>
                <a:spLocks noChangeArrowheads="1"/>
              </p:cNvSpPr>
              <p:nvPr/>
            </p:nvSpPr>
            <p:spPr bwMode="auto">
              <a:xfrm>
                <a:off x="3380"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29" name="Rectangle 88"/>
              <p:cNvSpPr>
                <a:spLocks noChangeArrowheads="1"/>
              </p:cNvSpPr>
              <p:nvPr/>
            </p:nvSpPr>
            <p:spPr bwMode="auto">
              <a:xfrm>
                <a:off x="3508"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　</a:t>
                </a:r>
                <a:endParaRPr lang="zh-CN" altLang="en-US" sz="2400">
                  <a:latin typeface="Times New Roman" pitchFamily="18" charset="0"/>
                  <a:ea typeface="宋体" charset="-122"/>
                </a:endParaRPr>
              </a:p>
            </p:txBody>
          </p:sp>
          <p:sp>
            <p:nvSpPr>
              <p:cNvPr id="52330" name="Rectangle 89"/>
              <p:cNvSpPr>
                <a:spLocks noChangeArrowheads="1"/>
              </p:cNvSpPr>
              <p:nvPr/>
            </p:nvSpPr>
            <p:spPr bwMode="auto">
              <a:xfrm>
                <a:off x="3658"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31" name="Rectangle 90"/>
              <p:cNvSpPr>
                <a:spLocks noChangeArrowheads="1"/>
              </p:cNvSpPr>
              <p:nvPr/>
            </p:nvSpPr>
            <p:spPr bwMode="auto">
              <a:xfrm>
                <a:off x="374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32" name="Rectangle 91"/>
              <p:cNvSpPr>
                <a:spLocks noChangeArrowheads="1"/>
              </p:cNvSpPr>
              <p:nvPr/>
            </p:nvSpPr>
            <p:spPr bwMode="auto">
              <a:xfrm>
                <a:off x="3804"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Ｒ</a:t>
                </a:r>
                <a:endParaRPr lang="zh-CN" altLang="en-US" sz="2400">
                  <a:latin typeface="Times New Roman" pitchFamily="18" charset="0"/>
                  <a:ea typeface="宋体" charset="-122"/>
                </a:endParaRPr>
              </a:p>
            </p:txBody>
          </p:sp>
          <p:sp>
            <p:nvSpPr>
              <p:cNvPr id="52333" name="Rectangle 92"/>
              <p:cNvSpPr>
                <a:spLocks noChangeArrowheads="1"/>
              </p:cNvSpPr>
              <p:nvPr/>
            </p:nvSpPr>
            <p:spPr bwMode="auto">
              <a:xfrm>
                <a:off x="3946"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3</a:t>
                </a:r>
                <a:endParaRPr lang="en-US" altLang="zh-CN" sz="2400">
                  <a:latin typeface="Times New Roman" pitchFamily="18" charset="0"/>
                  <a:ea typeface="宋体" charset="-122"/>
                </a:endParaRPr>
              </a:p>
            </p:txBody>
          </p:sp>
          <p:sp>
            <p:nvSpPr>
              <p:cNvPr id="52334" name="Rectangle 93"/>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35" name="Line 94"/>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36" name="Line 95"/>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37" name="Rectangle 96"/>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38" name="Line 97"/>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39" name="Line 98"/>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0" name="Rectangle 99"/>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41" name="Line 100"/>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2" name="Rectangle 101"/>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43" name="Line 102"/>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4" name="Line 103"/>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5" name="Rectangle 104"/>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46" name="Line 105"/>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7" name="Line 106"/>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8" name="Rectangle 107"/>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49" name="Line 108"/>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0" name="Rectangle 109"/>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51" name="Line 110"/>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2" name="Rectangle 111"/>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53" name="Line 112"/>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4" name="Line 113"/>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5" name="Rectangle 114"/>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56" name="Line 115"/>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7" name="Line 116"/>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8" name="Rectangle 117"/>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59" name="Line 118"/>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Rectangle 119"/>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61" name="Line 120"/>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2" name="Line 121"/>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3" name="Rectangle 122"/>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64" name="Line 123"/>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5" name="Line 124"/>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6" name="Rectangle 125"/>
              <p:cNvSpPr>
                <a:spLocks noChangeArrowheads="1"/>
              </p:cNvSpPr>
              <p:nvPr/>
            </p:nvSpPr>
            <p:spPr bwMode="auto">
              <a:xfrm>
                <a:off x="4155" y="202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67" name="Rectangle 126"/>
              <p:cNvSpPr>
                <a:spLocks noChangeArrowheads="1"/>
              </p:cNvSpPr>
              <p:nvPr/>
            </p:nvSpPr>
            <p:spPr bwMode="auto">
              <a:xfrm>
                <a:off x="1524" y="2274"/>
                <a:ext cx="86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68" name="Rectangle 127"/>
              <p:cNvSpPr>
                <a:spLocks noChangeArrowheads="1"/>
              </p:cNvSpPr>
              <p:nvPr/>
            </p:nvSpPr>
            <p:spPr bwMode="auto">
              <a:xfrm>
                <a:off x="3680" y="2282"/>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叶结点</a:t>
                </a:r>
                <a:endParaRPr lang="zh-CN" altLang="en-US" sz="3200">
                  <a:latin typeface="Times New Roman" pitchFamily="18" charset="0"/>
                  <a:ea typeface="宋体" charset="-122"/>
                </a:endParaRPr>
              </a:p>
            </p:txBody>
          </p:sp>
          <p:sp>
            <p:nvSpPr>
              <p:cNvPr id="52369" name="Rectangle 128"/>
              <p:cNvSpPr>
                <a:spLocks noChangeArrowheads="1"/>
              </p:cNvSpPr>
              <p:nvPr/>
            </p:nvSpPr>
            <p:spPr bwMode="auto">
              <a:xfrm>
                <a:off x="1531"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370" name="Rectangle 129"/>
              <p:cNvSpPr>
                <a:spLocks noChangeArrowheads="1"/>
              </p:cNvSpPr>
              <p:nvPr/>
            </p:nvSpPr>
            <p:spPr bwMode="auto">
              <a:xfrm>
                <a:off x="1612" y="2752"/>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Ｒ</a:t>
                </a:r>
                <a:endParaRPr lang="zh-CN" altLang="en-US" sz="2400">
                  <a:latin typeface="Times New Roman" pitchFamily="18" charset="0"/>
                  <a:ea typeface="宋体" charset="-122"/>
                </a:endParaRPr>
              </a:p>
            </p:txBody>
          </p:sp>
          <p:sp>
            <p:nvSpPr>
              <p:cNvPr id="52371" name="Rectangle 130"/>
              <p:cNvSpPr>
                <a:spLocks noChangeArrowheads="1"/>
              </p:cNvSpPr>
              <p:nvPr/>
            </p:nvSpPr>
            <p:spPr bwMode="auto">
              <a:xfrm>
                <a:off x="1754" y="2744"/>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4  </a:t>
                </a:r>
                <a:endParaRPr lang="en-US" altLang="zh-CN" sz="2400">
                  <a:latin typeface="Times New Roman" pitchFamily="18" charset="0"/>
                  <a:ea typeface="宋体" charset="-122"/>
                </a:endParaRPr>
              </a:p>
            </p:txBody>
          </p:sp>
          <p:sp>
            <p:nvSpPr>
              <p:cNvPr id="52372" name="Rectangle 131"/>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73" name="Line 132"/>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4" name="Line 133"/>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5" name="Rectangle 134"/>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76" name="Line 135"/>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7" name="Line 136"/>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8" name="Rectangle 137"/>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79" name="Line 138"/>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0" name="Rectangle 139"/>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81" name="Line 140"/>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2" name="Line 141"/>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3" name="Rectangle 142"/>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84" name="Line 143"/>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5" name="Line 144"/>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6" name="Rectangle 145"/>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87" name="Line 146"/>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8" name="Rectangle 147"/>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89" name="Line 148"/>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0" name="Rectangle 149"/>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91" name="Line 150"/>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2" name="Line 151"/>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3" name="Rectangle 152"/>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94" name="Line 153"/>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5" name="Line 154"/>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6" name="Rectangle 155"/>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97" name="Line 156"/>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8" name="Rectangle 157"/>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399" name="Line 158"/>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0" name="Line 159"/>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1" name="Rectangle 160"/>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02" name="Line 161"/>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3" name="Line 162"/>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4" name="Rectangle 163"/>
              <p:cNvSpPr>
                <a:spLocks noChangeArrowheads="1"/>
              </p:cNvSpPr>
              <p:nvPr/>
            </p:nvSpPr>
            <p:spPr bwMode="auto">
              <a:xfrm>
                <a:off x="1962" y="2744"/>
                <a:ext cx="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405" name="Rectangle 164"/>
              <p:cNvSpPr>
                <a:spLocks noChangeArrowheads="1"/>
              </p:cNvSpPr>
              <p:nvPr/>
            </p:nvSpPr>
            <p:spPr bwMode="auto">
              <a:xfrm>
                <a:off x="2160" y="2752"/>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兄弟结点</a:t>
                </a:r>
                <a:endParaRPr lang="zh-CN" altLang="en-US" sz="3200">
                  <a:latin typeface="Times New Roman" pitchFamily="18" charset="0"/>
                  <a:ea typeface="宋体" charset="-122"/>
                </a:endParaRPr>
              </a:p>
            </p:txBody>
          </p:sp>
          <p:sp>
            <p:nvSpPr>
              <p:cNvPr id="52406" name="Rectangle 165"/>
              <p:cNvSpPr>
                <a:spLocks noChangeArrowheads="1"/>
              </p:cNvSpPr>
              <p:nvPr/>
            </p:nvSpPr>
            <p:spPr bwMode="auto">
              <a:xfrm>
                <a:off x="2708"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407" name="Rectangle 166"/>
              <p:cNvSpPr>
                <a:spLocks noChangeArrowheads="1"/>
              </p:cNvSpPr>
              <p:nvPr/>
            </p:nvSpPr>
            <p:spPr bwMode="auto">
              <a:xfrm>
                <a:off x="2770"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　</a:t>
                </a:r>
                <a:endParaRPr lang="zh-CN" altLang="en-US" sz="2400">
                  <a:latin typeface="Times New Roman" pitchFamily="18" charset="0"/>
                  <a:ea typeface="宋体" charset="-122"/>
                </a:endParaRPr>
              </a:p>
            </p:txBody>
          </p:sp>
          <p:sp>
            <p:nvSpPr>
              <p:cNvPr id="52408" name="Rectangle 167"/>
              <p:cNvSpPr>
                <a:spLocks noChangeArrowheads="1"/>
              </p:cNvSpPr>
              <p:nvPr/>
            </p:nvSpPr>
            <p:spPr bwMode="auto">
              <a:xfrm>
                <a:off x="2916"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409" name="Rectangle 168"/>
              <p:cNvSpPr>
                <a:spLocks noChangeArrowheads="1"/>
              </p:cNvSpPr>
              <p:nvPr/>
            </p:nvSpPr>
            <p:spPr bwMode="auto">
              <a:xfrm>
                <a:off x="2993"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1700" b="1">
                    <a:solidFill>
                      <a:srgbClr val="000000"/>
                    </a:solidFill>
                    <a:latin typeface="宋体" charset="-122"/>
                    <a:ea typeface="宋体" charset="-122"/>
                  </a:rPr>
                  <a:t>Ｒ</a:t>
                </a:r>
                <a:endParaRPr lang="zh-CN" altLang="en-US" sz="2400">
                  <a:latin typeface="Times New Roman" pitchFamily="18" charset="0"/>
                  <a:ea typeface="宋体" charset="-122"/>
                </a:endParaRPr>
              </a:p>
            </p:txBody>
          </p:sp>
          <p:sp>
            <p:nvSpPr>
              <p:cNvPr id="52410" name="Rectangle 169"/>
              <p:cNvSpPr>
                <a:spLocks noChangeArrowheads="1"/>
              </p:cNvSpPr>
              <p:nvPr/>
            </p:nvSpPr>
            <p:spPr bwMode="auto">
              <a:xfrm>
                <a:off x="3135" y="2744"/>
                <a:ext cx="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5</a:t>
                </a:r>
                <a:endParaRPr lang="en-US" altLang="zh-CN" sz="2400">
                  <a:latin typeface="Times New Roman" pitchFamily="18" charset="0"/>
                  <a:ea typeface="宋体" charset="-122"/>
                </a:endParaRPr>
              </a:p>
            </p:txBody>
          </p:sp>
          <p:sp>
            <p:nvSpPr>
              <p:cNvPr id="52411" name="Rectangle 170"/>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12" name="Line 171"/>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3" name="Line 172"/>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4" name="Rectangle 173"/>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15" name="Line 174"/>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6" name="Line 175"/>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7" name="Rectangle 176"/>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18" name="Line 177"/>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9" name="Rectangle 178"/>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20" name="Line 179"/>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1" name="Line 180"/>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2" name="Rectangle 181"/>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23" name="Line 182"/>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4" name="Line 183"/>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5" name="Rectangle 184"/>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26" name="Line 185"/>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7" name="Rectangle 186"/>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28" name="Line 187"/>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9" name="Rectangle 188"/>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30" name="Line 189"/>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1" name="Line 190"/>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2" name="Rectangle 191"/>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33" name="Line 192"/>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4" name="Line 193"/>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5" name="Rectangle 194"/>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36" name="Line 195"/>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7" name="Rectangle 196"/>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38" name="Line 197"/>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9" name="Line 198"/>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0" name="Rectangle 199"/>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sp>
            <p:nvSpPr>
              <p:cNvPr id="52441" name="Line 200"/>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2" name="Line 201"/>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3" name="Rectangle 202"/>
              <p:cNvSpPr>
                <a:spLocks noChangeArrowheads="1"/>
              </p:cNvSpPr>
              <p:nvPr/>
            </p:nvSpPr>
            <p:spPr bwMode="auto">
              <a:xfrm>
                <a:off x="1524" y="2992"/>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444" name="Rectangle 203"/>
              <p:cNvSpPr>
                <a:spLocks noChangeArrowheads="1"/>
              </p:cNvSpPr>
              <p:nvPr/>
            </p:nvSpPr>
            <p:spPr bwMode="auto">
              <a:xfrm>
                <a:off x="1586" y="3001"/>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叶结点</a:t>
                </a:r>
                <a:endParaRPr lang="zh-CN" altLang="en-US" sz="3200">
                  <a:latin typeface="Times New Roman" pitchFamily="18" charset="0"/>
                  <a:ea typeface="宋体" charset="-122"/>
                </a:endParaRPr>
              </a:p>
            </p:txBody>
          </p:sp>
          <p:sp>
            <p:nvSpPr>
              <p:cNvPr id="52445" name="Rectangle 204"/>
              <p:cNvSpPr>
                <a:spLocks noChangeArrowheads="1"/>
              </p:cNvSpPr>
              <p:nvPr/>
            </p:nvSpPr>
            <p:spPr bwMode="auto">
              <a:xfrm>
                <a:off x="2003" y="2992"/>
                <a:ext cx="35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en-US" altLang="zh-CN" sz="1700" b="1">
                    <a:solidFill>
                      <a:srgbClr val="000000"/>
                    </a:solidFill>
                    <a:latin typeface="Times New Roman" pitchFamily="18" charset="0"/>
                    <a:ea typeface="宋体" charset="-122"/>
                  </a:rPr>
                  <a:t>             </a:t>
                </a:r>
                <a:endParaRPr lang="en-US" altLang="zh-CN" sz="2400">
                  <a:latin typeface="Times New Roman" pitchFamily="18" charset="0"/>
                  <a:ea typeface="宋体" charset="-122"/>
                </a:endParaRPr>
              </a:p>
            </p:txBody>
          </p:sp>
          <p:sp>
            <p:nvSpPr>
              <p:cNvPr id="52446" name="Rectangle 205"/>
              <p:cNvSpPr>
                <a:spLocks noChangeArrowheads="1"/>
              </p:cNvSpPr>
              <p:nvPr/>
            </p:nvSpPr>
            <p:spPr bwMode="auto">
              <a:xfrm>
                <a:off x="2868" y="3001"/>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r>
                  <a:rPr lang="zh-CN" altLang="en-US" sz="2100" b="1">
                    <a:solidFill>
                      <a:srgbClr val="000000"/>
                    </a:solidFill>
                    <a:latin typeface="宋体" charset="-122"/>
                    <a:ea typeface="宋体" charset="-122"/>
                  </a:rPr>
                  <a:t>叶结点</a:t>
                </a:r>
                <a:endParaRPr lang="zh-CN" altLang="en-US" sz="3200">
                  <a:latin typeface="Times New Roman" pitchFamily="18" charset="0"/>
                  <a:ea typeface="宋体" charset="-122"/>
                </a:endParaRPr>
              </a:p>
            </p:txBody>
          </p:sp>
        </p:grpSp>
        <p:sp>
          <p:nvSpPr>
            <p:cNvPr id="52230" name="Rectangle 206"/>
            <p:cNvSpPr>
              <a:spLocks noChangeArrowheads="1"/>
            </p:cNvSpPr>
            <p:nvPr/>
          </p:nvSpPr>
          <p:spPr bwMode="auto">
            <a:xfrm>
              <a:off x="2445" y="3428"/>
              <a:ext cx="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latinLnBrk="0" hangingPunct="1">
                <a:spcBef>
                  <a:spcPct val="0"/>
                </a:spcBef>
                <a:buClrTx/>
                <a:buFontTx/>
                <a:buNone/>
              </a:pPr>
              <a:endParaRPr lang="zh-CN" altLang="zh-CN" sz="2400">
                <a:latin typeface="Times New Roman" pitchFamily="18" charset="0"/>
                <a:ea typeface="宋体" charset="-122"/>
              </a:endParaRPr>
            </a:p>
          </p:txBody>
        </p:sp>
        <p:sp>
          <p:nvSpPr>
            <p:cNvPr id="52231"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2"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Lst>
              <a:ahLst/>
              <a:cxnLst>
                <a:cxn ang="T4">
                  <a:pos x="T0" y="T1"/>
                </a:cxn>
                <a:cxn ang="T5">
                  <a:pos x="T2" y="T3"/>
                </a:cxn>
              </a:cxnLst>
              <a:rect l="0" t="0" r="r" b="b"/>
              <a:pathLst>
                <a:path w="1534" h="6">
                  <a:moveTo>
                    <a:pt x="0" y="6"/>
                  </a:moveTo>
                  <a:lnTo>
                    <a:pt x="1534" y="0"/>
                  </a:lnTo>
                </a:path>
              </a:pathLst>
            </a:custGeom>
            <a:solidFill>
              <a:srgbClr val="FFFFFF"/>
            </a:solidFill>
            <a:ln w="17463">
              <a:solidFill>
                <a:srgbClr val="000000"/>
              </a:solidFill>
              <a:prstDash val="solid"/>
              <a:round/>
              <a:headEnd/>
              <a:tailEnd/>
            </a:ln>
          </p:spPr>
          <p:txBody>
            <a:bodyPr/>
            <a:lstStyle/>
            <a:p>
              <a:endParaRPr lang="zh-CN" altLang="en-US"/>
            </a:p>
          </p:txBody>
        </p:sp>
        <p:grpSp>
          <p:nvGrpSpPr>
            <p:cNvPr id="52233" name="Group 209"/>
            <p:cNvGrpSpPr>
              <a:grpSpLocks/>
            </p:cNvGrpSpPr>
            <p:nvPr/>
          </p:nvGrpSpPr>
          <p:grpSpPr bwMode="auto">
            <a:xfrm>
              <a:off x="3810" y="1728"/>
              <a:ext cx="121" cy="303"/>
              <a:chOff x="3866" y="1960"/>
              <a:chExt cx="121" cy="303"/>
            </a:xfrm>
          </p:grpSpPr>
          <p:sp>
            <p:nvSpPr>
              <p:cNvPr id="52245" name="Line 210"/>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Freeform 211"/>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34" name="Group 212"/>
            <p:cNvGrpSpPr>
              <a:grpSpLocks/>
            </p:cNvGrpSpPr>
            <p:nvPr/>
          </p:nvGrpSpPr>
          <p:grpSpPr bwMode="auto">
            <a:xfrm>
              <a:off x="2290" y="1728"/>
              <a:ext cx="121" cy="303"/>
              <a:chOff x="2346" y="1960"/>
              <a:chExt cx="121" cy="303"/>
            </a:xfrm>
          </p:grpSpPr>
          <p:sp>
            <p:nvSpPr>
              <p:cNvPr id="52243" name="Line 213"/>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Freeform 214"/>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5"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37" name="Group 217"/>
            <p:cNvGrpSpPr>
              <a:grpSpLocks/>
            </p:cNvGrpSpPr>
            <p:nvPr/>
          </p:nvGrpSpPr>
          <p:grpSpPr bwMode="auto">
            <a:xfrm>
              <a:off x="3138" y="2448"/>
              <a:ext cx="121" cy="303"/>
              <a:chOff x="3146" y="2676"/>
              <a:chExt cx="121" cy="303"/>
            </a:xfrm>
          </p:grpSpPr>
          <p:sp>
            <p:nvSpPr>
              <p:cNvPr id="52241" name="Line 218"/>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Freeform 219"/>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38" name="Group 220"/>
            <p:cNvGrpSpPr>
              <a:grpSpLocks/>
            </p:cNvGrpSpPr>
            <p:nvPr/>
          </p:nvGrpSpPr>
          <p:grpSpPr bwMode="auto">
            <a:xfrm>
              <a:off x="1618" y="2448"/>
              <a:ext cx="121" cy="303"/>
              <a:chOff x="1626" y="2676"/>
              <a:chExt cx="121" cy="303"/>
            </a:xfrm>
          </p:grpSpPr>
          <p:sp>
            <p:nvSpPr>
              <p:cNvPr id="52239" name="Line 221"/>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Freeform 222"/>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152342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认识工程教育专业认证</a:t>
            </a:r>
            <a:endParaRPr lang="en-US" altLang="ko-KR"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0" y="1412776"/>
            <a:ext cx="9144000" cy="4640375"/>
          </a:xfrm>
          <a:prstGeom prst="rect">
            <a:avLst/>
          </a:prstGeom>
        </p:spPr>
      </p:pic>
    </p:spTree>
    <p:extLst>
      <p:ext uri="{BB962C8B-B14F-4D97-AF65-F5344CB8AC3E}">
        <p14:creationId xmlns:p14="http://schemas.microsoft.com/office/powerpoint/2010/main" val="361837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层次模型示例</a:t>
            </a:r>
          </a:p>
        </p:txBody>
      </p:sp>
      <p:sp>
        <p:nvSpPr>
          <p:cNvPr id="53251" name="Rectangle 3"/>
          <p:cNvSpPr>
            <a:spLocks noGrp="1" noChangeArrowheads="1"/>
          </p:cNvSpPr>
          <p:nvPr>
            <p:ph type="body" idx="1"/>
          </p:nvPr>
        </p:nvSpPr>
        <p:spPr>
          <a:xfrm>
            <a:off x="3057525" y="3873500"/>
            <a:ext cx="4090988" cy="223838"/>
          </a:xfrm>
        </p:spPr>
        <p:txBody>
          <a:bodyPr/>
          <a:lstStyle/>
          <a:p>
            <a:pPr eaLnBrk="1" hangingPunct="1">
              <a:lnSpc>
                <a:spcPct val="90000"/>
              </a:lnSpc>
              <a:buFont typeface="Wingdings" pitchFamily="2" charset="2"/>
              <a:buNone/>
            </a:pPr>
            <a:r>
              <a:rPr lang="zh-CN" altLang="en-US" sz="1800">
                <a:ea typeface="宋体" charset="-122"/>
              </a:rPr>
              <a:t>图</a:t>
            </a:r>
            <a:r>
              <a:rPr lang="en-US" altLang="zh-CN" sz="1800">
                <a:ea typeface="宋体" charset="-122"/>
              </a:rPr>
              <a:t>1.17  </a:t>
            </a:r>
            <a:r>
              <a:rPr lang="zh-CN" altLang="en-US" sz="1800">
                <a:ea typeface="宋体" charset="-122"/>
              </a:rPr>
              <a:t>教员学生层次数据库模型 </a:t>
            </a:r>
          </a:p>
        </p:txBody>
      </p:sp>
      <p:pic>
        <p:nvPicPr>
          <p:cNvPr id="53252" name="Picture 4"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85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AutoShape 5"/>
          <p:cNvSpPr>
            <a:spLocks noChangeArrowheads="1"/>
          </p:cNvSpPr>
          <p:nvPr/>
        </p:nvSpPr>
        <p:spPr bwMode="auto">
          <a:xfrm>
            <a:off x="6804025" y="1773238"/>
            <a:ext cx="1706563" cy="503237"/>
          </a:xfrm>
          <a:prstGeom prst="wedgeEllipseCallout">
            <a:avLst>
              <a:gd name="adj1" fmla="val -49347"/>
              <a:gd name="adj2" fmla="val 73028"/>
            </a:avLst>
          </a:prstGeom>
          <a:solidFill>
            <a:srgbClr val="FF99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800" b="1">
                <a:latin typeface="Times New Roman" pitchFamily="18" charset="0"/>
                <a:ea typeface="宋体" charset="-122"/>
              </a:rPr>
              <a:t> </a:t>
            </a:r>
            <a:r>
              <a:rPr kumimoji="0" lang="zh-CN" altLang="en-US" sz="1800" b="1">
                <a:latin typeface="Times New Roman" pitchFamily="18" charset="0"/>
                <a:ea typeface="宋体" charset="-122"/>
              </a:rPr>
              <a:t>根结点</a:t>
            </a:r>
          </a:p>
        </p:txBody>
      </p:sp>
      <p:sp>
        <p:nvSpPr>
          <p:cNvPr id="162822" name="AutoShape 6"/>
          <p:cNvSpPr>
            <a:spLocks noChangeArrowheads="1"/>
          </p:cNvSpPr>
          <p:nvPr/>
        </p:nvSpPr>
        <p:spPr bwMode="auto">
          <a:xfrm>
            <a:off x="0" y="1773238"/>
            <a:ext cx="2895600" cy="1582737"/>
          </a:xfrm>
          <a:prstGeom prst="cloudCallout">
            <a:avLst>
              <a:gd name="adj1" fmla="val 22259"/>
              <a:gd name="adj2" fmla="val 49597"/>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400" b="1">
                <a:solidFill>
                  <a:srgbClr val="C01014"/>
                </a:solidFill>
                <a:latin typeface="Times New Roman" pitchFamily="18" charset="0"/>
                <a:ea typeface="宋体" charset="-122"/>
              </a:rPr>
              <a:t>记录型系的子女结点</a:t>
            </a:r>
          </a:p>
          <a:p>
            <a:pPr algn="ctr" eaLnBrk="1" latinLnBrk="0" hangingPunct="1">
              <a:spcBef>
                <a:spcPct val="0"/>
              </a:spcBef>
              <a:buClrTx/>
              <a:buFontTx/>
              <a:buNone/>
            </a:pPr>
            <a:r>
              <a:rPr kumimoji="0" lang="zh-CN" altLang="en-US" sz="1400" b="1">
                <a:solidFill>
                  <a:srgbClr val="C01014"/>
                </a:solidFill>
                <a:latin typeface="Times New Roman" pitchFamily="18" charset="0"/>
                <a:ea typeface="宋体" charset="-122"/>
              </a:rPr>
              <a:t>记录型教员的双亲结点</a:t>
            </a:r>
          </a:p>
        </p:txBody>
      </p:sp>
      <p:sp>
        <p:nvSpPr>
          <p:cNvPr id="162823" name="AutoShape 7"/>
          <p:cNvSpPr>
            <a:spLocks noChangeArrowheads="1"/>
          </p:cNvSpPr>
          <p:nvPr/>
        </p:nvSpPr>
        <p:spPr bwMode="auto">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叶结点</a:t>
            </a:r>
          </a:p>
        </p:txBody>
      </p:sp>
      <p:sp>
        <p:nvSpPr>
          <p:cNvPr id="162824" name="AutoShape 8"/>
          <p:cNvSpPr>
            <a:spLocks noChangeArrowheads="1"/>
          </p:cNvSpPr>
          <p:nvPr/>
        </p:nvSpPr>
        <p:spPr bwMode="auto">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叶结点</a:t>
            </a:r>
          </a:p>
        </p:txBody>
      </p:sp>
      <p:sp>
        <p:nvSpPr>
          <p:cNvPr id="162825" name="AutoShape 9"/>
          <p:cNvSpPr>
            <a:spLocks noChangeArrowheads="1"/>
          </p:cNvSpPr>
          <p:nvPr/>
        </p:nvSpPr>
        <p:spPr bwMode="auto">
          <a:xfrm>
            <a:off x="3851275" y="1125538"/>
            <a:ext cx="914400" cy="914400"/>
          </a:xfrm>
          <a:prstGeom prst="irregularSeal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800" b="1">
                <a:solidFill>
                  <a:srgbClr val="1005F5"/>
                </a:solidFill>
                <a:latin typeface="Times New Roman" pitchFamily="18" charset="0"/>
                <a:ea typeface="宋体" charset="-122"/>
              </a:rPr>
              <a:t>字段</a:t>
            </a:r>
          </a:p>
        </p:txBody>
      </p:sp>
    </p:spTree>
    <p:extLst>
      <p:ext uri="{BB962C8B-B14F-4D97-AF65-F5344CB8AC3E}">
        <p14:creationId xmlns:p14="http://schemas.microsoft.com/office/powerpoint/2010/main" val="2576333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 calcmode="lin" valueType="num">
                                      <p:cBhvr additive="base">
                                        <p:cTn id="7" dur="500" fill="hold"/>
                                        <p:tgtEl>
                                          <p:spTgt spid="162821"/>
                                        </p:tgtEl>
                                        <p:attrNameLst>
                                          <p:attrName>ppt_x</p:attrName>
                                        </p:attrNameLst>
                                      </p:cBhvr>
                                      <p:tavLst>
                                        <p:tav tm="0">
                                          <p:val>
                                            <p:strVal val="1+#ppt_w/2"/>
                                          </p:val>
                                        </p:tav>
                                        <p:tav tm="100000">
                                          <p:val>
                                            <p:strVal val="#ppt_x"/>
                                          </p:val>
                                        </p:tav>
                                      </p:tavLst>
                                    </p:anim>
                                    <p:anim calcmode="lin" valueType="num">
                                      <p:cBhvr additive="base">
                                        <p:cTn id="8" dur="500" fill="hold"/>
                                        <p:tgtEl>
                                          <p:spTgt spid="162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2825"/>
                                        </p:tgtEl>
                                        <p:attrNameLst>
                                          <p:attrName>style.visibility</p:attrName>
                                        </p:attrNameLst>
                                      </p:cBhvr>
                                      <p:to>
                                        <p:strVal val="visible"/>
                                      </p:to>
                                    </p:set>
                                    <p:anim calcmode="lin" valueType="num">
                                      <p:cBhvr additive="base">
                                        <p:cTn id="13" dur="500" fill="hold"/>
                                        <p:tgtEl>
                                          <p:spTgt spid="162825"/>
                                        </p:tgtEl>
                                        <p:attrNameLst>
                                          <p:attrName>ppt_x</p:attrName>
                                        </p:attrNameLst>
                                      </p:cBhvr>
                                      <p:tavLst>
                                        <p:tav tm="0">
                                          <p:val>
                                            <p:strVal val="#ppt_x"/>
                                          </p:val>
                                        </p:tav>
                                        <p:tav tm="100000">
                                          <p:val>
                                            <p:strVal val="#ppt_x"/>
                                          </p:val>
                                        </p:tav>
                                      </p:tavLst>
                                    </p:anim>
                                    <p:anim calcmode="lin" valueType="num">
                                      <p:cBhvr additive="base">
                                        <p:cTn id="14" dur="500" fill="hold"/>
                                        <p:tgtEl>
                                          <p:spTgt spid="16282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 calcmode="lin" valueType="num">
                                      <p:cBhvr additive="base">
                                        <p:cTn id="19" dur="500" fill="hold"/>
                                        <p:tgtEl>
                                          <p:spTgt spid="162822"/>
                                        </p:tgtEl>
                                        <p:attrNameLst>
                                          <p:attrName>ppt_x</p:attrName>
                                        </p:attrNameLst>
                                      </p:cBhvr>
                                      <p:tavLst>
                                        <p:tav tm="0">
                                          <p:val>
                                            <p:strVal val="0-#ppt_w/2"/>
                                          </p:val>
                                        </p:tav>
                                        <p:tav tm="100000">
                                          <p:val>
                                            <p:strVal val="#ppt_x"/>
                                          </p:val>
                                        </p:tav>
                                      </p:tavLst>
                                    </p:anim>
                                    <p:anim calcmode="lin" valueType="num">
                                      <p:cBhvr additive="base">
                                        <p:cTn id="20"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2823"/>
                                        </p:tgtEl>
                                        <p:attrNameLst>
                                          <p:attrName>style.visibility</p:attrName>
                                        </p:attrNameLst>
                                      </p:cBhvr>
                                      <p:to>
                                        <p:strVal val="visible"/>
                                      </p:to>
                                    </p:set>
                                    <p:anim calcmode="lin" valueType="num">
                                      <p:cBhvr additive="base">
                                        <p:cTn id="25" dur="500" fill="hold"/>
                                        <p:tgtEl>
                                          <p:spTgt spid="162823"/>
                                        </p:tgtEl>
                                        <p:attrNameLst>
                                          <p:attrName>ppt_x</p:attrName>
                                        </p:attrNameLst>
                                      </p:cBhvr>
                                      <p:tavLst>
                                        <p:tav tm="0">
                                          <p:val>
                                            <p:strVal val="#ppt_x"/>
                                          </p:val>
                                        </p:tav>
                                        <p:tav tm="100000">
                                          <p:val>
                                            <p:strVal val="#ppt_x"/>
                                          </p:val>
                                        </p:tav>
                                      </p:tavLst>
                                    </p:anim>
                                    <p:anim calcmode="lin" valueType="num">
                                      <p:cBhvr additive="base">
                                        <p:cTn id="26" dur="500" fill="hold"/>
                                        <p:tgtEl>
                                          <p:spTgt spid="1628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2824"/>
                                        </p:tgtEl>
                                        <p:attrNameLst>
                                          <p:attrName>style.visibility</p:attrName>
                                        </p:attrNameLst>
                                      </p:cBhvr>
                                      <p:to>
                                        <p:strVal val="visible"/>
                                      </p:to>
                                    </p:set>
                                    <p:anim calcmode="lin" valueType="num">
                                      <p:cBhvr additive="base">
                                        <p:cTn id="29" dur="500" fill="hold"/>
                                        <p:tgtEl>
                                          <p:spTgt spid="162824"/>
                                        </p:tgtEl>
                                        <p:attrNameLst>
                                          <p:attrName>ppt_x</p:attrName>
                                        </p:attrNameLst>
                                      </p:cBhvr>
                                      <p:tavLst>
                                        <p:tav tm="0">
                                          <p:val>
                                            <p:strVal val="#ppt_x"/>
                                          </p:val>
                                        </p:tav>
                                        <p:tav tm="100000">
                                          <p:val>
                                            <p:strVal val="#ppt_x"/>
                                          </p:val>
                                        </p:tav>
                                      </p:tavLst>
                                    </p:anim>
                                    <p:anim calcmode="lin" valueType="num">
                                      <p:cBhvr additive="base">
                                        <p:cTn id="30" dur="500" fill="hold"/>
                                        <p:tgtEl>
                                          <p:spTgt spid="1628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P spid="162823" grpId="0" animBg="1"/>
      <p:bldP spid="162824" grpId="0" animBg="1"/>
      <p:bldP spid="1628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层次模型示例</a:t>
            </a:r>
            <a:endParaRPr lang="zh-CN" altLang="en-US" sz="3600" dirty="0">
              <a:latin typeface="黑体" panose="02010609060101010101" pitchFamily="49" charset="-122"/>
              <a:ea typeface="黑体" panose="02010609060101010101" pitchFamily="49" charset="-122"/>
            </a:endParaRPr>
          </a:p>
        </p:txBody>
      </p:sp>
      <p:sp>
        <p:nvSpPr>
          <p:cNvPr id="54275" name="Rectangle 3"/>
          <p:cNvSpPr>
            <a:spLocks noGrp="1" noChangeArrowheads="1"/>
          </p:cNvSpPr>
          <p:nvPr>
            <p:ph type="body" idx="1"/>
          </p:nvPr>
        </p:nvSpPr>
        <p:spPr>
          <a:xfrm>
            <a:off x="2784475" y="4002088"/>
            <a:ext cx="4692650" cy="222250"/>
          </a:xfrm>
        </p:spPr>
        <p:txBody>
          <a:bodyPr/>
          <a:lstStyle/>
          <a:p>
            <a:pPr eaLnBrk="1" hangingPunct="1">
              <a:lnSpc>
                <a:spcPct val="90000"/>
              </a:lnSpc>
              <a:buFont typeface="Wingdings" pitchFamily="2" charset="2"/>
              <a:buNone/>
            </a:pPr>
            <a:r>
              <a:rPr lang="zh-CN" altLang="en-US" sz="1600">
                <a:ea typeface="宋体" charset="-122"/>
              </a:rPr>
              <a:t>图</a:t>
            </a:r>
            <a:r>
              <a:rPr lang="en-US" altLang="zh-CN" sz="1600">
                <a:ea typeface="宋体" charset="-122"/>
              </a:rPr>
              <a:t>1.18  </a:t>
            </a:r>
            <a:r>
              <a:rPr lang="zh-CN" altLang="en-US" sz="1600">
                <a:ea typeface="宋体" charset="-122"/>
              </a:rPr>
              <a:t>教员学生层次数据库的一个值</a:t>
            </a:r>
            <a:r>
              <a:rPr lang="zh-CN" altLang="en-US" sz="2000">
                <a:ea typeface="宋体" charset="-122"/>
              </a:rPr>
              <a:t> </a:t>
            </a:r>
          </a:p>
        </p:txBody>
      </p:sp>
      <p:pic>
        <p:nvPicPr>
          <p:cNvPr id="54276" name="Picture 4" descr="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628775"/>
            <a:ext cx="7848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5353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层次模型</a:t>
            </a:r>
            <a:endParaRPr lang="zh-CN" altLang="zh-CN" dirty="0">
              <a:latin typeface="黑体" panose="02010609060101010101" pitchFamily="49" charset="-122"/>
              <a:ea typeface="黑体" panose="02010609060101010101" pitchFamily="49" charset="-122"/>
            </a:endParaRPr>
          </a:p>
        </p:txBody>
      </p:sp>
      <p:sp>
        <p:nvSpPr>
          <p:cNvPr id="55299" name="Rectangle 3"/>
          <p:cNvSpPr>
            <a:spLocks noGrp="1" noChangeArrowheads="1"/>
          </p:cNvSpPr>
          <p:nvPr>
            <p:ph type="body" idx="1"/>
          </p:nvPr>
        </p:nvSpPr>
        <p:spPr>
          <a:xfrm>
            <a:off x="467544" y="1447800"/>
            <a:ext cx="8280920" cy="4953000"/>
          </a:xfrm>
        </p:spPr>
        <p:txBody>
          <a:bodyPr/>
          <a:lstStyle/>
          <a:p>
            <a:pPr eaLnBrk="1" hangingPunct="1"/>
            <a:r>
              <a:rPr lang="zh-CN" altLang="en-US" dirty="0">
                <a:latin typeface="华文细黑" panose="02010600040101010101" pitchFamily="2" charset="-122"/>
                <a:ea typeface="华文细黑" panose="02010600040101010101" pitchFamily="2" charset="-122"/>
              </a:rPr>
              <a:t>层次模型的主要问题</a:t>
            </a:r>
          </a:p>
          <a:p>
            <a:pPr lvl="1" eaLnBrk="1" hangingPunct="1"/>
            <a:r>
              <a:rPr lang="zh-CN" altLang="en-US" dirty="0">
                <a:latin typeface="华文细黑" panose="02010600040101010101" pitchFamily="2" charset="-122"/>
                <a:ea typeface="华文细黑" panose="02010600040101010101" pitchFamily="2" charset="-122"/>
              </a:rPr>
              <a:t>更适合从上而下</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从根结点到页结点</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的查询操作，但不适合从下到上（从页结点到根结点）的查询操作，因此适合应用在“航空售票”等场景。</a:t>
            </a:r>
          </a:p>
          <a:p>
            <a:pPr lvl="1" eaLnBrk="1" hangingPunct="1"/>
            <a:r>
              <a:rPr lang="zh-CN" altLang="en-US" dirty="0">
                <a:solidFill>
                  <a:srgbClr val="FF0000"/>
                </a:solidFill>
                <a:latin typeface="华文细黑" panose="02010600040101010101" pitchFamily="2" charset="-122"/>
                <a:ea typeface="华文细黑" panose="02010600040101010101" pitchFamily="2" charset="-122"/>
              </a:rPr>
              <a:t>不能够很好地表示多对多联系</a:t>
            </a:r>
            <a:endParaRPr lang="en-US" altLang="zh-CN" dirty="0">
              <a:solidFill>
                <a:srgbClr val="FF0000"/>
              </a:solidFill>
              <a:latin typeface="华文细黑" panose="02010600040101010101" pitchFamily="2" charset="-122"/>
              <a:ea typeface="华文细黑" panose="02010600040101010101" pitchFamily="2" charset="-122"/>
            </a:endParaRPr>
          </a:p>
          <a:p>
            <a:pPr lvl="1" eaLnBrk="1" hangingPunct="1"/>
            <a:endParaRPr lang="en-US" altLang="zh-CN" dirty="0">
              <a:latin typeface="华文细黑" panose="02010600040101010101" pitchFamily="2" charset="-122"/>
              <a:ea typeface="华文细黑" panose="02010600040101010101" pitchFamily="2" charset="-122"/>
            </a:endParaRPr>
          </a:p>
          <a:p>
            <a:pPr lvl="1" eaLnBrk="1" hangingPunct="1"/>
            <a:endParaRPr lang="en-US" altLang="zh-CN" dirty="0">
              <a:latin typeface="华文细黑" panose="02010600040101010101" pitchFamily="2" charset="-122"/>
              <a:ea typeface="华文细黑" panose="02010600040101010101" pitchFamily="2" charset="-122"/>
            </a:endParaRPr>
          </a:p>
          <a:p>
            <a:pPr lvl="1" eaLnBrk="1" hangingPunct="1"/>
            <a:r>
              <a:rPr lang="zh-CN" altLang="en-US" b="1" dirty="0">
                <a:solidFill>
                  <a:srgbClr val="003399"/>
                </a:solidFill>
                <a:latin typeface="华文细黑" panose="02010600040101010101" pitchFamily="2" charset="-122"/>
                <a:ea typeface="华文细黑" panose="02010600040101010101" pitchFamily="2" charset="-122"/>
              </a:rPr>
              <a:t>思考：请再考虑一个层次模型适合应用的场景？</a:t>
            </a:r>
          </a:p>
        </p:txBody>
      </p:sp>
    </p:spTree>
    <p:extLst>
      <p:ext uri="{BB962C8B-B14F-4D97-AF65-F5344CB8AC3E}">
        <p14:creationId xmlns:p14="http://schemas.microsoft.com/office/powerpoint/2010/main" val="41580449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a:t>
            </a:r>
          </a:p>
        </p:txBody>
      </p:sp>
      <p:sp>
        <p:nvSpPr>
          <p:cNvPr id="56323" name="Rectangle 3"/>
          <p:cNvSpPr>
            <a:spLocks noGrp="1" noChangeArrowheads="1"/>
          </p:cNvSpPr>
          <p:nvPr>
            <p:ph type="body" idx="1"/>
          </p:nvPr>
        </p:nvSpPr>
        <p:spPr>
          <a:xfrm>
            <a:off x="424064" y="1412776"/>
            <a:ext cx="8229600" cy="4695825"/>
          </a:xfrm>
        </p:spPr>
        <p:txBody>
          <a:bodyPr/>
          <a:lstStyle/>
          <a:p>
            <a:pPr eaLnBrk="1" hangingPunct="1"/>
            <a:r>
              <a:rPr lang="zh-CN" altLang="en-US" sz="2600" b="1" dirty="0">
                <a:latin typeface="华文细黑" panose="02010600040101010101" pitchFamily="2" charset="-122"/>
                <a:ea typeface="华文细黑" panose="02010600040101010101" pitchFamily="2" charset="-122"/>
              </a:rPr>
              <a:t>网状数据库系统采用</a:t>
            </a:r>
            <a:r>
              <a:rPr lang="zh-CN" altLang="en-US" sz="2600" b="1" dirty="0">
                <a:solidFill>
                  <a:srgbClr val="FB33F1"/>
                </a:solidFill>
                <a:latin typeface="华文细黑" panose="02010600040101010101" pitchFamily="2" charset="-122"/>
                <a:ea typeface="华文细黑" panose="02010600040101010101" pitchFamily="2" charset="-122"/>
              </a:rPr>
              <a:t>网状模型</a:t>
            </a:r>
            <a:r>
              <a:rPr lang="zh-CN" altLang="en-US" sz="2600" b="1" dirty="0">
                <a:latin typeface="华文细黑" panose="02010600040101010101" pitchFamily="2" charset="-122"/>
                <a:ea typeface="华文细黑" panose="02010600040101010101" pitchFamily="2" charset="-122"/>
              </a:rPr>
              <a:t>作为数据的组织方式 </a:t>
            </a:r>
          </a:p>
          <a:p>
            <a:pPr eaLnBrk="1" hangingPunct="1"/>
            <a:r>
              <a:rPr lang="zh-CN" altLang="en-US" sz="2600" b="1" dirty="0">
                <a:latin typeface="华文细黑" panose="02010600040101010101" pitchFamily="2" charset="-122"/>
                <a:ea typeface="华文细黑" panose="02010600040101010101" pitchFamily="2" charset="-122"/>
              </a:rPr>
              <a:t>典型代表是</a:t>
            </a:r>
            <a:r>
              <a:rPr lang="en-US" altLang="zh-CN" sz="2600" b="1" dirty="0">
                <a:latin typeface="华文细黑" panose="02010600040101010101" pitchFamily="2" charset="-122"/>
                <a:ea typeface="华文细黑" panose="02010600040101010101" pitchFamily="2" charset="-122"/>
              </a:rPr>
              <a:t>DBTG</a:t>
            </a:r>
            <a:r>
              <a:rPr lang="zh-CN" altLang="en-US" sz="2600" b="1" dirty="0">
                <a:latin typeface="华文细黑" panose="02010600040101010101" pitchFamily="2" charset="-122"/>
                <a:ea typeface="华文细黑" panose="02010600040101010101" pitchFamily="2" charset="-122"/>
              </a:rPr>
              <a:t>系统：</a:t>
            </a:r>
          </a:p>
          <a:p>
            <a:pPr lvl="1" eaLnBrk="1" hangingPunct="1"/>
            <a:r>
              <a:rPr lang="zh-CN" altLang="en-US" sz="2200" dirty="0">
                <a:latin typeface="华文细黑" panose="02010600040101010101" pitchFamily="2" charset="-122"/>
                <a:ea typeface="华文细黑" panose="02010600040101010101" pitchFamily="2" charset="-122"/>
              </a:rPr>
              <a:t>亦称</a:t>
            </a:r>
            <a:r>
              <a:rPr lang="en-US" altLang="zh-CN" sz="2200" dirty="0">
                <a:latin typeface="华文细黑" panose="02010600040101010101" pitchFamily="2" charset="-122"/>
                <a:ea typeface="华文细黑" panose="02010600040101010101" pitchFamily="2" charset="-122"/>
              </a:rPr>
              <a:t>CODASYL</a:t>
            </a:r>
            <a:r>
              <a:rPr lang="zh-CN" altLang="en-US" sz="2200" dirty="0">
                <a:latin typeface="华文细黑" panose="02010600040101010101" pitchFamily="2" charset="-122"/>
                <a:ea typeface="华文细黑" panose="02010600040101010101" pitchFamily="2" charset="-122"/>
              </a:rPr>
              <a:t>系统</a:t>
            </a:r>
          </a:p>
          <a:p>
            <a:pPr lvl="1" algn="just" eaLnBrk="1" hangingPunct="1">
              <a:lnSpc>
                <a:spcPct val="120000"/>
              </a:lnSpc>
            </a:pPr>
            <a:r>
              <a:rPr lang="en-US" altLang="zh-CN" sz="2200" dirty="0">
                <a:latin typeface="华文细黑" panose="02010600040101010101" pitchFamily="2" charset="-122"/>
                <a:ea typeface="华文细黑" panose="02010600040101010101" pitchFamily="2" charset="-122"/>
              </a:rPr>
              <a:t>70</a:t>
            </a:r>
            <a:r>
              <a:rPr lang="zh-CN" altLang="en-US" sz="2200" dirty="0">
                <a:latin typeface="华文细黑" panose="02010600040101010101" pitchFamily="2" charset="-122"/>
                <a:ea typeface="华文细黑" panose="02010600040101010101" pitchFamily="2" charset="-122"/>
              </a:rPr>
              <a:t>年代由</a:t>
            </a:r>
            <a:r>
              <a:rPr lang="en-US" altLang="zh-CN" sz="2200" dirty="0">
                <a:latin typeface="华文细黑" panose="02010600040101010101" pitchFamily="2" charset="-122"/>
                <a:ea typeface="华文细黑" panose="02010600040101010101" pitchFamily="2" charset="-122"/>
              </a:rPr>
              <a:t>DBTG</a:t>
            </a:r>
            <a:r>
              <a:rPr lang="zh-CN" altLang="en-US" sz="2200" dirty="0">
                <a:latin typeface="华文细黑" panose="02010600040101010101" pitchFamily="2" charset="-122"/>
                <a:ea typeface="华文细黑" panose="02010600040101010101" pitchFamily="2" charset="-122"/>
              </a:rPr>
              <a:t>提出的一个系统方案</a:t>
            </a:r>
          </a:p>
          <a:p>
            <a:pPr lvl="1" algn="just" eaLnBrk="1" hangingPunct="1">
              <a:lnSpc>
                <a:spcPct val="120000"/>
              </a:lnSpc>
            </a:pPr>
            <a:r>
              <a:rPr lang="zh-CN" altLang="en-US" sz="2200" dirty="0">
                <a:latin typeface="华文细黑" panose="02010600040101010101" pitchFamily="2" charset="-122"/>
                <a:ea typeface="华文细黑" panose="02010600040101010101" pitchFamily="2" charset="-122"/>
              </a:rPr>
              <a:t>奠定了数据库系统的基本概念、方法和技术</a:t>
            </a:r>
          </a:p>
          <a:p>
            <a:pPr algn="just" eaLnBrk="1" hangingPunct="1"/>
            <a:r>
              <a:rPr lang="zh-CN" altLang="en-US" sz="2600" b="1" dirty="0">
                <a:latin typeface="华文细黑" panose="02010600040101010101" pitchFamily="2" charset="-122"/>
                <a:ea typeface="华文细黑" panose="02010600040101010101" pitchFamily="2" charset="-122"/>
              </a:rPr>
              <a:t>实际系统</a:t>
            </a:r>
          </a:p>
          <a:p>
            <a:pPr lvl="1" algn="just" eaLnBrk="1" hangingPunct="1">
              <a:lnSpc>
                <a:spcPct val="120000"/>
              </a:lnSpc>
            </a:pPr>
            <a:r>
              <a:rPr lang="en-US" altLang="zh-CN" sz="2200" dirty="0" err="1">
                <a:latin typeface="华文细黑" panose="02010600040101010101" pitchFamily="2" charset="-122"/>
                <a:ea typeface="华文细黑" panose="02010600040101010101" pitchFamily="2" charset="-122"/>
              </a:rPr>
              <a:t>Cullinet</a:t>
            </a:r>
            <a:r>
              <a:rPr lang="en-US" altLang="zh-CN" sz="2200" dirty="0">
                <a:latin typeface="华文细黑" panose="02010600040101010101" pitchFamily="2" charset="-122"/>
                <a:ea typeface="华文细黑" panose="02010600040101010101" pitchFamily="2" charset="-122"/>
              </a:rPr>
              <a:t>  Software  Inc.</a:t>
            </a:r>
            <a:r>
              <a:rPr lang="zh-CN" altLang="en-US" sz="2200" dirty="0">
                <a:latin typeface="华文细黑" panose="02010600040101010101" pitchFamily="2" charset="-122"/>
                <a:ea typeface="华文细黑" panose="02010600040101010101" pitchFamily="2" charset="-122"/>
              </a:rPr>
              <a:t>公司的 </a:t>
            </a:r>
            <a:r>
              <a:rPr lang="en-US" altLang="zh-CN" sz="2200" dirty="0">
                <a:latin typeface="华文细黑" panose="02010600040101010101" pitchFamily="2" charset="-122"/>
                <a:ea typeface="华文细黑" panose="02010600040101010101" pitchFamily="2" charset="-122"/>
              </a:rPr>
              <a:t>IDMS</a:t>
            </a:r>
          </a:p>
          <a:p>
            <a:pPr lvl="1" algn="just" eaLnBrk="1" hangingPunct="1">
              <a:lnSpc>
                <a:spcPct val="120000"/>
              </a:lnSpc>
            </a:pPr>
            <a:r>
              <a:rPr lang="en-US" altLang="zh-CN" sz="2200" dirty="0">
                <a:latin typeface="华文细黑" panose="02010600040101010101" pitchFamily="2" charset="-122"/>
                <a:ea typeface="华文细黑" panose="02010600040101010101" pitchFamily="2" charset="-122"/>
              </a:rPr>
              <a:t>Univac</a:t>
            </a:r>
            <a:r>
              <a:rPr lang="zh-CN" altLang="en-US" sz="2200" dirty="0">
                <a:latin typeface="华文细黑" panose="02010600040101010101" pitchFamily="2" charset="-122"/>
                <a:ea typeface="华文细黑" panose="02010600040101010101" pitchFamily="2" charset="-122"/>
              </a:rPr>
              <a:t>公司的 </a:t>
            </a:r>
            <a:r>
              <a:rPr lang="en-US" altLang="zh-CN" sz="2200" dirty="0">
                <a:latin typeface="华文细黑" panose="02010600040101010101" pitchFamily="2" charset="-122"/>
                <a:ea typeface="华文细黑" panose="02010600040101010101" pitchFamily="2" charset="-122"/>
              </a:rPr>
              <a:t>DMS1100</a:t>
            </a:r>
          </a:p>
          <a:p>
            <a:pPr lvl="1" algn="just" eaLnBrk="1" hangingPunct="1">
              <a:lnSpc>
                <a:spcPct val="120000"/>
              </a:lnSpc>
            </a:pPr>
            <a:r>
              <a:rPr lang="en-US" altLang="zh-CN" sz="2200" dirty="0">
                <a:latin typeface="华文细黑" panose="02010600040101010101" pitchFamily="2" charset="-122"/>
                <a:ea typeface="华文细黑" panose="02010600040101010101" pitchFamily="2" charset="-122"/>
              </a:rPr>
              <a:t>Honeywell</a:t>
            </a:r>
            <a:r>
              <a:rPr lang="zh-CN" altLang="en-US" sz="2200" dirty="0">
                <a:latin typeface="华文细黑" panose="02010600040101010101" pitchFamily="2" charset="-122"/>
                <a:ea typeface="华文细黑" panose="02010600040101010101" pitchFamily="2" charset="-122"/>
              </a:rPr>
              <a:t>公司的</a:t>
            </a:r>
            <a:r>
              <a:rPr lang="en-US" altLang="zh-CN" sz="2200" dirty="0">
                <a:latin typeface="华文细黑" panose="02010600040101010101" pitchFamily="2" charset="-122"/>
                <a:ea typeface="华文细黑" panose="02010600040101010101" pitchFamily="2" charset="-122"/>
              </a:rPr>
              <a:t>IDS/2</a:t>
            </a:r>
          </a:p>
          <a:p>
            <a:pPr lvl="1" algn="just" eaLnBrk="1" hangingPunct="1">
              <a:lnSpc>
                <a:spcPct val="120000"/>
              </a:lnSpc>
            </a:pPr>
            <a:r>
              <a:rPr lang="en-US" altLang="zh-CN" sz="2200" dirty="0">
                <a:latin typeface="华文细黑" panose="02010600040101010101" pitchFamily="2" charset="-122"/>
                <a:ea typeface="华文细黑" panose="02010600040101010101" pitchFamily="2" charset="-122"/>
              </a:rPr>
              <a:t>HP</a:t>
            </a:r>
            <a:r>
              <a:rPr lang="zh-CN" altLang="en-US" sz="2200" dirty="0">
                <a:latin typeface="华文细黑" panose="02010600040101010101" pitchFamily="2" charset="-122"/>
                <a:ea typeface="华文细黑" panose="02010600040101010101" pitchFamily="2" charset="-122"/>
              </a:rPr>
              <a:t>公司的</a:t>
            </a:r>
            <a:r>
              <a:rPr lang="en-US" altLang="zh-CN" sz="2200" dirty="0">
                <a:latin typeface="华文细黑" panose="02010600040101010101" pitchFamily="2" charset="-122"/>
                <a:ea typeface="华文细黑" panose="02010600040101010101" pitchFamily="2" charset="-122"/>
              </a:rPr>
              <a:t>IMAGE</a:t>
            </a:r>
          </a:p>
        </p:txBody>
      </p:sp>
    </p:spTree>
    <p:extLst>
      <p:ext uri="{BB962C8B-B14F-4D97-AF65-F5344CB8AC3E}">
        <p14:creationId xmlns:p14="http://schemas.microsoft.com/office/powerpoint/2010/main" val="16820106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网状模型的数据结构</a:t>
            </a:r>
          </a:p>
        </p:txBody>
      </p:sp>
      <p:sp>
        <p:nvSpPr>
          <p:cNvPr id="57347" name="Rectangle 3"/>
          <p:cNvSpPr>
            <a:spLocks noGrp="1" noChangeArrowheads="1"/>
          </p:cNvSpPr>
          <p:nvPr>
            <p:ph type="body" idx="1"/>
          </p:nvPr>
        </p:nvSpPr>
        <p:spPr>
          <a:xfrm>
            <a:off x="0" y="1268760"/>
            <a:ext cx="9144000" cy="4953000"/>
          </a:xfrm>
        </p:spPr>
        <p:txBody>
          <a:bodyPr/>
          <a:lstStyle/>
          <a:p>
            <a:pPr algn="just" eaLnBrk="1" hangingPunct="1">
              <a:lnSpc>
                <a:spcPct val="160000"/>
              </a:lnSpc>
            </a:pPr>
            <a:r>
              <a:rPr lang="zh-CN" altLang="en-US" sz="2400" dirty="0">
                <a:latin typeface="华文细黑" panose="02010600040101010101" pitchFamily="2" charset="-122"/>
                <a:ea typeface="华文细黑" panose="02010600040101010101" pitchFamily="2" charset="-122"/>
              </a:rPr>
              <a:t>表示方法</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与层次模型相同</a:t>
            </a:r>
            <a:r>
              <a:rPr lang="en-US" altLang="zh-CN" sz="2400" dirty="0">
                <a:latin typeface="华文细黑" panose="02010600040101010101" pitchFamily="2" charset="-122"/>
                <a:ea typeface="华文细黑" panose="02010600040101010101" pitchFamily="2" charset="-122"/>
              </a:rPr>
              <a:t>)</a:t>
            </a:r>
          </a:p>
          <a:p>
            <a:pPr lvl="1" algn="just" eaLnBrk="1" hangingPunct="1">
              <a:lnSpc>
                <a:spcPct val="160000"/>
              </a:lnSpc>
              <a:buFont typeface="Wingdings" pitchFamily="2" charset="2"/>
              <a:buNone/>
            </a:pPr>
            <a:r>
              <a:rPr lang="zh-CN" altLang="en-US" sz="2400" b="1" dirty="0">
                <a:solidFill>
                  <a:srgbClr val="003399"/>
                </a:solidFill>
                <a:latin typeface="华文细黑" panose="02010600040101010101" pitchFamily="2" charset="-122"/>
                <a:ea typeface="华文细黑" panose="02010600040101010101" pitchFamily="2" charset="-122"/>
              </a:rPr>
              <a:t>实体型</a:t>
            </a:r>
            <a:r>
              <a:rPr lang="zh-CN" altLang="en-US" sz="2400" b="1" dirty="0">
                <a:latin typeface="华文细黑" panose="02010600040101010101" pitchFamily="2" charset="-122"/>
                <a:ea typeface="华文细黑" panose="02010600040101010101" pitchFamily="2" charset="-122"/>
              </a:rPr>
              <a:t>：用记录类型描述，每个结点表示一个记录类型（实体）</a:t>
            </a:r>
          </a:p>
          <a:p>
            <a:pPr lvl="1" algn="just" eaLnBrk="1" hangingPunct="1">
              <a:lnSpc>
                <a:spcPct val="160000"/>
              </a:lnSpc>
              <a:buFont typeface="Wingdings" pitchFamily="2" charset="2"/>
              <a:buNone/>
            </a:pPr>
            <a:r>
              <a:rPr lang="zh-CN" altLang="en-US" sz="2400" b="1" dirty="0">
                <a:solidFill>
                  <a:srgbClr val="003399"/>
                </a:solidFill>
                <a:latin typeface="华文细黑" panose="02010600040101010101" pitchFamily="2" charset="-122"/>
                <a:ea typeface="华文细黑" panose="02010600040101010101" pitchFamily="2" charset="-122"/>
              </a:rPr>
              <a:t>属性</a:t>
            </a:r>
            <a:r>
              <a:rPr lang="zh-CN" altLang="en-US" sz="2400" b="1" dirty="0">
                <a:latin typeface="华文细黑" panose="02010600040101010101" pitchFamily="2" charset="-122"/>
                <a:ea typeface="华文细黑" panose="02010600040101010101" pitchFamily="2" charset="-122"/>
              </a:rPr>
              <a:t>：用字段描述， 每个记录类型可包含若干个字段</a:t>
            </a:r>
          </a:p>
          <a:p>
            <a:pPr lvl="1" algn="just" eaLnBrk="1" hangingPunct="1">
              <a:lnSpc>
                <a:spcPct val="160000"/>
              </a:lnSpc>
              <a:buFont typeface="Wingdings" pitchFamily="2" charset="2"/>
              <a:buNone/>
            </a:pPr>
            <a:r>
              <a:rPr lang="zh-CN" altLang="en-US" sz="2400" b="1" dirty="0">
                <a:solidFill>
                  <a:srgbClr val="003399"/>
                </a:solidFill>
                <a:latin typeface="华文细黑" panose="02010600040101010101" pitchFamily="2" charset="-122"/>
                <a:ea typeface="华文细黑" panose="02010600040101010101" pitchFamily="2" charset="-122"/>
              </a:rPr>
              <a:t>联系</a:t>
            </a:r>
            <a:r>
              <a:rPr lang="zh-CN" altLang="en-US" sz="2400" b="1" dirty="0">
                <a:latin typeface="华文细黑" panose="02010600040101010101" pitchFamily="2" charset="-122"/>
                <a:ea typeface="华文细黑" panose="02010600040101010101" pitchFamily="2" charset="-122"/>
              </a:rPr>
              <a:t>：用结点之间的连线表示记录类</a:t>
            </a:r>
            <a:r>
              <a:rPr lang="zh-CN" altLang="en-US" sz="2300" b="1" dirty="0">
                <a:latin typeface="华文细黑" panose="02010600040101010101" pitchFamily="2" charset="-122"/>
                <a:ea typeface="华文细黑" panose="02010600040101010101" pitchFamily="2" charset="-122"/>
              </a:rPr>
              <a:t>型</a:t>
            </a:r>
            <a:r>
              <a:rPr lang="zh-CN" altLang="en-US" sz="2400" b="1" dirty="0">
                <a:latin typeface="华文细黑" panose="02010600040101010101" pitchFamily="2" charset="-122"/>
                <a:ea typeface="华文细黑" panose="02010600040101010101" pitchFamily="2" charset="-122"/>
              </a:rPr>
              <a:t>（实体）之间的</a:t>
            </a:r>
            <a:r>
              <a:rPr lang="zh-CN" altLang="en-US" sz="2400" b="1" dirty="0">
                <a:solidFill>
                  <a:srgbClr val="5F9F25"/>
                </a:solidFill>
                <a:latin typeface="华文细黑" panose="02010600040101010101" pitchFamily="2" charset="-122"/>
                <a:ea typeface="华文细黑" panose="02010600040101010101" pitchFamily="2" charset="-122"/>
              </a:rPr>
              <a:t>一对多的父子联系</a:t>
            </a:r>
          </a:p>
        </p:txBody>
      </p:sp>
    </p:spTree>
    <p:extLst>
      <p:ext uri="{BB962C8B-B14F-4D97-AF65-F5344CB8AC3E}">
        <p14:creationId xmlns:p14="http://schemas.microsoft.com/office/powerpoint/2010/main" val="39776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6746" y="141027"/>
            <a:ext cx="7772400" cy="623677"/>
          </a:xfrm>
        </p:spPr>
        <p:txBody>
          <a:bodyPr/>
          <a:lstStyle/>
          <a:p>
            <a:pPr eaLnBrk="1" hangingPunct="1"/>
            <a:r>
              <a:rPr lang="zh-CN" altLang="en-US" dirty="0">
                <a:latin typeface="黑体" panose="02010609060101010101" pitchFamily="49" charset="-122"/>
                <a:ea typeface="黑体" panose="02010609060101010101" pitchFamily="49" charset="-122"/>
              </a:rPr>
              <a:t>网状模型的数据结构</a:t>
            </a:r>
          </a:p>
        </p:txBody>
      </p:sp>
      <p:sp>
        <p:nvSpPr>
          <p:cNvPr id="179204" name="AutoShape 4"/>
          <p:cNvSpPr>
            <a:spLocks noChangeArrowheads="1"/>
          </p:cNvSpPr>
          <p:nvPr/>
        </p:nvSpPr>
        <p:spPr bwMode="auto">
          <a:xfrm>
            <a:off x="684213" y="3068638"/>
            <a:ext cx="1873250" cy="1152525"/>
          </a:xfrm>
          <a:prstGeom prst="cloudCallout">
            <a:avLst>
              <a:gd name="adj1" fmla="val 85509"/>
              <a:gd name="adj2" fmla="val 78375"/>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400" b="1">
                <a:solidFill>
                  <a:srgbClr val="C01014"/>
                </a:solidFill>
                <a:latin typeface="Times New Roman" pitchFamily="18" charset="0"/>
                <a:ea typeface="宋体" charset="-122"/>
              </a:rPr>
              <a:t>R1</a:t>
            </a:r>
            <a:r>
              <a:rPr kumimoji="0" lang="zh-CN" altLang="en-US" sz="1400" b="1">
                <a:solidFill>
                  <a:srgbClr val="C01014"/>
                </a:solidFill>
                <a:latin typeface="Times New Roman" pitchFamily="18" charset="0"/>
                <a:ea typeface="宋体" charset="-122"/>
              </a:rPr>
              <a:t>与</a:t>
            </a:r>
            <a:r>
              <a:rPr kumimoji="0" lang="en-US" altLang="zh-CN" sz="1400" b="1">
                <a:solidFill>
                  <a:srgbClr val="C01014"/>
                </a:solidFill>
                <a:latin typeface="Times New Roman" pitchFamily="18" charset="0"/>
                <a:ea typeface="宋体" charset="-122"/>
              </a:rPr>
              <a:t>R3</a:t>
            </a:r>
            <a:r>
              <a:rPr kumimoji="0" lang="zh-CN" altLang="en-US" sz="1400" b="1">
                <a:solidFill>
                  <a:srgbClr val="C01014"/>
                </a:solidFill>
                <a:latin typeface="Times New Roman" pitchFamily="18" charset="0"/>
                <a:ea typeface="宋体" charset="-122"/>
              </a:rPr>
              <a:t>之间的联系</a:t>
            </a:r>
            <a:r>
              <a:rPr kumimoji="0" lang="en-US" altLang="zh-CN" sz="1400" b="1" i="1">
                <a:solidFill>
                  <a:srgbClr val="C01014"/>
                </a:solidFill>
                <a:latin typeface="Times New Roman" pitchFamily="18" charset="0"/>
                <a:ea typeface="宋体" charset="-122"/>
              </a:rPr>
              <a:t>L</a:t>
            </a:r>
            <a:r>
              <a:rPr kumimoji="0" lang="en-US" altLang="zh-CN" sz="1400" b="1">
                <a:solidFill>
                  <a:srgbClr val="C01014"/>
                </a:solidFill>
                <a:latin typeface="Times New Roman" pitchFamily="18" charset="0"/>
                <a:ea typeface="宋体" charset="-122"/>
              </a:rPr>
              <a:t>1</a:t>
            </a:r>
          </a:p>
        </p:txBody>
      </p:sp>
      <p:sp>
        <p:nvSpPr>
          <p:cNvPr id="179205" name="AutoShape 5"/>
          <p:cNvSpPr>
            <a:spLocks noChangeArrowheads="1"/>
          </p:cNvSpPr>
          <p:nvPr/>
        </p:nvSpPr>
        <p:spPr bwMode="auto">
          <a:xfrm>
            <a:off x="6918325" y="2852738"/>
            <a:ext cx="1901825" cy="1152525"/>
          </a:xfrm>
          <a:prstGeom prst="cloudCallout">
            <a:avLst>
              <a:gd name="adj1" fmla="val -120282"/>
              <a:gd name="adj2" fmla="val 94079"/>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en-US" altLang="zh-CN" sz="1400" b="1">
                <a:solidFill>
                  <a:srgbClr val="C01014"/>
                </a:solidFill>
                <a:latin typeface="Times New Roman" pitchFamily="18" charset="0"/>
                <a:ea typeface="宋体" charset="-122"/>
              </a:rPr>
              <a:t>R2</a:t>
            </a:r>
            <a:r>
              <a:rPr kumimoji="0" lang="zh-CN" altLang="en-US" sz="1400" b="1">
                <a:solidFill>
                  <a:srgbClr val="C01014"/>
                </a:solidFill>
                <a:latin typeface="Times New Roman" pitchFamily="18" charset="0"/>
                <a:ea typeface="宋体" charset="-122"/>
              </a:rPr>
              <a:t>与</a:t>
            </a:r>
            <a:r>
              <a:rPr kumimoji="0" lang="en-US" altLang="zh-CN" sz="1400" b="1">
                <a:solidFill>
                  <a:srgbClr val="C01014"/>
                </a:solidFill>
                <a:latin typeface="Times New Roman" pitchFamily="18" charset="0"/>
                <a:ea typeface="宋体" charset="-122"/>
              </a:rPr>
              <a:t>R3</a:t>
            </a:r>
            <a:r>
              <a:rPr kumimoji="0" lang="zh-CN" altLang="en-US" sz="1400" b="1">
                <a:solidFill>
                  <a:srgbClr val="C01014"/>
                </a:solidFill>
                <a:latin typeface="Times New Roman" pitchFamily="18" charset="0"/>
                <a:ea typeface="宋体" charset="-122"/>
              </a:rPr>
              <a:t>之间的联系</a:t>
            </a:r>
            <a:r>
              <a:rPr kumimoji="0" lang="en-US" altLang="zh-CN" sz="1400" b="1" i="1">
                <a:solidFill>
                  <a:srgbClr val="C01014"/>
                </a:solidFill>
                <a:latin typeface="Times New Roman" pitchFamily="18" charset="0"/>
                <a:ea typeface="宋体" charset="-122"/>
              </a:rPr>
              <a:t>L</a:t>
            </a:r>
            <a:r>
              <a:rPr kumimoji="0" lang="en-US" altLang="zh-CN" sz="1400" b="1">
                <a:solidFill>
                  <a:srgbClr val="C01014"/>
                </a:solidFill>
                <a:latin typeface="Times New Roman" pitchFamily="18" charset="0"/>
                <a:ea typeface="宋体" charset="-122"/>
              </a:rPr>
              <a:t>2 </a:t>
            </a:r>
          </a:p>
          <a:p>
            <a:pPr algn="ctr" eaLnBrk="1" latinLnBrk="0" hangingPunct="1">
              <a:spcBef>
                <a:spcPct val="0"/>
              </a:spcBef>
              <a:buClrTx/>
              <a:buFontTx/>
              <a:buNone/>
            </a:pPr>
            <a:endParaRPr kumimoji="0" lang="en-US" altLang="zh-CN" sz="1400" b="1">
              <a:solidFill>
                <a:srgbClr val="C01014"/>
              </a:solidFill>
              <a:latin typeface="Times New Roman" pitchFamily="18" charset="0"/>
              <a:ea typeface="宋体" charset="-122"/>
            </a:endParaRPr>
          </a:p>
        </p:txBody>
      </p:sp>
      <p:graphicFrame>
        <p:nvGraphicFramePr>
          <p:cNvPr id="179206" name="Object 6"/>
          <p:cNvGraphicFramePr>
            <a:graphicFrameLocks noGrp="1" noChangeAspect="1"/>
          </p:cNvGraphicFramePr>
          <p:nvPr>
            <p:ph sz="half" idx="2"/>
            <p:extLst>
              <p:ext uri="{D42A27DB-BD31-4B8C-83A1-F6EECF244321}">
                <p14:modId xmlns:p14="http://schemas.microsoft.com/office/powerpoint/2010/main" val="548285527"/>
              </p:ext>
            </p:extLst>
          </p:nvPr>
        </p:nvGraphicFramePr>
        <p:xfrm>
          <a:off x="3421697" y="2623557"/>
          <a:ext cx="2630487" cy="3081338"/>
        </p:xfrm>
        <a:graphic>
          <a:graphicData uri="http://schemas.openxmlformats.org/presentationml/2006/ole">
            <mc:AlternateContent xmlns:mc="http://schemas.openxmlformats.org/markup-compatibility/2006">
              <mc:Choice xmlns:v="urn:schemas-microsoft-com:vml" Requires="v">
                <p:oleObj spid="_x0000_s69675" name="Image" r:id="rId3" imgW="8203175" imgH="8711111" progId="Photoshop.Image.7">
                  <p:embed/>
                </p:oleObj>
              </mc:Choice>
              <mc:Fallback>
                <p:oleObj name="Image" r:id="rId3" imgW="8203175" imgH="871111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697" y="2623557"/>
                        <a:ext cx="2630487" cy="30813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46746" y="1484784"/>
            <a:ext cx="8817743" cy="1138773"/>
          </a:xfrm>
          <a:prstGeom prst="rect">
            <a:avLst/>
          </a:prstGeom>
          <a:noFill/>
        </p:spPr>
        <p:txBody>
          <a:bodyPr wrap="square" rtlCol="0">
            <a:spAutoFit/>
          </a:bodyPr>
          <a:lstStyle/>
          <a:p>
            <a:pPr marL="0" lvl="2" algn="l"/>
            <a:r>
              <a:rPr lang="zh-CN" altLang="en-US" sz="2400" dirty="0">
                <a:solidFill>
                  <a:schemeClr val="tx1"/>
                </a:solidFill>
                <a:latin typeface="华文细黑" panose="02010600040101010101" pitchFamily="2" charset="-122"/>
                <a:ea typeface="华文细黑" panose="02010600040101010101" pitchFamily="2" charset="-122"/>
              </a:rPr>
              <a:t>网状模型中子女结点与双亲结点的联系可以不唯一，要为每个联系命名，并指出与该联系有关的双亲记录和子女记录 。</a:t>
            </a:r>
          </a:p>
          <a:p>
            <a:pPr algn="l"/>
            <a:endParaRPr lang="zh-CN" altLang="en-US" dirty="0">
              <a:solidFill>
                <a:schemeClr val="tx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492533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9206"/>
                                        </p:tgtEl>
                                        <p:attrNameLst>
                                          <p:attrName>style.visibility</p:attrName>
                                        </p:attrNameLst>
                                      </p:cBhvr>
                                      <p:to>
                                        <p:strVal val="visible"/>
                                      </p:to>
                                    </p:set>
                                    <p:animEffect transition="in" filter="diamond(in)">
                                      <p:cBhvr>
                                        <p:cTn id="7" dur="1000"/>
                                        <p:tgtEl>
                                          <p:spTgt spid="179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 calcmode="lin" valueType="num">
                                      <p:cBhvr additive="base">
                                        <p:cTn id="12" dur="500" fill="hold"/>
                                        <p:tgtEl>
                                          <p:spTgt spid="179204"/>
                                        </p:tgtEl>
                                        <p:attrNameLst>
                                          <p:attrName>ppt_x</p:attrName>
                                        </p:attrNameLst>
                                      </p:cBhvr>
                                      <p:tavLst>
                                        <p:tav tm="0">
                                          <p:val>
                                            <p:strVal val="0-#ppt_w/2"/>
                                          </p:val>
                                        </p:tav>
                                        <p:tav tm="100000">
                                          <p:val>
                                            <p:strVal val="#ppt_x"/>
                                          </p:val>
                                        </p:tav>
                                      </p:tavLst>
                                    </p:anim>
                                    <p:anim calcmode="lin" valueType="num">
                                      <p:cBhvr additive="base">
                                        <p:cTn id="13" dur="500" fill="hold"/>
                                        <p:tgtEl>
                                          <p:spTgt spid="1792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9205"/>
                                        </p:tgtEl>
                                        <p:attrNameLst>
                                          <p:attrName>style.visibility</p:attrName>
                                        </p:attrNameLst>
                                      </p:cBhvr>
                                      <p:to>
                                        <p:strVal val="visible"/>
                                      </p:to>
                                    </p:set>
                                    <p:anim calcmode="lin" valueType="num">
                                      <p:cBhvr additive="base">
                                        <p:cTn id="18" dur="500" fill="hold"/>
                                        <p:tgtEl>
                                          <p:spTgt spid="179205"/>
                                        </p:tgtEl>
                                        <p:attrNameLst>
                                          <p:attrName>ppt_x</p:attrName>
                                        </p:attrNameLst>
                                      </p:cBhvr>
                                      <p:tavLst>
                                        <p:tav tm="0">
                                          <p:val>
                                            <p:strVal val="#ppt_x"/>
                                          </p:val>
                                        </p:tav>
                                        <p:tav tm="100000">
                                          <p:val>
                                            <p:strVal val="#ppt_x"/>
                                          </p:val>
                                        </p:tav>
                                      </p:tavLst>
                                    </p:anim>
                                    <p:anim calcmode="lin" valueType="num">
                                      <p:cBhvr additive="base">
                                        <p:cTn id="19"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nimBg="1"/>
      <p:bldP spid="17920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网状模型的数据结构</a:t>
            </a:r>
          </a:p>
        </p:txBody>
      </p:sp>
      <p:sp>
        <p:nvSpPr>
          <p:cNvPr id="59395" name="Rectangle 3"/>
          <p:cNvSpPr>
            <a:spLocks noGrp="1" noChangeArrowheads="1"/>
          </p:cNvSpPr>
          <p:nvPr>
            <p:ph type="body" idx="1"/>
          </p:nvPr>
        </p:nvSpPr>
        <p:spPr>
          <a:xfrm>
            <a:off x="185738" y="1447800"/>
            <a:ext cx="8418710" cy="4953000"/>
          </a:xfrm>
        </p:spPr>
        <p:txBody>
          <a:bodyPr/>
          <a:lstStyle/>
          <a:p>
            <a:pPr algn="just" eaLnBrk="1" hangingPunct="1">
              <a:buFont typeface="Wingdings" panose="05000000000000000000" pitchFamily="2" charset="2"/>
              <a:buChar char="l"/>
            </a:pPr>
            <a:r>
              <a:rPr lang="zh-CN" altLang="en-US" dirty="0">
                <a:latin typeface="华文细黑" panose="02010600040101010101" pitchFamily="2" charset="-122"/>
                <a:ea typeface="华文细黑" panose="02010600040101010101" pitchFamily="2" charset="-122"/>
              </a:rPr>
              <a:t>多对多联系在网状模型中的表示</a:t>
            </a:r>
          </a:p>
          <a:p>
            <a:pPr lvl="1" algn="just" eaLnBrk="1" hangingPunct="1">
              <a:lnSpc>
                <a:spcPct val="140000"/>
              </a:lnSpc>
            </a:pPr>
            <a:r>
              <a:rPr lang="zh-CN" altLang="en-US" b="1" dirty="0">
                <a:latin typeface="华文细黑" panose="02010600040101010101" pitchFamily="2" charset="-122"/>
                <a:ea typeface="华文细黑" panose="02010600040101010101" pitchFamily="2" charset="-122"/>
              </a:rPr>
              <a:t>用网状模型</a:t>
            </a:r>
            <a:r>
              <a:rPr lang="zh-CN" altLang="en-US" b="1" dirty="0">
                <a:solidFill>
                  <a:srgbClr val="003399"/>
                </a:solidFill>
                <a:latin typeface="华文细黑" panose="02010600040101010101" pitchFamily="2" charset="-122"/>
                <a:ea typeface="华文细黑" panose="02010600040101010101" pitchFamily="2" charset="-122"/>
              </a:rPr>
              <a:t>间接</a:t>
            </a:r>
            <a:r>
              <a:rPr lang="zh-CN" altLang="en-US" b="1" dirty="0">
                <a:latin typeface="华文细黑" panose="02010600040101010101" pitchFamily="2" charset="-122"/>
                <a:ea typeface="华文细黑" panose="02010600040101010101" pitchFamily="2" charset="-122"/>
              </a:rPr>
              <a:t>表示多对多联系；</a:t>
            </a:r>
          </a:p>
          <a:p>
            <a:pPr lvl="1" algn="just" eaLnBrk="1" hangingPunct="1">
              <a:lnSpc>
                <a:spcPct val="140000"/>
              </a:lnSpc>
            </a:pPr>
            <a:r>
              <a:rPr lang="zh-CN" altLang="en-US" b="1" dirty="0">
                <a:latin typeface="华文细黑" panose="02010600040101010101" pitchFamily="2" charset="-122"/>
                <a:ea typeface="华文细黑" panose="02010600040101010101" pitchFamily="2" charset="-122"/>
              </a:rPr>
              <a:t>方法：将多对多联系</a:t>
            </a:r>
            <a:r>
              <a:rPr lang="zh-CN" altLang="en-US" b="1" dirty="0">
                <a:solidFill>
                  <a:srgbClr val="003399"/>
                </a:solidFill>
                <a:latin typeface="华文细黑" panose="02010600040101010101" pitchFamily="2" charset="-122"/>
                <a:ea typeface="华文细黑" panose="02010600040101010101" pitchFamily="2" charset="-122"/>
              </a:rPr>
              <a:t>直接</a:t>
            </a:r>
            <a:r>
              <a:rPr lang="zh-CN" altLang="en-US" b="1" dirty="0">
                <a:latin typeface="华文细黑" panose="02010600040101010101" pitchFamily="2" charset="-122"/>
                <a:ea typeface="华文细黑" panose="02010600040101010101" pitchFamily="2" charset="-122"/>
              </a:rPr>
              <a:t>分解成一对多联系。</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5147477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网状模型示例</a:t>
            </a:r>
            <a:endParaRPr lang="zh-CN" altLang="en-US" sz="3600" dirty="0">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bwMode="auto">
          <a:xfrm>
            <a:off x="320152" y="1619819"/>
            <a:ext cx="8363272"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120000"/>
              <a:buChar char="•"/>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zh-CN" altLang="en-US" sz="2800" dirty="0">
                <a:latin typeface="华文细黑" panose="02010600040101010101" pitchFamily="2" charset="-122"/>
                <a:ea typeface="华文细黑" panose="02010600040101010101" pitchFamily="2" charset="-122"/>
              </a:rPr>
              <a:t>例如：一个学生可以选修若干门课程，某一课程可以被多个学生选修，学生与课程之间是多对多联系。 </a:t>
            </a:r>
            <a:endParaRPr lang="en-US" altLang="zh-CN" sz="2800" dirty="0">
              <a:latin typeface="华文细黑" panose="02010600040101010101" pitchFamily="2" charset="-122"/>
              <a:ea typeface="华文细黑" panose="02010600040101010101" pitchFamily="2" charset="-122"/>
            </a:endParaRPr>
          </a:p>
          <a:p>
            <a:endParaRPr lang="en-US" altLang="zh-CN" dirty="0">
              <a:latin typeface="华文细黑" panose="02010600040101010101" pitchFamily="2" charset="-122"/>
              <a:ea typeface="华文细黑" panose="02010600040101010101" pitchFamily="2" charset="-122"/>
            </a:endParaRPr>
          </a:p>
          <a:p>
            <a:pPr marL="342900" lvl="2" indent="-342900">
              <a:buClr>
                <a:schemeClr val="folHlink"/>
              </a:buClr>
              <a:buSzPct val="110000"/>
              <a:buFontTx/>
              <a:buChar char="•"/>
            </a:pPr>
            <a:r>
              <a:rPr lang="zh-CN" altLang="en-US" sz="2800" b="0" dirty="0">
                <a:latin typeface="华文细黑" panose="02010600040101010101" pitchFamily="2" charset="-122"/>
                <a:ea typeface="华文细黑" panose="02010600040101010101" pitchFamily="2" charset="-122"/>
              </a:rPr>
              <a:t>引进一个学生选课的联结记录，由</a:t>
            </a:r>
            <a:r>
              <a:rPr lang="en-US" altLang="zh-CN" sz="2800" b="0" dirty="0">
                <a:latin typeface="华文细黑" panose="02010600040101010101" pitchFamily="2" charset="-122"/>
                <a:ea typeface="华文细黑" panose="02010600040101010101" pitchFamily="2" charset="-122"/>
              </a:rPr>
              <a:t>3</a:t>
            </a:r>
            <a:r>
              <a:rPr lang="zh-CN" altLang="en-US" sz="2800" b="0" dirty="0">
                <a:latin typeface="华文细黑" panose="02010600040101010101" pitchFamily="2" charset="-122"/>
                <a:ea typeface="华文细黑" panose="02010600040101010101" pitchFamily="2" charset="-122"/>
              </a:rPr>
              <a:t>个数据项组成，表示某个学生选修某一门课程及其成绩 </a:t>
            </a:r>
            <a:endParaRPr lang="en-US" altLang="zh-CN" sz="2800" b="0" dirty="0">
              <a:latin typeface="华文细黑" panose="02010600040101010101" pitchFamily="2" charset="-122"/>
              <a:ea typeface="华文细黑" panose="02010600040101010101" pitchFamily="2" charset="-122"/>
            </a:endParaRPr>
          </a:p>
          <a:p>
            <a:pPr marL="800100" lvl="3" indent="-342900">
              <a:buClr>
                <a:schemeClr val="folHlink"/>
              </a:buClr>
              <a:buSzPct val="110000"/>
              <a:buFontTx/>
              <a:buChar char="•"/>
            </a:pPr>
            <a:r>
              <a:rPr lang="zh-CN" altLang="en-US" b="0" dirty="0">
                <a:latin typeface="华文细黑" panose="02010600040101010101" pitchFamily="2" charset="-122"/>
                <a:ea typeface="华文细黑" panose="02010600040101010101" pitchFamily="2" charset="-122"/>
              </a:rPr>
              <a:t>学号</a:t>
            </a:r>
            <a:endParaRPr lang="en-US" altLang="zh-CN" b="0" dirty="0">
              <a:latin typeface="华文细黑" panose="02010600040101010101" pitchFamily="2" charset="-122"/>
              <a:ea typeface="华文细黑" panose="02010600040101010101" pitchFamily="2" charset="-122"/>
            </a:endParaRPr>
          </a:p>
          <a:p>
            <a:pPr marL="800100" lvl="3" indent="-342900">
              <a:buClr>
                <a:schemeClr val="folHlink"/>
              </a:buClr>
              <a:buSzPct val="110000"/>
              <a:buFontTx/>
              <a:buChar char="•"/>
            </a:pPr>
            <a:r>
              <a:rPr lang="zh-CN" altLang="en-US" b="0" dirty="0">
                <a:latin typeface="华文细黑" panose="02010600040101010101" pitchFamily="2" charset="-122"/>
                <a:ea typeface="华文细黑" panose="02010600040101010101" pitchFamily="2" charset="-122"/>
              </a:rPr>
              <a:t>课程号</a:t>
            </a:r>
            <a:endParaRPr lang="en-US" altLang="zh-CN" b="0" dirty="0">
              <a:latin typeface="华文细黑" panose="02010600040101010101" pitchFamily="2" charset="-122"/>
              <a:ea typeface="华文细黑" panose="02010600040101010101" pitchFamily="2" charset="-122"/>
            </a:endParaRPr>
          </a:p>
          <a:p>
            <a:pPr marL="800100" lvl="3" indent="-342900">
              <a:buClr>
                <a:schemeClr val="folHlink"/>
              </a:buClr>
              <a:buSzPct val="110000"/>
              <a:buFontTx/>
              <a:buChar char="•"/>
            </a:pPr>
            <a:r>
              <a:rPr lang="zh-CN" altLang="en-US" b="0" dirty="0">
                <a:latin typeface="华文细黑" panose="02010600040101010101" pitchFamily="2" charset="-122"/>
                <a:ea typeface="华文细黑" panose="02010600040101010101" pitchFamily="2" charset="-122"/>
              </a:rPr>
              <a:t>成绩</a:t>
            </a:r>
          </a:p>
          <a:p>
            <a:endParaRPr lang="zh-CN" altLang="en-US" sz="2600" kern="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247592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网状模型的数据结构</a:t>
            </a:r>
          </a:p>
        </p:txBody>
      </p:sp>
      <p:sp>
        <p:nvSpPr>
          <p:cNvPr id="61443" name="Rectangle 3"/>
          <p:cNvSpPr>
            <a:spLocks noGrp="1" noChangeArrowheads="1"/>
          </p:cNvSpPr>
          <p:nvPr>
            <p:ph type="body" idx="1"/>
          </p:nvPr>
        </p:nvSpPr>
        <p:spPr>
          <a:xfrm>
            <a:off x="3057525" y="3830638"/>
            <a:ext cx="4829175" cy="214312"/>
          </a:xfrm>
        </p:spPr>
        <p:txBody>
          <a:bodyPr/>
          <a:lstStyle/>
          <a:p>
            <a:pPr eaLnBrk="1" hangingPunct="1">
              <a:lnSpc>
                <a:spcPct val="80000"/>
              </a:lnSpc>
              <a:buFont typeface="Wingdings" pitchFamily="2" charset="2"/>
              <a:buNone/>
            </a:pPr>
            <a:r>
              <a:rPr lang="zh-CN" altLang="en-US" sz="1800">
                <a:ea typeface="宋体" charset="-122"/>
              </a:rPr>
              <a:t>图</a:t>
            </a:r>
            <a:r>
              <a:rPr lang="en-US" altLang="zh-CN" sz="1800">
                <a:ea typeface="宋体" charset="-122"/>
              </a:rPr>
              <a:t>1.24  </a:t>
            </a:r>
            <a:r>
              <a:rPr lang="zh-CN" altLang="en-US" sz="1800">
                <a:ea typeface="宋体" charset="-122"/>
              </a:rPr>
              <a:t>学生</a:t>
            </a:r>
            <a:r>
              <a:rPr lang="en-US" altLang="zh-CN" sz="1800">
                <a:ea typeface="宋体" charset="-122"/>
              </a:rPr>
              <a:t>/</a:t>
            </a:r>
            <a:r>
              <a:rPr lang="zh-CN" altLang="en-US" sz="1800">
                <a:ea typeface="宋体" charset="-122"/>
              </a:rPr>
              <a:t>选课</a:t>
            </a:r>
            <a:r>
              <a:rPr lang="en-US" altLang="zh-CN" sz="1800">
                <a:ea typeface="宋体" charset="-122"/>
              </a:rPr>
              <a:t>/</a:t>
            </a:r>
            <a:r>
              <a:rPr lang="zh-CN" altLang="en-US" sz="1800">
                <a:ea typeface="宋体" charset="-122"/>
              </a:rPr>
              <a:t>课程的网状数据模型 </a:t>
            </a:r>
          </a:p>
        </p:txBody>
      </p:sp>
      <p:pic>
        <p:nvPicPr>
          <p:cNvPr id="61444" name="Picture 4" descr="1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132856"/>
            <a:ext cx="727233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8524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关系模型</a:t>
            </a:r>
          </a:p>
        </p:txBody>
      </p:sp>
      <p:sp>
        <p:nvSpPr>
          <p:cNvPr id="62467" name="Rectangle 3"/>
          <p:cNvSpPr>
            <a:spLocks noGrp="1" noChangeArrowheads="1"/>
          </p:cNvSpPr>
          <p:nvPr>
            <p:ph type="body" idx="1"/>
          </p:nvPr>
        </p:nvSpPr>
        <p:spPr/>
        <p:txBody>
          <a:bodyPr/>
          <a:lstStyle/>
          <a:p>
            <a:pPr eaLnBrk="1" hangingPunct="1">
              <a:lnSpc>
                <a:spcPct val="180000"/>
              </a:lnSpc>
            </a:pPr>
            <a:r>
              <a:rPr lang="zh-CN" altLang="en-US" sz="2400" dirty="0">
                <a:latin typeface="华文细黑" panose="02010600040101010101" pitchFamily="2" charset="-122"/>
                <a:ea typeface="华文细黑" panose="02010600040101010101" pitchFamily="2" charset="-122"/>
              </a:rPr>
              <a:t>关系数据库系统采用关系模型作为数据的组织方式 </a:t>
            </a:r>
          </a:p>
          <a:p>
            <a:pPr eaLnBrk="1" hangingPunct="1">
              <a:lnSpc>
                <a:spcPct val="180000"/>
              </a:lnSpc>
            </a:pPr>
            <a:r>
              <a:rPr lang="en-US" altLang="zh-CN" sz="2400" dirty="0">
                <a:latin typeface="华文细黑" panose="02010600040101010101" pitchFamily="2" charset="-122"/>
                <a:ea typeface="华文细黑" panose="02010600040101010101" pitchFamily="2" charset="-122"/>
              </a:rPr>
              <a:t>1970</a:t>
            </a:r>
            <a:r>
              <a:rPr lang="zh-CN" altLang="en-US" sz="2400" dirty="0">
                <a:latin typeface="华文细黑" panose="02010600040101010101" pitchFamily="2" charset="-122"/>
                <a:ea typeface="华文细黑" panose="02010600040101010101" pitchFamily="2" charset="-122"/>
              </a:rPr>
              <a:t>年美国</a:t>
            </a:r>
            <a:r>
              <a:rPr lang="en-US" altLang="zh-CN" sz="2400" dirty="0">
                <a:latin typeface="华文细黑" panose="02010600040101010101" pitchFamily="2" charset="-122"/>
                <a:ea typeface="华文细黑" panose="02010600040101010101" pitchFamily="2" charset="-122"/>
              </a:rPr>
              <a:t>IBM</a:t>
            </a:r>
            <a:r>
              <a:rPr lang="zh-CN" altLang="en-US" sz="2400" dirty="0">
                <a:latin typeface="华文细黑" panose="02010600040101010101" pitchFamily="2" charset="-122"/>
                <a:ea typeface="华文细黑" panose="02010600040101010101" pitchFamily="2" charset="-122"/>
              </a:rPr>
              <a:t>公司</a:t>
            </a:r>
            <a:r>
              <a:rPr lang="en-US" altLang="zh-CN" sz="2400" dirty="0">
                <a:latin typeface="华文细黑" panose="02010600040101010101" pitchFamily="2" charset="-122"/>
                <a:ea typeface="华文细黑" panose="02010600040101010101" pitchFamily="2" charset="-122"/>
              </a:rPr>
              <a:t>San Jose</a:t>
            </a:r>
            <a:r>
              <a:rPr lang="zh-CN" altLang="en-US" sz="2400" dirty="0">
                <a:latin typeface="华文细黑" panose="02010600040101010101" pitchFamily="2" charset="-122"/>
                <a:ea typeface="华文细黑" panose="02010600040101010101" pitchFamily="2" charset="-122"/>
              </a:rPr>
              <a:t>研究室的研究员</a:t>
            </a:r>
            <a:r>
              <a:rPr lang="en-US" altLang="zh-CN" sz="2400" dirty="0" err="1">
                <a:latin typeface="华文细黑" panose="02010600040101010101" pitchFamily="2" charset="-122"/>
                <a:ea typeface="华文细黑" panose="02010600040101010101" pitchFamily="2" charset="-122"/>
              </a:rPr>
              <a:t>E.F.Codd</a:t>
            </a:r>
            <a:r>
              <a:rPr lang="zh-CN" altLang="en-US" sz="2400" dirty="0">
                <a:latin typeface="华文细黑" panose="02010600040101010101" pitchFamily="2" charset="-122"/>
                <a:ea typeface="华文细黑" panose="02010600040101010101" pitchFamily="2" charset="-122"/>
              </a:rPr>
              <a:t>首次提出了数据库系统的关系模型 </a:t>
            </a:r>
          </a:p>
          <a:p>
            <a:pPr eaLnBrk="1" hangingPunct="1">
              <a:lnSpc>
                <a:spcPct val="180000"/>
              </a:lnSpc>
            </a:pPr>
            <a:r>
              <a:rPr lang="zh-CN" altLang="en-US" sz="2400" dirty="0">
                <a:latin typeface="华文细黑" panose="02010600040101010101" pitchFamily="2" charset="-122"/>
                <a:ea typeface="华文细黑" panose="02010600040101010101" pitchFamily="2" charset="-122"/>
              </a:rPr>
              <a:t>计算机厂商新推出的数据库管理系统几乎都支持关系模型</a:t>
            </a:r>
            <a:r>
              <a:rPr lang="zh-CN" altLang="en-US" dirty="0">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1725503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计算机体现的科学性与工程性</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0" y="1196752"/>
            <a:ext cx="9144000" cy="5112568"/>
          </a:xfrm>
        </p:spPr>
        <p:txBody>
          <a:bodyPr/>
          <a:lstStyle/>
          <a:p>
            <a:pPr>
              <a:lnSpc>
                <a:spcPts val="4000"/>
              </a:lnSpc>
            </a:pPr>
            <a:r>
              <a:rPr lang="en-US" altLang="zh-CN" dirty="0">
                <a:solidFill>
                  <a:srgbClr val="003399"/>
                </a:solidFill>
              </a:rPr>
              <a:t>Scientists study the world as it is, engineers create the world that never has been.</a:t>
            </a:r>
          </a:p>
          <a:p>
            <a:pPr marL="0" indent="0">
              <a:lnSpc>
                <a:spcPts val="4000"/>
              </a:lnSpc>
              <a:buNone/>
            </a:pPr>
            <a:r>
              <a:rPr lang="en-US" altLang="zh-CN" dirty="0">
                <a:solidFill>
                  <a:srgbClr val="003399"/>
                </a:solidFill>
              </a:rPr>
              <a:t>      ----Theodore von Karman(1881-1963)</a:t>
            </a:r>
            <a:endParaRPr lang="en-US" altLang="zh-CN" b="0" dirty="0">
              <a:solidFill>
                <a:srgbClr val="003399"/>
              </a:solidFill>
            </a:endParaRPr>
          </a:p>
          <a:p>
            <a:pPr>
              <a:lnSpc>
                <a:spcPts val="4000"/>
              </a:lnSpc>
            </a:pPr>
            <a:endParaRPr lang="en-US" altLang="zh-CN" b="0" dirty="0"/>
          </a:p>
          <a:p>
            <a:pPr>
              <a:lnSpc>
                <a:spcPts val="4000"/>
              </a:lnSpc>
            </a:pPr>
            <a:r>
              <a:rPr lang="zh-CN" altLang="en-US" b="0" dirty="0"/>
              <a:t>工程是将理论和所学的知识应用于实践的科学，以便经济有效地解决实际问题。</a:t>
            </a:r>
            <a:endParaRPr lang="en-US" altLang="zh-CN" b="0" dirty="0"/>
          </a:p>
          <a:p>
            <a:pPr lvl="1">
              <a:lnSpc>
                <a:spcPts val="4000"/>
              </a:lnSpc>
            </a:pPr>
            <a:r>
              <a:rPr lang="zh-CN" altLang="en-US" b="0" dirty="0"/>
              <a:t>工程也有自身的规律，工程科学</a:t>
            </a:r>
            <a:endParaRPr lang="en-US" altLang="zh-CN" b="0" dirty="0"/>
          </a:p>
          <a:p>
            <a:pPr lvl="1">
              <a:lnSpc>
                <a:spcPts val="4000"/>
              </a:lnSpc>
            </a:pPr>
            <a:r>
              <a:rPr lang="zh-CN" altLang="en-US" b="0" dirty="0"/>
              <a:t>工程更强调如何应用理论构造复杂系统的能力</a:t>
            </a:r>
            <a:endParaRPr lang="en-US" altLang="zh-CN" b="0" dirty="0"/>
          </a:p>
          <a:p>
            <a:endParaRPr lang="en-US" altLang="zh-CN" sz="2400" b="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val="641459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152400"/>
            <a:ext cx="7772400" cy="612304"/>
          </a:xfrm>
        </p:spPr>
        <p:txBody>
          <a:bodyPr/>
          <a:lstStyle/>
          <a:p>
            <a:pPr eaLnBrk="1" hangingPunct="1"/>
            <a:r>
              <a:rPr lang="zh-CN" altLang="en-US" dirty="0">
                <a:latin typeface="黑体" panose="02010609060101010101" pitchFamily="49" charset="-122"/>
                <a:ea typeface="黑体" panose="02010609060101010101" pitchFamily="49" charset="-122"/>
              </a:rPr>
              <a:t>关系模型的数据结构 </a:t>
            </a:r>
          </a:p>
        </p:txBody>
      </p:sp>
      <p:sp>
        <p:nvSpPr>
          <p:cNvPr id="63491" name="Rectangle 3"/>
          <p:cNvSpPr>
            <a:spLocks noGrp="1" noChangeArrowheads="1"/>
          </p:cNvSpPr>
          <p:nvPr>
            <p:ph type="body" sz="half" idx="1"/>
          </p:nvPr>
        </p:nvSpPr>
        <p:spPr>
          <a:xfrm>
            <a:off x="179512" y="1425692"/>
            <a:ext cx="8435975" cy="1008063"/>
          </a:xfrm>
        </p:spPr>
        <p:txBody>
          <a:bodyPr/>
          <a:lstStyle/>
          <a:p>
            <a:pPr algn="just" eaLnBrk="1" hangingPunct="1">
              <a:lnSpc>
                <a:spcPct val="140000"/>
              </a:lnSpc>
            </a:pP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746AFC"/>
                </a:solidFill>
                <a:latin typeface="华文细黑" panose="02010600040101010101" pitchFamily="2" charset="-122"/>
                <a:ea typeface="华文细黑" panose="02010600040101010101" pitchFamily="2" charset="-122"/>
              </a:rPr>
              <a:t>用户观点</a:t>
            </a:r>
            <a:r>
              <a:rPr lang="zh-CN" altLang="en-US" sz="2400" b="1" dirty="0">
                <a:latin typeface="华文细黑" panose="02010600040101010101" pitchFamily="2" charset="-122"/>
                <a:ea typeface="华文细黑" panose="02010600040101010101" pitchFamily="2" charset="-122"/>
              </a:rPr>
              <a:t>下，关系模型中数据的逻辑结构是一张二维表，它由行和列组成。</a:t>
            </a:r>
          </a:p>
        </p:txBody>
      </p:sp>
      <p:graphicFrame>
        <p:nvGraphicFramePr>
          <p:cNvPr id="190515" name="Group 51"/>
          <p:cNvGraphicFramePr>
            <a:graphicFrameLocks noGrp="1"/>
          </p:cNvGraphicFramePr>
          <p:nvPr>
            <p:ph sz="half" idx="2"/>
            <p:extLst>
              <p:ext uri="{D42A27DB-BD31-4B8C-83A1-F6EECF244321}">
                <p14:modId xmlns:p14="http://schemas.microsoft.com/office/powerpoint/2010/main" val="3354404569"/>
              </p:ext>
            </p:extLst>
          </p:nvPr>
        </p:nvGraphicFramePr>
        <p:xfrm>
          <a:off x="755648" y="3733800"/>
          <a:ext cx="6662740" cy="1981200"/>
        </p:xfrm>
        <a:graphic>
          <a:graphicData uri="http://schemas.openxmlformats.org/drawingml/2006/table">
            <a:tbl>
              <a:tblPr/>
              <a:tblGrid>
                <a:gridCol w="1110745">
                  <a:extLst>
                    <a:ext uri="{9D8B030D-6E8A-4147-A177-3AD203B41FA5}">
                      <a16:colId xmlns:a16="http://schemas.microsoft.com/office/drawing/2014/main" val="20000"/>
                    </a:ext>
                  </a:extLst>
                </a:gridCol>
                <a:gridCol w="1110744">
                  <a:extLst>
                    <a:ext uri="{9D8B030D-6E8A-4147-A177-3AD203B41FA5}">
                      <a16:colId xmlns:a16="http://schemas.microsoft.com/office/drawing/2014/main" val="20001"/>
                    </a:ext>
                  </a:extLst>
                </a:gridCol>
                <a:gridCol w="1110745">
                  <a:extLst>
                    <a:ext uri="{9D8B030D-6E8A-4147-A177-3AD203B41FA5}">
                      <a16:colId xmlns:a16="http://schemas.microsoft.com/office/drawing/2014/main" val="20002"/>
                    </a:ext>
                  </a:extLst>
                </a:gridCol>
                <a:gridCol w="1109017">
                  <a:extLst>
                    <a:ext uri="{9D8B030D-6E8A-4147-A177-3AD203B41FA5}">
                      <a16:colId xmlns:a16="http://schemas.microsoft.com/office/drawing/2014/main" val="20003"/>
                    </a:ext>
                  </a:extLst>
                </a:gridCol>
                <a:gridCol w="1112472">
                  <a:extLst>
                    <a:ext uri="{9D8B030D-6E8A-4147-A177-3AD203B41FA5}">
                      <a16:colId xmlns:a16="http://schemas.microsoft.com/office/drawing/2014/main" val="20004"/>
                    </a:ext>
                  </a:extLst>
                </a:gridCol>
                <a:gridCol w="1109017">
                  <a:extLst>
                    <a:ext uri="{9D8B030D-6E8A-4147-A177-3AD203B41FA5}">
                      <a16:colId xmlns:a16="http://schemas.microsoft.com/office/drawing/2014/main" val="20005"/>
                    </a:ext>
                  </a:extLst>
                </a:gridCol>
              </a:tblGrid>
              <a:tr h="301625">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03004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extLst>
                  <a:ext uri="{0D108BD9-81ED-4DB2-BD59-A6C34878D82A}">
                    <a16:rowId xmlns:a16="http://schemas.microsoft.com/office/drawing/2014/main" val="10001"/>
                  </a:ext>
                </a:extLst>
              </a:tr>
              <a:tr h="300038">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03006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03008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1E6E92"/>
                        </a:buClr>
                        <a:buFont typeface="Wingdings" pitchFamily="2" charset="2"/>
                        <a:defRPr kumimoji="1" sz="2400">
                          <a:solidFill>
                            <a:schemeClr val="tx1"/>
                          </a:solidFill>
                          <a:latin typeface="黑体" pitchFamily="2" charset="-122"/>
                          <a:ea typeface="黑体" pitchFamily="2" charset="-122"/>
                        </a:defRPr>
                      </a:lvl1pPr>
                      <a:lvl2pPr marL="742950" indent="-285750">
                        <a:spcBef>
                          <a:spcPct val="20000"/>
                        </a:spcBef>
                        <a:buClr>
                          <a:srgbClr val="917E2F"/>
                        </a:buClr>
                        <a:buFont typeface="Wingdings" pitchFamily="2" charset="2"/>
                        <a:defRPr kumimoji="1" sz="2200">
                          <a:solidFill>
                            <a:schemeClr val="tx1"/>
                          </a:solidFill>
                          <a:latin typeface="楷体_GB2312" pitchFamily="49" charset="-122"/>
                          <a:ea typeface="楷体_GB2312" pitchFamily="49" charset="-122"/>
                        </a:defRPr>
                      </a:lvl2pPr>
                      <a:lvl3pPr marL="1143000" indent="-228600">
                        <a:spcBef>
                          <a:spcPct val="20000"/>
                        </a:spcBef>
                        <a:buClr>
                          <a:srgbClr val="BA6016"/>
                        </a:buClr>
                        <a:buFont typeface="Wingdings" pitchFamily="2" charset="2"/>
                        <a:defRPr kumimoji="1" sz="2000">
                          <a:solidFill>
                            <a:schemeClr val="tx1"/>
                          </a:solidFill>
                          <a:latin typeface="楷体_GB2312" pitchFamily="49" charset="-122"/>
                          <a:ea typeface="楷体_GB2312" pitchFamily="49" charset="-122"/>
                        </a:defRPr>
                      </a:lvl3pPr>
                      <a:lvl4pPr marL="1600200" indent="-228600">
                        <a:spcBef>
                          <a:spcPct val="20000"/>
                        </a:spcBef>
                        <a:buClr>
                          <a:srgbClr val="1E6E92"/>
                        </a:buClr>
                        <a:buFont typeface="Wingdings" pitchFamily="2" charset="2"/>
                        <a:defRPr kumimoji="1">
                          <a:solidFill>
                            <a:schemeClr val="tx1"/>
                          </a:solidFill>
                          <a:latin typeface="楷体_GB2312" pitchFamily="49" charset="-122"/>
                          <a:ea typeface="楷体_GB2312" pitchFamily="49" charset="-122"/>
                        </a:defRPr>
                      </a:lvl4pPr>
                      <a:lvl5pPr marL="2057400" indent="-228600">
                        <a:spcBef>
                          <a:spcPct val="20000"/>
                        </a:spcBef>
                        <a:buClr>
                          <a:srgbClr val="1E6E92"/>
                        </a:buClr>
                        <a:buFont typeface="Wingdings" pitchFamily="2" charset="2"/>
                        <a:defRPr kumimoji="1" sz="1600">
                          <a:solidFill>
                            <a:schemeClr val="tx1"/>
                          </a:solidFill>
                          <a:latin typeface="楷体_GB2312" pitchFamily="49" charset="-122"/>
                          <a:ea typeface="楷体_GB2312" pitchFamily="49" charset="-122"/>
                        </a:defRPr>
                      </a:lvl5pPr>
                      <a:lvl6pPr marL="25146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6pPr>
                      <a:lvl7pPr marL="29718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7pPr>
                      <a:lvl8pPr marL="34290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8pPr>
                      <a:lvl9pPr marL="3886200" indent="-228600" fontAlgn="base" latinLnBrk="1">
                        <a:spcBef>
                          <a:spcPct val="20000"/>
                        </a:spcBef>
                        <a:spcAft>
                          <a:spcPct val="0"/>
                        </a:spcAft>
                        <a:buClr>
                          <a:srgbClr val="1E6E92"/>
                        </a:buClr>
                        <a:buFont typeface="Wingdings" pitchFamily="2" charset="2"/>
                        <a:defRPr kumimoji="1" sz="1600">
                          <a:solidFill>
                            <a:schemeClr val="tx1"/>
                          </a:solidFill>
                          <a:latin typeface="楷体_GB2312" pitchFamily="49" charset="-122"/>
                          <a:ea typeface="楷体_GB2312" pitchFamily="49" charset="-122"/>
                        </a:defRPr>
                      </a:lvl9p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3536" name="Text Box 48"/>
          <p:cNvSpPr txBox="1">
            <a:spLocks noChangeArrowheads="1"/>
          </p:cNvSpPr>
          <p:nvPr/>
        </p:nvSpPr>
        <p:spPr bwMode="auto">
          <a:xfrm>
            <a:off x="314662" y="3206234"/>
            <a:ext cx="881972"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800" b="1" dirty="0">
                <a:latin typeface="Times New Roman" pitchFamily="18" charset="0"/>
                <a:ea typeface="宋体" charset="-122"/>
              </a:rPr>
              <a:t>学生表</a:t>
            </a:r>
          </a:p>
        </p:txBody>
      </p:sp>
      <p:sp>
        <p:nvSpPr>
          <p:cNvPr id="63537" name="AutoShape 49"/>
          <p:cNvSpPr>
            <a:spLocks noChangeArrowheads="1"/>
          </p:cNvSpPr>
          <p:nvPr/>
        </p:nvSpPr>
        <p:spPr bwMode="auto">
          <a:xfrm>
            <a:off x="2627313" y="2565400"/>
            <a:ext cx="914400" cy="609600"/>
          </a:xfrm>
          <a:prstGeom prst="wedgeRectCallout">
            <a:avLst>
              <a:gd name="adj1" fmla="val -148611"/>
              <a:gd name="adj2" fmla="val 12630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属性</a:t>
            </a:r>
          </a:p>
        </p:txBody>
      </p:sp>
      <p:sp>
        <p:nvSpPr>
          <p:cNvPr id="63538" name="AutoShape 50"/>
          <p:cNvSpPr>
            <a:spLocks noChangeArrowheads="1"/>
          </p:cNvSpPr>
          <p:nvPr/>
        </p:nvSpPr>
        <p:spPr bwMode="auto">
          <a:xfrm>
            <a:off x="7956550" y="2781300"/>
            <a:ext cx="914400" cy="609600"/>
          </a:xfrm>
          <a:prstGeom prst="wedgeRectCallout">
            <a:avLst>
              <a:gd name="adj1" fmla="val -103151"/>
              <a:gd name="adj2" fmla="val 19994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algn="ctr" eaLnBrk="1" latinLnBrk="0" hangingPunct="1">
              <a:spcBef>
                <a:spcPct val="0"/>
              </a:spcBef>
              <a:buClrTx/>
              <a:buFontTx/>
              <a:buNone/>
            </a:pPr>
            <a:r>
              <a:rPr kumimoji="0" lang="zh-CN" altLang="en-US" sz="1600" b="1">
                <a:latin typeface="Times New Roman" pitchFamily="18" charset="0"/>
                <a:ea typeface="宋体" charset="-122"/>
              </a:rPr>
              <a:t>元组</a:t>
            </a:r>
          </a:p>
        </p:txBody>
      </p:sp>
    </p:spTree>
    <p:extLst>
      <p:ext uri="{BB962C8B-B14F-4D97-AF65-F5344CB8AC3E}">
        <p14:creationId xmlns:p14="http://schemas.microsoft.com/office/powerpoint/2010/main" val="2229645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关系模型的优缺点</a:t>
            </a:r>
          </a:p>
        </p:txBody>
      </p:sp>
      <p:sp>
        <p:nvSpPr>
          <p:cNvPr id="68611" name="Rectangle 3"/>
          <p:cNvSpPr>
            <a:spLocks noGrp="1" noChangeArrowheads="1"/>
          </p:cNvSpPr>
          <p:nvPr>
            <p:ph type="body" idx="1"/>
          </p:nvPr>
        </p:nvSpPr>
        <p:spPr>
          <a:xfrm>
            <a:off x="228600" y="1412776"/>
            <a:ext cx="8686800" cy="4149824"/>
          </a:xfrm>
        </p:spPr>
        <p:txBody>
          <a:bodyPr/>
          <a:lstStyle/>
          <a:p>
            <a:pPr algn="just" eaLnBrk="1" hangingPunct="1">
              <a:lnSpc>
                <a:spcPct val="160000"/>
              </a:lnSpc>
            </a:pPr>
            <a:r>
              <a:rPr lang="zh-CN" altLang="en-US" b="1" dirty="0"/>
              <a:t>缺点</a:t>
            </a:r>
          </a:p>
          <a:p>
            <a:pPr lvl="1" algn="just" eaLnBrk="1" hangingPunct="1">
              <a:lnSpc>
                <a:spcPct val="160000"/>
              </a:lnSpc>
            </a:pPr>
            <a:r>
              <a:rPr lang="zh-CN" altLang="en-US" dirty="0"/>
              <a:t>存取路径对用户透明导致查询效率往往不如非关系数据模型</a:t>
            </a:r>
          </a:p>
          <a:p>
            <a:pPr lvl="1" algn="just" eaLnBrk="1" hangingPunct="1">
              <a:lnSpc>
                <a:spcPct val="160000"/>
              </a:lnSpc>
            </a:pPr>
            <a:r>
              <a:rPr lang="zh-CN" altLang="en-US" dirty="0"/>
              <a:t>为提高性能，必须对用户的查询请求进行优化增加了开发</a:t>
            </a:r>
            <a:r>
              <a:rPr lang="en-US" altLang="zh-CN" dirty="0"/>
              <a:t>DBMS</a:t>
            </a:r>
            <a:r>
              <a:rPr lang="zh-CN" altLang="en-US" dirty="0"/>
              <a:t>的难度</a:t>
            </a:r>
          </a:p>
          <a:p>
            <a:pPr lvl="1" eaLnBrk="1" hangingPunct="1"/>
            <a:endParaRPr lang="en-US" altLang="zh-CN" sz="2000" dirty="0"/>
          </a:p>
        </p:txBody>
      </p:sp>
    </p:spTree>
    <p:extLst>
      <p:ext uri="{BB962C8B-B14F-4D97-AF65-F5344CB8AC3E}">
        <p14:creationId xmlns:p14="http://schemas.microsoft.com/office/powerpoint/2010/main" val="30380567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数据库的起源</a:t>
            </a:r>
            <a:r>
              <a:rPr lang="en-US" altLang="zh-CN" sz="2800" b="0" dirty="0">
                <a:solidFill>
                  <a:schemeClr val="tx1"/>
                </a:solidFill>
                <a:latin typeface="华文新魏" panose="02010800040101010101" pitchFamily="2" charset="-122"/>
                <a:ea typeface="华文新魏" panose="02010800040101010101" pitchFamily="2" charset="-122"/>
              </a:rPr>
              <a:t>&amp;</a:t>
            </a:r>
            <a:r>
              <a:rPr lang="zh-CN" altLang="en-US" sz="2800" b="0" dirty="0">
                <a:solidFill>
                  <a:schemeClr val="tx1"/>
                </a:solidFill>
                <a:latin typeface="华文新魏" panose="02010800040101010101" pitchFamily="2" charset="-122"/>
                <a:ea typeface="华文新魏" panose="02010800040101010101" pitchFamily="2" charset="-122"/>
              </a:rPr>
              <a:t>应用</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回顾：</a:t>
            </a:r>
            <a:r>
              <a:rPr lang="en-US" altLang="zh-CN" sz="2800" b="0" dirty="0">
                <a:solidFill>
                  <a:schemeClr val="tx1"/>
                </a:solidFill>
                <a:latin typeface="华文新魏" panose="02010800040101010101" pitchFamily="2" charset="-122"/>
                <a:ea typeface="华文新魏" panose="02010800040101010101" pitchFamily="2" charset="-122"/>
              </a:rPr>
              <a:t>DB &amp; DBMS &amp; DBS</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5</a:t>
            </a:r>
          </a:p>
        </p:txBody>
      </p:sp>
    </p:spTree>
    <p:extLst>
      <p:ext uri="{BB962C8B-B14F-4D97-AF65-F5344CB8AC3E}">
        <p14:creationId xmlns:p14="http://schemas.microsoft.com/office/powerpoint/2010/main" val="33512486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zh-CN" dirty="0">
                <a:latin typeface="黑体" panose="02010609060101010101" pitchFamily="49" charset="-122"/>
                <a:ea typeface="黑体" panose="02010609060101010101" pitchFamily="49" charset="-122"/>
              </a:rPr>
              <a:t>数据库系统结构</a:t>
            </a:r>
            <a:endParaRPr lang="zh-CN" altLang="en-US" dirty="0">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type="body" idx="1"/>
          </p:nvPr>
        </p:nvSpPr>
        <p:spPr>
          <a:xfrm>
            <a:off x="185738" y="1268760"/>
            <a:ext cx="8707437" cy="5055840"/>
          </a:xfrm>
        </p:spPr>
        <p:txBody>
          <a:bodyPr/>
          <a:lstStyle/>
          <a:p>
            <a:pPr eaLnBrk="1" hangingPunct="1"/>
            <a:r>
              <a:rPr lang="zh-CN" altLang="en-US" dirty="0">
                <a:latin typeface="华文细黑" panose="02010600040101010101" pitchFamily="2" charset="-122"/>
                <a:ea typeface="华文细黑" panose="02010600040101010101" pitchFamily="2" charset="-122"/>
              </a:rPr>
              <a:t>从</a:t>
            </a:r>
            <a:r>
              <a:rPr lang="zh-CN" altLang="en-US" dirty="0">
                <a:solidFill>
                  <a:srgbClr val="003399"/>
                </a:solidFill>
                <a:latin typeface="华文细黑" panose="02010600040101010101" pitchFamily="2" charset="-122"/>
                <a:ea typeface="华文细黑" panose="02010600040101010101" pitchFamily="2" charset="-122"/>
              </a:rPr>
              <a:t>数据库管理系统角度</a:t>
            </a:r>
            <a:r>
              <a:rPr lang="zh-CN" altLang="en-US" dirty="0">
                <a:latin typeface="华文细黑" panose="02010600040101010101" pitchFamily="2" charset="-122"/>
                <a:ea typeface="华文细黑" panose="02010600040101010101" pitchFamily="2" charset="-122"/>
              </a:rPr>
              <a:t>看，数据库系统通常采用三级模式结构，是数据库系统内部的体系结构 。</a:t>
            </a:r>
          </a:p>
          <a:p>
            <a:pPr eaLnBrk="1" hangingPunct="1">
              <a:buFont typeface="Wingdings" pitchFamily="2" charset="2"/>
              <a:buNone/>
            </a:pPr>
            <a:r>
              <a:rPr lang="zh-CN" altLang="en-US" dirty="0">
                <a:latin typeface="华文细黑" panose="02010600040101010101" pitchFamily="2" charset="-122"/>
                <a:ea typeface="华文细黑" panose="02010600040101010101" pitchFamily="2" charset="-122"/>
              </a:rPr>
              <a:t> </a:t>
            </a:r>
          </a:p>
          <a:p>
            <a:pPr eaLnBrk="1" hangingPunct="1"/>
            <a:r>
              <a:rPr lang="zh-CN" altLang="en-US" dirty="0">
                <a:latin typeface="华文细黑" panose="02010600040101010101" pitchFamily="2" charset="-122"/>
                <a:ea typeface="华文细黑" panose="02010600040101010101" pitchFamily="2" charset="-122"/>
              </a:rPr>
              <a:t>从</a:t>
            </a:r>
            <a:r>
              <a:rPr lang="zh-CN" altLang="en-US" dirty="0">
                <a:solidFill>
                  <a:srgbClr val="003399"/>
                </a:solidFill>
                <a:latin typeface="华文细黑" panose="02010600040101010101" pitchFamily="2" charset="-122"/>
                <a:ea typeface="华文细黑" panose="02010600040101010101" pitchFamily="2" charset="-122"/>
              </a:rPr>
              <a:t>数据库最终用户角度</a:t>
            </a:r>
            <a:r>
              <a:rPr lang="zh-CN" altLang="en-US" dirty="0">
                <a:latin typeface="华文细黑" panose="02010600040101010101" pitchFamily="2" charset="-122"/>
                <a:ea typeface="华文细黑" panose="02010600040101010101" pitchFamily="2" charset="-122"/>
              </a:rPr>
              <a:t>看（数据库系统的架构），通常分为</a:t>
            </a:r>
            <a:r>
              <a:rPr lang="en-US" altLang="zh-CN" dirty="0">
                <a:latin typeface="华文细黑" panose="02010600040101010101" pitchFamily="2" charset="-122"/>
                <a:ea typeface="华文细黑" panose="02010600040101010101" pitchFamily="2" charset="-122"/>
              </a:rPr>
              <a:t>:</a:t>
            </a:r>
          </a:p>
          <a:p>
            <a:pPr lvl="1" eaLnBrk="1" hangingPunct="1"/>
            <a:r>
              <a:rPr lang="zh-CN" altLang="en-US" sz="2400" dirty="0">
                <a:latin typeface="华文细黑" panose="02010600040101010101" pitchFamily="2" charset="-122"/>
                <a:ea typeface="华文细黑" panose="02010600040101010101" pitchFamily="2" charset="-122"/>
              </a:rPr>
              <a:t>单用户结构</a:t>
            </a:r>
          </a:p>
          <a:p>
            <a:pPr lvl="1" eaLnBrk="1" hangingPunct="1"/>
            <a:r>
              <a:rPr lang="zh-CN" altLang="en-US" sz="2400" dirty="0">
                <a:latin typeface="华文细黑" panose="02010600040101010101" pitchFamily="2" charset="-122"/>
                <a:ea typeface="华文细黑" panose="02010600040101010101" pitchFamily="2" charset="-122"/>
              </a:rPr>
              <a:t>主从式结构</a:t>
            </a:r>
          </a:p>
          <a:p>
            <a:pPr lvl="1" eaLnBrk="1" hangingPunct="1"/>
            <a:r>
              <a:rPr lang="zh-CN" altLang="en-US" sz="2400" dirty="0">
                <a:latin typeface="华文细黑" panose="02010600040101010101" pitchFamily="2" charset="-122"/>
                <a:ea typeface="华文细黑" panose="02010600040101010101" pitchFamily="2" charset="-122"/>
              </a:rPr>
              <a:t>分布式结构</a:t>
            </a:r>
          </a:p>
          <a:p>
            <a:pPr lvl="1" eaLnBrk="1" hangingPunct="1"/>
            <a:r>
              <a:rPr lang="zh-CN" altLang="en-US" sz="2400" dirty="0">
                <a:latin typeface="华文细黑" panose="02010600040101010101" pitchFamily="2" charset="-122"/>
                <a:ea typeface="华文细黑" panose="02010600040101010101" pitchFamily="2" charset="-122"/>
              </a:rPr>
              <a:t>客户／服务器</a:t>
            </a:r>
          </a:p>
          <a:p>
            <a:pPr lvl="1" eaLnBrk="1" hangingPunct="1"/>
            <a:r>
              <a:rPr lang="zh-CN" altLang="en-US" sz="2400" dirty="0">
                <a:latin typeface="华文细黑" panose="02010600040101010101" pitchFamily="2" charset="-122"/>
                <a:ea typeface="华文细黑" panose="02010600040101010101" pitchFamily="2" charset="-122"/>
              </a:rPr>
              <a:t>浏览器／应用服务器／数据库服务器多层结构等</a:t>
            </a:r>
          </a:p>
        </p:txBody>
      </p:sp>
    </p:spTree>
    <p:extLst>
      <p:ext uri="{BB962C8B-B14F-4D97-AF65-F5344CB8AC3E}">
        <p14:creationId xmlns:p14="http://schemas.microsoft.com/office/powerpoint/2010/main" val="2379075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数据库系统的三级模式结构</a:t>
            </a:r>
          </a:p>
        </p:txBody>
      </p:sp>
      <p:sp>
        <p:nvSpPr>
          <p:cNvPr id="296963" name="Rectangle 3"/>
          <p:cNvSpPr>
            <a:spLocks noGrp="1" noChangeArrowheads="1"/>
          </p:cNvSpPr>
          <p:nvPr>
            <p:ph type="body" idx="1"/>
          </p:nvPr>
        </p:nvSpPr>
        <p:spPr>
          <a:xfrm>
            <a:off x="164034" y="1412776"/>
            <a:ext cx="8729662" cy="5040560"/>
          </a:xfrm>
        </p:spPr>
        <p:txBody>
          <a:bodyPr/>
          <a:lstStyle/>
          <a:p>
            <a:pPr eaLnBrk="1" hangingPunct="1">
              <a:lnSpc>
                <a:spcPct val="90000"/>
              </a:lnSpc>
            </a:pPr>
            <a:r>
              <a:rPr lang="zh-CN" altLang="en-US" dirty="0">
                <a:latin typeface="华文细黑" panose="02010600040101010101" pitchFamily="2" charset="-122"/>
                <a:ea typeface="华文细黑" panose="02010600040101010101" pitchFamily="2" charset="-122"/>
              </a:rPr>
              <a:t>模式（</a:t>
            </a:r>
            <a:r>
              <a:rPr lang="en-US" altLang="zh-CN" dirty="0">
                <a:latin typeface="华文细黑" panose="02010600040101010101" pitchFamily="2" charset="-122"/>
                <a:ea typeface="华文细黑" panose="02010600040101010101" pitchFamily="2" charset="-122"/>
              </a:rPr>
              <a:t>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：逻辑模式或概念模式，是数据库中全体数据的逻辑结构和特征的描述，是所有用户的公共数据视图。</a:t>
            </a:r>
            <a:endParaRPr lang="en-US" altLang="zh-CN" b="0" dirty="0">
              <a:latin typeface="华文细黑" panose="02010600040101010101" pitchFamily="2" charset="-122"/>
              <a:ea typeface="华文细黑" panose="02010600040101010101" pitchFamily="2" charset="-122"/>
            </a:endParaRPr>
          </a:p>
          <a:p>
            <a:pPr eaLnBrk="1" hangingPunct="1">
              <a:lnSpc>
                <a:spcPct val="90000"/>
              </a:lnSpc>
            </a:pPr>
            <a:endParaRPr lang="zh-CN" altLang="en-US" b="0" dirty="0">
              <a:latin typeface="华文细黑" panose="02010600040101010101" pitchFamily="2" charset="-122"/>
              <a:ea typeface="华文细黑" panose="02010600040101010101" pitchFamily="2" charset="-122"/>
            </a:endParaRPr>
          </a:p>
          <a:p>
            <a:pPr eaLnBrk="1" hangingPunct="1">
              <a:lnSpc>
                <a:spcPct val="90000"/>
              </a:lnSpc>
            </a:pPr>
            <a:r>
              <a:rPr lang="zh-CN" altLang="en-US" dirty="0">
                <a:latin typeface="华文细黑" panose="02010600040101010101" pitchFamily="2" charset="-122"/>
                <a:ea typeface="华文细黑" panose="02010600040101010101" pitchFamily="2" charset="-122"/>
              </a:rPr>
              <a:t>外模式（</a:t>
            </a:r>
            <a:r>
              <a:rPr lang="en-US" altLang="zh-CN" dirty="0">
                <a:latin typeface="华文细黑" panose="02010600040101010101" pitchFamily="2" charset="-122"/>
                <a:ea typeface="华文细黑" panose="02010600040101010101" pitchFamily="2" charset="-122"/>
              </a:rPr>
              <a:t>External 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：子模式或用户模式，是数据库用户能够看见的和使用的、局部的逻辑结构和特征的描述，是与某一应用有关的数据的逻辑表示。</a:t>
            </a:r>
            <a:endParaRPr lang="en-US" altLang="zh-CN" b="0" dirty="0">
              <a:latin typeface="华文细黑" panose="02010600040101010101" pitchFamily="2" charset="-122"/>
              <a:ea typeface="华文细黑" panose="02010600040101010101" pitchFamily="2" charset="-122"/>
            </a:endParaRPr>
          </a:p>
          <a:p>
            <a:pPr eaLnBrk="1" hangingPunct="1">
              <a:lnSpc>
                <a:spcPct val="90000"/>
              </a:lnSpc>
            </a:pPr>
            <a:endParaRPr lang="zh-CN" altLang="en-US" b="0" dirty="0">
              <a:latin typeface="华文细黑" panose="02010600040101010101" pitchFamily="2" charset="-122"/>
              <a:ea typeface="华文细黑" panose="02010600040101010101" pitchFamily="2" charset="-122"/>
            </a:endParaRPr>
          </a:p>
          <a:p>
            <a:pPr eaLnBrk="1" hangingPunct="1">
              <a:lnSpc>
                <a:spcPct val="90000"/>
              </a:lnSpc>
            </a:pPr>
            <a:r>
              <a:rPr lang="zh-CN" altLang="en-US" dirty="0">
                <a:latin typeface="华文细黑" panose="02010600040101010101" pitchFamily="2" charset="-122"/>
                <a:ea typeface="华文细黑" panose="02010600040101010101" pitchFamily="2" charset="-122"/>
              </a:rPr>
              <a:t>内模式（</a:t>
            </a:r>
            <a:r>
              <a:rPr lang="en-US" altLang="zh-CN" dirty="0">
                <a:latin typeface="华文细黑" panose="02010600040101010101" pitchFamily="2" charset="-122"/>
                <a:ea typeface="华文细黑" panose="02010600040101010101" pitchFamily="2" charset="-122"/>
              </a:rPr>
              <a:t>Internal Schema</a:t>
            </a:r>
            <a:r>
              <a:rPr lang="zh-CN" altLang="en-US" dirty="0">
                <a:latin typeface="华文细黑" panose="02010600040101010101" pitchFamily="2" charset="-122"/>
                <a:ea typeface="华文细黑" panose="02010600040101010101" pitchFamily="2" charset="-122"/>
              </a:rPr>
              <a:t>）</a:t>
            </a:r>
            <a:r>
              <a:rPr lang="zh-CN" altLang="en-US" b="0" dirty="0">
                <a:latin typeface="华文细黑" panose="02010600040101010101" pitchFamily="2" charset="-122"/>
                <a:ea typeface="华文细黑" panose="02010600040101010101" pitchFamily="2" charset="-122"/>
              </a:rPr>
              <a:t>：物理模式或存储模式，是数据物理结构和存储方式的描述，是数据在数据库内部的表示方法。</a:t>
            </a:r>
          </a:p>
        </p:txBody>
      </p:sp>
    </p:spTree>
    <p:extLst>
      <p:ext uri="{BB962C8B-B14F-4D97-AF65-F5344CB8AC3E}">
        <p14:creationId xmlns:p14="http://schemas.microsoft.com/office/powerpoint/2010/main" val="3526077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fade">
                                      <p:cBhvr>
                                        <p:cTn id="7" dur="1000"/>
                                        <p:tgtEl>
                                          <p:spTgt spid="296963">
                                            <p:txEl>
                                              <p:pRg st="0" end="0"/>
                                            </p:txEl>
                                          </p:spTgt>
                                        </p:tgtEl>
                                      </p:cBhvr>
                                    </p:animEffect>
                                    <p:anim calcmode="lin" valueType="num">
                                      <p:cBhvr>
                                        <p:cTn id="8" dur="10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96963">
                                            <p:txEl>
                                              <p:pRg st="2" end="2"/>
                                            </p:txEl>
                                          </p:spTgt>
                                        </p:tgtEl>
                                        <p:attrNameLst>
                                          <p:attrName>style.visibility</p:attrName>
                                        </p:attrNameLst>
                                      </p:cBhvr>
                                      <p:to>
                                        <p:strVal val="visible"/>
                                      </p:to>
                                    </p:set>
                                    <p:animEffect transition="in" filter="fade">
                                      <p:cBhvr>
                                        <p:cTn id="14" dur="1000"/>
                                        <p:tgtEl>
                                          <p:spTgt spid="296963">
                                            <p:txEl>
                                              <p:pRg st="2" end="2"/>
                                            </p:txEl>
                                          </p:spTgt>
                                        </p:tgtEl>
                                      </p:cBhvr>
                                    </p:animEffect>
                                    <p:anim calcmode="lin" valueType="num">
                                      <p:cBhvr>
                                        <p:cTn id="15" dur="10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96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96963">
                                            <p:txEl>
                                              <p:pRg st="4" end="4"/>
                                            </p:txEl>
                                          </p:spTgt>
                                        </p:tgtEl>
                                        <p:attrNameLst>
                                          <p:attrName>style.visibility</p:attrName>
                                        </p:attrNameLst>
                                      </p:cBhvr>
                                      <p:to>
                                        <p:strVal val="visible"/>
                                      </p:to>
                                    </p:set>
                                    <p:animEffect transition="in" filter="fade">
                                      <p:cBhvr>
                                        <p:cTn id="21" dur="1000"/>
                                        <p:tgtEl>
                                          <p:spTgt spid="296963">
                                            <p:txEl>
                                              <p:pRg st="4" end="4"/>
                                            </p:txEl>
                                          </p:spTgt>
                                        </p:tgtEl>
                                      </p:cBhvr>
                                    </p:animEffect>
                                    <p:anim calcmode="lin" valueType="num">
                                      <p:cBhvr>
                                        <p:cTn id="22" dur="1000" fill="hold"/>
                                        <p:tgtEl>
                                          <p:spTgt spid="29696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96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数据库系统的三级模式结构</a:t>
            </a:r>
          </a:p>
        </p:txBody>
      </p:sp>
      <p:sp>
        <p:nvSpPr>
          <p:cNvPr id="71683" name="Rectangle 6"/>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1E6E92"/>
              </a:buClr>
              <a:buFont typeface="Wingdings" pitchFamily="2" charset="2"/>
              <a:buChar char="u"/>
              <a:defRPr kumimoji="1" sz="2800">
                <a:solidFill>
                  <a:schemeClr val="tx1"/>
                </a:solidFill>
                <a:latin typeface="黑体" pitchFamily="49" charset="-122"/>
                <a:ea typeface="黑体" pitchFamily="49" charset="-122"/>
              </a:defRPr>
            </a:lvl1pPr>
            <a:lvl2pPr marL="742950" indent="-285750" eaLnBrk="0" hangingPunct="0">
              <a:spcBef>
                <a:spcPct val="20000"/>
              </a:spcBef>
              <a:buClr>
                <a:srgbClr val="917E2F"/>
              </a:buClr>
              <a:buFont typeface="Wingdings" pitchFamily="2" charset="2"/>
              <a:buChar char="ü"/>
              <a:defRPr kumimoji="1" sz="2600">
                <a:solidFill>
                  <a:schemeClr val="tx1"/>
                </a:solidFill>
                <a:latin typeface="楷体_GB2312" pitchFamily="49" charset="-122"/>
                <a:ea typeface="楷体_GB2312" pitchFamily="49" charset="-122"/>
              </a:defRPr>
            </a:lvl2pPr>
            <a:lvl3pPr marL="1143000" indent="-228600" eaLnBrk="0" hangingPunct="0">
              <a:spcBef>
                <a:spcPct val="20000"/>
              </a:spcBef>
              <a:buClr>
                <a:srgbClr val="BA6016"/>
              </a:buClr>
              <a:buFont typeface="Wingdings" pitchFamily="2" charset="2"/>
              <a:buChar char="Ø"/>
              <a:defRPr kumimoji="1" sz="2400">
                <a:solidFill>
                  <a:schemeClr val="tx1"/>
                </a:solidFill>
                <a:latin typeface="楷体_GB2312" pitchFamily="49" charset="-122"/>
                <a:ea typeface="楷体_GB2312" pitchFamily="49" charset="-122"/>
              </a:defRPr>
            </a:lvl3pPr>
            <a:lvl4pPr marL="1600200" indent="-228600" eaLnBrk="0" hangingPunct="0">
              <a:spcBef>
                <a:spcPct val="20000"/>
              </a:spcBef>
              <a:buClr>
                <a:srgbClr val="1E6E92"/>
              </a:buClr>
              <a:buFont typeface="Wingdings" pitchFamily="2" charset="2"/>
              <a:buChar char="u"/>
              <a:defRPr kumimoji="1" sz="2000">
                <a:solidFill>
                  <a:schemeClr val="tx1"/>
                </a:solidFill>
                <a:latin typeface="楷体_GB2312" pitchFamily="49" charset="-122"/>
                <a:ea typeface="楷体_GB2312" pitchFamily="49" charset="-122"/>
              </a:defRPr>
            </a:lvl4pPr>
            <a:lvl5pPr marL="2057400" indent="-228600" eaLnBrk="0" hangingPunct="0">
              <a:spcBef>
                <a:spcPct val="20000"/>
              </a:spcBef>
              <a:buClr>
                <a:srgbClr val="1E6E92"/>
              </a:buClr>
              <a:buFont typeface="Wingdings" pitchFamily="2" charset="2"/>
              <a:buChar char="u"/>
              <a:defRPr kumimoji="1">
                <a:solidFill>
                  <a:schemeClr val="tx1"/>
                </a:solidFill>
                <a:latin typeface="楷体_GB2312" pitchFamily="49" charset="-122"/>
                <a:ea typeface="楷体_GB2312" pitchFamily="49" charset="-122"/>
              </a:defRPr>
            </a:lvl5pPr>
            <a:lvl6pPr marL="25146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6pPr>
            <a:lvl7pPr marL="29718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7pPr>
            <a:lvl8pPr marL="34290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8pPr>
            <a:lvl9pPr marL="3886200" indent="-228600" eaLnBrk="0" fontAlgn="base" latinLnBrk="1" hangingPunct="0">
              <a:spcBef>
                <a:spcPct val="20000"/>
              </a:spcBef>
              <a:spcAft>
                <a:spcPct val="0"/>
              </a:spcAft>
              <a:buClr>
                <a:srgbClr val="1E6E92"/>
              </a:buClr>
              <a:buFont typeface="Wingdings" pitchFamily="2" charset="2"/>
              <a:buChar char="u"/>
              <a:defRPr kumimoji="1">
                <a:solidFill>
                  <a:schemeClr val="tx1"/>
                </a:solidFill>
                <a:latin typeface="楷体_GB2312" pitchFamily="49" charset="-122"/>
                <a:ea typeface="楷体_GB2312" pitchFamily="49" charset="-122"/>
              </a:defRPr>
            </a:lvl9pPr>
          </a:lstStyle>
          <a:p>
            <a:pPr eaLnBrk="1" hangingPunct="1">
              <a:spcBef>
                <a:spcPct val="0"/>
              </a:spcBef>
              <a:buClrTx/>
              <a:buFontTx/>
              <a:buNone/>
            </a:pPr>
            <a:endParaRPr lang="zh-CN" altLang="en-US" sz="2400">
              <a:latin typeface="Gulim" pitchFamily="34" charset="-127"/>
              <a:ea typeface="Gulim" pitchFamily="34" charset="-127"/>
            </a:endParaRPr>
          </a:p>
        </p:txBody>
      </p:sp>
      <p:graphicFrame>
        <p:nvGraphicFramePr>
          <p:cNvPr id="71684" name="Object 5"/>
          <p:cNvGraphicFramePr>
            <a:graphicFrameLocks noChangeAspect="1"/>
          </p:cNvGraphicFramePr>
          <p:nvPr/>
        </p:nvGraphicFramePr>
        <p:xfrm>
          <a:off x="1828800" y="1600200"/>
          <a:ext cx="5867400" cy="4554538"/>
        </p:xfrm>
        <a:graphic>
          <a:graphicData uri="http://schemas.openxmlformats.org/presentationml/2006/ole">
            <mc:AlternateContent xmlns:mc="http://schemas.openxmlformats.org/markup-compatibility/2006">
              <mc:Choice xmlns:v="urn:schemas-microsoft-com:vml" Requires="v">
                <p:oleObj spid="_x0000_s70699" name="Visio" r:id="rId3" imgW="3458261" imgH="2686202" progId="Visio.Drawing.11">
                  <p:embed/>
                </p:oleObj>
              </mc:Choice>
              <mc:Fallback>
                <p:oleObj name="Visio" r:id="rId3" imgW="3458261" imgH="268620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58674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7971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8839200" cy="692696"/>
          </a:xfrm>
        </p:spPr>
        <p:txBody>
          <a:bodyPr/>
          <a:lstStyle/>
          <a:p>
            <a:r>
              <a:rPr lang="zh-CN" altLang="en-US" dirty="0">
                <a:latin typeface="黑体" panose="02010609060101010101" pitchFamily="49" charset="-122"/>
                <a:ea typeface="黑体" panose="02010609060101010101" pitchFamily="49" charset="-122"/>
              </a:rPr>
              <a:t>数据库系统的三级模式结构</a:t>
            </a:r>
            <a:endParaRPr lang="zh-CN" altLang="zh-CN" dirty="0">
              <a:latin typeface="黑体" panose="02010609060101010101" pitchFamily="49" charset="-122"/>
              <a:ea typeface="黑体" panose="02010609060101010101" pitchFamily="49" charset="-122"/>
            </a:endParaRPr>
          </a:p>
        </p:txBody>
      </p:sp>
      <p:sp>
        <p:nvSpPr>
          <p:cNvPr id="72707" name="Rectangle 3"/>
          <p:cNvSpPr>
            <a:spLocks noGrp="1" noChangeArrowheads="1"/>
          </p:cNvSpPr>
          <p:nvPr>
            <p:ph type="body" idx="1"/>
          </p:nvPr>
        </p:nvSpPr>
        <p:spPr>
          <a:xfrm>
            <a:off x="251520" y="1447800"/>
            <a:ext cx="8587680" cy="4953000"/>
          </a:xfrm>
        </p:spPr>
        <p:txBody>
          <a:bodyPr/>
          <a:lstStyle/>
          <a:p>
            <a:pPr eaLnBrk="1" hangingPunct="1"/>
            <a:r>
              <a:rPr lang="zh-CN" altLang="en-US" dirty="0">
                <a:latin typeface="华文细黑" panose="02010600040101010101" pitchFamily="2" charset="-122"/>
                <a:ea typeface="华文细黑" panose="02010600040101010101" pitchFamily="2" charset="-122"/>
              </a:rPr>
              <a:t>两层映像</a:t>
            </a:r>
          </a:p>
          <a:p>
            <a:pPr lvl="1" eaLnBrk="1" hangingPunct="1"/>
            <a:r>
              <a:rPr lang="zh-CN" altLang="en-US" dirty="0">
                <a:latin typeface="华文细黑" panose="02010600040101010101" pitchFamily="2" charset="-122"/>
                <a:ea typeface="华文细黑" panose="02010600040101010101" pitchFamily="2" charset="-122"/>
              </a:rPr>
              <a:t>外模式</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模式映像</a:t>
            </a:r>
          </a:p>
          <a:p>
            <a:pPr lvl="1" eaLnBrk="1" hangingPunct="1"/>
            <a:r>
              <a:rPr lang="zh-CN" altLang="en-US" dirty="0">
                <a:latin typeface="华文细黑" panose="02010600040101010101" pitchFamily="2" charset="-122"/>
                <a:ea typeface="华文细黑" panose="02010600040101010101" pitchFamily="2" charset="-122"/>
              </a:rPr>
              <a:t>模式</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内模式映像</a:t>
            </a:r>
          </a:p>
          <a:p>
            <a:pPr eaLnBrk="1" hangingPunct="1"/>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046799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数据库系统的三级模式结构</a:t>
            </a:r>
            <a:endParaRPr lang="zh-CN" altLang="zh-CN" dirty="0">
              <a:latin typeface="黑体" panose="02010609060101010101" pitchFamily="49" charset="-122"/>
              <a:ea typeface="黑体" panose="02010609060101010101" pitchFamily="49" charset="-122"/>
            </a:endParaRPr>
          </a:p>
        </p:txBody>
      </p:sp>
      <p:sp>
        <p:nvSpPr>
          <p:cNvPr id="73731" name="Rectangle 3"/>
          <p:cNvSpPr>
            <a:spLocks noGrp="1" noChangeArrowheads="1"/>
          </p:cNvSpPr>
          <p:nvPr>
            <p:ph type="body" idx="1"/>
          </p:nvPr>
        </p:nvSpPr>
        <p:spPr>
          <a:xfrm>
            <a:off x="323528" y="1600200"/>
            <a:ext cx="8591872" cy="4421088"/>
          </a:xfrm>
        </p:spPr>
        <p:txBody>
          <a:bodyPr/>
          <a:lstStyle/>
          <a:p>
            <a:pPr eaLnBrk="1" hangingPunct="1">
              <a:lnSpc>
                <a:spcPct val="90000"/>
              </a:lnSpc>
            </a:pPr>
            <a:r>
              <a:rPr lang="zh-CN" altLang="en-US" dirty="0">
                <a:latin typeface="华文细黑" panose="02010600040101010101" pitchFamily="2" charset="-122"/>
                <a:ea typeface="华文细黑" panose="02010600040101010101" pitchFamily="2" charset="-122"/>
              </a:rPr>
              <a:t>两级数据独立性</a:t>
            </a:r>
          </a:p>
          <a:p>
            <a:pPr lvl="1" eaLnBrk="1" hangingPunct="1">
              <a:lnSpc>
                <a:spcPct val="90000"/>
              </a:lnSpc>
            </a:pPr>
            <a:r>
              <a:rPr lang="zh-CN" altLang="en-US" b="1" dirty="0">
                <a:latin typeface="华文细黑" panose="02010600040101010101" pitchFamily="2" charset="-122"/>
                <a:ea typeface="华文细黑" panose="02010600040101010101" pitchFamily="2" charset="-122"/>
              </a:rPr>
              <a:t>数据的</a:t>
            </a:r>
            <a:r>
              <a:rPr lang="zh-CN" altLang="en-US" b="1" dirty="0">
                <a:solidFill>
                  <a:srgbClr val="003399"/>
                </a:solidFill>
                <a:latin typeface="华文细黑" panose="02010600040101010101" pitchFamily="2" charset="-122"/>
                <a:ea typeface="华文细黑" panose="02010600040101010101" pitchFamily="2" charset="-122"/>
              </a:rPr>
              <a:t>逻辑独立性</a:t>
            </a:r>
            <a:r>
              <a:rPr lang="zh-CN" altLang="en-US" dirty="0">
                <a:latin typeface="华文细黑" panose="02010600040101010101" pitchFamily="2" charset="-122"/>
                <a:ea typeface="华文细黑" panose="02010600040101010101" pitchFamily="2" charset="-122"/>
              </a:rPr>
              <a:t>：当模式改变时，则数据库管理员对各个模式</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外模式的映像做相应改变，可以使外模式保持不变。应用程序是依据数据的外模式编写的，从而应用程序不必修改，保证了数据与程序的逻辑独立性。</a:t>
            </a:r>
            <a:endParaRPr lang="en-US" altLang="zh-CN" dirty="0">
              <a:latin typeface="华文细黑" panose="02010600040101010101" pitchFamily="2" charset="-122"/>
              <a:ea typeface="华文细黑" panose="02010600040101010101" pitchFamily="2" charset="-122"/>
            </a:endParaRPr>
          </a:p>
          <a:p>
            <a:pPr lvl="1" eaLnBrk="1" hangingPunct="1">
              <a:lnSpc>
                <a:spcPct val="90000"/>
              </a:lnSpc>
            </a:pPr>
            <a:endParaRPr lang="zh-CN" altLang="en-US" dirty="0">
              <a:latin typeface="华文细黑" panose="02010600040101010101" pitchFamily="2" charset="-122"/>
              <a:ea typeface="华文细黑" panose="02010600040101010101" pitchFamily="2" charset="-122"/>
            </a:endParaRPr>
          </a:p>
          <a:p>
            <a:pPr lvl="1" eaLnBrk="1" hangingPunct="1">
              <a:lnSpc>
                <a:spcPct val="90000"/>
              </a:lnSpc>
            </a:pPr>
            <a:r>
              <a:rPr lang="zh-CN" altLang="en-US" b="1" dirty="0">
                <a:latin typeface="华文细黑" panose="02010600040101010101" pitchFamily="2" charset="-122"/>
                <a:ea typeface="华文细黑" panose="02010600040101010101" pitchFamily="2" charset="-122"/>
              </a:rPr>
              <a:t>数据的</a:t>
            </a:r>
            <a:r>
              <a:rPr lang="zh-CN" altLang="en-US" b="1" dirty="0">
                <a:solidFill>
                  <a:srgbClr val="003399"/>
                </a:solidFill>
                <a:latin typeface="华文细黑" panose="02010600040101010101" pitchFamily="2" charset="-122"/>
                <a:ea typeface="华文细黑" panose="02010600040101010101" pitchFamily="2" charset="-122"/>
              </a:rPr>
              <a:t>物理独立性</a:t>
            </a:r>
            <a:r>
              <a:rPr lang="zh-CN" altLang="en-US" dirty="0">
                <a:latin typeface="华文细黑" panose="02010600040101010101" pitchFamily="2" charset="-122"/>
                <a:ea typeface="华文细黑" panose="02010600040101010101" pitchFamily="2" charset="-122"/>
              </a:rPr>
              <a:t>：当数据库的存储结构改变了，由数据库管理员对模式</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内模式映像做相应改变，可以使模式保持不变，从而应用程序也不必改变，保证了数据与程序的物理独立性。</a:t>
            </a:r>
          </a:p>
        </p:txBody>
      </p:sp>
    </p:spTree>
    <p:extLst>
      <p:ext uri="{BB962C8B-B14F-4D97-AF65-F5344CB8AC3E}">
        <p14:creationId xmlns:p14="http://schemas.microsoft.com/office/powerpoint/2010/main" val="3557189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048000" y="168275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zh-CN" altLang="en-US" sz="2800" b="0" dirty="0">
                <a:solidFill>
                  <a:schemeClr val="tx1"/>
                </a:solidFill>
                <a:latin typeface="华文新魏" panose="02010800040101010101" pitchFamily="2" charset="-122"/>
                <a:ea typeface="华文新魏" panose="02010800040101010101" pitchFamily="2" charset="-122"/>
              </a:rPr>
              <a:t> 课程介绍</a:t>
            </a:r>
            <a:endParaRPr lang="ko-KR" altLang="en-US" sz="2800" b="0" dirty="0">
              <a:solidFill>
                <a:schemeClr val="tx1"/>
              </a:solidFill>
              <a:latin typeface="华文新魏" panose="02010800040101010101" pitchFamily="2" charset="-122"/>
            </a:endParaRPr>
          </a:p>
        </p:txBody>
      </p:sp>
      <p:sp>
        <p:nvSpPr>
          <p:cNvPr id="33794" name="Rectangle 2"/>
          <p:cNvSpPr>
            <a:spLocks noGrp="1" noChangeArrowheads="1"/>
          </p:cNvSpPr>
          <p:nvPr>
            <p:ph type="title"/>
          </p:nvPr>
        </p:nvSpPr>
        <p:spPr bwMode="black">
          <a:xfrm>
            <a:off x="490538" y="152400"/>
            <a:ext cx="8229600" cy="609600"/>
          </a:xfrm>
        </p:spPr>
        <p:txBody>
          <a:bodyPr/>
          <a:lstStyle/>
          <a:p>
            <a:pPr algn="ctr"/>
            <a:r>
              <a:rPr lang="zh-CN" altLang="en-US" dirty="0">
                <a:latin typeface="黑体" panose="02010609060101010101" pitchFamily="49" charset="-122"/>
                <a:ea typeface="黑体" panose="02010609060101010101" pitchFamily="49" charset="-122"/>
              </a:rPr>
              <a:t>讲解纲要</a:t>
            </a:r>
            <a:endParaRPr lang="en-US" altLang="ko-KR" dirty="0">
              <a:latin typeface="黑体" panose="02010609060101010101" pitchFamily="49" charset="-122"/>
              <a:ea typeface="黑体" panose="02010609060101010101" pitchFamily="49" charset="-122"/>
            </a:endParaRPr>
          </a:p>
        </p:txBody>
      </p:sp>
      <p:sp>
        <p:nvSpPr>
          <p:cNvPr id="33821" name="AutoShape 29"/>
          <p:cNvSpPr>
            <a:spLocks noChangeArrowheads="1"/>
          </p:cNvSpPr>
          <p:nvPr/>
        </p:nvSpPr>
        <p:spPr bwMode="auto">
          <a:xfrm>
            <a:off x="2286000" y="166052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1</a:t>
            </a:r>
          </a:p>
        </p:txBody>
      </p:sp>
      <p:sp>
        <p:nvSpPr>
          <p:cNvPr id="33825" name="Rectangle 33"/>
          <p:cNvSpPr>
            <a:spLocks noChangeArrowheads="1"/>
          </p:cNvSpPr>
          <p:nvPr/>
        </p:nvSpPr>
        <p:spPr bwMode="auto">
          <a:xfrm>
            <a:off x="3048000" y="2511425"/>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数据库的起源</a:t>
            </a:r>
            <a:r>
              <a:rPr lang="en-US" altLang="zh-CN" sz="2800" b="0" dirty="0">
                <a:solidFill>
                  <a:schemeClr val="tx1"/>
                </a:solidFill>
                <a:latin typeface="华文新魏" panose="02010800040101010101" pitchFamily="2" charset="-122"/>
                <a:ea typeface="华文新魏" panose="02010800040101010101" pitchFamily="2" charset="-122"/>
              </a:rPr>
              <a:t>&amp;</a:t>
            </a:r>
            <a:r>
              <a:rPr lang="zh-CN" altLang="en-US" sz="2800" b="0" dirty="0">
                <a:solidFill>
                  <a:schemeClr val="tx1"/>
                </a:solidFill>
                <a:latin typeface="华文新魏" panose="02010800040101010101" pitchFamily="2" charset="-122"/>
                <a:ea typeface="华文新魏" panose="02010800040101010101" pitchFamily="2" charset="-122"/>
              </a:rPr>
              <a:t>应用</a:t>
            </a:r>
            <a:endParaRPr lang="ko-KR" altLang="en-US" sz="2800" b="0" dirty="0">
              <a:solidFill>
                <a:schemeClr val="tx1"/>
              </a:solidFill>
              <a:latin typeface="华文新魏" panose="02010800040101010101" pitchFamily="2" charset="-122"/>
            </a:endParaRPr>
          </a:p>
        </p:txBody>
      </p:sp>
      <p:sp>
        <p:nvSpPr>
          <p:cNvPr id="33826" name="AutoShape 34"/>
          <p:cNvSpPr>
            <a:spLocks noChangeArrowheads="1"/>
          </p:cNvSpPr>
          <p:nvPr/>
        </p:nvSpPr>
        <p:spPr bwMode="auto">
          <a:xfrm>
            <a:off x="2286000" y="2489200"/>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a:solidFill>
                  <a:schemeClr val="tx1"/>
                </a:solidFill>
                <a:latin typeface="Verdana" pitchFamily="34" charset="0"/>
              </a:rPr>
              <a:t>2</a:t>
            </a:r>
          </a:p>
        </p:txBody>
      </p:sp>
      <p:sp>
        <p:nvSpPr>
          <p:cNvPr id="33827" name="Rectangle 35"/>
          <p:cNvSpPr>
            <a:spLocks noChangeArrowheads="1"/>
          </p:cNvSpPr>
          <p:nvPr/>
        </p:nvSpPr>
        <p:spPr bwMode="auto">
          <a:xfrm>
            <a:off x="3048000" y="33385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数据模型</a:t>
            </a:r>
            <a:endParaRPr lang="ko-KR" altLang="en-US" sz="2800" b="0" dirty="0">
              <a:solidFill>
                <a:schemeClr val="tx1"/>
              </a:solidFill>
              <a:latin typeface="华文新魏" panose="02010800040101010101" pitchFamily="2" charset="-122"/>
            </a:endParaRPr>
          </a:p>
        </p:txBody>
      </p:sp>
      <p:sp>
        <p:nvSpPr>
          <p:cNvPr id="33828" name="AutoShape 36"/>
          <p:cNvSpPr>
            <a:spLocks noChangeArrowheads="1"/>
          </p:cNvSpPr>
          <p:nvPr/>
        </p:nvSpPr>
        <p:spPr bwMode="auto">
          <a:xfrm>
            <a:off x="2286000" y="3316288"/>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3</a:t>
            </a:r>
          </a:p>
        </p:txBody>
      </p:sp>
      <p:sp>
        <p:nvSpPr>
          <p:cNvPr id="33829" name="Rectangle 37"/>
          <p:cNvSpPr>
            <a:spLocks noChangeArrowheads="1"/>
          </p:cNvSpPr>
          <p:nvPr/>
        </p:nvSpPr>
        <p:spPr bwMode="auto">
          <a:xfrm>
            <a:off x="3048000" y="4165600"/>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数据库管理系统的体系结构</a:t>
            </a:r>
            <a:endParaRPr lang="ko-KR" altLang="en-US" sz="2800" b="0" dirty="0">
              <a:solidFill>
                <a:schemeClr val="tx1"/>
              </a:solidFill>
              <a:latin typeface="华文新魏" panose="02010800040101010101" pitchFamily="2" charset="-122"/>
            </a:endParaRPr>
          </a:p>
        </p:txBody>
      </p:sp>
      <p:sp>
        <p:nvSpPr>
          <p:cNvPr id="33830" name="AutoShape 38"/>
          <p:cNvSpPr>
            <a:spLocks noChangeArrowheads="1"/>
          </p:cNvSpPr>
          <p:nvPr/>
        </p:nvSpPr>
        <p:spPr bwMode="auto">
          <a:xfrm>
            <a:off x="2286000" y="4143375"/>
            <a:ext cx="762000" cy="609600"/>
          </a:xfrm>
          <a:prstGeom prst="chevron">
            <a:avLst>
              <a:gd name="adj" fmla="val 31250"/>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200" dirty="0">
                <a:solidFill>
                  <a:schemeClr val="tx1"/>
                </a:solidFill>
                <a:latin typeface="Verdana" pitchFamily="34" charset="0"/>
              </a:rPr>
              <a:t>4</a:t>
            </a:r>
          </a:p>
        </p:txBody>
      </p:sp>
      <p:sp>
        <p:nvSpPr>
          <p:cNvPr id="33831" name="Rectangle 39"/>
          <p:cNvSpPr>
            <a:spLocks noChangeArrowheads="1"/>
          </p:cNvSpPr>
          <p:nvPr/>
        </p:nvSpPr>
        <p:spPr bwMode="auto">
          <a:xfrm>
            <a:off x="3048000" y="5014913"/>
            <a:ext cx="5410200"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tx2">
                      <a:gamma/>
                      <a:shade val="60000"/>
                      <a:invGamma/>
                    </a:schemeClr>
                  </a:outerShdw>
                </a:effectLst>
              </a14:hiddenEffects>
            </a:ext>
          </a:extLst>
        </p:spPr>
        <p:txBody>
          <a:bodyPr wrap="none" anchor="ctr"/>
          <a:lstStyle/>
          <a:p>
            <a:pPr algn="l"/>
            <a:r>
              <a:rPr lang="en-US" altLang="ko-KR" sz="2800" b="0" dirty="0">
                <a:solidFill>
                  <a:schemeClr val="tx1"/>
                </a:solidFill>
                <a:latin typeface="华文新魏" panose="02010800040101010101" pitchFamily="2" charset="-122"/>
                <a:ea typeface="华文新魏" panose="02010800040101010101" pitchFamily="2" charset="-122"/>
              </a:rPr>
              <a:t> </a:t>
            </a:r>
            <a:r>
              <a:rPr lang="zh-CN" altLang="en-US" sz="2800" b="0" dirty="0">
                <a:solidFill>
                  <a:schemeClr val="tx1"/>
                </a:solidFill>
                <a:latin typeface="华文新魏" panose="02010800040101010101" pitchFamily="2" charset="-122"/>
                <a:ea typeface="华文新魏" panose="02010800040101010101" pitchFamily="2" charset="-122"/>
              </a:rPr>
              <a:t>回顾：</a:t>
            </a:r>
            <a:r>
              <a:rPr lang="en-US" altLang="zh-CN" sz="2800" b="0" dirty="0">
                <a:solidFill>
                  <a:schemeClr val="tx1"/>
                </a:solidFill>
                <a:latin typeface="华文新魏" panose="02010800040101010101" pitchFamily="2" charset="-122"/>
                <a:ea typeface="华文新魏" panose="02010800040101010101" pitchFamily="2" charset="-122"/>
              </a:rPr>
              <a:t>DB &amp; DBMS &amp; DBS</a:t>
            </a:r>
            <a:endParaRPr lang="ko-KR" altLang="en-US" sz="2800" b="0" dirty="0">
              <a:solidFill>
                <a:schemeClr val="tx1"/>
              </a:solidFill>
              <a:latin typeface="华文新魏" panose="02010800040101010101" pitchFamily="2" charset="-122"/>
            </a:endParaRPr>
          </a:p>
        </p:txBody>
      </p:sp>
      <p:sp>
        <p:nvSpPr>
          <p:cNvPr id="33832" name="AutoShape 40"/>
          <p:cNvSpPr>
            <a:spLocks noChangeArrowheads="1"/>
          </p:cNvSpPr>
          <p:nvPr/>
        </p:nvSpPr>
        <p:spPr bwMode="auto">
          <a:xfrm>
            <a:off x="2286000" y="4992688"/>
            <a:ext cx="762000" cy="609600"/>
          </a:xfrm>
          <a:prstGeom prst="chevron">
            <a:avLst>
              <a:gd name="adj" fmla="val 31250"/>
            </a:avLst>
          </a:prstGeom>
          <a:solidFill>
            <a:srgbClr val="FF0000"/>
          </a:solidFill>
          <a:ln>
            <a:noFill/>
          </a:ln>
          <a:effectLst>
            <a:prstShdw prst="shdw17" dist="17961" dir="2700000">
              <a:schemeClr val="folHlink">
                <a:gamma/>
                <a:shade val="60000"/>
                <a:invGamma/>
              </a:schemeClr>
            </a:prstShdw>
          </a:effectLst>
        </p:spPr>
        <p:txBody>
          <a:bodyPr wrap="none" anchor="ctr"/>
          <a:lstStyle/>
          <a:p>
            <a:pPr algn="ctr"/>
            <a:r>
              <a:rPr lang="ko-KR" altLang="en-US" sz="2200" dirty="0">
                <a:solidFill>
                  <a:schemeClr val="accent1">
                    <a:lumMod val="60000"/>
                    <a:lumOff val="40000"/>
                  </a:schemeClr>
                </a:solidFill>
                <a:latin typeface="Verdana" pitchFamily="34" charset="0"/>
              </a:rPr>
              <a:t>5</a:t>
            </a:r>
          </a:p>
        </p:txBody>
      </p:sp>
    </p:spTree>
    <p:extLst>
      <p:ext uri="{BB962C8B-B14F-4D97-AF65-F5344CB8AC3E}">
        <p14:creationId xmlns:p14="http://schemas.microsoft.com/office/powerpoint/2010/main" val="312662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回顾：数据库系统的组成</a:t>
            </a:r>
          </a:p>
        </p:txBody>
      </p:sp>
      <p:sp>
        <p:nvSpPr>
          <p:cNvPr id="74755" name="Rectangle 3"/>
          <p:cNvSpPr>
            <a:spLocks noGrp="1" noChangeArrowheads="1"/>
          </p:cNvSpPr>
          <p:nvPr>
            <p:ph type="body" idx="1"/>
          </p:nvPr>
        </p:nvSpPr>
        <p:spPr>
          <a:xfrm>
            <a:off x="185738" y="1695450"/>
            <a:ext cx="7904162" cy="3173710"/>
          </a:xfrm>
        </p:spPr>
        <p:txBody>
          <a:bodyPr/>
          <a:lstStyle/>
          <a:p>
            <a:pPr algn="just" eaLnBrk="1" hangingPunct="1">
              <a:lnSpc>
                <a:spcPct val="140000"/>
              </a:lnSpc>
            </a:pPr>
            <a:r>
              <a:rPr lang="zh-CN" altLang="en-US" b="0" dirty="0">
                <a:latin typeface="华文细黑" panose="02010600040101010101" pitchFamily="2" charset="-122"/>
                <a:ea typeface="华文细黑" panose="02010600040101010101" pitchFamily="2" charset="-122"/>
              </a:rPr>
              <a:t>数据库</a:t>
            </a:r>
          </a:p>
          <a:p>
            <a:pPr algn="just" eaLnBrk="1" hangingPunct="1">
              <a:lnSpc>
                <a:spcPct val="140000"/>
              </a:lnSpc>
            </a:pPr>
            <a:r>
              <a:rPr lang="zh-CN" altLang="en-US" b="0" dirty="0">
                <a:latin typeface="华文细黑" panose="02010600040101010101" pitchFamily="2" charset="-122"/>
                <a:ea typeface="华文细黑" panose="02010600040101010101" pitchFamily="2" charset="-122"/>
              </a:rPr>
              <a:t>数据库管理系统（及其开发工具）</a:t>
            </a:r>
          </a:p>
          <a:p>
            <a:pPr algn="just" eaLnBrk="1" hangingPunct="1">
              <a:lnSpc>
                <a:spcPct val="140000"/>
              </a:lnSpc>
            </a:pPr>
            <a:r>
              <a:rPr lang="zh-CN" altLang="en-US" b="0" dirty="0">
                <a:latin typeface="华文细黑" panose="02010600040101010101" pitchFamily="2" charset="-122"/>
                <a:ea typeface="华文细黑" panose="02010600040101010101" pitchFamily="2" charset="-122"/>
              </a:rPr>
              <a:t>应用系统</a:t>
            </a:r>
          </a:p>
        </p:txBody>
      </p:sp>
    </p:spTree>
    <p:extLst>
      <p:ext uri="{BB962C8B-B14F-4D97-AF65-F5344CB8AC3E}">
        <p14:creationId xmlns:p14="http://schemas.microsoft.com/office/powerpoint/2010/main" val="1483013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科学与工程</a:t>
            </a:r>
            <a:endParaRPr lang="en-US" altLang="ko-KR" dirty="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230632" y="1196752"/>
            <a:ext cx="8805863" cy="4608512"/>
          </a:xfrm>
        </p:spPr>
        <p:txBody>
          <a:bodyPr/>
          <a:lstStyle/>
          <a:p>
            <a:pPr>
              <a:lnSpc>
                <a:spcPts val="4000"/>
              </a:lnSpc>
            </a:pPr>
            <a:r>
              <a:rPr lang="en-US" altLang="zh-CN" dirty="0"/>
              <a:t>Tanenbaum</a:t>
            </a:r>
            <a:r>
              <a:rPr lang="zh-CN" altLang="en-US" dirty="0"/>
              <a:t>：什么是</a:t>
            </a:r>
            <a:r>
              <a:rPr lang="en-US" altLang="zh-CN" dirty="0"/>
              <a:t>science? </a:t>
            </a:r>
            <a:r>
              <a:rPr lang="zh-CN" altLang="en-US" dirty="0"/>
              <a:t>上帝创造了世界，但没有写说明书。帮上帝写说明书的就是</a:t>
            </a:r>
            <a:r>
              <a:rPr lang="en-US" altLang="zh-CN" dirty="0"/>
              <a:t>scientist.</a:t>
            </a:r>
          </a:p>
          <a:p>
            <a:pPr>
              <a:lnSpc>
                <a:spcPts val="4000"/>
              </a:lnSpc>
            </a:pPr>
            <a:r>
              <a:rPr lang="zh-CN" altLang="en-US" dirty="0"/>
              <a:t>其他都是工程师了。国际上认证工程师。</a:t>
            </a:r>
          </a:p>
          <a:p>
            <a:pPr>
              <a:lnSpc>
                <a:spcPts val="4000"/>
              </a:lnSpc>
            </a:pPr>
            <a:r>
              <a:rPr lang="zh-CN" altLang="en-US" dirty="0"/>
              <a:t>往往：好的工程师不一定做别人没做的，而是以更低的成本做成了。</a:t>
            </a:r>
            <a:endParaRPr lang="en-US" altLang="zh-CN"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92940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数据库能解决所有数据相关的问题吗？</a:t>
            </a:r>
          </a:p>
        </p:txBody>
      </p:sp>
      <p:sp>
        <p:nvSpPr>
          <p:cNvPr id="3" name="内容占位符 2"/>
          <p:cNvSpPr>
            <a:spLocks noGrp="1"/>
          </p:cNvSpPr>
          <p:nvPr>
            <p:ph idx="1"/>
          </p:nvPr>
        </p:nvSpPr>
        <p:spPr>
          <a:xfrm>
            <a:off x="211087" y="1268760"/>
            <a:ext cx="8424936" cy="4953000"/>
          </a:xfrm>
        </p:spPr>
        <p:txBody>
          <a:bodyPr/>
          <a:lstStyle/>
          <a:p>
            <a:pPr>
              <a:lnSpc>
                <a:spcPts val="3500"/>
              </a:lnSpc>
            </a:pPr>
            <a:r>
              <a:rPr lang="zh-CN" altLang="en-US" sz="2400" b="0" dirty="0">
                <a:latin typeface="华文新魏" panose="02010800040101010101" pitchFamily="2" charset="-122"/>
                <a:ea typeface="华文新魏" panose="02010800040101010101" pitchFamily="2" charset="-122"/>
              </a:rPr>
              <a:t>很遗憾，数据库初期畅想的集中式数据存储模式正在不断受到数据量不断增大的挑战。从集中式存储到分布式存储是今天不可避免的发展趋势。</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34957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关于你的学习</a:t>
            </a:r>
          </a:p>
        </p:txBody>
      </p:sp>
      <p:sp>
        <p:nvSpPr>
          <p:cNvPr id="80899" name="内容占位符 2"/>
          <p:cNvSpPr>
            <a:spLocks noGrp="1"/>
          </p:cNvSpPr>
          <p:nvPr>
            <p:ph idx="1"/>
          </p:nvPr>
        </p:nvSpPr>
        <p:spPr>
          <a:xfrm>
            <a:off x="152400" y="1600200"/>
            <a:ext cx="8763000" cy="4419600"/>
          </a:xfrm>
        </p:spPr>
        <p:txBody>
          <a:bodyPr/>
          <a:lstStyle/>
          <a:p>
            <a:r>
              <a:rPr lang="zh-CN" altLang="en-US" dirty="0">
                <a:latin typeface="华文细黑" panose="02010600040101010101" pitchFamily="2" charset="-122"/>
                <a:ea typeface="华文细黑" panose="02010600040101010101" pitchFamily="2" charset="-122"/>
              </a:rPr>
              <a:t>教与学的过程中需要你的不断质疑</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质疑不是盲目怀疑</a:t>
            </a:r>
            <a:endParaRPr lang="en-US" altLang="zh-CN" dirty="0">
              <a:latin typeface="华文细黑" panose="02010600040101010101" pitchFamily="2" charset="-122"/>
              <a:ea typeface="华文细黑" panose="02010600040101010101" pitchFamily="2" charset="-122"/>
            </a:endParaRPr>
          </a:p>
          <a:p>
            <a:pPr lvl="1"/>
            <a:r>
              <a:rPr lang="zh-CN" altLang="en-US" dirty="0">
                <a:latin typeface="华文细黑" panose="02010600040101010101" pitchFamily="2" charset="-122"/>
                <a:ea typeface="华文细黑" panose="02010600040101010101" pitchFamily="2" charset="-122"/>
              </a:rPr>
              <a:t>质疑是让你从另一个角度考虑问题</a:t>
            </a:r>
          </a:p>
        </p:txBody>
      </p:sp>
    </p:spTree>
    <p:extLst>
      <p:ext uri="{BB962C8B-B14F-4D97-AF65-F5344CB8AC3E}">
        <p14:creationId xmlns:p14="http://schemas.microsoft.com/office/powerpoint/2010/main" val="1681206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5816" y="2688288"/>
            <a:ext cx="3877985" cy="1569660"/>
          </a:xfrm>
          <a:prstGeom prst="rect">
            <a:avLst/>
          </a:prstGeom>
          <a:noFill/>
        </p:spPr>
        <p:txBody>
          <a:bodyPr wrap="none" rtlCol="0">
            <a:spAutoFit/>
          </a:bodyPr>
          <a:lstStyle/>
          <a:p>
            <a:r>
              <a:rPr lang="zh-CN" altLang="en-US" sz="4800" dirty="0">
                <a:solidFill>
                  <a:srgbClr val="FF0000"/>
                </a:solidFill>
                <a:latin typeface="华文新魏" panose="02010800040101010101" pitchFamily="2" charset="-122"/>
                <a:ea typeface="华文新魏" panose="02010800040101010101" pitchFamily="2" charset="-122"/>
              </a:rPr>
              <a:t>行是知之始，</a:t>
            </a:r>
            <a:endParaRPr lang="en-US" altLang="zh-CN" sz="4800" dirty="0">
              <a:solidFill>
                <a:srgbClr val="FF0000"/>
              </a:solidFill>
              <a:latin typeface="华文新魏" panose="02010800040101010101" pitchFamily="2" charset="-122"/>
              <a:ea typeface="华文新魏" panose="02010800040101010101" pitchFamily="2" charset="-122"/>
            </a:endParaRPr>
          </a:p>
          <a:p>
            <a:r>
              <a:rPr lang="zh-CN" altLang="en-US" sz="4800" dirty="0">
                <a:solidFill>
                  <a:srgbClr val="FF0000"/>
                </a:solidFill>
                <a:latin typeface="华文新魏" panose="02010800040101010101" pitchFamily="2" charset="-122"/>
                <a:ea typeface="华文新魏" panose="02010800040101010101" pitchFamily="2" charset="-122"/>
              </a:rPr>
              <a:t>知是行之成。</a:t>
            </a:r>
          </a:p>
        </p:txBody>
      </p:sp>
    </p:spTree>
    <p:extLst>
      <p:ext uri="{BB962C8B-B14F-4D97-AF65-F5344CB8AC3E}">
        <p14:creationId xmlns:p14="http://schemas.microsoft.com/office/powerpoint/2010/main" val="8313693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609600" y="4800600"/>
            <a:ext cx="81534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Tx/>
              <a:buNone/>
            </a:pPr>
            <a:endParaRPr lang="ko-KR" altLang="en-US" sz="2000" b="0">
              <a:ea typeface="굴림"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84184" y="152400"/>
            <a:ext cx="8729662" cy="609600"/>
          </a:xfrm>
        </p:spPr>
        <p:txBody>
          <a:bodyPr/>
          <a:lstStyle/>
          <a:p>
            <a:r>
              <a:rPr lang="zh-CN" altLang="en-US" dirty="0">
                <a:latin typeface="黑体" panose="02010609060101010101" pitchFamily="49" charset="-122"/>
                <a:ea typeface="黑体" panose="02010609060101010101" pitchFamily="49" charset="-122"/>
              </a:rPr>
              <a:t>数据库系统原理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课程目标</a:t>
            </a:r>
            <a:endParaRPr lang="en-US" altLang="ko-KR" dirty="0">
              <a:latin typeface="黑体" panose="02010609060101010101" pitchFamily="49" charset="-122"/>
              <a:ea typeface="黑体" panose="02010609060101010101" pitchFamily="49" charset="-122"/>
            </a:endParaRPr>
          </a:p>
        </p:txBody>
      </p:sp>
      <p:sp>
        <p:nvSpPr>
          <p:cNvPr id="2" name="矩形 1"/>
          <p:cNvSpPr/>
          <p:nvPr/>
        </p:nvSpPr>
        <p:spPr>
          <a:xfrm>
            <a:off x="20533" y="1124744"/>
            <a:ext cx="9123467" cy="5210785"/>
          </a:xfrm>
          <a:prstGeom prst="rect">
            <a:avLst/>
          </a:prstGeom>
        </p:spPr>
        <p:txBody>
          <a:bodyPr wrap="square">
            <a:spAutoFit/>
          </a:bodyPr>
          <a:lstStyle/>
          <a:p>
            <a:pPr algn="l">
              <a:lnSpc>
                <a:spcPts val="2800"/>
              </a:lnSpc>
              <a:spcBef>
                <a:spcPts val="600"/>
              </a:spcBef>
              <a:spcAft>
                <a:spcPts val="600"/>
              </a:spcAft>
            </a:pPr>
            <a:r>
              <a:rPr lang="zh-CN"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课程目标</a:t>
            </a:r>
            <a:r>
              <a:rPr lang="en-US"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1</a:t>
            </a:r>
            <a:r>
              <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掌握数据库的基本概念和数据模型的基础知识，掌握</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数据库概念模型</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的建模方法，掌握数据模型的</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完整性约束</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和</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关系规范化理论</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，并能应用关系规范化理论对不同的数据库结构进行评价。</a:t>
            </a:r>
            <a:endPar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algn="l">
              <a:lnSpc>
                <a:spcPts val="2800"/>
              </a:lnSpc>
              <a:spcBef>
                <a:spcPts val="600"/>
              </a:spcBef>
              <a:spcAft>
                <a:spcPts val="600"/>
              </a:spcAft>
            </a:pPr>
            <a:r>
              <a:rPr lang="zh-CN"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课程目标</a:t>
            </a:r>
            <a:r>
              <a:rPr lang="en-US"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2</a:t>
            </a:r>
            <a:r>
              <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掌握数据库的操作语言，能使用</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关系代数</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SQL</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语言</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等对数据库进行操作，能针对具体问题，对复杂查询操作等提出不同方案，并给出优化建议；掌握</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数据库安全</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故障恢复</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和</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并发调度</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的基本原理，并能结合文献在数据库系统实现方面进行可行性分析，给出性能优化建议。</a:t>
            </a:r>
            <a:endPar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algn="l">
              <a:lnSpc>
                <a:spcPts val="2800"/>
              </a:lnSpc>
              <a:spcBef>
                <a:spcPts val="600"/>
              </a:spcBef>
              <a:spcAft>
                <a:spcPts val="600"/>
              </a:spcAft>
            </a:pPr>
            <a:r>
              <a:rPr lang="zh-CN"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课程目标</a:t>
            </a:r>
            <a:r>
              <a:rPr lang="en-US"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3</a:t>
            </a:r>
            <a:r>
              <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掌握</a:t>
            </a:r>
            <a:r>
              <a:rPr lang="zh-CN" altLang="zh-CN" sz="2200" kern="100" dirty="0">
                <a:solidFill>
                  <a:srgbClr val="C00000"/>
                </a:solidFill>
                <a:latin typeface="华文楷体" panose="02010600040101010101" pitchFamily="2" charset="-122"/>
                <a:ea typeface="华文楷体" panose="02010600040101010101" pitchFamily="2" charset="-122"/>
                <a:cs typeface="宋体" panose="02010600030101010101" pitchFamily="2" charset="-122"/>
              </a:rPr>
              <a:t>关系数据库系统设计</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的基本流程和各环节的工作内容，掌握面向应用需求开展数据库需求分析和设计的基本方法，能设计符合需求的概念模型。</a:t>
            </a:r>
            <a:endPar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algn="l">
              <a:lnSpc>
                <a:spcPts val="2800"/>
              </a:lnSpc>
              <a:spcBef>
                <a:spcPts val="600"/>
              </a:spcBef>
              <a:spcAft>
                <a:spcPts val="600"/>
              </a:spcAft>
            </a:pPr>
            <a:r>
              <a:rPr lang="zh-CN"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课程目标</a:t>
            </a:r>
            <a:r>
              <a:rPr lang="en-US" altLang="zh-CN" sz="2200" kern="100" dirty="0">
                <a:solidFill>
                  <a:srgbClr val="003399"/>
                </a:solidFill>
                <a:latin typeface="华文楷体" panose="02010600040101010101" pitchFamily="2" charset="-122"/>
                <a:ea typeface="华文楷体" panose="02010600040101010101" pitchFamily="2" charset="-122"/>
                <a:cs typeface="宋体" panose="02010600030101010101" pitchFamily="2" charset="-122"/>
              </a:rPr>
              <a:t>4</a:t>
            </a:r>
            <a:r>
              <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能将概念模型正确地转换到逻辑模型，并能结合应用</a:t>
            </a:r>
            <a:r>
              <a:rPr lang="en-US"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SQL</a:t>
            </a:r>
            <a:r>
              <a:rPr lang="zh-CN" altLang="zh-CN" sz="2200" kern="10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和其他程序设计语言实现数据库应用系统的具体功能，能在应用系统的设计和实现过程中融入创新考虑，建立初步的数据库应用系统。</a:t>
            </a:r>
            <a:endParaRPr lang="zh-CN" altLang="zh-CN" sz="2200" kern="100" dirty="0">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p:txBody>
      </p:sp>
    </p:spTree>
    <p:extLst>
      <p:ext uri="{BB962C8B-B14F-4D97-AF65-F5344CB8AC3E}">
        <p14:creationId xmlns:p14="http://schemas.microsoft.com/office/powerpoint/2010/main" val="24312062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494" y="3280388"/>
            <a:ext cx="5931421" cy="328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数据库的世界</a:t>
            </a:r>
          </a:p>
        </p:txBody>
      </p:sp>
      <p:pic>
        <p:nvPicPr>
          <p:cNvPr id="3" name="图片 2"/>
          <p:cNvPicPr/>
          <p:nvPr/>
        </p:nvPicPr>
        <p:blipFill>
          <a:blip r:embed="rId3"/>
          <a:stretch>
            <a:fillRect/>
          </a:stretch>
        </p:blipFill>
        <p:spPr>
          <a:xfrm>
            <a:off x="2195513" y="6205538"/>
            <a:ext cx="2543175" cy="338137"/>
          </a:xfrm>
          <a:prstGeom prst="rect">
            <a:avLst/>
          </a:prstGeom>
        </p:spPr>
      </p:pic>
      <p:pic>
        <p:nvPicPr>
          <p:cNvPr id="737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2736"/>
            <a:ext cx="36195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p:nvPr/>
        </p:nvPicPr>
        <p:blipFill>
          <a:blip r:embed="rId5"/>
          <a:stretch>
            <a:fillRect/>
          </a:stretch>
        </p:blipFill>
        <p:spPr>
          <a:xfrm>
            <a:off x="5292080" y="1052736"/>
            <a:ext cx="2003425" cy="2274887"/>
          </a:xfrm>
          <a:prstGeom prst="rect">
            <a:avLst/>
          </a:prstGeom>
        </p:spPr>
      </p:pic>
      <p:sp>
        <p:nvSpPr>
          <p:cNvPr id="7" name="矩形标注 6"/>
          <p:cNvSpPr/>
          <p:nvPr/>
        </p:nvSpPr>
        <p:spPr bwMode="auto">
          <a:xfrm>
            <a:off x="0" y="3642002"/>
            <a:ext cx="2307580" cy="369332"/>
          </a:xfrm>
          <a:prstGeom prst="wedgeRectCallout">
            <a:avLst>
              <a:gd name="adj1" fmla="val 85374"/>
              <a:gd name="adj2" fmla="val 1278"/>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数据语义与数据结构</a:t>
            </a:r>
          </a:p>
        </p:txBody>
      </p:sp>
      <p:sp>
        <p:nvSpPr>
          <p:cNvPr id="14" name="矩形标注 13"/>
          <p:cNvSpPr/>
          <p:nvPr/>
        </p:nvSpPr>
        <p:spPr bwMode="auto">
          <a:xfrm>
            <a:off x="7524328" y="2780928"/>
            <a:ext cx="1224136" cy="369332"/>
          </a:xfrm>
          <a:prstGeom prst="wedgeRectCallout">
            <a:avLst>
              <a:gd name="adj1" fmla="val -189321"/>
              <a:gd name="adj2" fmla="val 293204"/>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数据操作</a:t>
            </a:r>
          </a:p>
        </p:txBody>
      </p:sp>
      <p:sp>
        <p:nvSpPr>
          <p:cNvPr id="15" name="矩形标注 14"/>
          <p:cNvSpPr/>
          <p:nvPr/>
        </p:nvSpPr>
        <p:spPr bwMode="auto">
          <a:xfrm>
            <a:off x="323528" y="4590002"/>
            <a:ext cx="1440160" cy="369332"/>
          </a:xfrm>
          <a:prstGeom prst="wedgeRectCallout">
            <a:avLst>
              <a:gd name="adj1" fmla="val 9129"/>
              <a:gd name="adj2" fmla="val -21304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数据库设计</a:t>
            </a:r>
          </a:p>
        </p:txBody>
      </p:sp>
      <p:sp>
        <p:nvSpPr>
          <p:cNvPr id="16" name="矩形标注 15"/>
          <p:cNvSpPr/>
          <p:nvPr/>
        </p:nvSpPr>
        <p:spPr bwMode="auto">
          <a:xfrm>
            <a:off x="0" y="5517232"/>
            <a:ext cx="2195736" cy="369332"/>
          </a:xfrm>
          <a:prstGeom prst="wedgeRectCallout">
            <a:avLst>
              <a:gd name="adj1" fmla="val -2681"/>
              <a:gd name="adj2" fmla="val -209350"/>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数据库理论与评价</a:t>
            </a:r>
          </a:p>
        </p:txBody>
      </p:sp>
      <p:sp>
        <p:nvSpPr>
          <p:cNvPr id="17" name="矩形标注 16"/>
          <p:cNvSpPr/>
          <p:nvPr/>
        </p:nvSpPr>
        <p:spPr bwMode="auto">
          <a:xfrm>
            <a:off x="3810356" y="5424899"/>
            <a:ext cx="2963447" cy="923330"/>
          </a:xfrm>
          <a:prstGeom prst="wedgeRectCallout">
            <a:avLst>
              <a:gd name="adj1" fmla="val -21364"/>
              <a:gd name="adj2" fmla="val -7336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）数据完整性约束</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2</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）数据库安全性</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3</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）数据库恢复技术</a:t>
            </a:r>
          </a:p>
        </p:txBody>
      </p:sp>
      <p:sp>
        <p:nvSpPr>
          <p:cNvPr id="18" name="矩形标注 17"/>
          <p:cNvSpPr/>
          <p:nvPr/>
        </p:nvSpPr>
        <p:spPr bwMode="auto">
          <a:xfrm>
            <a:off x="5557227" y="124688"/>
            <a:ext cx="3563889" cy="923330"/>
          </a:xfrm>
          <a:prstGeom prst="wedgeRectCallout">
            <a:avLst>
              <a:gd name="adj1" fmla="val -18706"/>
              <a:gd name="adj2" fmla="val 132488"/>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）半结构化、非结构化数据库</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2</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）分布式数据库</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1800" b="0" dirty="0">
                <a:solidFill>
                  <a:schemeClr val="tx1"/>
                </a:solidFill>
                <a:latin typeface="华文新魏" panose="02010800040101010101" pitchFamily="2" charset="-122"/>
                <a:ea typeface="华文新魏" panose="02010800040101010101" pitchFamily="2" charset="-122"/>
              </a:rPr>
              <a:t>（</a:t>
            </a:r>
            <a:r>
              <a:rPr lang="en-US" altLang="zh-CN" sz="1800" b="0" dirty="0">
                <a:solidFill>
                  <a:schemeClr val="tx1"/>
                </a:solidFill>
                <a:latin typeface="华文新魏" panose="02010800040101010101" pitchFamily="2" charset="-122"/>
                <a:ea typeface="华文新魏" panose="02010800040101010101" pitchFamily="2" charset="-122"/>
              </a:rPr>
              <a:t>3</a:t>
            </a:r>
            <a:r>
              <a:rPr lang="zh-CN" altLang="en-US" sz="1800" b="0" dirty="0">
                <a:solidFill>
                  <a:schemeClr val="tx1"/>
                </a:solidFill>
                <a:latin typeface="华文新魏" panose="02010800040101010101" pitchFamily="2" charset="-122"/>
                <a:ea typeface="华文新魏" panose="02010800040101010101" pitchFamily="2" charset="-122"/>
              </a:rPr>
              <a:t>）实时数据库</a:t>
            </a:r>
            <a:endPar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p:txBody>
      </p:sp>
      <p:sp>
        <p:nvSpPr>
          <p:cNvPr id="19" name="矩形标注 18"/>
          <p:cNvSpPr/>
          <p:nvPr/>
        </p:nvSpPr>
        <p:spPr bwMode="auto">
          <a:xfrm>
            <a:off x="3408753" y="1062133"/>
            <a:ext cx="1944216" cy="646331"/>
          </a:xfrm>
          <a:prstGeom prst="wedgeRectCallout">
            <a:avLst>
              <a:gd name="adj1" fmla="val -33785"/>
              <a:gd name="adj2" fmla="val 86796"/>
            </a:avLst>
          </a:prstGeom>
          <a:solidFill>
            <a:srgbClr val="DED7A6"/>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r>
              <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）并发控制</a:t>
            </a:r>
            <a:endPar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1800" b="0" dirty="0">
                <a:solidFill>
                  <a:schemeClr val="tx1"/>
                </a:solidFill>
                <a:latin typeface="华文新魏" panose="02010800040101010101" pitchFamily="2" charset="-122"/>
                <a:ea typeface="华文新魏" panose="02010800040101010101" pitchFamily="2" charset="-122"/>
              </a:rPr>
              <a:t>（</a:t>
            </a:r>
            <a:r>
              <a:rPr lang="en-US" altLang="zh-CN" sz="1800" b="0" dirty="0">
                <a:solidFill>
                  <a:schemeClr val="tx1"/>
                </a:solidFill>
                <a:latin typeface="华文新魏" panose="02010800040101010101" pitchFamily="2" charset="-122"/>
                <a:ea typeface="华文新魏" panose="02010800040101010101" pitchFamily="2" charset="-122"/>
              </a:rPr>
              <a:t>2</a:t>
            </a:r>
            <a:r>
              <a:rPr lang="zh-CN" altLang="en-US" sz="1800" b="0" dirty="0">
                <a:solidFill>
                  <a:schemeClr val="tx1"/>
                </a:solidFill>
                <a:latin typeface="华文新魏" panose="02010800040101010101" pitchFamily="2" charset="-122"/>
                <a:ea typeface="华文新魏" panose="02010800040101010101" pitchFamily="2" charset="-122"/>
              </a:rPr>
              <a:t>）查询优化</a:t>
            </a:r>
            <a:endParaRPr kumimoji="0"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760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3735"/>
                                        </p:tgtEl>
                                        <p:attrNameLst>
                                          <p:attrName>style.visibility</p:attrName>
                                        </p:attrNameLst>
                                      </p:cBhvr>
                                      <p:to>
                                        <p:strVal val="visible"/>
                                      </p:to>
                                    </p:set>
                                    <p:animEffect transition="in" filter="barn(inVertical)">
                                      <p:cBhvr>
                                        <p:cTn id="32" dur="500"/>
                                        <p:tgtEl>
                                          <p:spTgt spid="7373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028betty_white">
  <a:themeElements>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28betty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028betty_white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28betty_white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028betty_white</Template>
  <TotalTime>5813</TotalTime>
  <Words>3046</Words>
  <Application>Microsoft Office PowerPoint</Application>
  <PresentationFormat>全屏显示(4:3)</PresentationFormat>
  <Paragraphs>636</Paragraphs>
  <Slides>73</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8" baseType="lpstr">
      <vt:lpstr>Gulim</vt:lpstr>
      <vt:lpstr>黑体</vt:lpstr>
      <vt:lpstr>华文楷体</vt:lpstr>
      <vt:lpstr>华文细黑</vt:lpstr>
      <vt:lpstr>华文新魏</vt:lpstr>
      <vt:lpstr>宋体</vt:lpstr>
      <vt:lpstr>Arial</vt:lpstr>
      <vt:lpstr>Calibri</vt:lpstr>
      <vt:lpstr>Lucida Sans Unicode</vt:lpstr>
      <vt:lpstr>Times New Roman</vt:lpstr>
      <vt:lpstr>Verdana</vt:lpstr>
      <vt:lpstr>Wingdings</vt:lpstr>
      <vt:lpstr>028betty_white</vt:lpstr>
      <vt:lpstr>Visio</vt:lpstr>
      <vt:lpstr>Image</vt:lpstr>
      <vt:lpstr>数据库系统原理</vt:lpstr>
      <vt:lpstr>讲解纲要</vt:lpstr>
      <vt:lpstr>课程基本信息</vt:lpstr>
      <vt:lpstr>认识工程教育专业认证</vt:lpstr>
      <vt:lpstr>认识工程教育专业认证</vt:lpstr>
      <vt:lpstr>计算机体现的科学性与工程性</vt:lpstr>
      <vt:lpstr>科学与工程</vt:lpstr>
      <vt:lpstr>数据库系统原理-课程目标</vt:lpstr>
      <vt:lpstr>数据库的世界</vt:lpstr>
      <vt:lpstr>建立数据库的感性认识</vt:lpstr>
      <vt:lpstr>建立数据库的感性认识</vt:lpstr>
      <vt:lpstr>数据库系统原理 课程介绍</vt:lpstr>
      <vt:lpstr>数据库系统原理 课程介绍   数据库知识结构图</vt:lpstr>
      <vt:lpstr>数据库系统原理　课程介绍</vt:lpstr>
      <vt:lpstr>数据库系统原理　课程介绍</vt:lpstr>
      <vt:lpstr>数据库系统原理　课程介绍</vt:lpstr>
      <vt:lpstr>数据库系统原理　课程介绍</vt:lpstr>
      <vt:lpstr>数据库系统原理　课程介绍</vt:lpstr>
      <vt:lpstr>数据库系统原理　课程介绍</vt:lpstr>
      <vt:lpstr>讲解纲要</vt:lpstr>
      <vt:lpstr>建立数据库的感性认识</vt:lpstr>
      <vt:lpstr>讲解纲要</vt:lpstr>
      <vt:lpstr>基本概念</vt:lpstr>
      <vt:lpstr>基本概念</vt:lpstr>
      <vt:lpstr>基本概念</vt:lpstr>
      <vt:lpstr>基本概念</vt:lpstr>
      <vt:lpstr>基本概念</vt:lpstr>
      <vt:lpstr>我们期望的数据库应具有什么特质？</vt:lpstr>
      <vt:lpstr>今天的数据库是个什么样子？</vt:lpstr>
      <vt:lpstr>一个典型的数据库应用系统架构</vt:lpstr>
      <vt:lpstr>数据库案例：学校环境需求分析</vt:lpstr>
      <vt:lpstr>数据库案例：学校环境需求分析</vt:lpstr>
      <vt:lpstr>图示模型</vt:lpstr>
      <vt:lpstr>存放所有”系”基本信息的二维表</vt:lpstr>
      <vt:lpstr>存放所有”学生”基本信息的二维表</vt:lpstr>
      <vt:lpstr>存放所有”课程”基本信息的二维表</vt:lpstr>
      <vt:lpstr>存放所有”教师”基本信息的二维表</vt:lpstr>
      <vt:lpstr>PowerPoint 演示文稿</vt:lpstr>
      <vt:lpstr>学生信息与系对应关系的二维表</vt:lpstr>
      <vt:lpstr>教师与课程对应关系的二维表</vt:lpstr>
      <vt:lpstr>学生与课程对应的二维表</vt:lpstr>
      <vt:lpstr>今天的数据库就是这个样子！！！</vt:lpstr>
      <vt:lpstr>回到正题：数据模型</vt:lpstr>
      <vt:lpstr>数据模型</vt:lpstr>
      <vt:lpstr>数据模型</vt:lpstr>
      <vt:lpstr>数据模型</vt:lpstr>
      <vt:lpstr>逻辑数据模型 </vt:lpstr>
      <vt:lpstr>层次模型</vt:lpstr>
      <vt:lpstr>层次模型的数据结构</vt:lpstr>
      <vt:lpstr>层次模型示例</vt:lpstr>
      <vt:lpstr>层次模型示例</vt:lpstr>
      <vt:lpstr>层次模型</vt:lpstr>
      <vt:lpstr>网状模型</vt:lpstr>
      <vt:lpstr>网状模型的数据结构</vt:lpstr>
      <vt:lpstr>网状模型的数据结构</vt:lpstr>
      <vt:lpstr>网状模型的数据结构</vt:lpstr>
      <vt:lpstr>网状模型示例</vt:lpstr>
      <vt:lpstr>网状模型的数据结构</vt:lpstr>
      <vt:lpstr>关系模型</vt:lpstr>
      <vt:lpstr>关系模型的数据结构 </vt:lpstr>
      <vt:lpstr>关系模型的优缺点</vt:lpstr>
      <vt:lpstr>讲解纲要</vt:lpstr>
      <vt:lpstr>数据库系统结构</vt:lpstr>
      <vt:lpstr>数据库系统的三级模式结构</vt:lpstr>
      <vt:lpstr>数据库系统的三级模式结构</vt:lpstr>
      <vt:lpstr>数据库系统的三级模式结构</vt:lpstr>
      <vt:lpstr>数据库系统的三级模式结构</vt:lpstr>
      <vt:lpstr>讲解纲要</vt:lpstr>
      <vt:lpstr>回顾：数据库系统的组成</vt:lpstr>
      <vt:lpstr>数据库能解决所有数据相关的问题吗？</vt:lpstr>
      <vt:lpstr>关于你的学习</vt:lpstr>
      <vt:lpstr>PowerPoint 演示文稿</vt:lpstr>
      <vt:lpstr>Thank you</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微软中国</dc:creator>
  <cp:lastModifiedBy>Admin</cp:lastModifiedBy>
  <cp:revision>81</cp:revision>
  <dcterms:created xsi:type="dcterms:W3CDTF">2013-05-28T06:12:06Z</dcterms:created>
  <dcterms:modified xsi:type="dcterms:W3CDTF">2020-03-08T09:18:48Z</dcterms:modified>
</cp:coreProperties>
</file>