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62"/>
  </p:notesMasterIdLst>
  <p:handoutMasterIdLst>
    <p:handoutMasterId r:id="rId163"/>
  </p:handoutMasterIdLst>
  <p:sldIdLst>
    <p:sldId id="283" r:id="rId2"/>
    <p:sldId id="264" r:id="rId3"/>
    <p:sldId id="300" r:id="rId4"/>
    <p:sldId id="332" r:id="rId5"/>
    <p:sldId id="301" r:id="rId6"/>
    <p:sldId id="302" r:id="rId7"/>
    <p:sldId id="303" r:id="rId8"/>
    <p:sldId id="304" r:id="rId9"/>
    <p:sldId id="305" r:id="rId10"/>
    <p:sldId id="310" r:id="rId11"/>
    <p:sldId id="306" r:id="rId12"/>
    <p:sldId id="311" r:id="rId13"/>
    <p:sldId id="307" r:id="rId14"/>
    <p:sldId id="308" r:id="rId15"/>
    <p:sldId id="309" r:id="rId16"/>
    <p:sldId id="313" r:id="rId17"/>
    <p:sldId id="314" r:id="rId18"/>
    <p:sldId id="315" r:id="rId19"/>
    <p:sldId id="312" r:id="rId20"/>
    <p:sldId id="316" r:id="rId21"/>
    <p:sldId id="317" r:id="rId22"/>
    <p:sldId id="318" r:id="rId23"/>
    <p:sldId id="319" r:id="rId24"/>
    <p:sldId id="333" r:id="rId25"/>
    <p:sldId id="334" r:id="rId26"/>
    <p:sldId id="320" r:id="rId27"/>
    <p:sldId id="321" r:id="rId28"/>
    <p:sldId id="335" r:id="rId29"/>
    <p:sldId id="322" r:id="rId30"/>
    <p:sldId id="336" r:id="rId31"/>
    <p:sldId id="323" r:id="rId32"/>
    <p:sldId id="324" r:id="rId33"/>
    <p:sldId id="325" r:id="rId34"/>
    <p:sldId id="327" r:id="rId35"/>
    <p:sldId id="337" r:id="rId36"/>
    <p:sldId id="328" r:id="rId37"/>
    <p:sldId id="329" r:id="rId38"/>
    <p:sldId id="338" r:id="rId39"/>
    <p:sldId id="326" r:id="rId40"/>
    <p:sldId id="330" r:id="rId41"/>
    <p:sldId id="331" r:id="rId42"/>
    <p:sldId id="339" r:id="rId43"/>
    <p:sldId id="460" r:id="rId44"/>
    <p:sldId id="342" r:id="rId45"/>
    <p:sldId id="343" r:id="rId46"/>
    <p:sldId id="344" r:id="rId47"/>
    <p:sldId id="345" r:id="rId48"/>
    <p:sldId id="346" r:id="rId49"/>
    <p:sldId id="347" r:id="rId50"/>
    <p:sldId id="349" r:id="rId51"/>
    <p:sldId id="351" r:id="rId52"/>
    <p:sldId id="352" r:id="rId53"/>
    <p:sldId id="456" r:id="rId54"/>
    <p:sldId id="353" r:id="rId55"/>
    <p:sldId id="354" r:id="rId56"/>
    <p:sldId id="457" r:id="rId57"/>
    <p:sldId id="355" r:id="rId58"/>
    <p:sldId id="458" r:id="rId59"/>
    <p:sldId id="359" r:id="rId60"/>
    <p:sldId id="459" r:id="rId61"/>
    <p:sldId id="360" r:id="rId62"/>
    <p:sldId id="361" r:id="rId63"/>
    <p:sldId id="363" r:id="rId64"/>
    <p:sldId id="364" r:id="rId65"/>
    <p:sldId id="365" r:id="rId66"/>
    <p:sldId id="366" r:id="rId67"/>
    <p:sldId id="367" r:id="rId68"/>
    <p:sldId id="369" r:id="rId69"/>
    <p:sldId id="371" r:id="rId70"/>
    <p:sldId id="372" r:id="rId71"/>
    <p:sldId id="373" r:id="rId72"/>
    <p:sldId id="376" r:id="rId73"/>
    <p:sldId id="461" r:id="rId74"/>
    <p:sldId id="462" r:id="rId75"/>
    <p:sldId id="464" r:id="rId76"/>
    <p:sldId id="463" r:id="rId77"/>
    <p:sldId id="380" r:id="rId78"/>
    <p:sldId id="465" r:id="rId79"/>
    <p:sldId id="466" r:id="rId80"/>
    <p:sldId id="467" r:id="rId81"/>
    <p:sldId id="468" r:id="rId82"/>
    <p:sldId id="383" r:id="rId83"/>
    <p:sldId id="469" r:id="rId84"/>
    <p:sldId id="470" r:id="rId85"/>
    <p:sldId id="471" r:id="rId86"/>
    <p:sldId id="472" r:id="rId87"/>
    <p:sldId id="384" r:id="rId88"/>
    <p:sldId id="385" r:id="rId89"/>
    <p:sldId id="386" r:id="rId90"/>
    <p:sldId id="387" r:id="rId91"/>
    <p:sldId id="388" r:id="rId92"/>
    <p:sldId id="389" r:id="rId93"/>
    <p:sldId id="390" r:id="rId94"/>
    <p:sldId id="391" r:id="rId95"/>
    <p:sldId id="473" r:id="rId96"/>
    <p:sldId id="475" r:id="rId97"/>
    <p:sldId id="392" r:id="rId98"/>
    <p:sldId id="393" r:id="rId99"/>
    <p:sldId id="474" r:id="rId100"/>
    <p:sldId id="394" r:id="rId101"/>
    <p:sldId id="395" r:id="rId102"/>
    <p:sldId id="396" r:id="rId103"/>
    <p:sldId id="397" r:id="rId104"/>
    <p:sldId id="398" r:id="rId105"/>
    <p:sldId id="399" r:id="rId106"/>
    <p:sldId id="400" r:id="rId107"/>
    <p:sldId id="401" r:id="rId108"/>
    <p:sldId id="402" r:id="rId109"/>
    <p:sldId id="403" r:id="rId110"/>
    <p:sldId id="404" r:id="rId111"/>
    <p:sldId id="405" r:id="rId112"/>
    <p:sldId id="406" r:id="rId113"/>
    <p:sldId id="407" r:id="rId114"/>
    <p:sldId id="408" r:id="rId115"/>
    <p:sldId id="409" r:id="rId116"/>
    <p:sldId id="410" r:id="rId117"/>
    <p:sldId id="411" r:id="rId118"/>
    <p:sldId id="412" r:id="rId119"/>
    <p:sldId id="413" r:id="rId120"/>
    <p:sldId id="414" r:id="rId121"/>
    <p:sldId id="415" r:id="rId122"/>
    <p:sldId id="416" r:id="rId123"/>
    <p:sldId id="417" r:id="rId124"/>
    <p:sldId id="418" r:id="rId125"/>
    <p:sldId id="419" r:id="rId126"/>
    <p:sldId id="420" r:id="rId127"/>
    <p:sldId id="421" r:id="rId128"/>
    <p:sldId id="422" r:id="rId129"/>
    <p:sldId id="423" r:id="rId130"/>
    <p:sldId id="424" r:id="rId131"/>
    <p:sldId id="425" r:id="rId132"/>
    <p:sldId id="426" r:id="rId133"/>
    <p:sldId id="427" r:id="rId134"/>
    <p:sldId id="428" r:id="rId135"/>
    <p:sldId id="429" r:id="rId136"/>
    <p:sldId id="430" r:id="rId137"/>
    <p:sldId id="431" r:id="rId138"/>
    <p:sldId id="432" r:id="rId139"/>
    <p:sldId id="433" r:id="rId140"/>
    <p:sldId id="434" r:id="rId141"/>
    <p:sldId id="435" r:id="rId142"/>
    <p:sldId id="436" r:id="rId143"/>
    <p:sldId id="437" r:id="rId144"/>
    <p:sldId id="438" r:id="rId145"/>
    <p:sldId id="439" r:id="rId146"/>
    <p:sldId id="440" r:id="rId147"/>
    <p:sldId id="441" r:id="rId148"/>
    <p:sldId id="442" r:id="rId149"/>
    <p:sldId id="443" r:id="rId150"/>
    <p:sldId id="444" r:id="rId151"/>
    <p:sldId id="445" r:id="rId152"/>
    <p:sldId id="446" r:id="rId153"/>
    <p:sldId id="447" r:id="rId154"/>
    <p:sldId id="448" r:id="rId155"/>
    <p:sldId id="449" r:id="rId156"/>
    <p:sldId id="450" r:id="rId157"/>
    <p:sldId id="451" r:id="rId158"/>
    <p:sldId id="452" r:id="rId159"/>
    <p:sldId id="453" r:id="rId160"/>
    <p:sldId id="284" r:id="rId161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5pPr>
    <a:lvl6pPr marL="22860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6pPr>
    <a:lvl7pPr marL="27432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7pPr>
    <a:lvl8pPr marL="32004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8pPr>
    <a:lvl9pPr marL="3657600" algn="l" defTabSz="914400" rtl="0" eaLnBrk="1" latinLnBrk="0" hangingPunct="1">
      <a:defRPr sz="2000" b="1" kern="1200">
        <a:solidFill>
          <a:schemeClr val="accent1"/>
        </a:solidFill>
        <a:latin typeface="Lucida Sans Unicode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66FF"/>
    <a:srgbClr val="FF9900"/>
    <a:srgbClr val="990000"/>
    <a:srgbClr val="FFFF00"/>
    <a:srgbClr val="CC0000"/>
    <a:srgbClr val="CC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2634" autoAdjust="0"/>
  </p:normalViewPr>
  <p:slideViewPr>
    <p:cSldViewPr snapToObjects="1">
      <p:cViewPr varScale="1">
        <p:scale>
          <a:sx n="59" d="100"/>
          <a:sy n="59" d="100"/>
        </p:scale>
        <p:origin x="17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DEB00FB7-8EC4-4130-9116-883AC193307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053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201AB-65DC-4D1B-8631-2B1AFC805F0D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D6769-5B47-4E8E-855D-ECD9E2CA04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47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query</a:t>
            </a:r>
            <a:r>
              <a:rPr lang="zh-CN" altLang="en-US" dirty="0">
                <a:sym typeface="Wingdings" panose="05000000000000000000" pitchFamily="2" charset="2"/>
              </a:rPr>
              <a:t>是数据库领域的术语，其表示从一组事实表中找出或者计算出一组事实记录，</a:t>
            </a:r>
            <a:r>
              <a:rPr lang="en-US" altLang="zh-CN" dirty="0">
                <a:sym typeface="Wingdings" panose="05000000000000000000" pitchFamily="2" charset="2"/>
              </a:rPr>
              <a:t>query</a:t>
            </a:r>
            <a:r>
              <a:rPr lang="zh-CN" altLang="en-US" dirty="0">
                <a:sym typeface="Wingdings" panose="05000000000000000000" pitchFamily="2" charset="2"/>
              </a:rPr>
              <a:t>结果中的每条记录是等价；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2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search</a:t>
            </a:r>
            <a:r>
              <a:rPr lang="zh-CN" altLang="en-US" dirty="0">
                <a:sym typeface="Wingdings" panose="05000000000000000000" pitchFamily="2" charset="2"/>
              </a:rPr>
              <a:t>是信息检索领域的术语，其表示从一组文件中找出与给定查询关键字匹配的文件组，</a:t>
            </a:r>
            <a:r>
              <a:rPr lang="en-US" altLang="zh-CN" dirty="0">
                <a:sym typeface="Wingdings" panose="05000000000000000000" pitchFamily="2" charset="2"/>
              </a:rPr>
              <a:t>search</a:t>
            </a:r>
            <a:r>
              <a:rPr lang="zh-CN" altLang="en-US" dirty="0">
                <a:sym typeface="Wingdings" panose="05000000000000000000" pitchFamily="2" charset="2"/>
              </a:rPr>
              <a:t>结果中的每个文件是不等价的，（由于经过一个排序过程）排在前面的文件与查询关键字具有更到的相似度。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（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r>
              <a:rPr lang="en-US" altLang="zh-CN" dirty="0">
                <a:sym typeface="Wingdings" panose="05000000000000000000" pitchFamily="2" charset="2"/>
              </a:rPr>
              <a:t>query</a:t>
            </a:r>
            <a:r>
              <a:rPr lang="zh-CN" altLang="en-US" dirty="0">
                <a:sym typeface="Wingdings" panose="05000000000000000000" pitchFamily="2" charset="2"/>
              </a:rPr>
              <a:t>通常描述的是一种精确匹配，而</a:t>
            </a:r>
            <a:r>
              <a:rPr lang="en-US" altLang="zh-CN" dirty="0">
                <a:sym typeface="Wingdings" panose="05000000000000000000" pitchFamily="2" charset="2"/>
              </a:rPr>
              <a:t>search</a:t>
            </a:r>
            <a:r>
              <a:rPr lang="zh-CN" altLang="en-US" dirty="0">
                <a:sym typeface="Wingdings" panose="05000000000000000000" pitchFamily="2" charset="2"/>
              </a:rPr>
              <a:t>描述的是相似匹配。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1D6769-5B47-4E8E-855D-ECD9E2CA04FA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99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43" name="Group 2807"/>
          <p:cNvGrpSpPr>
            <a:grpSpLocks/>
          </p:cNvGrpSpPr>
          <p:nvPr/>
        </p:nvGrpSpPr>
        <p:grpSpPr bwMode="auto">
          <a:xfrm>
            <a:off x="0" y="1081088"/>
            <a:ext cx="9144000" cy="5776912"/>
            <a:chOff x="0" y="681"/>
            <a:chExt cx="5760" cy="3639"/>
          </a:xfrm>
        </p:grpSpPr>
        <p:sp>
          <p:nvSpPr>
            <p:cNvPr id="68339" name="Rectangle 2803" descr="어두운 수평선"/>
            <p:cNvSpPr>
              <a:spLocks noChangeArrowheads="1"/>
            </p:cNvSpPr>
            <p:nvPr/>
          </p:nvSpPr>
          <p:spPr bwMode="ltGray">
            <a:xfrm>
              <a:off x="0" y="2325"/>
              <a:ext cx="5760" cy="1995"/>
            </a:xfrm>
            <a:prstGeom prst="rect">
              <a:avLst/>
            </a:prstGeom>
            <a:pattFill prst="dkHorz">
              <a:fgClr>
                <a:schemeClr val="folHlink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342" name="Group 2806"/>
            <p:cNvGrpSpPr>
              <a:grpSpLocks/>
            </p:cNvGrpSpPr>
            <p:nvPr userDrawn="1"/>
          </p:nvGrpSpPr>
          <p:grpSpPr bwMode="auto">
            <a:xfrm>
              <a:off x="0" y="681"/>
              <a:ext cx="5760" cy="1775"/>
              <a:chOff x="0" y="681"/>
              <a:chExt cx="5760" cy="1775"/>
            </a:xfrm>
          </p:grpSpPr>
          <p:sp>
            <p:nvSpPr>
              <p:cNvPr id="68320" name="Rectangle 2784"/>
              <p:cNvSpPr>
                <a:spLocks noChangeArrowheads="1"/>
              </p:cNvSpPr>
              <p:nvPr/>
            </p:nvSpPr>
            <p:spPr bwMode="ltGray">
              <a:xfrm>
                <a:off x="0" y="2078"/>
                <a:ext cx="5760" cy="247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323" name="Rectangle 2787"/>
              <p:cNvSpPr>
                <a:spLocks noChangeArrowheads="1"/>
              </p:cNvSpPr>
              <p:nvPr/>
            </p:nvSpPr>
            <p:spPr bwMode="ltGray">
              <a:xfrm>
                <a:off x="0" y="2325"/>
                <a:ext cx="5760" cy="131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8340" name="Group 2804"/>
              <p:cNvGrpSpPr>
                <a:grpSpLocks/>
              </p:cNvGrpSpPr>
              <p:nvPr userDrawn="1"/>
            </p:nvGrpSpPr>
            <p:grpSpPr bwMode="auto">
              <a:xfrm>
                <a:off x="329" y="681"/>
                <a:ext cx="1063" cy="759"/>
                <a:chOff x="329" y="681"/>
                <a:chExt cx="1063" cy="759"/>
              </a:xfrm>
            </p:grpSpPr>
            <p:sp>
              <p:nvSpPr>
                <p:cNvPr id="68331" name="Rectangle 2795"/>
                <p:cNvSpPr>
                  <a:spLocks noChangeArrowheads="1"/>
                </p:cNvSpPr>
                <p:nvPr/>
              </p:nvSpPr>
              <p:spPr bwMode="ltGray">
                <a:xfrm>
                  <a:off x="329" y="681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2" name="Rectangle 2796"/>
                <p:cNvSpPr>
                  <a:spLocks noChangeArrowheads="1"/>
                </p:cNvSpPr>
                <p:nvPr/>
              </p:nvSpPr>
              <p:spPr bwMode="ltGray">
                <a:xfrm>
                  <a:off x="569" y="870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3" name="Rectangle 2797"/>
                <p:cNvSpPr>
                  <a:spLocks noChangeArrowheads="1"/>
                </p:cNvSpPr>
                <p:nvPr/>
              </p:nvSpPr>
              <p:spPr bwMode="ltGray">
                <a:xfrm>
                  <a:off x="912" y="76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4" name="Rectangle 2798"/>
                <p:cNvSpPr>
                  <a:spLocks noChangeArrowheads="1"/>
                </p:cNvSpPr>
                <p:nvPr/>
              </p:nvSpPr>
              <p:spPr bwMode="ltGray">
                <a:xfrm>
                  <a:off x="80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5" name="Rectangle 2799"/>
                <p:cNvSpPr>
                  <a:spLocks noChangeArrowheads="1"/>
                </p:cNvSpPr>
                <p:nvPr/>
              </p:nvSpPr>
              <p:spPr bwMode="ltGray">
                <a:xfrm>
                  <a:off x="1049" y="133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6" name="Rectangle 2800"/>
                <p:cNvSpPr>
                  <a:spLocks noChangeArrowheads="1"/>
                </p:cNvSpPr>
                <p:nvPr/>
              </p:nvSpPr>
              <p:spPr bwMode="ltGray">
                <a:xfrm>
                  <a:off x="1289" y="1097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37" name="Rectangle 2801"/>
                <p:cNvSpPr>
                  <a:spLocks noChangeArrowheads="1"/>
                </p:cNvSpPr>
                <p:nvPr/>
              </p:nvSpPr>
              <p:spPr bwMode="ltGray">
                <a:xfrm>
                  <a:off x="517" y="1284"/>
                  <a:ext cx="103" cy="103"/>
                </a:xfrm>
                <a:prstGeom prst="rect">
                  <a:avLst/>
                </a:prstGeom>
                <a:solidFill>
                  <a:schemeClr val="bg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335" name="Rectangle 23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553200"/>
            <a:ext cx="21336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6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629400"/>
            <a:ext cx="2895600" cy="152400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3337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035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fld id="{A43F59F9-53E2-4787-9B2F-6BC8745F5CA0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3848" name="Rectangle 536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457200" y="2617788"/>
            <a:ext cx="84867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anchor="t"/>
          <a:lstStyle>
            <a:lvl1pPr>
              <a:lnSpc>
                <a:spcPct val="80000"/>
              </a:lnSpc>
              <a:defRPr sz="5000">
                <a:ea typeface="굴림" pitchFamily="50" charset="-127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en-US" altLang="ko-KR" noProof="0" dirty="0"/>
          </a:p>
        </p:txBody>
      </p:sp>
      <p:grpSp>
        <p:nvGrpSpPr>
          <p:cNvPr id="68341" name="Group 2805"/>
          <p:cNvGrpSpPr>
            <a:grpSpLocks/>
          </p:cNvGrpSpPr>
          <p:nvPr/>
        </p:nvGrpSpPr>
        <p:grpSpPr bwMode="auto">
          <a:xfrm>
            <a:off x="4953000" y="3857625"/>
            <a:ext cx="3657600" cy="741363"/>
            <a:chOff x="3120" y="2430"/>
            <a:chExt cx="2304" cy="467"/>
          </a:xfrm>
        </p:grpSpPr>
        <p:sp>
          <p:nvSpPr>
            <p:cNvPr id="68324" name="AutoShape 2788"/>
            <p:cNvSpPr>
              <a:spLocks noChangeArrowheads="1"/>
            </p:cNvSpPr>
            <p:nvPr/>
          </p:nvSpPr>
          <p:spPr bwMode="auto">
            <a:xfrm>
              <a:off x="312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8" name="AutoShape 2792"/>
            <p:cNvSpPr>
              <a:spLocks noChangeArrowheads="1"/>
            </p:cNvSpPr>
            <p:nvPr/>
          </p:nvSpPr>
          <p:spPr bwMode="auto">
            <a:xfrm>
              <a:off x="3690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29" name="AutoShape 2793"/>
            <p:cNvSpPr>
              <a:spLocks noChangeArrowheads="1"/>
            </p:cNvSpPr>
            <p:nvPr/>
          </p:nvSpPr>
          <p:spPr bwMode="auto">
            <a:xfrm>
              <a:off x="4247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30" name="AutoShape 2794"/>
            <p:cNvSpPr>
              <a:spLocks noChangeArrowheads="1"/>
            </p:cNvSpPr>
            <p:nvPr/>
          </p:nvSpPr>
          <p:spPr bwMode="auto">
            <a:xfrm>
              <a:off x="4823" y="2430"/>
              <a:ext cx="601" cy="467"/>
            </a:xfrm>
            <a:prstGeom prst="chevron">
              <a:avLst>
                <a:gd name="adj" fmla="val 321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97E2A2-6052-4A7D-9DFA-6CAD9ACB932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07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4175" y="152400"/>
            <a:ext cx="2181225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85738" y="152400"/>
            <a:ext cx="6396037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4BCAC6-B601-414B-934A-098EEB0E032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548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单击图标添加图表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24CBDCF-C641-4CFC-A765-B78651F1ADB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3053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738" y="152400"/>
            <a:ext cx="8729662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57250" y="1447800"/>
            <a:ext cx="7372350" cy="4953000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5148263" y="6477000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228600" y="6477000"/>
            <a:ext cx="533400" cy="304800"/>
          </a:xfrm>
        </p:spPr>
        <p:txBody>
          <a:bodyPr/>
          <a:lstStyle>
            <a:lvl1pPr>
              <a:defRPr/>
            </a:lvl1pPr>
          </a:lstStyle>
          <a:p>
            <a:fld id="{A4B341EF-CE49-4E87-9F77-A0CCC093AC9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5409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7724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43000" y="1600200"/>
            <a:ext cx="3810000" cy="2667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600200"/>
            <a:ext cx="3810000" cy="2667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2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2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7B959-EC56-43A5-9174-48C7FD65EED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1043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153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228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1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A7A665F-799B-4E8D-8454-3F76BE85375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1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0B8C9A-3502-4B0D-BBB8-D8387D812DB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101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57250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625" y="1447800"/>
            <a:ext cx="360997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DFA384-C2BE-461A-A654-6E8DA0EB28A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1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B5FA25-458B-4A87-8EC7-A4299E204F1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178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6AAA5A2-33FB-4106-9EEA-2527576A553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7820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02F7F51-2E33-4E9B-8823-AC3CAE6C89A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665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29E45D-FC59-416C-B145-E3C4271A509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6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5724128" y="5805264"/>
            <a:ext cx="3657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Logo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7C9FAA-8384-4A11-B8A1-F3F04CF1ED4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" name="Rectangle 311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0" y="1447800"/>
            <a:ext cx="737235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228600" y="6477000"/>
            <a:ext cx="533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1E9C4616-5194-4606-8A63-4CF8C1388173}" type="slidenum">
              <a:rPr lang="ko-KR" altLang="en-US"/>
              <a:pPr/>
              <a:t>‹#›</a:t>
            </a:fld>
            <a:endParaRPr lang="en-US" altLang="ko-KR"/>
          </a:p>
        </p:txBody>
      </p:sp>
      <p:grpSp>
        <p:nvGrpSpPr>
          <p:cNvPr id="12607" name="Group 319"/>
          <p:cNvGrpSpPr>
            <a:grpSpLocks/>
          </p:cNvGrpSpPr>
          <p:nvPr/>
        </p:nvGrpSpPr>
        <p:grpSpPr bwMode="auto">
          <a:xfrm>
            <a:off x="0" y="685800"/>
            <a:ext cx="9144000" cy="776288"/>
            <a:chOff x="0" y="432"/>
            <a:chExt cx="5760" cy="489"/>
          </a:xfrm>
        </p:grpSpPr>
        <p:sp>
          <p:nvSpPr>
            <p:cNvPr id="12592" name="Rectangle 304"/>
            <p:cNvSpPr>
              <a:spLocks noChangeArrowheads="1"/>
            </p:cNvSpPr>
            <p:nvPr/>
          </p:nvSpPr>
          <p:spPr bwMode="gray">
            <a:xfrm>
              <a:off x="0" y="432"/>
              <a:ext cx="5760" cy="146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3" name="Rectangle 305"/>
            <p:cNvSpPr>
              <a:spLocks noChangeArrowheads="1"/>
            </p:cNvSpPr>
            <p:nvPr/>
          </p:nvSpPr>
          <p:spPr bwMode="auto">
            <a:xfrm>
              <a:off x="0" y="578"/>
              <a:ext cx="5760" cy="7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7" name="AutoShape 309"/>
            <p:cNvSpPr>
              <a:spLocks noChangeArrowheads="1"/>
            </p:cNvSpPr>
            <p:nvPr/>
          </p:nvSpPr>
          <p:spPr bwMode="auto">
            <a:xfrm>
              <a:off x="4882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8" name="AutoShape 310"/>
            <p:cNvSpPr>
              <a:spLocks noChangeArrowheads="1"/>
            </p:cNvSpPr>
            <p:nvPr/>
          </p:nvSpPr>
          <p:spPr bwMode="auto">
            <a:xfrm>
              <a:off x="5307" y="615"/>
              <a:ext cx="384" cy="306"/>
            </a:xfrm>
            <a:prstGeom prst="chevron">
              <a:avLst>
                <a:gd name="adj" fmla="val 31373"/>
              </a:avLst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09" name="Rectangle 21"/>
          <p:cNvSpPr>
            <a:spLocks noGrp="1" noChangeArrowheads="1"/>
          </p:cNvSpPr>
          <p:nvPr>
            <p:ph type="title"/>
          </p:nvPr>
        </p:nvSpPr>
        <p:spPr bwMode="gray">
          <a:xfrm>
            <a:off x="185738" y="152400"/>
            <a:ext cx="872966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10000"/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0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0.wmf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0.w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771800" y="2617788"/>
            <a:ext cx="6172175" cy="1611312"/>
          </a:xfrm>
          <a:extLst>
            <a:ext uri="{AF507438-7753-43E0-B8FC-AC1667EBCBE1}">
              <a14:hiddenEffects xmlns:a14="http://schemas.microsoft.com/office/drawing/2010/main">
                <a:effectLst>
                  <a:outerShdw dist="7184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ko-KR" altLang="en-US" dirty="0">
              <a:latin typeface="黑体" panose="02010609060101010101" pitchFamily="49" charset="-122"/>
            </a:endParaRPr>
          </a:p>
        </p:txBody>
      </p:sp>
      <p:sp>
        <p:nvSpPr>
          <p:cNvPr id="70659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3618" y="4876800"/>
            <a:ext cx="7992888" cy="1144488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FontTx/>
              <a:buNone/>
            </a:pPr>
            <a:endParaRPr lang="en-US" altLang="zh-CN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ctr">
              <a:buFontTx/>
              <a:buNone/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桂林电子科技大学 计算机与信息安全学院</a:t>
            </a:r>
            <a:endParaRPr lang="ko-KR" altLang="en-US" b="0" dirty="0">
              <a:latin typeface="华文新魏" panose="02010800040101010101" pitchFamily="2" charset="-122"/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charset="-122"/>
                <a:ea typeface="宋体" charset="-122"/>
              </a:rPr>
              <a:t>认清关系的本质：概念演绎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008" y="1278384"/>
            <a:ext cx="7762056" cy="19812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Times New Roman" pitchFamily="18" charset="0"/>
                <a:ea typeface="宋体" charset="-122"/>
              </a:rPr>
              <a:t>关系：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×D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×…×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 dirty="0" err="1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的（有效）子集叫作在域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 dirty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dirty="0" err="1">
                <a:latin typeface="Times New Roman" pitchFamily="18" charset="0"/>
                <a:ea typeface="宋体" charset="-122"/>
              </a:rPr>
              <a:t>D</a:t>
            </a:r>
            <a:r>
              <a:rPr lang="en-US" altLang="zh-CN" sz="2400" baseline="-25000" dirty="0" err="1">
                <a:latin typeface="Times New Roman" pitchFamily="18" charset="0"/>
                <a:ea typeface="宋体" charset="-122"/>
              </a:rPr>
              <a:t>n</a:t>
            </a:r>
            <a:r>
              <a:rPr lang="zh-CN" altLang="en-US" sz="2400" dirty="0">
                <a:latin typeface="Times New Roman" pitchFamily="18" charset="0"/>
                <a:ea typeface="宋体" charset="-122"/>
              </a:rPr>
              <a:t>上的关系，表示为 </a:t>
            </a:r>
            <a:r>
              <a:rPr lang="en-US" altLang="zh-CN" sz="2400" i="1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i="1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i="1" dirty="0">
                <a:ea typeface="宋体" charset="-122"/>
              </a:rPr>
              <a:t>D</a:t>
            </a:r>
            <a:r>
              <a:rPr lang="en-US" altLang="zh-CN" sz="2400" baseline="-25000" dirty="0">
                <a:ea typeface="宋体" charset="-122"/>
              </a:rPr>
              <a:t>2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dirty="0">
                <a:ea typeface="宋体" charset="-122"/>
              </a:rPr>
              <a:t>…</a:t>
            </a:r>
            <a:r>
              <a:rPr lang="zh-CN" altLang="en-US" sz="2400" dirty="0">
                <a:ea typeface="宋体" charset="-122"/>
              </a:rPr>
              <a:t>，</a:t>
            </a:r>
            <a:r>
              <a:rPr lang="en-US" altLang="zh-CN" sz="2400" i="1" dirty="0" err="1">
                <a:ea typeface="宋体" charset="-122"/>
              </a:rPr>
              <a:t>D</a:t>
            </a:r>
            <a:r>
              <a:rPr lang="en-US" altLang="zh-CN" sz="2400" i="1" baseline="-25000" dirty="0" err="1">
                <a:ea typeface="宋体" charset="-122"/>
              </a:rPr>
              <a:t>n</a:t>
            </a:r>
            <a:r>
              <a:rPr lang="zh-CN" altLang="en-US" sz="2400" dirty="0">
                <a:ea typeface="宋体" charset="-122"/>
              </a:rPr>
              <a:t>）         </a:t>
            </a:r>
          </a:p>
          <a:p>
            <a:pPr lvl="2" algn="just" eaLnBrk="1" hangingPunct="1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i="1" dirty="0">
                <a:ea typeface="宋体" charset="-122"/>
              </a:rPr>
              <a:t>：</a:t>
            </a:r>
            <a:r>
              <a:rPr lang="zh-CN" altLang="en-US" dirty="0">
                <a:ea typeface="宋体" charset="-122"/>
              </a:rPr>
              <a:t>关系名</a:t>
            </a:r>
          </a:p>
          <a:p>
            <a:pPr lvl="2" algn="just" eaLnBrk="1" hangingPunct="1"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zh-CN" i="1" dirty="0">
                <a:ea typeface="宋体" charset="-122"/>
              </a:rPr>
              <a:t>n</a:t>
            </a:r>
            <a:r>
              <a:rPr lang="zh-CN" altLang="en-US" i="1" dirty="0">
                <a:ea typeface="宋体" charset="-122"/>
              </a:rPr>
              <a:t>：</a:t>
            </a:r>
            <a:r>
              <a:rPr lang="zh-CN" altLang="en-US" dirty="0">
                <a:ea typeface="宋体" charset="-122"/>
              </a:rPr>
              <a:t>关系的</a:t>
            </a:r>
            <a:r>
              <a:rPr lang="zh-CN" altLang="en-US" dirty="0">
                <a:ea typeface="黑体" pitchFamily="2" charset="-122"/>
              </a:rPr>
              <a:t>目</a:t>
            </a:r>
            <a:r>
              <a:rPr lang="zh-CN" altLang="en-US" dirty="0">
                <a:ea typeface="宋体" charset="-122"/>
              </a:rPr>
              <a:t>或</a:t>
            </a:r>
            <a:r>
              <a:rPr lang="zh-CN" altLang="en-US" dirty="0">
                <a:ea typeface="黑体" pitchFamily="2" charset="-122"/>
              </a:rPr>
              <a:t>度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Degree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graphicFrame>
        <p:nvGraphicFramePr>
          <p:cNvPr id="4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256314"/>
              </p:ext>
            </p:extLst>
          </p:nvPr>
        </p:nvGraphicFramePr>
        <p:xfrm>
          <a:off x="1403648" y="3429000"/>
          <a:ext cx="6172200" cy="2497139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00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学生姓名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课程名称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教师姓名</a:t>
                      </a:r>
                      <a:endParaRPr kumimoji="1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 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 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 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多媒体技术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梅 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 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63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梅 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多媒体技术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0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第二章 关系数据库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2.1  </a:t>
            </a:r>
            <a:r>
              <a:rPr lang="zh-CN" altLang="en-US" sz="2800" b="1">
                <a:ea typeface="宋体" charset="-122"/>
              </a:rPr>
              <a:t>关系模型概述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2.2  </a:t>
            </a:r>
            <a:r>
              <a:rPr lang="zh-CN" altLang="en-US" sz="2800" b="1">
                <a:ea typeface="宋体" charset="-122"/>
              </a:rPr>
              <a:t>关系数据结构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2.3  </a:t>
            </a:r>
            <a:r>
              <a:rPr lang="zh-CN" altLang="en-US" sz="2800" b="1">
                <a:ea typeface="宋体" charset="-122"/>
              </a:rPr>
              <a:t>关系的完整性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2.4  </a:t>
            </a:r>
            <a:r>
              <a:rPr lang="zh-CN" altLang="en-US" sz="2800" b="1">
                <a:ea typeface="宋体" charset="-122"/>
              </a:rPr>
              <a:t>关系代数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宋体" charset="-122"/>
              </a:rPr>
              <a:t>2.5  </a:t>
            </a:r>
            <a:r>
              <a:rPr lang="zh-CN" altLang="en-US" sz="2800" b="1">
                <a:solidFill>
                  <a:schemeClr val="tx2"/>
                </a:solidFill>
                <a:ea typeface="宋体" charset="-122"/>
              </a:rPr>
              <a:t>关系演算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2.6  </a:t>
            </a:r>
            <a:r>
              <a:rPr lang="zh-CN" altLang="en-US" sz="2800" b="1">
                <a:ea typeface="宋体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856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2.5  </a:t>
            </a:r>
            <a:r>
              <a:rPr lang="zh-CN" altLang="en-US">
                <a:ea typeface="宋体" charset="-122"/>
              </a:rPr>
              <a:t>关系演算 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478472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200">
                <a:ea typeface="宋体" charset="-122"/>
              </a:rPr>
              <a:t>关系演算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以数理</a:t>
            </a:r>
            <a:r>
              <a:rPr lang="zh-CN" altLang="en-US" sz="2200">
                <a:solidFill>
                  <a:srgbClr val="FF5050"/>
                </a:solidFill>
                <a:ea typeface="宋体" charset="-122"/>
              </a:rPr>
              <a:t>逻辑</a:t>
            </a:r>
            <a:r>
              <a:rPr lang="zh-CN" altLang="en-US" sz="2200">
                <a:ea typeface="宋体" charset="-122"/>
              </a:rPr>
              <a:t>中的谓词演算为基础</a:t>
            </a:r>
          </a:p>
          <a:p>
            <a:pPr algn="just">
              <a:lnSpc>
                <a:spcPct val="150000"/>
              </a:lnSpc>
            </a:pPr>
            <a:r>
              <a:rPr lang="zh-CN" altLang="en-US" sz="2200">
                <a:ea typeface="宋体" charset="-122"/>
              </a:rPr>
              <a:t>按谓词变元不同 进行分类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1.</a:t>
            </a:r>
            <a:r>
              <a:rPr lang="zh-CN" altLang="en-US" sz="2200">
                <a:ea typeface="宋体" charset="-122"/>
              </a:rPr>
              <a:t>元组关系演算：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 以</a:t>
            </a:r>
            <a:r>
              <a:rPr lang="zh-CN" altLang="en-US" sz="2200">
                <a:solidFill>
                  <a:srgbClr val="FF5050"/>
                </a:solidFill>
                <a:ea typeface="宋体" charset="-122"/>
              </a:rPr>
              <a:t>元组变量</a:t>
            </a:r>
            <a:r>
              <a:rPr lang="zh-CN" altLang="en-US" sz="2200">
                <a:ea typeface="宋体" charset="-122"/>
              </a:rPr>
              <a:t>作为谓词变元的基本对象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 元组关系演算语言</a:t>
            </a:r>
            <a:r>
              <a:rPr lang="en-US" altLang="zh-CN" sz="2200" b="1">
                <a:solidFill>
                  <a:schemeClr val="hlink"/>
                </a:solidFill>
                <a:ea typeface="宋体" charset="-122"/>
              </a:rPr>
              <a:t>ALPHA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2.</a:t>
            </a:r>
            <a:r>
              <a:rPr lang="zh-CN" altLang="en-US" sz="2200">
                <a:ea typeface="宋体" charset="-122"/>
              </a:rPr>
              <a:t>域关系演算：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 以</a:t>
            </a:r>
            <a:r>
              <a:rPr lang="zh-CN" altLang="en-US" sz="2200">
                <a:solidFill>
                  <a:srgbClr val="FF5050"/>
                </a:solidFill>
                <a:ea typeface="宋体" charset="-122"/>
              </a:rPr>
              <a:t>域变量</a:t>
            </a:r>
            <a:r>
              <a:rPr lang="zh-CN" altLang="en-US" sz="2200">
                <a:ea typeface="宋体" charset="-122"/>
              </a:rPr>
              <a:t>作为谓词变元的基本对象</a:t>
            </a:r>
          </a:p>
          <a:p>
            <a:pPr lvl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域关系演算语言</a:t>
            </a:r>
            <a:r>
              <a:rPr lang="en-US" altLang="zh-CN" sz="2200" b="1">
                <a:solidFill>
                  <a:schemeClr val="hlink"/>
                </a:solidFill>
                <a:ea typeface="宋体" charset="-122"/>
              </a:rPr>
              <a:t>QBE</a:t>
            </a:r>
          </a:p>
        </p:txBody>
      </p:sp>
    </p:spTree>
    <p:extLst>
      <p:ext uri="{BB962C8B-B14F-4D97-AF65-F5344CB8AC3E}">
        <p14:creationId xmlns:p14="http://schemas.microsoft.com/office/powerpoint/2010/main" val="85421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2.5.1 </a:t>
            </a:r>
            <a:r>
              <a:rPr lang="zh-CN" altLang="en-US" sz="3200">
                <a:latin typeface="宋体" charset="-122"/>
                <a:ea typeface="宋体" charset="-122"/>
              </a:rPr>
              <a:t>元组关系演算语言</a:t>
            </a:r>
            <a:r>
              <a:rPr lang="en-US" altLang="zh-CN" sz="3200">
                <a:ea typeface="宋体" charset="-122"/>
              </a:rPr>
              <a:t>ALPHA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r>
              <a:rPr lang="zh-CN" altLang="en-US" sz="2400">
                <a:ea typeface="宋体" charset="-122"/>
              </a:rPr>
              <a:t>由</a:t>
            </a:r>
            <a:r>
              <a:rPr lang="en-US" altLang="zh-CN" sz="2400">
                <a:ea typeface="宋体" charset="-122"/>
              </a:rPr>
              <a:t>E.F.Codd</a:t>
            </a:r>
            <a:r>
              <a:rPr lang="zh-CN" altLang="en-US" sz="2400">
                <a:ea typeface="宋体" charset="-122"/>
              </a:rPr>
              <a:t>提出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INGRES</a:t>
            </a:r>
            <a:r>
              <a:rPr lang="zh-CN" altLang="en-US" sz="2000">
                <a:ea typeface="宋体" charset="-122"/>
              </a:rPr>
              <a:t>所用的</a:t>
            </a:r>
            <a:r>
              <a:rPr lang="en-US" altLang="zh-CN" sz="2000">
                <a:ea typeface="宋体" charset="-122"/>
              </a:rPr>
              <a:t>QUEL</a:t>
            </a:r>
            <a:r>
              <a:rPr lang="zh-CN" altLang="en-US" sz="2000">
                <a:ea typeface="宋体" charset="-122"/>
              </a:rPr>
              <a:t>语言是参照</a:t>
            </a:r>
            <a:r>
              <a:rPr lang="en-US" altLang="zh-CN" sz="2000">
                <a:ea typeface="宋体" charset="-122"/>
              </a:rPr>
              <a:t>ALPHA</a:t>
            </a:r>
            <a:r>
              <a:rPr lang="zh-CN" altLang="en-US" sz="2000">
                <a:ea typeface="宋体" charset="-122"/>
              </a:rPr>
              <a:t>语言研制的</a:t>
            </a:r>
          </a:p>
          <a:p>
            <a:pPr algn="just">
              <a:lnSpc>
                <a:spcPct val="130000"/>
              </a:lnSpc>
            </a:pPr>
            <a:r>
              <a:rPr lang="zh-CN" altLang="en-US" sz="2400">
                <a:ea typeface="宋体" charset="-122"/>
              </a:rPr>
              <a:t>语句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检索语句</a:t>
            </a:r>
          </a:p>
          <a:p>
            <a:pPr lvl="2">
              <a:lnSpc>
                <a:spcPct val="13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zh-CN" sz="2000">
                <a:ea typeface="宋体" charset="-122"/>
              </a:rPr>
              <a:t>GET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更新语句</a:t>
            </a:r>
          </a:p>
          <a:p>
            <a:pPr lvl="2">
              <a:lnSpc>
                <a:spcPct val="13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altLang="zh-CN" sz="2000">
                <a:ea typeface="宋体" charset="-122"/>
              </a:rPr>
              <a:t>PUT</a:t>
            </a:r>
            <a:r>
              <a:rPr lang="zh-CN" altLang="en-US" sz="2000">
                <a:ea typeface="宋体" charset="-122"/>
              </a:rPr>
              <a:t>，</a:t>
            </a:r>
            <a:r>
              <a:rPr lang="en-US" altLang="zh-CN" sz="2000">
                <a:ea typeface="宋体" charset="-122"/>
              </a:rPr>
              <a:t>HOLD</a:t>
            </a:r>
            <a:r>
              <a:rPr lang="zh-CN" altLang="en-US" sz="2000">
                <a:ea typeface="宋体" charset="-122"/>
              </a:rPr>
              <a:t>，</a:t>
            </a:r>
            <a:r>
              <a:rPr lang="en-US" altLang="zh-CN" sz="2000">
                <a:ea typeface="宋体" charset="-122"/>
              </a:rPr>
              <a:t>UPDATE</a:t>
            </a:r>
            <a:r>
              <a:rPr lang="zh-CN" altLang="en-US" sz="2000">
                <a:ea typeface="宋体" charset="-122"/>
              </a:rPr>
              <a:t>，</a:t>
            </a:r>
            <a:r>
              <a:rPr lang="en-US" altLang="zh-CN" sz="2000">
                <a:ea typeface="宋体" charset="-122"/>
              </a:rPr>
              <a:t>DELETE</a:t>
            </a:r>
            <a:r>
              <a:rPr lang="zh-CN" altLang="en-US" sz="2000">
                <a:ea typeface="宋体" charset="-122"/>
              </a:rPr>
              <a:t>，</a:t>
            </a:r>
            <a:r>
              <a:rPr lang="en-US" altLang="zh-CN" sz="2000">
                <a:ea typeface="宋体" charset="-122"/>
              </a:rPr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139297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一、检索操作 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773238"/>
            <a:ext cx="8275637" cy="4114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000">
                <a:ea typeface="宋体" charset="-122"/>
              </a:rPr>
              <a:t> </a:t>
            </a:r>
            <a:r>
              <a:rPr lang="zh-CN" altLang="en-US" sz="2000">
                <a:ea typeface="宋体" charset="-122"/>
              </a:rPr>
              <a:t>语句格式：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     </a:t>
            </a:r>
            <a:r>
              <a:rPr lang="en-US" altLang="zh-CN" sz="2000">
                <a:ea typeface="宋体" charset="-122"/>
              </a:rPr>
              <a:t>GET</a:t>
            </a:r>
            <a:r>
              <a:rPr lang="zh-CN" altLang="en-US" sz="2000">
                <a:ea typeface="宋体" charset="-122"/>
              </a:rPr>
              <a:t>　</a:t>
            </a:r>
            <a:r>
              <a:rPr lang="zh-CN" altLang="en-US" sz="2000" u="sng">
                <a:ea typeface="宋体" charset="-122"/>
              </a:rPr>
              <a:t>工作空间名 </a:t>
            </a:r>
            <a:r>
              <a:rPr lang="zh-CN" altLang="en-US" sz="20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[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en-US" sz="2000" u="sng">
                <a:ea typeface="宋体" charset="-122"/>
              </a:rPr>
              <a:t>定额</a:t>
            </a:r>
            <a:r>
              <a:rPr lang="zh-CN" altLang="en-US" sz="2000">
                <a:ea typeface="宋体" charset="-122"/>
              </a:rPr>
              <a:t>）</a:t>
            </a:r>
            <a:r>
              <a:rPr lang="en-US" altLang="zh-CN" sz="2000">
                <a:ea typeface="宋体" charset="-122"/>
              </a:rPr>
              <a:t>]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1</a:t>
            </a:r>
            <a:r>
              <a:rPr lang="zh-CN" altLang="en-US" sz="2000">
                <a:ea typeface="宋体" charset="-122"/>
              </a:rPr>
              <a:t>）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               </a:t>
            </a:r>
            <a:r>
              <a:rPr lang="en-US" altLang="zh-CN" sz="2000">
                <a:ea typeface="宋体" charset="-122"/>
              </a:rPr>
              <a:t>[</a:t>
            </a:r>
            <a:r>
              <a:rPr lang="zh-CN" altLang="en-US" sz="2000">
                <a:ea typeface="宋体" charset="-122"/>
              </a:rPr>
              <a:t>：</a:t>
            </a:r>
            <a:r>
              <a:rPr lang="zh-CN" altLang="en-US" sz="2000" u="sng">
                <a:ea typeface="宋体" charset="-122"/>
              </a:rPr>
              <a:t>操作条件</a:t>
            </a:r>
            <a:r>
              <a:rPr lang="en-US" altLang="zh-CN" sz="2000">
                <a:ea typeface="宋体" charset="-122"/>
              </a:rPr>
              <a:t>] [DOWN/UP 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 </a:t>
            </a:r>
            <a:r>
              <a:rPr lang="zh-CN" altLang="en-US" sz="2000">
                <a:ea typeface="宋体" charset="-122"/>
              </a:rPr>
              <a:t>定额：规定检索的元组个数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格式：        数字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表达式</a:t>
            </a:r>
            <a:r>
              <a:rPr lang="en-US" altLang="zh-CN" sz="2000">
                <a:ea typeface="宋体" charset="-122"/>
              </a:rPr>
              <a:t>1</a:t>
            </a:r>
            <a:r>
              <a:rPr lang="zh-CN" altLang="en-US" sz="2000">
                <a:ea typeface="宋体" charset="-122"/>
              </a:rPr>
              <a:t>：指定语句的操作对象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格式：</a:t>
            </a:r>
          </a:p>
          <a:p>
            <a:pPr lvl="2" algn="just">
              <a:lnSpc>
                <a:spcPct val="90000"/>
              </a:lnSpc>
              <a:buFontTx/>
              <a:buNone/>
            </a:pPr>
            <a:r>
              <a:rPr lang="zh-CN" altLang="en-US" sz="2400">
                <a:ea typeface="宋体" charset="-122"/>
              </a:rPr>
              <a:t>关系名</a:t>
            </a:r>
            <a:r>
              <a:rPr lang="en-US" altLang="zh-CN" sz="2400">
                <a:ea typeface="宋体" charset="-122"/>
              </a:rPr>
              <a:t>| </a:t>
            </a:r>
            <a:r>
              <a:rPr lang="zh-CN" altLang="en-US" sz="2400">
                <a:ea typeface="宋体" charset="-122"/>
              </a:rPr>
              <a:t>关系名</a:t>
            </a:r>
            <a:r>
              <a:rPr lang="en-US" altLang="zh-CN" sz="2400">
                <a:ea typeface="宋体" charset="-122"/>
              </a:rPr>
              <a:t>. </a:t>
            </a:r>
            <a:r>
              <a:rPr lang="zh-CN" altLang="en-US" sz="2400">
                <a:ea typeface="宋体" charset="-122"/>
              </a:rPr>
              <a:t>属性名</a:t>
            </a:r>
            <a:r>
              <a:rPr lang="en-US" altLang="zh-CN" sz="2400">
                <a:ea typeface="宋体" charset="-122"/>
              </a:rPr>
              <a:t>| </a:t>
            </a:r>
            <a:r>
              <a:rPr lang="zh-CN" altLang="en-US" sz="2400">
                <a:ea typeface="宋体" charset="-122"/>
              </a:rPr>
              <a:t>元组变量</a:t>
            </a:r>
            <a:r>
              <a:rPr lang="en-US" altLang="zh-CN" sz="2400">
                <a:ea typeface="宋体" charset="-122"/>
              </a:rPr>
              <a:t>. </a:t>
            </a:r>
            <a:r>
              <a:rPr lang="zh-CN" altLang="en-US" sz="2400">
                <a:ea typeface="宋体" charset="-122"/>
              </a:rPr>
              <a:t>属性名</a:t>
            </a:r>
            <a:r>
              <a:rPr lang="en-US" altLang="zh-CN" sz="2400">
                <a:ea typeface="宋体" charset="-122"/>
              </a:rPr>
              <a:t>| </a:t>
            </a:r>
            <a:r>
              <a:rPr lang="zh-CN" altLang="en-US" sz="2400">
                <a:ea typeface="宋体" charset="-122"/>
              </a:rPr>
              <a:t>集函数 </a:t>
            </a:r>
            <a:r>
              <a:rPr lang="en-US" altLang="zh-CN" sz="2400">
                <a:ea typeface="宋体" charset="-122"/>
              </a:rPr>
              <a:t>[</a:t>
            </a:r>
            <a:r>
              <a:rPr lang="zh-CN" altLang="en-US" sz="2400">
                <a:ea typeface="宋体" charset="-122"/>
              </a:rPr>
              <a:t>，</a:t>
            </a:r>
            <a:r>
              <a:rPr lang="en-US" altLang="zh-CN" sz="2400">
                <a:ea typeface="宋体" charset="-122"/>
              </a:rPr>
              <a:t>…  ]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操作条件：将操作结果限定在满足条件的元组中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格式：        逻辑表达式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表达式</a:t>
            </a:r>
            <a:r>
              <a:rPr lang="en-US" altLang="zh-CN" sz="2000">
                <a:ea typeface="宋体" charset="-122"/>
              </a:rPr>
              <a:t>2</a:t>
            </a:r>
            <a:r>
              <a:rPr lang="zh-CN" altLang="en-US" sz="2000">
                <a:ea typeface="宋体" charset="-122"/>
              </a:rPr>
              <a:t>：指定排序方式</a:t>
            </a:r>
          </a:p>
          <a:p>
            <a:pPr lvl="2" algn="just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格式：        关系名</a:t>
            </a:r>
            <a:r>
              <a:rPr lang="en-US" altLang="zh-CN" sz="2400">
                <a:ea typeface="宋体" charset="-122"/>
              </a:rPr>
              <a:t>. </a:t>
            </a:r>
            <a:r>
              <a:rPr lang="zh-CN" altLang="en-US" sz="2400">
                <a:ea typeface="宋体" charset="-122"/>
              </a:rPr>
              <a:t>属性名</a:t>
            </a:r>
            <a:r>
              <a:rPr lang="en-US" altLang="zh-CN" sz="2400">
                <a:ea typeface="宋体" charset="-122"/>
              </a:rPr>
              <a:t>| </a:t>
            </a:r>
            <a:r>
              <a:rPr lang="zh-CN" altLang="en-US" sz="2400">
                <a:ea typeface="宋体" charset="-122"/>
              </a:rPr>
              <a:t>元组变量</a:t>
            </a:r>
            <a:r>
              <a:rPr lang="en-US" altLang="zh-CN" sz="2400">
                <a:ea typeface="宋体" charset="-122"/>
              </a:rPr>
              <a:t>. </a:t>
            </a:r>
            <a:r>
              <a:rPr lang="zh-CN" altLang="en-US" sz="2400">
                <a:ea typeface="宋体" charset="-122"/>
              </a:rPr>
              <a:t>属性名</a:t>
            </a:r>
            <a:r>
              <a:rPr lang="en-US" altLang="zh-CN" sz="2400">
                <a:ea typeface="宋体" charset="-122"/>
              </a:rPr>
              <a:t>[</a:t>
            </a:r>
            <a:r>
              <a:rPr lang="zh-CN" altLang="en-US" sz="2400">
                <a:ea typeface="宋体" charset="-122"/>
              </a:rPr>
              <a:t>，</a:t>
            </a:r>
            <a:r>
              <a:rPr lang="en-US" altLang="zh-CN" sz="2400">
                <a:ea typeface="宋体" charset="-122"/>
              </a:rPr>
              <a:t>…  ]</a:t>
            </a:r>
            <a:endParaRPr lang="en-US" altLang="zh-CN" sz="1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56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7391400" cy="990600"/>
          </a:xfrm>
        </p:spPr>
        <p:txBody>
          <a:bodyPr/>
          <a:lstStyle/>
          <a:p>
            <a:r>
              <a:rPr lang="zh-CN" altLang="en-US">
                <a:ea typeface="宋体" charset="-122"/>
              </a:rPr>
              <a:t>一、检索操作 </a:t>
            </a:r>
            <a:br>
              <a:rPr lang="zh-CN" altLang="en-US">
                <a:ea typeface="宋体" charset="-122"/>
              </a:rPr>
            </a:br>
            <a:endParaRPr lang="zh-CN" altLang="en-US">
              <a:ea typeface="宋体" charset="-122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）简单检索</a:t>
            </a:r>
          </a:p>
          <a:p>
            <a:pPr algn="just"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</a:t>
            </a:r>
            <a:r>
              <a:rPr lang="en-US" altLang="zh-CN">
                <a:ea typeface="宋体" charset="-122"/>
              </a:rPr>
              <a:t>GET</a:t>
            </a:r>
            <a:r>
              <a:rPr lang="zh-CN" altLang="en-US">
                <a:ea typeface="宋体" charset="-122"/>
              </a:rPr>
              <a:t>　</a:t>
            </a:r>
            <a:r>
              <a:rPr lang="zh-CN" altLang="en-US" u="sng">
                <a:ea typeface="宋体" charset="-122"/>
              </a:rPr>
              <a:t>工作空间名</a:t>
            </a:r>
            <a:r>
              <a:rPr lang="zh-CN" altLang="en-US">
                <a:ea typeface="宋体" charset="-122"/>
              </a:rPr>
              <a:t> （</a:t>
            </a:r>
            <a:r>
              <a:rPr lang="zh-CN" altLang="en-US" u="sng">
                <a:ea typeface="宋体" charset="-122"/>
              </a:rPr>
              <a:t>表达式</a:t>
            </a:r>
            <a:r>
              <a:rPr lang="en-US" altLang="zh-CN" u="sng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</a:t>
            </a:r>
          </a:p>
          <a:p>
            <a:pPr algn="just"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1]  </a:t>
            </a:r>
            <a:r>
              <a:rPr lang="zh-CN" altLang="en-US">
                <a:ea typeface="宋体" charset="-122"/>
              </a:rPr>
              <a:t>查询所有被选修的课程号码。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</a:t>
            </a:r>
            <a:r>
              <a:rPr lang="en-US" altLang="zh-CN">
                <a:ea typeface="宋体" charset="-122"/>
              </a:rPr>
              <a:t>GET  W  (SC.Cno) 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2]  </a:t>
            </a:r>
            <a:r>
              <a:rPr lang="zh-CN" altLang="en-US">
                <a:ea typeface="宋体" charset="-122"/>
              </a:rPr>
              <a:t>查询所有学生的数据。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</a:t>
            </a:r>
            <a:r>
              <a:rPr lang="en-US" altLang="zh-CN">
                <a:ea typeface="宋体" charset="-122"/>
              </a:rPr>
              <a:t>GET  W  (Student)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808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）限定的检索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格式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</a:t>
            </a:r>
            <a:r>
              <a:rPr lang="en-US" altLang="zh-CN">
                <a:ea typeface="宋体" charset="-122"/>
              </a:rPr>
              <a:t>GET</a:t>
            </a:r>
            <a:r>
              <a:rPr lang="zh-CN" altLang="en-US">
                <a:ea typeface="宋体" charset="-122"/>
              </a:rPr>
              <a:t>　</a:t>
            </a:r>
            <a:r>
              <a:rPr lang="zh-CN" altLang="en-US" u="sng">
                <a:ea typeface="宋体" charset="-122"/>
              </a:rPr>
              <a:t>工作空间名</a:t>
            </a:r>
            <a:r>
              <a:rPr lang="zh-CN" altLang="en-US">
                <a:ea typeface="宋体" charset="-122"/>
              </a:rPr>
              <a:t>（</a:t>
            </a:r>
            <a:r>
              <a:rPr lang="zh-CN" altLang="en-US" u="sng">
                <a:ea typeface="宋体" charset="-122"/>
              </a:rPr>
              <a:t>表达式</a:t>
            </a:r>
            <a:r>
              <a:rPr lang="en-US" altLang="zh-CN" u="sng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）：</a:t>
            </a:r>
            <a:r>
              <a:rPr lang="zh-CN" altLang="en-US" u="sng">
                <a:ea typeface="宋体" charset="-122"/>
              </a:rPr>
              <a:t>操作条件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endParaRPr lang="zh-CN" altLang="en-US" u="sng">
              <a:ea typeface="宋体" charset="-122"/>
            </a:endParaRP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3]</a:t>
            </a:r>
            <a:r>
              <a:rPr lang="zh-CN" altLang="en-US">
                <a:ea typeface="宋体" charset="-122"/>
              </a:rPr>
              <a:t>查询信息系</a:t>
            </a:r>
            <a:r>
              <a:rPr lang="en-US" altLang="zh-CN">
                <a:ea typeface="宋体" charset="-122"/>
              </a:rPr>
              <a:t>(IS)</a:t>
            </a:r>
            <a:r>
              <a:rPr lang="zh-CN" altLang="en-US">
                <a:ea typeface="宋体" charset="-122"/>
              </a:rPr>
              <a:t>中年龄小于</a:t>
            </a:r>
            <a:r>
              <a:rPr lang="en-US" altLang="zh-CN">
                <a:ea typeface="宋体" charset="-122"/>
              </a:rPr>
              <a:t>20</a:t>
            </a:r>
            <a:r>
              <a:rPr lang="zh-CN" altLang="en-US">
                <a:ea typeface="宋体" charset="-122"/>
              </a:rPr>
              <a:t>岁的学生的学号和年龄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</a:t>
            </a:r>
            <a:r>
              <a:rPr lang="en-US" altLang="zh-CN" sz="2000">
                <a:ea typeface="宋体" charset="-122"/>
              </a:rPr>
              <a:t>GET  W  (Student.Sno</a:t>
            </a:r>
            <a:r>
              <a:rPr lang="zh-CN" altLang="en-US" sz="2000">
                <a:ea typeface="宋体" charset="-122"/>
              </a:rPr>
              <a:t>，</a:t>
            </a:r>
            <a:r>
              <a:rPr lang="en-US" altLang="zh-CN" sz="2000">
                <a:ea typeface="宋体" charset="-122"/>
              </a:rPr>
              <a:t>Student.Sage): </a:t>
            </a:r>
          </a:p>
          <a:p>
            <a:pPr lvl="1"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Student.Sdept='IS'∧ Student.Sage&lt;20</a:t>
            </a:r>
          </a:p>
          <a:p>
            <a:endParaRPr lang="en-US" altLang="zh-CN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120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（</a:t>
            </a:r>
            <a:r>
              <a:rPr lang="en-US" altLang="zh-CN" sz="3200">
                <a:ea typeface="宋体" charset="-122"/>
              </a:rPr>
              <a:t>3</a:t>
            </a:r>
            <a:r>
              <a:rPr lang="zh-CN" altLang="en-US" sz="3200">
                <a:ea typeface="宋体" charset="-122"/>
              </a:rPr>
              <a:t>）带排序的检索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62950" cy="44958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格式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>
                <a:ea typeface="黑体" pitchFamily="2" charset="-122"/>
              </a:rPr>
              <a:t> </a:t>
            </a:r>
            <a:r>
              <a:rPr lang="en-US" altLang="zh-CN" sz="2000">
                <a:ea typeface="宋体" charset="-122"/>
              </a:rPr>
              <a:t>GET</a:t>
            </a:r>
            <a:r>
              <a:rPr lang="zh-CN" altLang="en-US" sz="2000">
                <a:ea typeface="宋体" charset="-122"/>
              </a:rPr>
              <a:t>　</a:t>
            </a:r>
            <a:r>
              <a:rPr lang="zh-CN" altLang="en-US" sz="2000" u="sng">
                <a:ea typeface="宋体" charset="-122"/>
              </a:rPr>
              <a:t>工作空间名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1</a:t>
            </a:r>
            <a:r>
              <a:rPr lang="zh-CN" altLang="en-US" sz="2000">
                <a:ea typeface="宋体" charset="-122"/>
              </a:rPr>
              <a:t>）</a:t>
            </a:r>
            <a:r>
              <a:rPr lang="en-US" altLang="zh-CN" sz="2000">
                <a:ea typeface="宋体" charset="-122"/>
              </a:rPr>
              <a:t>[</a:t>
            </a:r>
            <a:r>
              <a:rPr lang="zh-CN" altLang="en-US" sz="2000">
                <a:ea typeface="宋体" charset="-122"/>
              </a:rPr>
              <a:t>：</a:t>
            </a:r>
            <a:r>
              <a:rPr lang="zh-CN" altLang="en-US" sz="2000" u="sng">
                <a:ea typeface="宋体" charset="-122"/>
              </a:rPr>
              <a:t>操作条件</a:t>
            </a:r>
            <a:r>
              <a:rPr lang="en-US" altLang="zh-CN" sz="2000">
                <a:ea typeface="宋体" charset="-122"/>
              </a:rPr>
              <a:t>]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    DOWN/UP 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2</a:t>
            </a:r>
            <a:endParaRPr lang="en-US" altLang="zh-CN" sz="2000"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 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>
                <a:ea typeface="黑体" pitchFamily="2" charset="-122"/>
              </a:rPr>
              <a:t>    [</a:t>
            </a:r>
            <a:r>
              <a:rPr lang="zh-CN" altLang="en-US" sz="2200">
                <a:ea typeface="黑体" pitchFamily="2" charset="-122"/>
              </a:rPr>
              <a:t>例</a:t>
            </a:r>
            <a:r>
              <a:rPr lang="en-US" altLang="zh-CN" sz="2200">
                <a:ea typeface="宋体" charset="-122"/>
              </a:rPr>
              <a:t>4]</a:t>
            </a:r>
            <a:r>
              <a:rPr lang="zh-CN" altLang="en-US" sz="2200">
                <a:ea typeface="宋体" charset="-122"/>
              </a:rPr>
              <a:t>查询计算机科学系</a:t>
            </a:r>
            <a:r>
              <a:rPr lang="en-US" altLang="zh-CN" sz="2200">
                <a:ea typeface="宋体" charset="-122"/>
              </a:rPr>
              <a:t>(CS)</a:t>
            </a:r>
            <a:r>
              <a:rPr lang="zh-CN" altLang="en-US" sz="2200">
                <a:ea typeface="宋体" charset="-122"/>
              </a:rPr>
              <a:t>学生的学号、年龄，结果按年龄降  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         序排序</a:t>
            </a:r>
            <a:endParaRPr lang="zh-CN" altLang="en-US" sz="2400">
              <a:ea typeface="宋体" charset="-122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    </a:t>
            </a:r>
            <a:r>
              <a:rPr lang="en-US" altLang="zh-CN" sz="2000">
                <a:ea typeface="宋体" charset="-122"/>
              </a:rPr>
              <a:t>GET  W  (Student.Sno</a:t>
            </a:r>
            <a:r>
              <a:rPr lang="zh-CN" altLang="en-US" sz="2000">
                <a:ea typeface="宋体" charset="-122"/>
              </a:rPr>
              <a:t>，</a:t>
            </a:r>
            <a:r>
              <a:rPr lang="en-US" altLang="zh-CN" sz="2000">
                <a:ea typeface="宋体" charset="-122"/>
              </a:rPr>
              <a:t>Student.Sage):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     Student.Sdept='CS‘ </a:t>
            </a:r>
            <a:r>
              <a:rPr lang="en-US" altLang="zh-CN" sz="2000">
                <a:solidFill>
                  <a:srgbClr val="FF5050"/>
                </a:solidFill>
                <a:ea typeface="宋体" charset="-122"/>
              </a:rPr>
              <a:t>DOWN</a:t>
            </a:r>
            <a:r>
              <a:rPr lang="en-US" altLang="zh-CN" sz="2000">
                <a:ea typeface="宋体" charset="-122"/>
              </a:rPr>
              <a:t> Student.Sage</a:t>
            </a:r>
          </a:p>
        </p:txBody>
      </p:sp>
    </p:spTree>
    <p:extLst>
      <p:ext uri="{BB962C8B-B14F-4D97-AF65-F5344CB8AC3E}">
        <p14:creationId xmlns:p14="http://schemas.microsoft.com/office/powerpoint/2010/main" val="404490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（</a:t>
            </a:r>
            <a:r>
              <a:rPr lang="en-US" altLang="zh-CN" sz="3200">
                <a:ea typeface="宋体" charset="-122"/>
              </a:rPr>
              <a:t>4</a:t>
            </a:r>
            <a:r>
              <a:rPr lang="zh-CN" altLang="en-US" sz="3200">
                <a:ea typeface="宋体" charset="-122"/>
              </a:rPr>
              <a:t>）带定额的检索</a:t>
            </a:r>
            <a:r>
              <a:rPr lang="zh-CN" altLang="en-US">
                <a:ea typeface="宋体" charset="-122"/>
              </a:rPr>
              <a:t> 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773238"/>
            <a:ext cx="7772400" cy="411480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格式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     </a:t>
            </a:r>
            <a:r>
              <a:rPr lang="en-US" altLang="zh-CN" sz="2000">
                <a:ea typeface="宋体" charset="-122"/>
              </a:rPr>
              <a:t>GET</a:t>
            </a:r>
            <a:r>
              <a:rPr lang="zh-CN" altLang="en-US" sz="2000">
                <a:ea typeface="宋体" charset="-122"/>
              </a:rPr>
              <a:t>　</a:t>
            </a:r>
            <a:r>
              <a:rPr lang="zh-CN" altLang="en-US" sz="2000" u="sng">
                <a:ea typeface="宋体" charset="-122"/>
              </a:rPr>
              <a:t>工作空间名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（</a:t>
            </a:r>
            <a:r>
              <a:rPr lang="zh-CN" altLang="en-US" sz="2000" u="sng">
                <a:solidFill>
                  <a:srgbClr val="FF5050"/>
                </a:solidFill>
                <a:ea typeface="宋体" charset="-122"/>
              </a:rPr>
              <a:t>定额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）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1</a:t>
            </a:r>
            <a:r>
              <a:rPr lang="zh-CN" altLang="en-US" sz="2000">
                <a:ea typeface="宋体" charset="-122"/>
              </a:rPr>
              <a:t>）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          </a:t>
            </a:r>
            <a:r>
              <a:rPr lang="en-US" altLang="zh-CN" sz="1800">
                <a:ea typeface="宋体" charset="-122"/>
              </a:rPr>
              <a:t>[</a:t>
            </a:r>
            <a:r>
              <a:rPr lang="zh-CN" altLang="en-US" sz="1800">
                <a:ea typeface="宋体" charset="-122"/>
              </a:rPr>
              <a:t>：</a:t>
            </a:r>
            <a:r>
              <a:rPr lang="zh-CN" altLang="en-US" sz="1800" u="sng">
                <a:ea typeface="宋体" charset="-122"/>
              </a:rPr>
              <a:t>操作条件</a:t>
            </a:r>
            <a:r>
              <a:rPr lang="en-US" altLang="zh-CN" sz="1800">
                <a:ea typeface="宋体" charset="-122"/>
              </a:rPr>
              <a:t>] [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DOWN/UP</a:t>
            </a:r>
            <a:r>
              <a:rPr lang="en-US" altLang="zh-CN" sz="1800">
                <a:ea typeface="宋体" charset="-122"/>
              </a:rPr>
              <a:t> </a:t>
            </a:r>
            <a:r>
              <a:rPr lang="zh-CN" altLang="en-US" sz="1800" u="sng">
                <a:ea typeface="宋体" charset="-122"/>
              </a:rPr>
              <a:t>表达式</a:t>
            </a:r>
            <a:r>
              <a:rPr lang="en-US" altLang="zh-CN" sz="1800" u="sng">
                <a:ea typeface="宋体" charset="-122"/>
              </a:rPr>
              <a:t>2</a:t>
            </a:r>
            <a:r>
              <a:rPr lang="en-US" altLang="zh-CN" sz="1800">
                <a:ea typeface="宋体" charset="-122"/>
              </a:rPr>
              <a:t>] 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[</a:t>
            </a:r>
            <a:r>
              <a:rPr lang="zh-CN" altLang="en-US" sz="1800">
                <a:ea typeface="黑体" pitchFamily="2" charset="-122"/>
              </a:rPr>
              <a:t>例</a:t>
            </a:r>
            <a:r>
              <a:rPr lang="en-US" altLang="zh-CN" sz="1800">
                <a:ea typeface="宋体" charset="-122"/>
              </a:rPr>
              <a:t>5]  </a:t>
            </a:r>
            <a:r>
              <a:rPr lang="zh-CN" altLang="en-US" sz="1800">
                <a:ea typeface="宋体" charset="-122"/>
              </a:rPr>
              <a:t>取出一个信息系学生的学号。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   </a:t>
            </a:r>
            <a:r>
              <a:rPr lang="en-US" altLang="zh-CN" sz="1800">
                <a:ea typeface="宋体" charset="-122"/>
              </a:rPr>
              <a:t>GET  W  (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1</a:t>
            </a:r>
            <a:r>
              <a:rPr lang="en-US" altLang="zh-CN" sz="1800">
                <a:ea typeface="宋体" charset="-122"/>
              </a:rPr>
              <a:t>)  (Student.Sno):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			 Student.Sdept='IS' 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黑体" pitchFamily="2" charset="-122"/>
              </a:rPr>
              <a:t>[</a:t>
            </a:r>
            <a:r>
              <a:rPr lang="zh-CN" altLang="en-US" sz="1800">
                <a:ea typeface="黑体" pitchFamily="2" charset="-122"/>
              </a:rPr>
              <a:t>例</a:t>
            </a:r>
            <a:r>
              <a:rPr lang="en-US" altLang="zh-CN" sz="1800">
                <a:ea typeface="宋体" charset="-122"/>
              </a:rPr>
              <a:t>6]  </a:t>
            </a:r>
            <a:r>
              <a:rPr lang="zh-CN" altLang="en-US" sz="1800">
                <a:ea typeface="宋体" charset="-122"/>
              </a:rPr>
              <a:t>查询信息系年龄最大的三个学生的学号及其年龄，结果按年龄降序排序。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		</a:t>
            </a:r>
            <a:r>
              <a:rPr lang="en-US" altLang="zh-CN" sz="1800">
                <a:ea typeface="宋体" charset="-122"/>
              </a:rPr>
              <a:t>GET  W (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3</a:t>
            </a:r>
            <a:r>
              <a:rPr lang="en-US" altLang="zh-CN" sz="1800">
                <a:ea typeface="宋体" charset="-122"/>
              </a:rPr>
              <a:t>)  (Student.Sno</a:t>
            </a:r>
            <a:r>
              <a:rPr lang="zh-CN" altLang="en-US" sz="1800">
                <a:ea typeface="宋体" charset="-122"/>
              </a:rPr>
              <a:t>，</a:t>
            </a:r>
            <a:r>
              <a:rPr lang="en-US" altLang="zh-CN" sz="1800">
                <a:ea typeface="宋体" charset="-122"/>
              </a:rPr>
              <a:t>Student.Sage):</a:t>
            </a:r>
          </a:p>
          <a:p>
            <a:pPr lvl="1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Student.Sdept='IS' DOWN Student.Sage</a:t>
            </a:r>
          </a:p>
        </p:txBody>
      </p:sp>
    </p:spTree>
    <p:extLst>
      <p:ext uri="{BB962C8B-B14F-4D97-AF65-F5344CB8AC3E}">
        <p14:creationId xmlns:p14="http://schemas.microsoft.com/office/powerpoint/2010/main" val="1888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（</a:t>
            </a:r>
            <a:r>
              <a:rPr lang="en-US" altLang="zh-CN" sz="3200">
                <a:ea typeface="宋体" charset="-122"/>
              </a:rPr>
              <a:t>5</a:t>
            </a:r>
            <a:r>
              <a:rPr lang="zh-CN" altLang="en-US" sz="3200">
                <a:ea typeface="宋体" charset="-122"/>
              </a:rPr>
              <a:t>）用元组变量的检索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773238"/>
            <a:ext cx="8151813" cy="4114800"/>
          </a:xfrm>
        </p:spPr>
        <p:txBody>
          <a:bodyPr/>
          <a:lstStyle/>
          <a:p>
            <a:pPr algn="just"/>
            <a:r>
              <a:rPr lang="zh-CN" altLang="en-US" sz="2400">
                <a:ea typeface="宋体" charset="-122"/>
              </a:rPr>
              <a:t>元组变量的含义</a:t>
            </a:r>
          </a:p>
          <a:p>
            <a:pPr lvl="1" algn="just"/>
            <a:r>
              <a:rPr lang="zh-CN" altLang="en-US" sz="2200">
                <a:ea typeface="宋体" charset="-122"/>
              </a:rPr>
              <a:t>表示可以在某一关系范围内变化（也称为范围变量</a:t>
            </a:r>
            <a:r>
              <a:rPr lang="en-US" altLang="zh-CN" sz="2200">
                <a:ea typeface="宋体" charset="-122"/>
              </a:rPr>
              <a:t>Range Variable</a:t>
            </a:r>
            <a:r>
              <a:rPr lang="zh-CN" altLang="en-US" sz="2200">
                <a:ea typeface="宋体" charset="-122"/>
              </a:rPr>
              <a:t>）</a:t>
            </a:r>
          </a:p>
          <a:p>
            <a:pPr algn="just"/>
            <a:r>
              <a:rPr lang="zh-CN" altLang="en-US" sz="2400">
                <a:ea typeface="宋体" charset="-122"/>
              </a:rPr>
              <a:t>元组变量的用途</a:t>
            </a:r>
          </a:p>
          <a:p>
            <a:pPr lvl="1" algn="just"/>
            <a:r>
              <a:rPr lang="zh-CN" altLang="en-US" sz="2200">
                <a:ea typeface="宋体" charset="-122"/>
              </a:rPr>
              <a:t>① 简化关系名：设一个较短名字的元组变量来代替较长的关系名。</a:t>
            </a:r>
          </a:p>
          <a:p>
            <a:pPr lvl="1" algn="just"/>
            <a:r>
              <a:rPr lang="zh-CN" altLang="en-US" sz="2200">
                <a:ea typeface="宋体" charset="-122"/>
              </a:rPr>
              <a:t>② 操作条件中使用</a:t>
            </a:r>
            <a:r>
              <a:rPr lang="zh-CN" altLang="en-US" sz="2200">
                <a:solidFill>
                  <a:srgbClr val="FF5050"/>
                </a:solidFill>
                <a:ea typeface="宋体" charset="-122"/>
              </a:rPr>
              <a:t>量词</a:t>
            </a:r>
            <a:r>
              <a:rPr lang="zh-CN" altLang="en-US" sz="2200">
                <a:ea typeface="宋体" charset="-122"/>
              </a:rPr>
              <a:t>时</a:t>
            </a:r>
            <a:r>
              <a:rPr lang="zh-CN" altLang="en-US" sz="2200">
                <a:solidFill>
                  <a:srgbClr val="FF0000"/>
                </a:solidFill>
                <a:ea typeface="宋体" charset="-122"/>
              </a:rPr>
              <a:t>必须</a:t>
            </a:r>
            <a:r>
              <a:rPr lang="zh-CN" altLang="en-US" sz="2200">
                <a:ea typeface="宋体" charset="-122"/>
              </a:rPr>
              <a:t>用元组变量。</a:t>
            </a:r>
          </a:p>
          <a:p>
            <a:pPr algn="just"/>
            <a:r>
              <a:rPr lang="zh-CN" altLang="en-US" sz="2400">
                <a:ea typeface="宋体" charset="-122"/>
              </a:rPr>
              <a:t>定义元组变量</a:t>
            </a:r>
          </a:p>
          <a:p>
            <a:pPr lvl="1" algn="just"/>
            <a:r>
              <a:rPr lang="zh-CN" altLang="en-US" sz="2200">
                <a:ea typeface="宋体" charset="-122"/>
              </a:rPr>
              <a:t>格式：</a:t>
            </a:r>
            <a:r>
              <a:rPr lang="en-US" altLang="zh-CN" sz="2200">
                <a:ea typeface="宋体" charset="-122"/>
              </a:rPr>
              <a:t>RANGE  </a:t>
            </a:r>
            <a:r>
              <a:rPr lang="zh-CN" altLang="en-US" sz="2200">
                <a:ea typeface="宋体" charset="-122"/>
              </a:rPr>
              <a:t>关系名  </a:t>
            </a:r>
            <a:r>
              <a:rPr lang="zh-CN" altLang="en-US" sz="2200">
                <a:solidFill>
                  <a:srgbClr val="FF5050"/>
                </a:solidFill>
                <a:ea typeface="宋体" charset="-122"/>
              </a:rPr>
              <a:t>变量名</a:t>
            </a:r>
            <a:endParaRPr lang="zh-CN" altLang="en-US" sz="2200">
              <a:ea typeface="宋体" charset="-122"/>
            </a:endParaRPr>
          </a:p>
          <a:p>
            <a:pPr lvl="1"/>
            <a:r>
              <a:rPr lang="zh-CN" altLang="en-US" sz="2200">
                <a:ea typeface="宋体" charset="-122"/>
              </a:rPr>
              <a:t>一个关系可以设多个元组变量</a:t>
            </a:r>
            <a:r>
              <a:rPr lang="zh-CN" altLang="en-US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7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(6) </a:t>
            </a:r>
            <a:r>
              <a:rPr lang="zh-CN" altLang="en-US">
                <a:ea typeface="宋体" charset="-122"/>
              </a:rPr>
              <a:t>用存在量词的检索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>
                <a:ea typeface="宋体" charset="-122"/>
              </a:rPr>
              <a:t>操作条件中使用量词时必须用元组变量</a:t>
            </a:r>
            <a:r>
              <a:rPr lang="zh-CN" altLang="en-US">
                <a:ea typeface="宋体" charset="-122"/>
              </a:rPr>
              <a:t> </a:t>
            </a:r>
            <a:endParaRPr lang="zh-CN" altLang="en-US">
              <a:ea typeface="黑体" pitchFamily="2" charset="-122"/>
            </a:endParaRP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>
                <a:ea typeface="黑体" pitchFamily="2" charset="-122"/>
              </a:rPr>
              <a:t>[</a:t>
            </a:r>
            <a:r>
              <a:rPr lang="zh-CN" altLang="en-US" sz="2200">
                <a:ea typeface="黑体" pitchFamily="2" charset="-122"/>
              </a:rPr>
              <a:t>例</a:t>
            </a:r>
            <a:r>
              <a:rPr lang="en-US" altLang="zh-CN" sz="2200">
                <a:ea typeface="宋体" charset="-122"/>
              </a:rPr>
              <a:t>8]  </a:t>
            </a:r>
            <a:r>
              <a:rPr lang="zh-CN" altLang="en-US" sz="2200">
                <a:ea typeface="宋体" charset="-122"/>
              </a:rPr>
              <a:t>查询选修</a:t>
            </a:r>
            <a:r>
              <a:rPr lang="en-US" altLang="zh-CN" sz="2200">
                <a:ea typeface="宋体" charset="-122"/>
              </a:rPr>
              <a:t>2</a:t>
            </a:r>
            <a:r>
              <a:rPr lang="zh-CN" altLang="en-US" sz="2200">
                <a:ea typeface="宋体" charset="-122"/>
              </a:rPr>
              <a:t>号课程的学生名字。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zh-CN" altLang="en-US">
                <a:ea typeface="宋体" charset="-122"/>
              </a:rPr>
              <a:t>   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RANGE</a:t>
            </a:r>
            <a:r>
              <a:rPr lang="en-US" altLang="zh-CN">
                <a:ea typeface="宋体" charset="-122"/>
              </a:rPr>
              <a:t>  SC  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X</a:t>
            </a:r>
            <a:br>
              <a:rPr lang="en-US" altLang="zh-CN">
                <a:solidFill>
                  <a:srgbClr val="FF5050"/>
                </a:solidFill>
                <a:ea typeface="宋体" charset="-122"/>
              </a:rPr>
            </a:br>
            <a:r>
              <a:rPr lang="en-US" altLang="zh-CN">
                <a:ea typeface="宋体" charset="-122"/>
              </a:rPr>
              <a:t>GET W (Student.Sname): </a:t>
            </a:r>
            <a:r>
              <a:rPr lang="en-US" altLang="zh-CN">
                <a:solidFill>
                  <a:srgbClr val="FF505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X</a:t>
            </a:r>
            <a:r>
              <a:rPr lang="en-US" altLang="zh-CN">
                <a:ea typeface="宋体" charset="-122"/>
              </a:rPr>
              <a:t>(X.Sno=Student.Sno∧X.Cno='2')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[</a:t>
            </a:r>
            <a:r>
              <a:rPr lang="zh-CN" altLang="en-US" sz="2200">
                <a:ea typeface="黑体" pitchFamily="2" charset="-122"/>
              </a:rPr>
              <a:t>例</a:t>
            </a:r>
            <a:r>
              <a:rPr lang="en-US" altLang="zh-CN" sz="2200">
                <a:ea typeface="宋体" charset="-122"/>
              </a:rPr>
              <a:t>9] </a:t>
            </a:r>
            <a:r>
              <a:rPr lang="zh-CN" altLang="en-US" sz="2200">
                <a:ea typeface="宋体" charset="-122"/>
              </a:rPr>
              <a:t>查询选修了这样课程的学生学号，其直接先行课是</a:t>
            </a:r>
            <a:r>
              <a:rPr lang="en-US" altLang="zh-CN" sz="2200">
                <a:ea typeface="宋体" charset="-122"/>
              </a:rPr>
              <a:t>6</a:t>
            </a:r>
            <a:r>
              <a:rPr lang="zh-CN" altLang="en-US" sz="2200">
                <a:ea typeface="宋体" charset="-122"/>
              </a:rPr>
              <a:t>号课程。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zh-CN" altLang="en-US">
                <a:ea typeface="宋体" charset="-122"/>
              </a:rPr>
              <a:t>   </a:t>
            </a:r>
            <a:r>
              <a:rPr lang="en-US" altLang="zh-CN">
                <a:ea typeface="宋体" charset="-122"/>
              </a:rPr>
              <a:t>RANGE Course  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CX</a:t>
            </a:r>
            <a:endParaRPr lang="en-US" altLang="zh-CN">
              <a:ea typeface="宋体" charset="-122"/>
            </a:endParaRP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CN">
                <a:ea typeface="宋体" charset="-122"/>
              </a:rPr>
              <a:t>   GET  W  (SC.Sno): </a:t>
            </a:r>
          </a:p>
          <a:p>
            <a:pPr lvl="2">
              <a:lnSpc>
                <a:spcPct val="120000"/>
              </a:lnSpc>
              <a:buFontTx/>
              <a:buNone/>
            </a:pPr>
            <a:r>
              <a:rPr lang="en-US" altLang="zh-CN">
                <a:ea typeface="宋体" charset="-122"/>
              </a:rPr>
              <a:t>  </a:t>
            </a:r>
            <a:r>
              <a:rPr lang="en-US" altLang="zh-CN">
                <a:solidFill>
                  <a:srgbClr val="FF505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CX</a:t>
            </a:r>
            <a:r>
              <a:rPr lang="en-US" altLang="zh-CN">
                <a:ea typeface="宋体" charset="-122"/>
              </a:rPr>
              <a:t> (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CX</a:t>
            </a:r>
            <a:r>
              <a:rPr lang="en-US" altLang="zh-CN">
                <a:ea typeface="宋体" charset="-122"/>
              </a:rPr>
              <a:t>.Cno=SC.Cno∧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CX</a:t>
            </a:r>
            <a:r>
              <a:rPr lang="en-US" altLang="zh-CN">
                <a:ea typeface="宋体" charset="-122"/>
              </a:rPr>
              <a:t>.Pcno='6')</a:t>
            </a:r>
          </a:p>
        </p:txBody>
      </p:sp>
    </p:spTree>
    <p:extLst>
      <p:ext uri="{BB962C8B-B14F-4D97-AF65-F5344CB8AC3E}">
        <p14:creationId xmlns:p14="http://schemas.microsoft.com/office/powerpoint/2010/main" val="93533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关系数据结构：进一步细化的概念</a:t>
            </a:r>
            <a:endParaRPr lang="zh-CN" altLang="zh-CN" sz="3200" dirty="0">
              <a:ea typeface="宋体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729662" cy="4953000"/>
          </a:xfrm>
        </p:spPr>
        <p:txBody>
          <a:bodyPr/>
          <a:lstStyle/>
          <a:p>
            <a:pPr algn="just" eaLnBrk="1" hangingPunct="1"/>
            <a:r>
              <a:rPr lang="zh-CN" altLang="en-US" sz="3200" dirty="0">
                <a:ea typeface="黑体" pitchFamily="2" charset="-122"/>
              </a:rPr>
              <a:t>元组</a:t>
            </a:r>
            <a:r>
              <a:rPr lang="zh-CN" altLang="en-US" sz="3200" dirty="0">
                <a:ea typeface="宋体" charset="-122"/>
              </a:rPr>
              <a:t>（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Tuple</a:t>
            </a:r>
            <a:r>
              <a:rPr lang="zh-CN" altLang="en-US" sz="3200" dirty="0">
                <a:ea typeface="宋体" charset="-122"/>
              </a:rPr>
              <a:t>）</a:t>
            </a:r>
          </a:p>
          <a:p>
            <a:pPr lvl="1" algn="just" eaLnBrk="1" hangingPunct="1"/>
            <a:r>
              <a:rPr lang="zh-CN" altLang="en-US" dirty="0">
                <a:ea typeface="宋体" charset="-122"/>
              </a:rPr>
              <a:t>笛卡尔积中每一个元素（即每一行）（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 err="1">
                <a:ea typeface="宋体" charset="-122"/>
              </a:rPr>
              <a:t>d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）叫作一个</a:t>
            </a:r>
            <a:r>
              <a:rPr lang="en-US" altLang="zh-CN" i="1" dirty="0">
                <a:ea typeface="黑体" pitchFamily="2" charset="-122"/>
              </a:rPr>
              <a:t>n</a:t>
            </a:r>
            <a:r>
              <a:rPr lang="zh-CN" altLang="en-US" dirty="0">
                <a:ea typeface="黑体" pitchFamily="2" charset="-122"/>
              </a:rPr>
              <a:t>元组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n-tuple</a:t>
            </a:r>
            <a:r>
              <a:rPr lang="zh-CN" altLang="en-US" dirty="0">
                <a:ea typeface="宋体" charset="-122"/>
              </a:rPr>
              <a:t>）或简称</a:t>
            </a:r>
            <a:r>
              <a:rPr lang="zh-CN" altLang="en-US" dirty="0">
                <a:ea typeface="黑体" pitchFamily="2" charset="-122"/>
              </a:rPr>
              <a:t>元组</a:t>
            </a:r>
            <a:r>
              <a:rPr lang="en-US" altLang="zh-CN" dirty="0">
                <a:ea typeface="黑体" pitchFamily="2" charset="-122"/>
              </a:rPr>
              <a:t>(Tuple)</a:t>
            </a:r>
            <a:r>
              <a:rPr lang="zh-CN" altLang="en-US" dirty="0">
                <a:ea typeface="黑体" pitchFamily="2" charset="-122"/>
              </a:rPr>
              <a:t>。</a:t>
            </a:r>
            <a:endParaRPr lang="en-US" altLang="zh-CN" dirty="0">
              <a:ea typeface="宋体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3200" dirty="0">
                <a:ea typeface="黑体" pitchFamily="2" charset="-122"/>
              </a:rPr>
              <a:t>属性（</a:t>
            </a:r>
            <a:r>
              <a:rPr lang="en-US" altLang="zh-CN" sz="3200" dirty="0">
                <a:ea typeface="黑体" pitchFamily="2" charset="-122"/>
              </a:rPr>
              <a:t>Attribute</a:t>
            </a:r>
            <a:r>
              <a:rPr lang="zh-CN" altLang="en-US" sz="3200" dirty="0">
                <a:ea typeface="黑体" pitchFamily="2" charset="-122"/>
              </a:rPr>
              <a:t>）</a:t>
            </a:r>
            <a:endParaRPr lang="en-US" altLang="zh-CN" sz="3200" dirty="0">
              <a:ea typeface="黑体" pitchFamily="2" charset="-122"/>
            </a:endParaRPr>
          </a:p>
          <a:p>
            <a:pPr lvl="1" algn="just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笛卡尔积中的每一列即为一个属性。</a:t>
            </a:r>
            <a:endParaRPr lang="en-US" altLang="zh-CN" dirty="0">
              <a:ea typeface="黑体" pitchFamily="2" charset="-122"/>
            </a:endParaRPr>
          </a:p>
          <a:p>
            <a:pPr eaLnBrk="1" hangingPunct="1"/>
            <a:r>
              <a:rPr lang="zh-CN" altLang="en-US" sz="3200" dirty="0">
                <a:ea typeface="黑体" pitchFamily="2" charset="-122"/>
              </a:rPr>
              <a:t>分量</a:t>
            </a:r>
            <a:r>
              <a:rPr lang="zh-CN" altLang="en-US" sz="3200" dirty="0">
                <a:ea typeface="宋体" charset="-122"/>
              </a:rPr>
              <a:t>（</a:t>
            </a:r>
            <a:r>
              <a:rPr lang="en-US" altLang="zh-CN" sz="3200" dirty="0">
                <a:latin typeface="Times New Roman" pitchFamily="18" charset="0"/>
                <a:ea typeface="宋体" charset="-122"/>
              </a:rPr>
              <a:t>Component</a:t>
            </a:r>
            <a:r>
              <a:rPr lang="zh-CN" altLang="en-US" sz="3200" dirty="0"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一个元组（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 err="1">
                <a:ea typeface="宋体" charset="-122"/>
              </a:rPr>
              <a:t>d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）中的每一个项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i="1" baseline="-25000" dirty="0">
                <a:ea typeface="宋体" charset="-122"/>
              </a:rPr>
              <a:t>i</a:t>
            </a:r>
            <a:r>
              <a:rPr lang="zh-CN" altLang="en-US" dirty="0">
                <a:ea typeface="宋体" charset="-122"/>
              </a:rPr>
              <a:t>叫作一个</a:t>
            </a:r>
            <a:r>
              <a:rPr lang="zh-CN" altLang="en-US" dirty="0">
                <a:ea typeface="黑体" pitchFamily="2" charset="-122"/>
              </a:rPr>
              <a:t>分量，</a:t>
            </a:r>
            <a:r>
              <a:rPr lang="zh-CN" altLang="en-US" dirty="0">
                <a:ea typeface="宋体" charset="-122"/>
              </a:rPr>
              <a:t>即属性值</a:t>
            </a:r>
            <a:r>
              <a:rPr lang="zh-CN" altLang="en-US" dirty="0">
                <a:ea typeface="黑体" pitchFamily="2" charset="-122"/>
              </a:rPr>
              <a:t>。</a:t>
            </a:r>
            <a:endParaRPr lang="zh-CN" altLang="en-US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29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用存在量词的检索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772400" cy="41148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000">
                <a:ea typeface="黑体" pitchFamily="2" charset="-122"/>
              </a:rPr>
              <a:t>[</a:t>
            </a:r>
            <a:r>
              <a:rPr lang="zh-CN" altLang="en-US" sz="2000">
                <a:ea typeface="黑体" pitchFamily="2" charset="-122"/>
              </a:rPr>
              <a:t>例</a:t>
            </a:r>
            <a:r>
              <a:rPr lang="en-US" altLang="zh-CN" sz="2000">
                <a:ea typeface="宋体" charset="-122"/>
              </a:rPr>
              <a:t>10]</a:t>
            </a:r>
            <a:r>
              <a:rPr lang="zh-CN" altLang="en-US" sz="2000">
                <a:ea typeface="宋体" charset="-122"/>
              </a:rPr>
              <a:t>查询至少选修一门其先行课为</a:t>
            </a:r>
            <a:r>
              <a:rPr lang="en-US" altLang="zh-CN" sz="2000">
                <a:ea typeface="宋体" charset="-122"/>
              </a:rPr>
              <a:t>6</a:t>
            </a:r>
            <a:r>
              <a:rPr lang="zh-CN" altLang="en-US" sz="2000">
                <a:ea typeface="宋体" charset="-122"/>
              </a:rPr>
              <a:t>号课程的学生名字</a:t>
            </a:r>
            <a:endParaRPr lang="zh-CN" altLang="en-US" sz="2400">
              <a:ea typeface="宋体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   </a:t>
            </a:r>
            <a:r>
              <a:rPr lang="en-US" altLang="zh-CN" sz="1800">
                <a:ea typeface="宋体" charset="-122"/>
              </a:rPr>
              <a:t>RANGE  Course  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CX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                     SC        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SCX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 	GET  W  (Student.Sname): 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SCX</a:t>
            </a:r>
            <a:r>
              <a:rPr lang="en-US" altLang="zh-CN" sz="1800">
                <a:ea typeface="宋体" charset="-122"/>
              </a:rPr>
              <a:t> (SCX.Sno=Student.Sno∧</a:t>
            </a: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                          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  <a:sym typeface="Symbol" pitchFamily="18" charset="2"/>
              </a:rPr>
              <a:t></a:t>
            </a:r>
            <a:r>
              <a:rPr lang="en-US" altLang="zh-CN" sz="1800">
                <a:solidFill>
                  <a:srgbClr val="FF5050"/>
                </a:solidFill>
                <a:ea typeface="宋体" charset="-122"/>
              </a:rPr>
              <a:t>CX</a:t>
            </a:r>
            <a:r>
              <a:rPr lang="en-US" altLang="zh-CN" sz="1800">
                <a:ea typeface="宋体" charset="-122"/>
              </a:rPr>
              <a:t> (CX.Cno=SCX.Cno∧CX.Pcno='6'))</a:t>
            </a:r>
            <a:r>
              <a:rPr lang="en-US" altLang="zh-CN" sz="1800">
                <a:ea typeface="黑体" pitchFamily="2" charset="-122"/>
              </a:rPr>
              <a:t> </a:t>
            </a:r>
            <a:endParaRPr lang="en-US" altLang="zh-CN" sz="1800">
              <a:ea typeface="宋体" charset="-122"/>
            </a:endParaRP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黑体" pitchFamily="2" charset="-122"/>
              </a:rPr>
              <a:t> </a:t>
            </a:r>
            <a:r>
              <a:rPr lang="zh-CN" altLang="en-US" sz="2000">
                <a:ea typeface="宋体" charset="-122"/>
              </a:rPr>
              <a:t>前束范式形式：</a:t>
            </a:r>
            <a:r>
              <a:rPr lang="zh-CN" altLang="en-US" sz="1800">
                <a:ea typeface="宋体" charset="-122"/>
              </a:rPr>
              <a:t>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              </a:t>
            </a:r>
            <a:r>
              <a:rPr lang="en-US" altLang="zh-CN" sz="1800">
                <a:ea typeface="宋体" charset="-122"/>
              </a:rPr>
              <a:t>GET  W  (Student.Sname):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             </a:t>
            </a:r>
            <a:r>
              <a:rPr lang="en-US" altLang="zh-CN" sz="1800">
                <a:ea typeface="宋体" charset="-122"/>
                <a:sym typeface="Symbol" pitchFamily="18" charset="2"/>
              </a:rPr>
              <a:t></a:t>
            </a:r>
            <a:r>
              <a:rPr lang="en-US" altLang="zh-CN" sz="1800">
                <a:ea typeface="宋体" charset="-122"/>
              </a:rPr>
              <a:t>SCX</a:t>
            </a:r>
            <a:r>
              <a:rPr lang="en-US" altLang="zh-CN" sz="1800">
                <a:ea typeface="宋体" charset="-122"/>
                <a:sym typeface="Symbol" pitchFamily="18" charset="2"/>
              </a:rPr>
              <a:t></a:t>
            </a:r>
            <a:r>
              <a:rPr lang="en-US" altLang="zh-CN" sz="1800">
                <a:ea typeface="宋体" charset="-122"/>
              </a:rPr>
              <a:t>CX (SCX.Sno=Student.Sno∧                                          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>
                <a:ea typeface="宋体" charset="-122"/>
              </a:rPr>
              <a:t>                                         CX.Cno=SCX.Cno∧CX.Pcno='6')</a:t>
            </a:r>
          </a:p>
          <a:p>
            <a:pPr>
              <a:buFont typeface="Wingdings" pitchFamily="2" charset="2"/>
              <a:buNone/>
            </a:pPr>
            <a:endParaRPr lang="en-US" altLang="zh-CN" sz="18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10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charset="-122"/>
              </a:rPr>
              <a:t>（</a:t>
            </a:r>
            <a:r>
              <a:rPr lang="en-US" altLang="zh-CN" sz="2800">
                <a:ea typeface="宋体" charset="-122"/>
              </a:rPr>
              <a:t>7</a:t>
            </a:r>
            <a:r>
              <a:rPr lang="zh-CN" altLang="en-US" sz="2800">
                <a:ea typeface="宋体" charset="-122"/>
              </a:rPr>
              <a:t>）带有多个关系的表达式的检索</a:t>
            </a:r>
            <a:endParaRPr lang="zh-CN" altLang="en-US">
              <a:ea typeface="宋体" charset="-122"/>
            </a:endParaRP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3200">
                <a:ea typeface="宋体" charset="-122"/>
              </a:rPr>
              <a:t> </a:t>
            </a:r>
            <a:r>
              <a:rPr lang="en-US" altLang="zh-CN" sz="2600">
                <a:ea typeface="黑体" pitchFamily="2" charset="-122"/>
              </a:rPr>
              <a:t>[</a:t>
            </a:r>
            <a:r>
              <a:rPr lang="zh-CN" altLang="en-US" sz="2600">
                <a:ea typeface="黑体" pitchFamily="2" charset="-122"/>
              </a:rPr>
              <a:t>例</a:t>
            </a:r>
            <a:r>
              <a:rPr lang="en-US" altLang="zh-CN" sz="2600">
                <a:ea typeface="宋体" charset="-122"/>
              </a:rPr>
              <a:t>11]  </a:t>
            </a:r>
            <a:r>
              <a:rPr lang="zh-CN" altLang="en-US" sz="2600">
                <a:ea typeface="宋体" charset="-122"/>
              </a:rPr>
              <a:t>查询成绩为</a:t>
            </a:r>
            <a:r>
              <a:rPr lang="en-US" altLang="zh-CN" sz="2600">
                <a:ea typeface="宋体" charset="-122"/>
              </a:rPr>
              <a:t>90</a:t>
            </a:r>
            <a:r>
              <a:rPr lang="zh-CN" altLang="en-US" sz="2600">
                <a:ea typeface="宋体" charset="-122"/>
              </a:rPr>
              <a:t>分以上的学生名字与课程名字。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600">
                <a:ea typeface="宋体" charset="-122"/>
              </a:rPr>
              <a:t>     </a:t>
            </a:r>
            <a:r>
              <a:rPr lang="en-US" altLang="zh-CN" sz="2600">
                <a:ea typeface="宋体" charset="-122"/>
              </a:rPr>
              <a:t>RANGE  SC  SCX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600">
                <a:ea typeface="宋体" charset="-122"/>
              </a:rPr>
              <a:t>     GET  W(Student.Sname</a:t>
            </a:r>
            <a:r>
              <a:rPr lang="zh-CN" altLang="en-US" sz="2600">
                <a:ea typeface="宋体" charset="-122"/>
              </a:rPr>
              <a:t>，</a:t>
            </a:r>
            <a:r>
              <a:rPr lang="en-US" altLang="zh-CN" sz="2600">
                <a:ea typeface="宋体" charset="-122"/>
              </a:rPr>
              <a:t>Course.Cname):       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600">
                <a:ea typeface="宋体" charset="-122"/>
              </a:rPr>
              <a:t>            </a:t>
            </a:r>
            <a:r>
              <a:rPr lang="en-US" altLang="zh-CN" sz="2600">
                <a:ea typeface="宋体" charset="-122"/>
                <a:sym typeface="Symbol" pitchFamily="18" charset="2"/>
              </a:rPr>
              <a:t></a:t>
            </a:r>
            <a:r>
              <a:rPr lang="en-US" altLang="zh-CN" sz="2600">
                <a:ea typeface="宋体" charset="-122"/>
              </a:rPr>
              <a:t>SCX (SCX.Grade≥90 ∧ 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600">
                <a:ea typeface="宋体" charset="-122"/>
              </a:rPr>
              <a:t>              SCX.Sno=Student.Sno∧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600">
                <a:ea typeface="宋体" charset="-122"/>
              </a:rPr>
              <a:t>              Course.Cno=SCX.Cno)</a:t>
            </a:r>
          </a:p>
        </p:txBody>
      </p:sp>
    </p:spTree>
    <p:extLst>
      <p:ext uri="{BB962C8B-B14F-4D97-AF65-F5344CB8AC3E}">
        <p14:creationId xmlns:p14="http://schemas.microsoft.com/office/powerpoint/2010/main" val="204647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（</a:t>
            </a:r>
            <a:r>
              <a:rPr lang="en-US" altLang="zh-CN" sz="3200">
                <a:ea typeface="宋体" charset="-122"/>
              </a:rPr>
              <a:t>8</a:t>
            </a:r>
            <a:r>
              <a:rPr lang="zh-CN" altLang="en-US" sz="3200">
                <a:ea typeface="宋体" charset="-122"/>
              </a:rPr>
              <a:t>）用全称量词的检索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7772400" cy="41148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>
                <a:ea typeface="黑体" pitchFamily="2" charset="-122"/>
              </a:rPr>
              <a:t> [</a:t>
            </a:r>
            <a:r>
              <a:rPr lang="zh-CN" altLang="en-US" sz="2200">
                <a:ea typeface="黑体" pitchFamily="2" charset="-122"/>
              </a:rPr>
              <a:t>例</a:t>
            </a:r>
            <a:r>
              <a:rPr lang="en-US" altLang="zh-CN" sz="2200">
                <a:ea typeface="宋体" charset="-122"/>
              </a:rPr>
              <a:t>12]  </a:t>
            </a:r>
            <a:r>
              <a:rPr lang="zh-CN" altLang="en-US" sz="2200">
                <a:ea typeface="宋体" charset="-122"/>
              </a:rPr>
              <a:t>查询不选</a:t>
            </a:r>
            <a:r>
              <a:rPr lang="en-US" altLang="zh-CN" sz="2200">
                <a:ea typeface="宋体" charset="-122"/>
              </a:rPr>
              <a:t>1</a:t>
            </a:r>
            <a:r>
              <a:rPr lang="zh-CN" altLang="en-US" sz="2200">
                <a:ea typeface="宋体" charset="-122"/>
              </a:rPr>
              <a:t>号课程的学生名字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        </a:t>
            </a:r>
            <a:r>
              <a:rPr lang="en-US" altLang="zh-CN" sz="2200">
                <a:ea typeface="宋体" charset="-122"/>
              </a:rPr>
              <a:t>RANGE  SC  SCX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          GET  W (Student.Sname):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         SCX (SCX.Sno≠Student.Sno∨SCX.Cno≠'1')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用存在量词表示：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          </a:t>
            </a:r>
            <a:r>
              <a:rPr lang="en-US" altLang="zh-CN" sz="2200">
                <a:ea typeface="宋体" charset="-122"/>
              </a:rPr>
              <a:t>RANGE  SC  SCX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          GET  W  (Student.Sname): 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  <a:sym typeface="Symbol" pitchFamily="18" charset="2"/>
              </a:rPr>
              <a:t>   </a:t>
            </a:r>
            <a:r>
              <a:rPr lang="en-US" altLang="zh-CN" sz="2200">
                <a:ea typeface="宋体" charset="-122"/>
              </a:rPr>
              <a:t>SCX (SCX.Sno=Student.Sno∧SCX.Cno='1')</a:t>
            </a:r>
          </a:p>
          <a:p>
            <a:pPr lvl="1"/>
            <a:endParaRPr lang="en-US" altLang="zh-CN" sz="2200">
              <a:ea typeface="宋体" charset="-122"/>
            </a:endParaRPr>
          </a:p>
        </p:txBody>
      </p:sp>
      <p:graphicFrame>
        <p:nvGraphicFramePr>
          <p:cNvPr id="377860" name="Object 4"/>
          <p:cNvGraphicFramePr>
            <a:graphicFrameLocks noChangeAspect="1"/>
          </p:cNvGraphicFramePr>
          <p:nvPr/>
        </p:nvGraphicFramePr>
        <p:xfrm>
          <a:off x="1600200" y="3505200"/>
          <a:ext cx="350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3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3508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9</a:t>
            </a:r>
            <a:r>
              <a:rPr lang="zh-CN" altLang="en-US">
                <a:ea typeface="宋体" charset="-122"/>
              </a:rPr>
              <a:t>）用两种量词的检索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73238"/>
            <a:ext cx="7772400" cy="4114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13]  </a:t>
            </a:r>
            <a:r>
              <a:rPr lang="zh-CN" altLang="en-US" sz="2400">
                <a:ea typeface="宋体" charset="-122"/>
              </a:rPr>
              <a:t>查询选修了全部课程的学生姓名。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     </a:t>
            </a:r>
            <a:r>
              <a:rPr lang="en-US" altLang="zh-CN">
                <a:ea typeface="宋体" charset="-122"/>
              </a:rPr>
              <a:t>RANGE  Course  CX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                      SC         SCX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       GET  W  (Student.Sname):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CX </a:t>
            </a:r>
            <a:r>
              <a:rPr lang="en-US" altLang="zh-CN">
                <a:ea typeface="宋体" charset="-122"/>
                <a:sym typeface="Symbol" pitchFamily="18" charset="2"/>
              </a:rPr>
              <a:t></a:t>
            </a:r>
            <a:r>
              <a:rPr lang="en-US" altLang="zh-CN">
                <a:ea typeface="宋体" charset="-122"/>
              </a:rPr>
              <a:t>SCX (SCX.Sno=Student.Sno∧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			    SCX.Cno=CX.Cno)</a:t>
            </a:r>
          </a:p>
          <a:p>
            <a:endParaRPr lang="en-US" altLang="zh-CN">
              <a:ea typeface="宋体" charset="-122"/>
            </a:endParaRPr>
          </a:p>
        </p:txBody>
      </p:sp>
      <p:graphicFrame>
        <p:nvGraphicFramePr>
          <p:cNvPr id="379908" name="Object 4"/>
          <p:cNvGraphicFramePr>
            <a:graphicFrameLocks noChangeAspect="1"/>
          </p:cNvGraphicFramePr>
          <p:nvPr/>
        </p:nvGraphicFramePr>
        <p:xfrm>
          <a:off x="1143000" y="3810000"/>
          <a:ext cx="350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7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10000"/>
                        <a:ext cx="3508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93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charset="-122"/>
              </a:rPr>
              <a:t>（</a:t>
            </a:r>
            <a:r>
              <a:rPr lang="en-US" altLang="zh-CN" sz="2800">
                <a:ea typeface="宋体" charset="-122"/>
              </a:rPr>
              <a:t>10</a:t>
            </a:r>
            <a:r>
              <a:rPr lang="zh-CN" altLang="en-US" sz="2800">
                <a:ea typeface="宋体" charset="-122"/>
              </a:rPr>
              <a:t>）用蕴函（</a:t>
            </a:r>
            <a:r>
              <a:rPr lang="en-US" altLang="zh-CN" sz="2800">
                <a:ea typeface="宋体" charset="-122"/>
              </a:rPr>
              <a:t>Implication</a:t>
            </a:r>
            <a:r>
              <a:rPr lang="zh-CN" altLang="en-US" sz="2800">
                <a:ea typeface="宋体" charset="-122"/>
              </a:rPr>
              <a:t>）的检索</a:t>
            </a:r>
            <a:endParaRPr lang="zh-CN" altLang="en-US" sz="3200">
              <a:ea typeface="宋体" charset="-122"/>
            </a:endParaRPr>
          </a:p>
        </p:txBody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7772400" cy="4114800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 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14]  </a:t>
            </a:r>
            <a:r>
              <a:rPr lang="zh-CN" altLang="en-US">
                <a:ea typeface="宋体" charset="-122"/>
              </a:rPr>
              <a:t>查询最少选修了</a:t>
            </a:r>
            <a:r>
              <a:rPr lang="en-US" altLang="zh-CN">
                <a:ea typeface="宋体" charset="-122"/>
              </a:rPr>
              <a:t>200215122</a:t>
            </a:r>
            <a:r>
              <a:rPr lang="zh-CN" altLang="en-US">
                <a:ea typeface="宋体" charset="-122"/>
              </a:rPr>
              <a:t>学生所选课程的学生学号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  </a:t>
            </a:r>
            <a:r>
              <a:rPr lang="en-US" altLang="zh-CN" sz="2400">
                <a:ea typeface="宋体" charset="-122"/>
              </a:rPr>
              <a:t>RANGE  Couse  CX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ea typeface="宋体" charset="-122"/>
              </a:rPr>
              <a:t>                           SC     SCX 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ea typeface="宋体" charset="-122"/>
              </a:rPr>
              <a:t>                           SC     SCY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ea typeface="宋体" charset="-122"/>
              </a:rPr>
              <a:t>          GET  W  (Student.Sno):      CX(</a:t>
            </a:r>
            <a:r>
              <a:rPr lang="en-US" altLang="zh-CN" sz="2400">
                <a:ea typeface="宋体" charset="-122"/>
                <a:sym typeface="Symbol" pitchFamily="18" charset="2"/>
              </a:rPr>
              <a:t></a:t>
            </a:r>
            <a:r>
              <a:rPr lang="en-US" altLang="zh-CN" sz="2400">
                <a:ea typeface="宋体" charset="-122"/>
              </a:rPr>
              <a:t>SCX</a:t>
            </a:r>
          </a:p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2400">
                <a:ea typeface="宋体" charset="-122"/>
              </a:rPr>
              <a:t>          (SCX.Sno=‘200215122'∧SCX.Cno=CX.Cno)                                     	              </a:t>
            </a:r>
            <a:r>
              <a:rPr lang="en-US" altLang="zh-CN" sz="2400">
                <a:ea typeface="宋体" charset="-122"/>
                <a:sym typeface="Symbol" pitchFamily="18" charset="2"/>
              </a:rPr>
              <a:t></a:t>
            </a:r>
            <a:r>
              <a:rPr lang="en-US" altLang="zh-CN" sz="2400">
                <a:ea typeface="宋体" charset="-122"/>
              </a:rPr>
              <a:t>SCY(SCY.Sno=Student.Sno∧                                             		              SCY.Cno= CX.Cno))</a:t>
            </a:r>
          </a:p>
        </p:txBody>
      </p:sp>
      <p:sp>
        <p:nvSpPr>
          <p:cNvPr id="380932" name="AutoShape 4"/>
          <p:cNvSpPr>
            <a:spLocks noChangeArrowheads="1"/>
          </p:cNvSpPr>
          <p:nvPr/>
        </p:nvSpPr>
        <p:spPr bwMode="auto">
          <a:xfrm>
            <a:off x="2103438" y="4652963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/>
        </p:nvGraphicFramePr>
        <p:xfrm>
          <a:off x="4716463" y="3789363"/>
          <a:ext cx="3508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01" name="公式" r:id="rId3" imgW="152280" imgH="164880" progId="Equation.3">
                  <p:embed/>
                </p:oleObj>
              </mc:Choice>
              <mc:Fallback>
                <p:oleObj name="公式" r:id="rId3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789363"/>
                        <a:ext cx="3508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04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11</a:t>
            </a:r>
            <a:r>
              <a:rPr lang="zh-CN" altLang="en-US">
                <a:ea typeface="宋体" charset="-122"/>
              </a:rPr>
              <a:t>）聚集函数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00213"/>
            <a:ext cx="8362950" cy="736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</a:t>
            </a:r>
            <a:r>
              <a:rPr lang="zh-CN" altLang="en-US" sz="2400">
                <a:ea typeface="宋体" charset="-122"/>
              </a:rPr>
              <a:t>常用聚集函数（</a:t>
            </a:r>
            <a:r>
              <a:rPr lang="en-US" altLang="zh-CN" sz="2400">
                <a:ea typeface="宋体" charset="-122"/>
              </a:rPr>
              <a:t>Aggregation function</a:t>
            </a:r>
            <a:r>
              <a:rPr lang="zh-CN" altLang="en-US" sz="2400">
                <a:ea typeface="宋体" charset="-122"/>
              </a:rPr>
              <a:t>）或内部函数（</a:t>
            </a:r>
            <a:r>
              <a:rPr lang="en-US" altLang="zh-CN" sz="2400">
                <a:ea typeface="宋体" charset="-122"/>
              </a:rPr>
              <a:t>Build-in function</a:t>
            </a:r>
            <a:r>
              <a:rPr lang="zh-CN" altLang="en-US" sz="2400">
                <a:ea typeface="宋体" charset="-122"/>
              </a:rPr>
              <a:t>）</a:t>
            </a:r>
          </a:p>
        </p:txBody>
      </p:sp>
      <p:sp>
        <p:nvSpPr>
          <p:cNvPr id="385067" name="Rectangle 43"/>
          <p:cNvSpPr>
            <a:spLocks noChangeArrowheads="1"/>
          </p:cNvSpPr>
          <p:nvPr/>
        </p:nvSpPr>
        <p:spPr bwMode="auto">
          <a:xfrm>
            <a:off x="3132138" y="6237288"/>
            <a:ext cx="2527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800"/>
              <a:t>关系演算中的聚集函数</a:t>
            </a:r>
            <a:r>
              <a:rPr lang="zh-CN" altLang="en-US" sz="1800" b="1"/>
              <a:t> </a:t>
            </a:r>
          </a:p>
        </p:txBody>
      </p:sp>
      <p:graphicFrame>
        <p:nvGraphicFramePr>
          <p:cNvPr id="385149" name="Group 125"/>
          <p:cNvGraphicFramePr>
            <a:graphicFrameLocks noGrp="1"/>
          </p:cNvGraphicFramePr>
          <p:nvPr>
            <p:ph sz="half" idx="2"/>
          </p:nvPr>
        </p:nvGraphicFramePr>
        <p:xfrm>
          <a:off x="2484438" y="2636838"/>
          <a:ext cx="4038600" cy="3398839"/>
        </p:xfrm>
        <a:graphic>
          <a:graphicData uri="http://schemas.openxmlformats.org/drawingml/2006/table">
            <a:tbl>
              <a:tblPr/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函数名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COUNT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对元组计数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求总和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求最大值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MIN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求最小值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AVG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求平均值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49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聚集函数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15]  </a:t>
            </a:r>
            <a:r>
              <a:rPr lang="zh-CN" altLang="en-US" sz="2400">
                <a:ea typeface="宋体" charset="-122"/>
              </a:rPr>
              <a:t>查询学生所在系的数目。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    </a:t>
            </a:r>
            <a:r>
              <a:rPr lang="en-US" altLang="zh-CN">
                <a:ea typeface="宋体" charset="-122"/>
              </a:rPr>
              <a:t>GET  W  ( 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COUNT(Student.Sdept) </a:t>
            </a:r>
            <a:r>
              <a:rPr lang="en-US" altLang="zh-CN">
                <a:ea typeface="宋体" charset="-122"/>
              </a:rPr>
              <a:t>)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   COUNT</a:t>
            </a:r>
            <a:r>
              <a:rPr lang="zh-CN" altLang="en-US">
                <a:ea typeface="宋体" charset="-122"/>
              </a:rPr>
              <a:t>函数在计数时会自动排除重复值。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>
                <a:ea typeface="黑体" pitchFamily="2" charset="-122"/>
              </a:rPr>
              <a:t> </a:t>
            </a:r>
            <a:endParaRPr lang="zh-CN" altLang="en-US" sz="2400">
              <a:ea typeface="宋体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16]  </a:t>
            </a:r>
            <a:r>
              <a:rPr lang="zh-CN" altLang="en-US" sz="2400">
                <a:ea typeface="宋体" charset="-122"/>
              </a:rPr>
              <a:t>查询信息系学生的平均年龄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      </a:t>
            </a:r>
            <a:r>
              <a:rPr lang="en-US" altLang="zh-CN" sz="2400">
                <a:ea typeface="宋体" charset="-122"/>
              </a:rPr>
              <a:t>GET  W  (AVG(Student.Sage):                 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     Student.Sdept='IS’  )</a:t>
            </a: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03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二、更新操作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931150" cy="4495800"/>
          </a:xfrm>
        </p:spPr>
        <p:txBody>
          <a:bodyPr/>
          <a:lstStyle/>
          <a:p>
            <a:pPr algn="just"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(1) </a:t>
            </a:r>
            <a:r>
              <a:rPr lang="zh-CN" altLang="en-US">
                <a:ea typeface="宋体" charset="-122"/>
              </a:rPr>
              <a:t>修改操作</a:t>
            </a:r>
          </a:p>
          <a:p>
            <a:pPr algn="just"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(2) </a:t>
            </a:r>
            <a:r>
              <a:rPr lang="zh-CN" altLang="en-US">
                <a:ea typeface="宋体" charset="-122"/>
              </a:rPr>
              <a:t>插入操作</a:t>
            </a:r>
          </a:p>
          <a:p>
            <a:pPr algn="just">
              <a:lnSpc>
                <a:spcPct val="16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(3) </a:t>
            </a:r>
            <a:r>
              <a:rPr lang="zh-CN" altLang="en-US">
                <a:ea typeface="宋体" charset="-122"/>
              </a:rPr>
              <a:t>删除操作</a:t>
            </a:r>
            <a:endParaRPr lang="zh-CN" altLang="en-US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269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）修改操作</a:t>
            </a:r>
            <a:r>
              <a:rPr lang="zh-CN" altLang="en-US" sz="3200">
                <a:ea typeface="宋体" charset="-122"/>
              </a:rPr>
              <a:t>步骤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4114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200">
                <a:ea typeface="宋体" charset="-122"/>
              </a:rPr>
              <a:t>① </a:t>
            </a:r>
            <a:r>
              <a:rPr lang="zh-CN" altLang="en-US" sz="2200">
                <a:ea typeface="宋体" charset="-122"/>
              </a:rPr>
              <a:t>用</a:t>
            </a:r>
            <a:r>
              <a:rPr lang="en-US" altLang="zh-CN" sz="2200">
                <a:ea typeface="宋体" charset="-122"/>
              </a:rPr>
              <a:t>HOLD</a:t>
            </a:r>
            <a:r>
              <a:rPr lang="zh-CN" altLang="en-US" sz="2200">
                <a:ea typeface="宋体" charset="-122"/>
              </a:rPr>
              <a:t>语句将要修改的元组从数据库中读到工作空间中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zh-CN" sz="2500">
                <a:solidFill>
                  <a:srgbClr val="FF5050"/>
                </a:solidFill>
                <a:ea typeface="宋体" charset="-122"/>
              </a:rPr>
              <a:t>HOLD</a:t>
            </a:r>
            <a:r>
              <a:rPr lang="en-US" altLang="zh-CN" sz="2500">
                <a:ea typeface="宋体" charset="-122"/>
              </a:rPr>
              <a:t> </a:t>
            </a:r>
            <a:r>
              <a:rPr lang="zh-CN" altLang="en-US" sz="2500" u="sng">
                <a:ea typeface="宋体" charset="-122"/>
              </a:rPr>
              <a:t>工作空间名</a:t>
            </a:r>
            <a:r>
              <a:rPr lang="zh-CN" altLang="en-US" sz="2500">
                <a:ea typeface="宋体" charset="-122"/>
              </a:rPr>
              <a:t>（</a:t>
            </a:r>
            <a:r>
              <a:rPr lang="zh-CN" altLang="en-US" sz="2500" u="sng">
                <a:ea typeface="宋体" charset="-122"/>
              </a:rPr>
              <a:t>表达式</a:t>
            </a:r>
            <a:r>
              <a:rPr lang="en-US" altLang="zh-CN" sz="2500" u="sng">
                <a:ea typeface="宋体" charset="-122"/>
              </a:rPr>
              <a:t>1</a:t>
            </a:r>
            <a:r>
              <a:rPr lang="zh-CN" altLang="en-US" sz="2500">
                <a:ea typeface="宋体" charset="-122"/>
              </a:rPr>
              <a:t>）</a:t>
            </a:r>
            <a:r>
              <a:rPr lang="en-US" altLang="zh-CN" sz="2500">
                <a:ea typeface="宋体" charset="-122"/>
              </a:rPr>
              <a:t>[</a:t>
            </a:r>
            <a:r>
              <a:rPr lang="zh-CN" altLang="en-US" sz="2500">
                <a:ea typeface="宋体" charset="-122"/>
              </a:rPr>
              <a:t>：</a:t>
            </a:r>
            <a:r>
              <a:rPr lang="zh-CN" altLang="en-US" sz="2500" u="sng">
                <a:ea typeface="宋体" charset="-122"/>
              </a:rPr>
              <a:t>操作条件 </a:t>
            </a:r>
            <a:r>
              <a:rPr lang="en-US" altLang="zh-CN" sz="2500">
                <a:ea typeface="宋体" charset="-122"/>
              </a:rPr>
              <a:t>]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en-US" altLang="zh-CN" sz="2500">
                <a:ea typeface="宋体" charset="-122"/>
              </a:rPr>
              <a:t>HOLD</a:t>
            </a:r>
            <a:r>
              <a:rPr lang="zh-CN" altLang="en-US" sz="2500">
                <a:ea typeface="宋体" charset="-122"/>
              </a:rPr>
              <a:t>语句是带上并发控制的</a:t>
            </a:r>
            <a:r>
              <a:rPr lang="en-US" altLang="zh-CN" sz="2500">
                <a:ea typeface="宋体" charset="-122"/>
              </a:rPr>
              <a:t>GET</a:t>
            </a:r>
            <a:r>
              <a:rPr lang="zh-CN" altLang="en-US" sz="2500">
                <a:ea typeface="宋体" charset="-122"/>
              </a:rPr>
              <a:t>语句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② 用宿主语言修改工作空间中元组的属性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③ 用</a:t>
            </a:r>
            <a:r>
              <a:rPr lang="en-US" altLang="zh-CN" sz="2200">
                <a:ea typeface="宋体" charset="-122"/>
              </a:rPr>
              <a:t>UPDATE</a:t>
            </a:r>
            <a:r>
              <a:rPr lang="zh-CN" altLang="en-US" sz="2200">
                <a:ea typeface="宋体" charset="-122"/>
              </a:rPr>
              <a:t>语句将修改后的元组送回数据库中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200">
                <a:ea typeface="宋体" charset="-122"/>
              </a:rPr>
              <a:t>	  </a:t>
            </a:r>
            <a:r>
              <a:rPr lang="en-US" altLang="zh-CN" sz="2200">
                <a:solidFill>
                  <a:srgbClr val="FF5050"/>
                </a:solidFill>
                <a:ea typeface="宋体" charset="-122"/>
              </a:rPr>
              <a:t>UPDATE</a:t>
            </a:r>
            <a:r>
              <a:rPr lang="en-US" altLang="zh-CN" sz="2200">
                <a:ea typeface="宋体" charset="-122"/>
              </a:rPr>
              <a:t>  </a:t>
            </a:r>
            <a:r>
              <a:rPr lang="zh-CN" altLang="en-US" sz="2200" u="sng">
                <a:ea typeface="宋体" charset="-122"/>
              </a:rPr>
              <a:t>工作空间名</a:t>
            </a:r>
            <a:endParaRPr lang="zh-CN" altLang="en-US" sz="22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737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修改操作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17713"/>
            <a:ext cx="8343900" cy="4114800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 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17]  </a:t>
            </a:r>
            <a:r>
              <a:rPr lang="zh-CN" altLang="en-US" sz="2400">
                <a:ea typeface="宋体" charset="-122"/>
              </a:rPr>
              <a:t>把</a:t>
            </a:r>
            <a:r>
              <a:rPr lang="en-US" altLang="zh-CN" sz="2400">
                <a:ea typeface="宋体" charset="-122"/>
              </a:rPr>
              <a:t>200215121</a:t>
            </a:r>
            <a:r>
              <a:rPr lang="zh-CN" altLang="en-US" sz="2400">
                <a:ea typeface="宋体" charset="-122"/>
              </a:rPr>
              <a:t>学生从计算机科学系转到信息系。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</a:t>
            </a:r>
            <a:r>
              <a:rPr lang="en-US" altLang="zh-CN" sz="2400">
                <a:ea typeface="宋体" charset="-122"/>
              </a:rPr>
              <a:t>HOLD  W  (Student.Sno</a:t>
            </a:r>
            <a:r>
              <a:rPr lang="zh-CN" altLang="en-US" sz="2400">
                <a:ea typeface="宋体" charset="-122"/>
              </a:rPr>
              <a:t>， </a:t>
            </a:r>
            <a:r>
              <a:rPr lang="en-US" altLang="zh-CN" sz="2400">
                <a:ea typeface="宋体" charset="-122"/>
              </a:rPr>
              <a:t>Student.Sdetp):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                Student.Sno=‘200215121'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（从</a:t>
            </a:r>
            <a:r>
              <a:rPr lang="en-US" altLang="zh-CN" sz="2000">
                <a:solidFill>
                  <a:srgbClr val="FF5050"/>
                </a:solidFill>
                <a:ea typeface="宋体" charset="-122"/>
              </a:rPr>
              <a:t>Student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关系中读出</a:t>
            </a:r>
            <a:r>
              <a:rPr lang="en-US" altLang="zh-CN" sz="2000">
                <a:solidFill>
                  <a:srgbClr val="FF5050"/>
                </a:solidFill>
                <a:ea typeface="宋体" charset="-122"/>
              </a:rPr>
              <a:t>95007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学生的数据）</a:t>
            </a:r>
            <a:endParaRPr lang="zh-CN" altLang="en-US" sz="2000"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</a:t>
            </a:r>
            <a:r>
              <a:rPr lang="en-US" altLang="zh-CN" sz="2400">
                <a:ea typeface="宋体" charset="-122"/>
              </a:rPr>
              <a:t>MOVE  'IS' TO W.Sdept    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			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（用宿主语言进行修改）</a:t>
            </a:r>
            <a:endParaRPr lang="zh-CN" altLang="en-US" sz="2000">
              <a:ea typeface="宋体" charset="-122"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</a:t>
            </a:r>
            <a:r>
              <a:rPr lang="en-US" altLang="zh-CN" sz="2400">
                <a:ea typeface="宋体" charset="-122"/>
              </a:rPr>
              <a:t>UPDATE W                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			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（把修改后的元组送回</a:t>
            </a:r>
            <a:r>
              <a:rPr lang="en-US" altLang="zh-CN" sz="2000">
                <a:solidFill>
                  <a:srgbClr val="FF5050"/>
                </a:solidFill>
                <a:ea typeface="宋体" charset="-122"/>
              </a:rPr>
              <a:t>Student</a:t>
            </a:r>
            <a:r>
              <a:rPr lang="zh-CN" altLang="en-US" sz="2000">
                <a:solidFill>
                  <a:srgbClr val="FF5050"/>
                </a:solidFill>
                <a:ea typeface="宋体" charset="-122"/>
              </a:rPr>
              <a:t>关系）</a:t>
            </a:r>
            <a:endParaRPr lang="zh-CN" altLang="en-US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1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72" y="0"/>
            <a:ext cx="8935516" cy="764704"/>
          </a:xfrm>
        </p:spPr>
        <p:txBody>
          <a:bodyPr/>
          <a:lstStyle/>
          <a:p>
            <a:r>
              <a:rPr lang="zh-CN" altLang="en-US" sz="2800" dirty="0">
                <a:ea typeface="宋体" charset="-122"/>
              </a:rPr>
              <a:t>关系数据结构：进一步细化的概念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11652" name="Group 4"/>
          <p:cNvGraphicFramePr>
            <a:graphicFrameLocks noGrp="1"/>
          </p:cNvGraphicFramePr>
          <p:nvPr>
            <p:ph sz="half" idx="2"/>
          </p:nvPr>
        </p:nvGraphicFramePr>
        <p:xfrm>
          <a:off x="468313" y="3500438"/>
          <a:ext cx="8218487" cy="2757489"/>
        </p:xfrm>
        <a:graphic>
          <a:graphicData uri="http://schemas.openxmlformats.org/drawingml/2006/table">
            <a:tbl>
              <a:tblPr/>
              <a:tblGrid>
                <a:gridCol w="209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5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年 龄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 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0603010101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0605020216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刘 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电子商务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A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0603010102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欧阳雪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女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19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0605030312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成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E99B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财会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344488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693738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989013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2827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1696" name="AutoShape 48"/>
          <p:cNvSpPr>
            <a:spLocks noChangeArrowheads="1"/>
          </p:cNvSpPr>
          <p:nvPr/>
        </p:nvSpPr>
        <p:spPr bwMode="auto">
          <a:xfrm>
            <a:off x="6038503" y="2263776"/>
            <a:ext cx="914400" cy="609600"/>
          </a:xfrm>
          <a:prstGeom prst="wedgeRoundRectCallout">
            <a:avLst>
              <a:gd name="adj1" fmla="val -107639"/>
              <a:gd name="adj2" fmla="val 153125"/>
              <a:gd name="adj3" fmla="val 16667"/>
            </a:avLst>
          </a:prstGeom>
          <a:solidFill>
            <a:srgbClr val="7E99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0">
                <a:latin typeface="Arial" charset="0"/>
              </a:rPr>
              <a:t>属 性</a:t>
            </a:r>
          </a:p>
        </p:txBody>
      </p:sp>
      <p:sp>
        <p:nvSpPr>
          <p:cNvPr id="411697" name="AutoShape 49"/>
          <p:cNvSpPr>
            <a:spLocks/>
          </p:cNvSpPr>
          <p:nvPr/>
        </p:nvSpPr>
        <p:spPr bwMode="auto">
          <a:xfrm>
            <a:off x="3779838" y="2525714"/>
            <a:ext cx="9144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396704"/>
              <a:gd name="adj5" fmla="val 256773"/>
              <a:gd name="adj6" fmla="val -396704"/>
              <a:gd name="adj7" fmla="val 381509"/>
              <a:gd name="adj8" fmla="val -362847"/>
            </a:avLst>
          </a:prstGeom>
          <a:solidFill>
            <a:srgbClr val="C8ADEF"/>
          </a:solidFill>
          <a:ln w="12700">
            <a:solidFill>
              <a:srgbClr val="D523A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0" dirty="0">
                <a:latin typeface="Arial" charset="0"/>
              </a:rPr>
              <a:t>元组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00373" y="1124744"/>
            <a:ext cx="8435975" cy="100806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sz="2400" kern="0" dirty="0">
                <a:ea typeface="宋体" charset="-122"/>
              </a:rPr>
              <a:t>在</a:t>
            </a:r>
            <a:r>
              <a:rPr lang="zh-CN" altLang="en-US" sz="2400" kern="0" dirty="0">
                <a:solidFill>
                  <a:srgbClr val="FF0000"/>
                </a:solidFill>
                <a:ea typeface="宋体" charset="-122"/>
              </a:rPr>
              <a:t>用户观点</a:t>
            </a:r>
            <a:r>
              <a:rPr lang="zh-CN" altLang="en-US" sz="2400" kern="0" dirty="0">
                <a:ea typeface="宋体" charset="-122"/>
              </a:rPr>
              <a:t>下，关系模型中数据的逻辑结构是一张二维表，由行和列组成。</a:t>
            </a:r>
          </a:p>
        </p:txBody>
      </p:sp>
    </p:spTree>
    <p:extLst>
      <p:ext uri="{BB962C8B-B14F-4D97-AF65-F5344CB8AC3E}">
        <p14:creationId xmlns:p14="http://schemas.microsoft.com/office/powerpoint/2010/main" val="19471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96" grpId="0" animBg="1"/>
      <p:bldP spid="41169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2</a:t>
            </a:r>
            <a:r>
              <a:rPr lang="zh-CN" altLang="en-US">
                <a:ea typeface="宋体" charset="-122"/>
              </a:rPr>
              <a:t>）插入操作</a:t>
            </a:r>
          </a:p>
        </p:txBody>
      </p:sp>
      <p:sp>
        <p:nvSpPr>
          <p:cNvPr id="3921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步骤</a:t>
            </a:r>
            <a:endParaRPr lang="zh-CN" altLang="en-US" sz="2400">
              <a:ea typeface="宋体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① 用宿主语言在工作空间中建立新元组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② 用</a:t>
            </a:r>
            <a:r>
              <a:rPr lang="en-US" altLang="zh-CN">
                <a:ea typeface="宋体" charset="-122"/>
              </a:rPr>
              <a:t>PUT</a:t>
            </a:r>
            <a:r>
              <a:rPr lang="zh-CN" altLang="en-US">
                <a:ea typeface="宋体" charset="-122"/>
              </a:rPr>
              <a:t>语句把该元组存入指定关系中</a:t>
            </a:r>
          </a:p>
          <a:p>
            <a:pPr lvl="2" algn="just">
              <a:lnSpc>
                <a:spcPct val="150000"/>
              </a:lnSpc>
              <a:buFontTx/>
              <a:buNone/>
            </a:pPr>
            <a:r>
              <a:rPr lang="zh-CN" altLang="en-US">
                <a:ea typeface="宋体" charset="-122"/>
              </a:rPr>
              <a:t>	</a:t>
            </a:r>
            <a:r>
              <a:rPr lang="en-US" altLang="zh-CN" sz="2600">
                <a:solidFill>
                  <a:srgbClr val="FF5050"/>
                </a:solidFill>
                <a:ea typeface="宋体" charset="-122"/>
              </a:rPr>
              <a:t>PUT</a:t>
            </a:r>
            <a:r>
              <a:rPr lang="en-US" altLang="zh-CN">
                <a:ea typeface="宋体" charset="-122"/>
              </a:rPr>
              <a:t>  </a:t>
            </a:r>
            <a:r>
              <a:rPr lang="zh-CN" altLang="en-US" sz="2600" u="sng">
                <a:ea typeface="宋体" charset="-122"/>
              </a:rPr>
              <a:t>工作空间名</a:t>
            </a:r>
            <a:r>
              <a:rPr lang="zh-CN" altLang="en-US" sz="2600">
                <a:ea typeface="宋体" charset="-122"/>
              </a:rPr>
              <a:t> （</a:t>
            </a:r>
            <a:r>
              <a:rPr lang="zh-CN" altLang="en-US" sz="2600" u="sng">
                <a:ea typeface="宋体" charset="-122"/>
              </a:rPr>
              <a:t>关系名</a:t>
            </a:r>
            <a:r>
              <a:rPr lang="zh-CN" altLang="en-US" sz="2600">
                <a:ea typeface="宋体" charset="-122"/>
              </a:rPr>
              <a:t>）</a:t>
            </a:r>
          </a:p>
          <a:p>
            <a:pPr lvl="2" algn="just">
              <a:lnSpc>
                <a:spcPct val="150000"/>
              </a:lnSpc>
              <a:buFontTx/>
              <a:buNone/>
            </a:pPr>
            <a:endParaRPr lang="zh-CN" altLang="en-US" sz="2600">
              <a:ea typeface="宋体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</a:t>
            </a:r>
            <a:r>
              <a:rPr lang="en-US" altLang="zh-CN" sz="2400">
                <a:ea typeface="宋体" charset="-122"/>
              </a:rPr>
              <a:t>PUT</a:t>
            </a:r>
            <a:r>
              <a:rPr lang="zh-CN" altLang="en-US" sz="2400">
                <a:ea typeface="宋体" charset="-122"/>
              </a:rPr>
              <a:t>语句只对一个关系操作，关系演算中的聚集函数</a:t>
            </a:r>
            <a:r>
              <a:rPr lang="zh-CN" altLang="en-US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65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插入操作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18]  </a:t>
            </a:r>
            <a:r>
              <a:rPr lang="zh-CN" altLang="en-US" sz="2400">
                <a:ea typeface="宋体" charset="-122"/>
              </a:rPr>
              <a:t>学校新开设了一门</a:t>
            </a:r>
            <a:r>
              <a:rPr lang="en-US" altLang="zh-CN" sz="2400">
                <a:ea typeface="宋体" charset="-122"/>
              </a:rPr>
              <a:t>2</a:t>
            </a:r>
            <a:r>
              <a:rPr lang="zh-CN" altLang="en-US" sz="2400">
                <a:ea typeface="宋体" charset="-122"/>
              </a:rPr>
              <a:t>学分的课程“计算机组织与结构”，其课程号为</a:t>
            </a:r>
            <a:r>
              <a:rPr lang="en-US" altLang="zh-CN" sz="2400">
                <a:ea typeface="宋体" charset="-122"/>
              </a:rPr>
              <a:t>8</a:t>
            </a:r>
            <a:r>
              <a:rPr lang="zh-CN" altLang="en-US" sz="2400">
                <a:ea typeface="宋体" charset="-122"/>
              </a:rPr>
              <a:t>，直接先行课为</a:t>
            </a:r>
            <a:r>
              <a:rPr lang="en-US" altLang="zh-CN" sz="2400">
                <a:ea typeface="宋体" charset="-122"/>
              </a:rPr>
              <a:t>6</a:t>
            </a:r>
            <a:r>
              <a:rPr lang="zh-CN" altLang="en-US" sz="2400">
                <a:ea typeface="宋体" charset="-122"/>
              </a:rPr>
              <a:t>号课程。插入该课程元组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　　  </a:t>
            </a:r>
            <a:r>
              <a:rPr lang="en-US" altLang="zh-CN" sz="2400">
                <a:ea typeface="宋体" charset="-122"/>
              </a:rPr>
              <a:t>MOVE '8' TO W.Cno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MOVE '</a:t>
            </a:r>
            <a:r>
              <a:rPr lang="zh-CN" altLang="en-US" sz="2400">
                <a:ea typeface="宋体" charset="-122"/>
              </a:rPr>
              <a:t>计算机组织与结构</a:t>
            </a:r>
            <a:r>
              <a:rPr lang="en-US" altLang="zh-CN" sz="2400">
                <a:ea typeface="宋体" charset="-122"/>
              </a:rPr>
              <a:t>' TO  W.Cname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MOVE '6' TO  W.Cpno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MOVE  '2' TO W.Ccredit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</a:t>
            </a:r>
            <a:r>
              <a:rPr lang="en-US" altLang="zh-CN" sz="2400">
                <a:solidFill>
                  <a:srgbClr val="FF5050"/>
                </a:solidFill>
                <a:ea typeface="宋体" charset="-122"/>
              </a:rPr>
              <a:t>PUT  W  (Course)</a:t>
            </a:r>
            <a:endParaRPr lang="en-US" altLang="zh-CN" sz="24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785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（</a:t>
            </a:r>
            <a:r>
              <a:rPr lang="en-US" altLang="zh-CN">
                <a:ea typeface="宋体" charset="-122"/>
              </a:rPr>
              <a:t>3</a:t>
            </a:r>
            <a:r>
              <a:rPr lang="zh-CN" altLang="en-US">
                <a:ea typeface="宋体" charset="-122"/>
              </a:rPr>
              <a:t>）删除操作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35975" cy="4495800"/>
          </a:xfrm>
        </p:spPr>
        <p:txBody>
          <a:bodyPr/>
          <a:lstStyle/>
          <a:p>
            <a:pPr algn="just">
              <a:lnSpc>
                <a:spcPct val="18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步骤</a:t>
            </a:r>
          </a:p>
          <a:p>
            <a:pPr algn="just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① 用</a:t>
            </a:r>
            <a:r>
              <a:rPr lang="en-US" altLang="zh-CN" sz="2400">
                <a:solidFill>
                  <a:srgbClr val="FF5050"/>
                </a:solidFill>
                <a:ea typeface="宋体" charset="-122"/>
              </a:rPr>
              <a:t>HOLD</a:t>
            </a:r>
            <a:r>
              <a:rPr lang="zh-CN" altLang="en-US" sz="2400">
                <a:ea typeface="宋体" charset="-122"/>
              </a:rPr>
              <a:t>语句把要删除的元组从数据库中读到工作空间中</a:t>
            </a:r>
          </a:p>
          <a:p>
            <a:pPr algn="just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② 用</a:t>
            </a:r>
            <a:r>
              <a:rPr lang="en-US" altLang="zh-CN" sz="2400">
                <a:ea typeface="宋体" charset="-122"/>
              </a:rPr>
              <a:t>DELETE</a:t>
            </a:r>
            <a:r>
              <a:rPr lang="zh-CN" altLang="en-US" sz="2400">
                <a:ea typeface="宋体" charset="-122"/>
              </a:rPr>
              <a:t>语句删除该元组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		</a:t>
            </a:r>
            <a:r>
              <a:rPr lang="en-US" altLang="zh-CN">
                <a:solidFill>
                  <a:srgbClr val="FF5050"/>
                </a:solidFill>
                <a:ea typeface="宋体" charset="-122"/>
              </a:rPr>
              <a:t>DELETE</a:t>
            </a:r>
            <a:r>
              <a:rPr lang="en-US" altLang="zh-CN">
                <a:ea typeface="宋体" charset="-122"/>
              </a:rPr>
              <a:t>  </a:t>
            </a:r>
            <a:r>
              <a:rPr lang="zh-CN" altLang="en-US" u="sng">
                <a:ea typeface="宋体" charset="-122"/>
              </a:rPr>
              <a:t>工作空间名</a:t>
            </a:r>
            <a:endParaRPr lang="zh-CN" altLang="en-US">
              <a:ea typeface="宋体" charset="-122"/>
            </a:endParaRPr>
          </a:p>
          <a:p>
            <a:pPr lvl="1">
              <a:buFont typeface="Wingdings" pitchFamily="2" charset="2"/>
              <a:buNone/>
            </a:pPr>
            <a:endParaRPr lang="en-US" altLang="zh-CN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72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删除操作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26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19]  200215125</a:t>
            </a:r>
            <a:r>
              <a:rPr lang="zh-CN" altLang="en-US" sz="2400">
                <a:ea typeface="宋体" charset="-122"/>
              </a:rPr>
              <a:t>学生因故退学，删除该学生元组</a:t>
            </a:r>
          </a:p>
          <a:p>
            <a:pPr algn="just">
              <a:lnSpc>
                <a:spcPct val="26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 </a:t>
            </a:r>
            <a:r>
              <a:rPr lang="en-US" altLang="zh-CN" sz="2400">
                <a:ea typeface="宋体" charset="-122"/>
              </a:rPr>
              <a:t>HOLD W  (Student): Student.Sno=‘200215125'</a:t>
            </a:r>
          </a:p>
          <a:p>
            <a:pPr algn="just">
              <a:lnSpc>
                <a:spcPct val="26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      DELETE  W </a:t>
            </a:r>
          </a:p>
        </p:txBody>
      </p:sp>
    </p:spTree>
    <p:extLst>
      <p:ext uri="{BB962C8B-B14F-4D97-AF65-F5344CB8AC3E}">
        <p14:creationId xmlns:p14="http://schemas.microsoft.com/office/powerpoint/2010/main" val="36735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删除操作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  <a:endParaRPr lang="en-US" altLang="zh-CN">
              <a:ea typeface="黑体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20]  </a:t>
            </a:r>
            <a:r>
              <a:rPr lang="zh-CN" altLang="en-US" sz="2400">
                <a:ea typeface="宋体" charset="-122"/>
              </a:rPr>
              <a:t>将学号</a:t>
            </a:r>
            <a:r>
              <a:rPr lang="en-US" altLang="zh-CN" sz="2400">
                <a:ea typeface="宋体" charset="-122"/>
              </a:rPr>
              <a:t>200215121</a:t>
            </a:r>
            <a:r>
              <a:rPr lang="zh-CN" altLang="en-US" sz="2400">
                <a:ea typeface="宋体" charset="-122"/>
              </a:rPr>
              <a:t>改为</a:t>
            </a:r>
            <a:r>
              <a:rPr lang="en-US" altLang="zh-CN" sz="2400">
                <a:ea typeface="宋体" charset="-122"/>
              </a:rPr>
              <a:t>200215126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HOLD  W  (Student): Student.Sno=‘200215121'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</a:t>
            </a:r>
            <a:r>
              <a:rPr lang="en-US" altLang="zh-CN" sz="2000">
                <a:solidFill>
                  <a:srgbClr val="FF5050"/>
                </a:solidFill>
                <a:ea typeface="宋体" charset="-122"/>
              </a:rPr>
              <a:t>DELETE  W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2000">
              <a:ea typeface="宋体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MOVE  ‘200215126'  TO  W.Sno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MOVE  '</a:t>
            </a:r>
            <a:r>
              <a:rPr lang="zh-CN" altLang="en-US" sz="2000">
                <a:ea typeface="宋体" charset="-122"/>
              </a:rPr>
              <a:t>李勇</a:t>
            </a:r>
            <a:r>
              <a:rPr lang="en-US" altLang="zh-CN" sz="2000">
                <a:ea typeface="宋体" charset="-122"/>
              </a:rPr>
              <a:t>'     TO  W.Sname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MOVE   '</a:t>
            </a:r>
            <a:r>
              <a:rPr lang="zh-CN" altLang="en-US" sz="2000">
                <a:ea typeface="宋体" charset="-122"/>
              </a:rPr>
              <a:t>男</a:t>
            </a:r>
            <a:r>
              <a:rPr lang="en-US" altLang="zh-CN" sz="2000">
                <a:ea typeface="宋体" charset="-122"/>
              </a:rPr>
              <a:t>'  TO  W.Ssex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MOVE   '20‘  TO  W.Sage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MOVE  'CS'  TO  W.Sdept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      </a:t>
            </a:r>
            <a:r>
              <a:rPr lang="en-US" altLang="zh-CN" sz="2000">
                <a:solidFill>
                  <a:srgbClr val="FF5050"/>
                </a:solidFill>
                <a:ea typeface="宋体" charset="-122"/>
              </a:rPr>
              <a:t>PUT  W  (Student) </a:t>
            </a:r>
            <a:endParaRPr lang="en-US" altLang="zh-CN" sz="20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094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删除操作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21]  </a:t>
            </a:r>
            <a:r>
              <a:rPr lang="zh-CN" altLang="en-US" sz="2400">
                <a:ea typeface="宋体" charset="-122"/>
              </a:rPr>
              <a:t>删除全部学生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     </a:t>
            </a:r>
            <a:r>
              <a:rPr lang="en-US" altLang="zh-CN">
                <a:ea typeface="宋体" charset="-122"/>
              </a:rPr>
              <a:t>HOLD  W  (Student)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       DELETE  W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</a:t>
            </a:r>
            <a:r>
              <a:rPr lang="zh-CN" altLang="en-US" sz="2400">
                <a:ea typeface="宋体" charset="-122"/>
              </a:rPr>
              <a:t>为保证参照完整性 ，删除</a:t>
            </a:r>
            <a:r>
              <a:rPr lang="en-US" altLang="zh-CN" sz="2400">
                <a:ea typeface="宋体" charset="-122"/>
              </a:rPr>
              <a:t>Student</a:t>
            </a:r>
            <a:r>
              <a:rPr lang="zh-CN" altLang="en-US" sz="2400">
                <a:ea typeface="宋体" charset="-122"/>
              </a:rPr>
              <a:t>中元组时相应地要删除</a:t>
            </a:r>
            <a:r>
              <a:rPr lang="en-US" altLang="zh-CN" sz="2400">
                <a:ea typeface="宋体" charset="-122"/>
              </a:rPr>
              <a:t>SC</a:t>
            </a:r>
            <a:r>
              <a:rPr lang="zh-CN" altLang="en-US" sz="2400">
                <a:ea typeface="宋体" charset="-122"/>
              </a:rPr>
              <a:t>中的元组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       </a:t>
            </a:r>
            <a:r>
              <a:rPr lang="en-US" altLang="zh-CN" sz="2400">
                <a:ea typeface="宋体" charset="-122"/>
              </a:rPr>
              <a:t>HOLD  W  (SC)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       DELETE  W          </a:t>
            </a:r>
          </a:p>
        </p:txBody>
      </p:sp>
    </p:spTree>
    <p:extLst>
      <p:ext uri="{BB962C8B-B14F-4D97-AF65-F5344CB8AC3E}">
        <p14:creationId xmlns:p14="http://schemas.microsoft.com/office/powerpoint/2010/main" val="30063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小结：元组关系演算语言</a:t>
            </a:r>
            <a:r>
              <a:rPr lang="en-US" altLang="zh-CN" sz="3200">
                <a:ea typeface="宋体" charset="-122"/>
              </a:rPr>
              <a:t>ALPHA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16113"/>
            <a:ext cx="7772400" cy="4114800"/>
          </a:xfrm>
        </p:spPr>
        <p:txBody>
          <a:bodyPr/>
          <a:lstStyle/>
          <a:p>
            <a:r>
              <a:rPr lang="zh-CN" altLang="en-US">
                <a:ea typeface="宋体" charset="-122"/>
              </a:rPr>
              <a:t>检索操作  </a:t>
            </a:r>
            <a:r>
              <a:rPr lang="en-US" altLang="zh-CN">
                <a:ea typeface="宋体" charset="-122"/>
              </a:rPr>
              <a:t>GET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GET</a:t>
            </a:r>
            <a:r>
              <a:rPr lang="zh-CN" altLang="en-US" sz="2000">
                <a:ea typeface="宋体" charset="-122"/>
              </a:rPr>
              <a:t>　</a:t>
            </a:r>
            <a:r>
              <a:rPr lang="zh-CN" altLang="en-US" sz="2000" u="sng">
                <a:ea typeface="宋体" charset="-122"/>
              </a:rPr>
              <a:t>工作空间名</a:t>
            </a:r>
            <a:r>
              <a:rPr lang="zh-CN" altLang="en-US" sz="2000">
                <a:ea typeface="宋体" charset="-122"/>
              </a:rPr>
              <a:t> </a:t>
            </a:r>
            <a:r>
              <a:rPr lang="en-US" altLang="zh-CN" sz="2000">
                <a:ea typeface="宋体" charset="-122"/>
              </a:rPr>
              <a:t>[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en-US" sz="2000" u="sng">
                <a:ea typeface="宋体" charset="-122"/>
              </a:rPr>
              <a:t>定额</a:t>
            </a:r>
            <a:r>
              <a:rPr lang="zh-CN" altLang="en-US" sz="2000">
                <a:ea typeface="宋体" charset="-122"/>
              </a:rPr>
              <a:t>）</a:t>
            </a:r>
            <a:r>
              <a:rPr lang="en-US" altLang="zh-CN" sz="2000">
                <a:ea typeface="宋体" charset="-122"/>
              </a:rPr>
              <a:t>]</a:t>
            </a:r>
            <a:r>
              <a:rPr lang="zh-CN" altLang="en-US" sz="2000">
                <a:ea typeface="宋体" charset="-122"/>
              </a:rPr>
              <a:t>（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1</a:t>
            </a:r>
            <a:r>
              <a:rPr lang="zh-CN" altLang="en-US" sz="2000">
                <a:ea typeface="宋体" charset="-122"/>
              </a:rPr>
              <a:t>）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          </a:t>
            </a:r>
            <a:r>
              <a:rPr lang="en-US" altLang="zh-CN" sz="2000">
                <a:ea typeface="宋体" charset="-122"/>
              </a:rPr>
              <a:t>[</a:t>
            </a:r>
            <a:r>
              <a:rPr lang="zh-CN" altLang="en-US" sz="2000">
                <a:ea typeface="宋体" charset="-122"/>
              </a:rPr>
              <a:t>：</a:t>
            </a:r>
            <a:r>
              <a:rPr lang="zh-CN" altLang="en-US" sz="2000" u="sng">
                <a:ea typeface="宋体" charset="-122"/>
              </a:rPr>
              <a:t>操作条件</a:t>
            </a:r>
            <a:r>
              <a:rPr lang="en-US" altLang="zh-CN" sz="2000">
                <a:ea typeface="宋体" charset="-122"/>
              </a:rPr>
              <a:t>] [DOWN/UP </a:t>
            </a:r>
            <a:r>
              <a:rPr lang="zh-CN" altLang="en-US" sz="2000" u="sng">
                <a:ea typeface="宋体" charset="-122"/>
              </a:rPr>
              <a:t>表达式</a:t>
            </a:r>
            <a:r>
              <a:rPr lang="en-US" altLang="zh-CN" sz="2000" u="sng">
                <a:ea typeface="宋体" charset="-122"/>
              </a:rPr>
              <a:t>2</a:t>
            </a:r>
            <a:r>
              <a:rPr lang="en-US" altLang="zh-CN" sz="2000">
                <a:ea typeface="宋体" charset="-122"/>
              </a:rPr>
              <a:t>]</a:t>
            </a:r>
          </a:p>
          <a:p>
            <a:r>
              <a:rPr lang="zh-CN" altLang="en-US">
                <a:ea typeface="宋体" charset="-122"/>
              </a:rPr>
              <a:t>插入操作</a:t>
            </a:r>
          </a:p>
          <a:p>
            <a:pPr lvl="1"/>
            <a:r>
              <a:rPr lang="zh-CN" altLang="en-US">
                <a:ea typeface="宋体" charset="-122"/>
              </a:rPr>
              <a:t>建立新元组</a:t>
            </a:r>
            <a:r>
              <a:rPr lang="en-US" altLang="zh-CN" sz="2000">
                <a:ea typeface="宋体" charset="-122"/>
              </a:rPr>
              <a:t>--PUT</a:t>
            </a:r>
          </a:p>
          <a:p>
            <a:r>
              <a:rPr lang="zh-CN" altLang="en-US">
                <a:ea typeface="宋体" charset="-122"/>
              </a:rPr>
              <a:t>修改操作</a:t>
            </a:r>
          </a:p>
          <a:p>
            <a:pPr lvl="1"/>
            <a:r>
              <a:rPr lang="en-US" altLang="zh-CN" sz="2000">
                <a:ea typeface="宋体" charset="-122"/>
              </a:rPr>
              <a:t>HOLD--</a:t>
            </a:r>
            <a:r>
              <a:rPr lang="zh-CN" altLang="en-US" sz="2000">
                <a:ea typeface="宋体" charset="-122"/>
              </a:rPr>
              <a:t>修改</a:t>
            </a:r>
            <a:r>
              <a:rPr lang="en-US" altLang="zh-CN" sz="2000">
                <a:ea typeface="宋体" charset="-122"/>
              </a:rPr>
              <a:t>--UPDATE</a:t>
            </a:r>
          </a:p>
          <a:p>
            <a:r>
              <a:rPr lang="zh-CN" altLang="en-US">
                <a:ea typeface="宋体" charset="-122"/>
              </a:rPr>
              <a:t>删除操作</a:t>
            </a:r>
            <a:endParaRPr lang="zh-CN" altLang="en-US" sz="2400">
              <a:ea typeface="宋体" charset="-122"/>
            </a:endParaRPr>
          </a:p>
          <a:p>
            <a:pPr lvl="1"/>
            <a:r>
              <a:rPr lang="en-US" altLang="zh-CN" sz="2000">
                <a:ea typeface="宋体" charset="-122"/>
              </a:rPr>
              <a:t>HOLD--DELETE</a:t>
            </a: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99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2.5  </a:t>
            </a:r>
            <a:r>
              <a:rPr lang="zh-CN" altLang="en-US">
                <a:ea typeface="宋体" charset="-122"/>
              </a:rPr>
              <a:t>关 系 演 算 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11413"/>
            <a:ext cx="8229600" cy="3913187"/>
          </a:xfrm>
        </p:spPr>
        <p:txBody>
          <a:bodyPr/>
          <a:lstStyle/>
          <a:p>
            <a:pPr algn="just"/>
            <a:r>
              <a:rPr lang="en-US" altLang="zh-CN" b="1">
                <a:ea typeface="宋体" charset="-122"/>
              </a:rPr>
              <a:t>2.5.1  </a:t>
            </a:r>
            <a:r>
              <a:rPr lang="zh-CN" altLang="en-US" b="1">
                <a:ea typeface="宋体" charset="-122"/>
              </a:rPr>
              <a:t>元组关系演算语言</a:t>
            </a:r>
            <a:r>
              <a:rPr lang="en-US" altLang="zh-CN" b="1">
                <a:ea typeface="宋体" charset="-122"/>
              </a:rPr>
              <a:t>ALPHA</a:t>
            </a:r>
          </a:p>
          <a:p>
            <a:pPr algn="just">
              <a:buFont typeface="Wingdings" pitchFamily="2" charset="2"/>
              <a:buNone/>
            </a:pPr>
            <a:endParaRPr lang="en-US" altLang="zh-CN" b="1">
              <a:ea typeface="宋体" charset="-122"/>
            </a:endParaRPr>
          </a:p>
          <a:p>
            <a:pPr algn="just"/>
            <a:r>
              <a:rPr lang="en-US" altLang="zh-CN" b="1">
                <a:solidFill>
                  <a:srgbClr val="0033CC"/>
                </a:solidFill>
                <a:ea typeface="宋体" charset="-122"/>
              </a:rPr>
              <a:t>2.5.2  </a:t>
            </a:r>
            <a:r>
              <a:rPr lang="zh-CN" altLang="en-US" b="1">
                <a:solidFill>
                  <a:srgbClr val="0033CC"/>
                </a:solidFill>
                <a:ea typeface="宋体" charset="-122"/>
              </a:rPr>
              <a:t>域关系演算语言</a:t>
            </a:r>
            <a:r>
              <a:rPr lang="en-US" altLang="zh-CN" b="1">
                <a:solidFill>
                  <a:srgbClr val="0033CC"/>
                </a:solidFill>
                <a:ea typeface="宋体" charset="-122"/>
              </a:rPr>
              <a:t>QBE</a:t>
            </a:r>
          </a:p>
          <a:p>
            <a:endParaRPr lang="en-US" altLang="zh-CN" b="1">
              <a:solidFill>
                <a:srgbClr val="0033CC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2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2.5.2  </a:t>
            </a:r>
            <a:r>
              <a:rPr lang="zh-CN" altLang="en-US">
                <a:ea typeface="宋体" charset="-122"/>
              </a:rPr>
              <a:t>域关系演算语言</a:t>
            </a:r>
            <a:r>
              <a:rPr lang="en-US" altLang="zh-CN">
                <a:ea typeface="宋体" charset="-122"/>
              </a:rPr>
              <a:t>QBE</a:t>
            </a:r>
            <a:r>
              <a:rPr lang="en-US" altLang="zh-CN">
                <a:ea typeface="黑体" pitchFamily="2" charset="-122"/>
              </a:rPr>
              <a:t> 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844675"/>
            <a:ext cx="7772400" cy="41148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dirty="0">
                <a:ea typeface="宋体" charset="-122"/>
              </a:rPr>
              <a:t>一种典型的域关系演算</a:t>
            </a:r>
            <a:r>
              <a:rPr lang="zh-CN" altLang="en-US" dirty="0">
                <a:solidFill>
                  <a:srgbClr val="FF5050"/>
                </a:solidFill>
                <a:ea typeface="宋体" charset="-122"/>
              </a:rPr>
              <a:t>语言</a:t>
            </a:r>
            <a:endParaRPr lang="zh-CN" altLang="en-US" dirty="0">
              <a:ea typeface="宋体" charset="-122"/>
            </a:endParaRPr>
          </a:p>
          <a:p>
            <a:pPr lvl="1" algn="just">
              <a:lnSpc>
                <a:spcPct val="80000"/>
              </a:lnSpc>
            </a:pPr>
            <a:r>
              <a:rPr lang="zh-CN" altLang="en-US" sz="2200" dirty="0">
                <a:ea typeface="宋体" charset="-122"/>
              </a:rPr>
              <a:t>	由</a:t>
            </a:r>
            <a:r>
              <a:rPr lang="en-US" altLang="zh-CN" sz="2200" dirty="0" err="1">
                <a:ea typeface="宋体" charset="-122"/>
              </a:rPr>
              <a:t>M.M.Zloof</a:t>
            </a:r>
            <a:r>
              <a:rPr lang="zh-CN" altLang="en-US" sz="2200" dirty="0">
                <a:ea typeface="宋体" charset="-122"/>
              </a:rPr>
              <a:t>提出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200" dirty="0">
                <a:ea typeface="宋体" charset="-122"/>
              </a:rPr>
              <a:t>  以元组变量的分量即</a:t>
            </a:r>
            <a:r>
              <a:rPr lang="zh-CN" altLang="en-US" sz="2200" dirty="0">
                <a:solidFill>
                  <a:srgbClr val="FF0000"/>
                </a:solidFill>
                <a:ea typeface="宋体" charset="-122"/>
              </a:rPr>
              <a:t>域变量</a:t>
            </a:r>
            <a:r>
              <a:rPr lang="zh-CN" altLang="en-US" sz="2200" dirty="0">
                <a:ea typeface="宋体" charset="-122"/>
              </a:rPr>
              <a:t>作为谓词变元的基本对象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2600" dirty="0">
              <a:ea typeface="宋体" charset="-122"/>
            </a:endParaRPr>
          </a:p>
          <a:p>
            <a:pPr algn="just">
              <a:lnSpc>
                <a:spcPct val="80000"/>
              </a:lnSpc>
            </a:pPr>
            <a:r>
              <a:rPr lang="en-US" altLang="zh-CN" dirty="0">
                <a:ea typeface="宋体" charset="-122"/>
              </a:rPr>
              <a:t>QBE</a:t>
            </a:r>
            <a:r>
              <a:rPr lang="zh-CN" altLang="en-US" dirty="0">
                <a:ea typeface="宋体" charset="-122"/>
              </a:rPr>
              <a:t>：</a:t>
            </a:r>
            <a:r>
              <a:rPr lang="en-US" altLang="zh-CN" dirty="0">
                <a:ea typeface="宋体" charset="-122"/>
              </a:rPr>
              <a:t>Query By Example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200" dirty="0">
                <a:ea typeface="宋体" charset="-122"/>
              </a:rPr>
              <a:t>基于屏幕表格的查询语言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200" dirty="0">
                <a:ea typeface="宋体" charset="-122"/>
              </a:rPr>
              <a:t>查询要求：以填写表格的方式构造查询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200" dirty="0">
                <a:ea typeface="宋体" charset="-122"/>
              </a:rPr>
              <a:t>用示例元素</a:t>
            </a:r>
            <a:r>
              <a:rPr lang="en-US" altLang="zh-CN" sz="2200" dirty="0">
                <a:ea typeface="宋体" charset="-122"/>
              </a:rPr>
              <a:t>(</a:t>
            </a:r>
            <a:r>
              <a:rPr lang="zh-CN" altLang="en-US" sz="2200" dirty="0">
                <a:ea typeface="宋体" charset="-122"/>
              </a:rPr>
              <a:t>域变量</a:t>
            </a:r>
            <a:r>
              <a:rPr lang="en-US" altLang="zh-CN" sz="2200" dirty="0">
                <a:ea typeface="宋体" charset="-122"/>
              </a:rPr>
              <a:t>)</a:t>
            </a:r>
            <a:r>
              <a:rPr lang="zh-CN" altLang="en-US" sz="2200" dirty="0">
                <a:ea typeface="宋体" charset="-122"/>
              </a:rPr>
              <a:t>来表示查询结果可能的情况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200" dirty="0">
                <a:ea typeface="宋体" charset="-122"/>
              </a:rPr>
              <a:t>查询结果：以表格形式显示</a:t>
            </a:r>
          </a:p>
        </p:txBody>
      </p:sp>
    </p:spTree>
    <p:extLst>
      <p:ext uri="{BB962C8B-B14F-4D97-AF65-F5344CB8AC3E}">
        <p14:creationId xmlns:p14="http://schemas.microsoft.com/office/powerpoint/2010/main" val="48618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QBE</a:t>
            </a:r>
            <a:r>
              <a:rPr lang="zh-CN" altLang="en-US">
                <a:ea typeface="宋体" charset="-122"/>
              </a:rPr>
              <a:t>操作框架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6667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 </a:t>
            </a:r>
          </a:p>
        </p:txBody>
      </p:sp>
      <p:grpSp>
        <p:nvGrpSpPr>
          <p:cNvPr id="401475" name="Group 67"/>
          <p:cNvGrpSpPr>
            <a:grpSpLocks/>
          </p:cNvGrpSpPr>
          <p:nvPr/>
        </p:nvGrpSpPr>
        <p:grpSpPr bwMode="auto">
          <a:xfrm>
            <a:off x="1187450" y="1844675"/>
            <a:ext cx="6096000" cy="3581400"/>
            <a:chOff x="1296" y="1584"/>
            <a:chExt cx="3840" cy="2256"/>
          </a:xfrm>
        </p:grpSpPr>
        <p:grpSp>
          <p:nvGrpSpPr>
            <p:cNvPr id="401474" name="Group 66"/>
            <p:cNvGrpSpPr>
              <a:grpSpLocks/>
            </p:cNvGrpSpPr>
            <p:nvPr/>
          </p:nvGrpSpPr>
          <p:grpSpPr bwMode="auto">
            <a:xfrm>
              <a:off x="1296" y="2160"/>
              <a:ext cx="3840" cy="1056"/>
              <a:chOff x="1296" y="2160"/>
              <a:chExt cx="3840" cy="1056"/>
            </a:xfrm>
          </p:grpSpPr>
          <p:sp>
            <p:nvSpPr>
              <p:cNvPr id="401438" name="Rectangle 30"/>
              <p:cNvSpPr>
                <a:spLocks noChangeArrowheads="1"/>
              </p:cNvSpPr>
              <p:nvPr/>
            </p:nvSpPr>
            <p:spPr bwMode="auto">
              <a:xfrm>
                <a:off x="4176" y="2569"/>
                <a:ext cx="960" cy="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7" name="Rectangle 29"/>
              <p:cNvSpPr>
                <a:spLocks noChangeArrowheads="1"/>
              </p:cNvSpPr>
              <p:nvPr/>
            </p:nvSpPr>
            <p:spPr bwMode="auto">
              <a:xfrm>
                <a:off x="3216" y="2569"/>
                <a:ext cx="960" cy="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6" name="Rectangle 28"/>
              <p:cNvSpPr>
                <a:spLocks noChangeArrowheads="1"/>
              </p:cNvSpPr>
              <p:nvPr/>
            </p:nvSpPr>
            <p:spPr bwMode="auto">
              <a:xfrm>
                <a:off x="2256" y="2569"/>
                <a:ext cx="960" cy="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5" name="Rectangle 27"/>
              <p:cNvSpPr>
                <a:spLocks noChangeArrowheads="1"/>
              </p:cNvSpPr>
              <p:nvPr/>
            </p:nvSpPr>
            <p:spPr bwMode="auto">
              <a:xfrm>
                <a:off x="1296" y="2569"/>
                <a:ext cx="960" cy="6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4" name="Rectangle 26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960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3" name="Rectangle 25"/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0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2" name="Rectangle 24"/>
              <p:cNvSpPr>
                <a:spLocks noChangeArrowheads="1"/>
              </p:cNvSpPr>
              <p:nvPr/>
            </p:nvSpPr>
            <p:spPr bwMode="auto">
              <a:xfrm>
                <a:off x="2256" y="2160"/>
                <a:ext cx="960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1" name="Rectangle 23"/>
              <p:cNvSpPr>
                <a:spLocks noChangeArrowheads="1"/>
              </p:cNvSpPr>
              <p:nvPr/>
            </p:nvSpPr>
            <p:spPr bwMode="auto">
              <a:xfrm>
                <a:off x="1296" y="2160"/>
                <a:ext cx="960" cy="4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>
                  <a:spcBef>
                    <a:spcPct val="20000"/>
                  </a:spcBef>
                  <a:buClr>
                    <a:schemeClr val="accent1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charset="0"/>
                  </a:defRPr>
                </a:lvl2pPr>
                <a:lvl3pPr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1"/>
                    </a:solidFill>
                    <a:latin typeface="Arial" charset="0"/>
                  </a:defRPr>
                </a:lvl3pPr>
                <a:lvl4pPr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endParaRPr kumimoji="0" lang="zh-CN" altLang="zh-CN"/>
              </a:p>
            </p:txBody>
          </p:sp>
          <p:sp>
            <p:nvSpPr>
              <p:cNvPr id="401439" name="Line 31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0" name="Line 32"/>
              <p:cNvSpPr>
                <a:spLocks noChangeShapeType="1"/>
              </p:cNvSpPr>
              <p:nvPr/>
            </p:nvSpPr>
            <p:spPr bwMode="auto">
              <a:xfrm>
                <a:off x="1296" y="2569"/>
                <a:ext cx="38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1" name="Line 33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2" name="Line 34"/>
              <p:cNvSpPr>
                <a:spLocks noChangeShapeType="1"/>
              </p:cNvSpPr>
              <p:nvPr/>
            </p:nvSpPr>
            <p:spPr bwMode="auto">
              <a:xfrm>
                <a:off x="1296" y="2160"/>
                <a:ext cx="0" cy="1056"/>
              </a:xfrm>
              <a:prstGeom prst="line">
                <a:avLst/>
              </a:prstGeom>
              <a:noFill/>
              <a:ln w="28575" cap="sq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3" name="Line 35"/>
              <p:cNvSpPr>
                <a:spLocks noChangeShapeType="1"/>
              </p:cNvSpPr>
              <p:nvPr/>
            </p:nvSpPr>
            <p:spPr bwMode="auto">
              <a:xfrm>
                <a:off x="2256" y="2160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4" name="Line 36"/>
              <p:cNvSpPr>
                <a:spLocks noChangeShapeType="1"/>
              </p:cNvSpPr>
              <p:nvPr/>
            </p:nvSpPr>
            <p:spPr bwMode="auto">
              <a:xfrm>
                <a:off x="3216" y="2160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5" name="Line 37"/>
              <p:cNvSpPr>
                <a:spLocks noChangeShapeType="1"/>
              </p:cNvSpPr>
              <p:nvPr/>
            </p:nvSpPr>
            <p:spPr bwMode="auto">
              <a:xfrm>
                <a:off x="4176" y="2160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401446" name="Line 38"/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0" cy="1056"/>
              </a:xfrm>
              <a:prstGeom prst="line">
                <a:avLst/>
              </a:prstGeom>
              <a:noFill/>
              <a:ln w="28575" cap="sq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401460" name="Rectangle 52"/>
            <p:cNvSpPr>
              <a:spLocks noChangeArrowheads="1"/>
            </p:cNvSpPr>
            <p:nvPr/>
          </p:nvSpPr>
          <p:spPr bwMode="auto">
            <a:xfrm>
              <a:off x="1584" y="1632"/>
              <a:ext cx="6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b="1"/>
                <a:t>关系名</a:t>
              </a:r>
            </a:p>
          </p:txBody>
        </p:sp>
        <p:sp>
          <p:nvSpPr>
            <p:cNvPr id="401461" name="Rectangle 53"/>
            <p:cNvSpPr>
              <a:spLocks noChangeArrowheads="1"/>
            </p:cNvSpPr>
            <p:nvPr/>
          </p:nvSpPr>
          <p:spPr bwMode="auto">
            <a:xfrm>
              <a:off x="3696" y="1584"/>
              <a:ext cx="6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b="1"/>
                <a:t>属性名</a:t>
              </a:r>
            </a:p>
          </p:txBody>
        </p:sp>
        <p:sp>
          <p:nvSpPr>
            <p:cNvPr id="401462" name="Rectangle 54"/>
            <p:cNvSpPr>
              <a:spLocks noChangeArrowheads="1"/>
            </p:cNvSpPr>
            <p:nvPr/>
          </p:nvSpPr>
          <p:spPr bwMode="auto">
            <a:xfrm>
              <a:off x="1440" y="3408"/>
              <a:ext cx="67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b="1"/>
                <a:t>操作命令</a:t>
              </a:r>
            </a:p>
          </p:txBody>
        </p:sp>
        <p:sp>
          <p:nvSpPr>
            <p:cNvPr id="401463" name="Rectangle 55"/>
            <p:cNvSpPr>
              <a:spLocks noChangeArrowheads="1"/>
            </p:cNvSpPr>
            <p:nvPr/>
          </p:nvSpPr>
          <p:spPr bwMode="auto">
            <a:xfrm>
              <a:off x="3264" y="3456"/>
              <a:ext cx="134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/>
              <a:r>
                <a:rPr lang="zh-CN" altLang="en-US" b="1"/>
                <a:t>元组属性值或查询条件或操作命令</a:t>
              </a:r>
            </a:p>
          </p:txBody>
        </p:sp>
        <p:sp>
          <p:nvSpPr>
            <p:cNvPr id="401465" name="Line 57"/>
            <p:cNvSpPr>
              <a:spLocks noChangeShapeType="1"/>
            </p:cNvSpPr>
            <p:nvPr/>
          </p:nvSpPr>
          <p:spPr bwMode="auto">
            <a:xfrm>
              <a:off x="2062" y="1920"/>
              <a:ext cx="0" cy="4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66" name="Line 58"/>
            <p:cNvSpPr>
              <a:spLocks noChangeShapeType="1"/>
            </p:cNvSpPr>
            <p:nvPr/>
          </p:nvSpPr>
          <p:spPr bwMode="auto">
            <a:xfrm flipV="1">
              <a:off x="1872" y="2976"/>
              <a:ext cx="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67" name="Line 59"/>
            <p:cNvSpPr>
              <a:spLocks noChangeShapeType="1"/>
            </p:cNvSpPr>
            <p:nvPr/>
          </p:nvSpPr>
          <p:spPr bwMode="auto">
            <a:xfrm flipV="1">
              <a:off x="3840" y="297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68" name="Line 60"/>
            <p:cNvSpPr>
              <a:spLocks noChangeShapeType="1"/>
            </p:cNvSpPr>
            <p:nvPr/>
          </p:nvSpPr>
          <p:spPr bwMode="auto">
            <a:xfrm flipV="1">
              <a:off x="4272" y="2976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69" name="Line 61"/>
            <p:cNvSpPr>
              <a:spLocks noChangeShapeType="1"/>
            </p:cNvSpPr>
            <p:nvPr/>
          </p:nvSpPr>
          <p:spPr bwMode="auto">
            <a:xfrm flipH="1" flipV="1">
              <a:off x="2928" y="3024"/>
              <a:ext cx="52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70" name="Line 62"/>
            <p:cNvSpPr>
              <a:spLocks noChangeShapeType="1"/>
            </p:cNvSpPr>
            <p:nvPr/>
          </p:nvSpPr>
          <p:spPr bwMode="auto">
            <a:xfrm>
              <a:off x="3936" y="18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71" name="Line 63"/>
            <p:cNvSpPr>
              <a:spLocks noChangeShapeType="1"/>
            </p:cNvSpPr>
            <p:nvPr/>
          </p:nvSpPr>
          <p:spPr bwMode="auto">
            <a:xfrm flipH="1">
              <a:off x="2928" y="1920"/>
              <a:ext cx="86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01473" name="Line 65"/>
            <p:cNvSpPr>
              <a:spLocks noChangeShapeType="1"/>
            </p:cNvSpPr>
            <p:nvPr/>
          </p:nvSpPr>
          <p:spPr bwMode="auto">
            <a:xfrm>
              <a:off x="4272" y="1872"/>
              <a:ext cx="43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3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关系数据结构：进一步细化的概念</a:t>
            </a:r>
            <a:endParaRPr lang="zh-CN" altLang="zh-CN" sz="3200" dirty="0">
              <a:ea typeface="宋体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57348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基数（</a:t>
            </a:r>
            <a:r>
              <a:rPr lang="en-US" altLang="zh-CN" sz="2400" dirty="0">
                <a:latin typeface="Times New Roman" pitchFamily="18" charset="0"/>
                <a:ea typeface="宋体" charset="-122"/>
              </a:rPr>
              <a:t>Cardinal number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若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i="1" dirty="0" err="1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＝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…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i="1" dirty="0">
                <a:ea typeface="宋体" charset="-122"/>
              </a:rPr>
              <a:t>n</a:t>
            </a:r>
            <a:r>
              <a:rPr lang="zh-CN" altLang="en-US" sz="2000" dirty="0">
                <a:ea typeface="宋体" charset="-122"/>
              </a:rPr>
              <a:t>）为有限集，其基数为</a:t>
            </a:r>
            <a:r>
              <a:rPr lang="en-US" altLang="zh-CN" sz="2000" i="1" dirty="0">
                <a:ea typeface="宋体" charset="-122"/>
              </a:rPr>
              <a:t>m</a:t>
            </a:r>
            <a:r>
              <a:rPr lang="en-US" altLang="zh-CN" sz="2000" i="1" baseline="-25000" dirty="0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i="1" dirty="0" err="1">
                <a:ea typeface="宋体" charset="-122"/>
              </a:rPr>
              <a:t>i</a:t>
            </a:r>
            <a:r>
              <a:rPr lang="zh-CN" altLang="en-US" sz="2000" dirty="0">
                <a:ea typeface="宋体" charset="-122"/>
              </a:rPr>
              <a:t>＝</a:t>
            </a:r>
            <a:r>
              <a:rPr lang="en-US" altLang="zh-CN" sz="2000" dirty="0">
                <a:ea typeface="宋体" charset="-122"/>
              </a:rPr>
              <a:t>1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2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dirty="0">
                <a:ea typeface="宋体" charset="-122"/>
              </a:rPr>
              <a:t>…</a:t>
            </a:r>
            <a:r>
              <a:rPr lang="zh-CN" altLang="en-US" sz="2000" dirty="0">
                <a:ea typeface="宋体" charset="-122"/>
              </a:rPr>
              <a:t>，</a:t>
            </a:r>
            <a:r>
              <a:rPr lang="en-US" altLang="zh-CN" sz="2000" i="1" dirty="0">
                <a:ea typeface="宋体" charset="-122"/>
              </a:rPr>
              <a:t>n</a:t>
            </a:r>
            <a:r>
              <a:rPr lang="zh-CN" altLang="en-US" sz="2000" dirty="0">
                <a:ea typeface="宋体" charset="-122"/>
              </a:rPr>
              <a:t>），则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baseline="-25000" dirty="0">
                <a:ea typeface="宋体" charset="-122"/>
              </a:rPr>
              <a:t>1</a:t>
            </a:r>
            <a:r>
              <a:rPr lang="en-US" altLang="zh-CN" sz="2000" dirty="0">
                <a:ea typeface="宋体" charset="-122"/>
              </a:rPr>
              <a:t>×</a:t>
            </a:r>
            <a:r>
              <a:rPr lang="en-US" altLang="zh-CN" sz="2000" i="1" dirty="0">
                <a:ea typeface="宋体" charset="-122"/>
              </a:rPr>
              <a:t>D</a:t>
            </a:r>
            <a:r>
              <a:rPr lang="en-US" altLang="zh-CN" sz="2000" baseline="-25000" dirty="0">
                <a:ea typeface="宋体" charset="-122"/>
              </a:rPr>
              <a:t>2</a:t>
            </a:r>
            <a:r>
              <a:rPr lang="en-US" altLang="zh-CN" sz="2000" dirty="0">
                <a:ea typeface="宋体" charset="-122"/>
              </a:rPr>
              <a:t>×…×</a:t>
            </a:r>
            <a:r>
              <a:rPr lang="en-US" altLang="zh-CN" sz="2000" i="1" dirty="0" err="1">
                <a:ea typeface="宋体" charset="-122"/>
              </a:rPr>
              <a:t>D</a:t>
            </a:r>
            <a:r>
              <a:rPr lang="en-US" altLang="zh-CN" sz="2000" i="1" baseline="-25000" dirty="0" err="1">
                <a:ea typeface="宋体" charset="-122"/>
              </a:rPr>
              <a:t>n</a:t>
            </a:r>
            <a:r>
              <a:rPr lang="zh-CN" altLang="en-US" sz="2000" dirty="0">
                <a:ea typeface="宋体" charset="-122"/>
              </a:rPr>
              <a:t>的基数</a:t>
            </a:r>
            <a:r>
              <a:rPr lang="en-US" altLang="zh-CN" sz="2000" i="1" dirty="0">
                <a:ea typeface="宋体" charset="-122"/>
              </a:rPr>
              <a:t>M</a:t>
            </a:r>
            <a:r>
              <a:rPr lang="zh-CN" altLang="en-US" sz="2000" dirty="0">
                <a:ea typeface="宋体" charset="-122"/>
              </a:rPr>
              <a:t>为：</a:t>
            </a:r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>
              <a:ea typeface="宋体" charset="-122"/>
            </a:endParaRPr>
          </a:p>
          <a:p>
            <a:pPr lvl="1" algn="just" eaLnBrk="1" hangingPunct="1">
              <a:lnSpc>
                <a:spcPct val="140000"/>
              </a:lnSpc>
            </a:pPr>
            <a:endParaRPr lang="zh-CN" altLang="en-US" sz="2000" dirty="0">
              <a:ea typeface="宋体" charset="-122"/>
            </a:endParaRP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笛卡尔积的表示方法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笛卡尔积可表示为一个二维表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表中的每行对应一个元组，表中的每列对应一个域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000" dirty="0">
              <a:ea typeface="宋体" charset="-122"/>
            </a:endParaRP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769522"/>
              </p:ext>
            </p:extLst>
          </p:nvPr>
        </p:nvGraphicFramePr>
        <p:xfrm>
          <a:off x="2876749" y="3068960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1" name="Microsoft 公式 3.0" r:id="rId3" imgW="672808" imgH="342751" progId="Equation.3">
                  <p:embed/>
                </p:oleObj>
              </mc:Choice>
              <mc:Fallback>
                <p:oleObj name="Microsoft 公式 3.0" r:id="rId3" imgW="672808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749" y="3068960"/>
                        <a:ext cx="1909762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18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一、检索操作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435975" cy="2968625"/>
          </a:xfrm>
        </p:spPr>
        <p:txBody>
          <a:bodyPr/>
          <a:lstStyle/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1.</a:t>
            </a:r>
            <a:r>
              <a:rPr lang="zh-CN" altLang="en-US" sz="2400">
                <a:ea typeface="宋体" charset="-122"/>
              </a:rPr>
              <a:t>简单查询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[</a:t>
            </a:r>
            <a:r>
              <a:rPr lang="zh-CN" altLang="en-US" sz="2400">
                <a:ea typeface="宋体" charset="-122"/>
              </a:rPr>
              <a:t>例</a:t>
            </a:r>
            <a:r>
              <a:rPr lang="en-US" altLang="zh-CN" sz="2400">
                <a:ea typeface="宋体" charset="-122"/>
              </a:rPr>
              <a:t>1]</a:t>
            </a:r>
            <a:r>
              <a:rPr lang="zh-CN" altLang="en-US" sz="2400">
                <a:ea typeface="宋体" charset="-122"/>
              </a:rPr>
              <a:t>求信息系全体学生的姓名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操作步骤为：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（</a:t>
            </a:r>
            <a:r>
              <a:rPr lang="en-US" altLang="zh-CN" sz="2400">
                <a:ea typeface="宋体" charset="-122"/>
              </a:rPr>
              <a:t>1</a:t>
            </a:r>
            <a:r>
              <a:rPr lang="zh-CN" altLang="en-US" sz="2400">
                <a:ea typeface="宋体" charset="-122"/>
              </a:rPr>
              <a:t>）用户提出要求；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（</a:t>
            </a:r>
            <a:r>
              <a:rPr lang="en-US" altLang="zh-CN" sz="2400">
                <a:ea typeface="宋体" charset="-122"/>
              </a:rPr>
              <a:t>2</a:t>
            </a:r>
            <a:r>
              <a:rPr lang="zh-CN" altLang="en-US" sz="2400">
                <a:ea typeface="宋体" charset="-122"/>
              </a:rPr>
              <a:t>）屏幕显示空白表格；</a:t>
            </a:r>
          </a:p>
        </p:txBody>
      </p:sp>
      <p:graphicFrame>
        <p:nvGraphicFramePr>
          <p:cNvPr id="402596" name="Group 164"/>
          <p:cNvGraphicFramePr>
            <a:graphicFrameLocks noGrp="1"/>
          </p:cNvGraphicFramePr>
          <p:nvPr>
            <p:ph sz="half" idx="2"/>
          </p:nvPr>
        </p:nvGraphicFramePr>
        <p:xfrm>
          <a:off x="827088" y="5013325"/>
          <a:ext cx="7200900" cy="122396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8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02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简单查询（续）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（</a:t>
            </a:r>
            <a:r>
              <a:rPr lang="en-US" altLang="zh-CN" sz="2400">
                <a:ea typeface="宋体" charset="-122"/>
              </a:rPr>
              <a:t>3</a:t>
            </a:r>
            <a:r>
              <a:rPr lang="zh-CN" altLang="en-US" sz="2400">
                <a:ea typeface="宋体" charset="-122"/>
              </a:rPr>
              <a:t>）用户在最左边一栏输入要查询的关系名</a:t>
            </a:r>
            <a:r>
              <a:rPr lang="en-US" altLang="zh-CN" sz="2400">
                <a:ea typeface="宋体" charset="-122"/>
              </a:rPr>
              <a:t>Student</a:t>
            </a:r>
            <a:r>
              <a:rPr lang="zh-CN" altLang="en-US" sz="2400">
                <a:ea typeface="宋体" charset="-122"/>
              </a:rPr>
              <a:t>；</a:t>
            </a:r>
          </a:p>
          <a:p>
            <a:pPr>
              <a:buFont typeface="Wingdings" pitchFamily="2" charset="2"/>
              <a:buNone/>
            </a:pPr>
            <a:endParaRPr lang="zh-CN" altLang="en-US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（</a:t>
            </a:r>
            <a:r>
              <a:rPr lang="en-US" altLang="zh-CN" sz="2400">
                <a:ea typeface="宋体" charset="-122"/>
              </a:rPr>
              <a:t>4</a:t>
            </a:r>
            <a:r>
              <a:rPr lang="zh-CN" altLang="en-US" sz="2400">
                <a:ea typeface="宋体" charset="-122"/>
              </a:rPr>
              <a:t>）系统显示该关系的属性名</a:t>
            </a:r>
          </a:p>
          <a:p>
            <a:endParaRPr lang="zh-CN" altLang="en-US" sz="2400">
              <a:ea typeface="宋体" charset="-122"/>
            </a:endParaRPr>
          </a:p>
          <a:p>
            <a:endParaRPr lang="zh-CN" altLang="en-US" sz="2400">
              <a:ea typeface="宋体" charset="-122"/>
            </a:endParaRPr>
          </a:p>
          <a:p>
            <a:endParaRPr lang="zh-CN" altLang="en-US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</a:t>
            </a: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403724" name="Group 268"/>
          <p:cNvGraphicFramePr>
            <a:graphicFrameLocks noGrp="1"/>
          </p:cNvGraphicFramePr>
          <p:nvPr>
            <p:ph sz="quarter" idx="2"/>
          </p:nvPr>
        </p:nvGraphicFramePr>
        <p:xfrm>
          <a:off x="971550" y="2492375"/>
          <a:ext cx="7710488" cy="88735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4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620" name="Rectangle 164"/>
          <p:cNvSpPr>
            <a:spLocks noChangeArrowheads="1"/>
          </p:cNvSpPr>
          <p:nvPr/>
        </p:nvSpPr>
        <p:spPr bwMode="auto">
          <a:xfrm>
            <a:off x="6267450" y="3300413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1" name="Rectangle 165"/>
          <p:cNvSpPr>
            <a:spLocks noChangeArrowheads="1"/>
          </p:cNvSpPr>
          <p:nvPr/>
        </p:nvSpPr>
        <p:spPr bwMode="auto">
          <a:xfrm>
            <a:off x="5427663" y="3300413"/>
            <a:ext cx="839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2" name="Rectangle 166"/>
          <p:cNvSpPr>
            <a:spLocks noChangeArrowheads="1"/>
          </p:cNvSpPr>
          <p:nvPr/>
        </p:nvSpPr>
        <p:spPr bwMode="auto">
          <a:xfrm>
            <a:off x="4652963" y="3300413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3" name="Rectangle 167"/>
          <p:cNvSpPr>
            <a:spLocks noChangeArrowheads="1"/>
          </p:cNvSpPr>
          <p:nvPr/>
        </p:nvSpPr>
        <p:spPr bwMode="auto">
          <a:xfrm>
            <a:off x="3878263" y="3300413"/>
            <a:ext cx="774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4" name="Rectangle 168"/>
          <p:cNvSpPr>
            <a:spLocks noChangeArrowheads="1"/>
          </p:cNvSpPr>
          <p:nvPr/>
        </p:nvSpPr>
        <p:spPr bwMode="auto">
          <a:xfrm>
            <a:off x="2974975" y="3300413"/>
            <a:ext cx="903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5" name="Rectangle 169"/>
          <p:cNvSpPr>
            <a:spLocks noChangeArrowheads="1"/>
          </p:cNvSpPr>
          <p:nvPr/>
        </p:nvSpPr>
        <p:spPr bwMode="auto">
          <a:xfrm>
            <a:off x="1619250" y="3300413"/>
            <a:ext cx="135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6" name="Rectangle 170"/>
          <p:cNvSpPr>
            <a:spLocks noChangeArrowheads="1"/>
          </p:cNvSpPr>
          <p:nvPr/>
        </p:nvSpPr>
        <p:spPr bwMode="auto">
          <a:xfrm>
            <a:off x="6267450" y="27813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7" name="Rectangle 171"/>
          <p:cNvSpPr>
            <a:spLocks noChangeArrowheads="1"/>
          </p:cNvSpPr>
          <p:nvPr/>
        </p:nvSpPr>
        <p:spPr bwMode="auto">
          <a:xfrm>
            <a:off x="5427663" y="2781300"/>
            <a:ext cx="839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8" name="Rectangle 172"/>
          <p:cNvSpPr>
            <a:spLocks noChangeArrowheads="1"/>
          </p:cNvSpPr>
          <p:nvPr/>
        </p:nvSpPr>
        <p:spPr bwMode="auto">
          <a:xfrm>
            <a:off x="4652963" y="2781300"/>
            <a:ext cx="77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29" name="Rectangle 173"/>
          <p:cNvSpPr>
            <a:spLocks noChangeArrowheads="1"/>
          </p:cNvSpPr>
          <p:nvPr/>
        </p:nvSpPr>
        <p:spPr bwMode="auto">
          <a:xfrm>
            <a:off x="3878263" y="2781300"/>
            <a:ext cx="774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sp>
        <p:nvSpPr>
          <p:cNvPr id="403630" name="Rectangle 174"/>
          <p:cNvSpPr>
            <a:spLocks noChangeArrowheads="1"/>
          </p:cNvSpPr>
          <p:nvPr/>
        </p:nvSpPr>
        <p:spPr bwMode="auto">
          <a:xfrm>
            <a:off x="2974975" y="2781300"/>
            <a:ext cx="903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1"/>
                </a:solidFill>
                <a:latin typeface="Arial" charset="0"/>
              </a:defRPr>
            </a:lvl3pPr>
            <a:lvl4pPr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" pitchFamily="2" charset="2"/>
              <a:buNone/>
            </a:pPr>
            <a:endParaRPr kumimoji="0" lang="zh-CN" altLang="zh-CN"/>
          </a:p>
        </p:txBody>
      </p:sp>
      <p:graphicFrame>
        <p:nvGraphicFramePr>
          <p:cNvPr id="403725" name="Group 269"/>
          <p:cNvGraphicFramePr>
            <a:graphicFrameLocks noGrp="1"/>
          </p:cNvGraphicFramePr>
          <p:nvPr>
            <p:ph sz="quarter" idx="3"/>
          </p:nvPr>
        </p:nvGraphicFramePr>
        <p:xfrm>
          <a:off x="755650" y="4724400"/>
          <a:ext cx="7931150" cy="860363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76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简单查询（续）</a:t>
            </a:r>
            <a:endParaRPr lang="zh-CN" altLang="en-US">
              <a:ea typeface="黑体" pitchFamily="2" charset="-122"/>
            </a:endParaRP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4495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（</a:t>
            </a:r>
            <a:r>
              <a:rPr lang="en-US" altLang="zh-CN" sz="2400">
                <a:ea typeface="宋体" charset="-122"/>
              </a:rPr>
              <a:t>5</a:t>
            </a:r>
            <a:r>
              <a:rPr lang="zh-CN" altLang="en-US" sz="2400">
                <a:ea typeface="宋体" charset="-122"/>
              </a:rPr>
              <a:t>）用户在上面构造查询要求</a:t>
            </a:r>
          </a:p>
          <a:p>
            <a:pPr>
              <a:buFont typeface="Wingdings" pitchFamily="2" charset="2"/>
              <a:buNone/>
            </a:pPr>
            <a:endParaRPr lang="zh-CN" altLang="en-US" sz="2400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zh-CN" altLang="en-US" sz="240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endParaRPr lang="zh-CN" altLang="en-US" sz="200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endParaRPr lang="zh-CN" altLang="en-US" sz="2000">
              <a:ea typeface="宋体" charset="-122"/>
            </a:endParaRPr>
          </a:p>
          <a:p>
            <a:pPr lvl="1">
              <a:buFont typeface="Wingdings" pitchFamily="2" charset="2"/>
              <a:buChar char="n"/>
            </a:pPr>
            <a:r>
              <a:rPr lang="zh-CN" altLang="en-US" sz="1800" u="sng">
                <a:ea typeface="宋体" charset="-122"/>
              </a:rPr>
              <a:t>李勇</a:t>
            </a:r>
            <a:r>
              <a:rPr lang="zh-CN" altLang="en-US" sz="2000">
                <a:ea typeface="宋体" charset="-122"/>
              </a:rPr>
              <a:t>是示例元素，即域变量</a:t>
            </a:r>
          </a:p>
          <a:p>
            <a:pPr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（</a:t>
            </a:r>
            <a:r>
              <a:rPr lang="en-US" altLang="zh-CN" sz="2400">
                <a:ea typeface="宋体" charset="-122"/>
              </a:rPr>
              <a:t>6</a:t>
            </a:r>
            <a:r>
              <a:rPr lang="zh-CN" altLang="en-US" sz="2400">
                <a:ea typeface="宋体" charset="-122"/>
              </a:rPr>
              <a:t>）屏幕显示查询结果 </a:t>
            </a:r>
          </a:p>
        </p:txBody>
      </p:sp>
      <p:graphicFrame>
        <p:nvGraphicFramePr>
          <p:cNvPr id="405729" name="Group 225"/>
          <p:cNvGraphicFramePr>
            <a:graphicFrameLocks noGrp="1"/>
          </p:cNvGraphicFramePr>
          <p:nvPr>
            <p:ph sz="quarter" idx="2"/>
          </p:nvPr>
        </p:nvGraphicFramePr>
        <p:xfrm>
          <a:off x="1042988" y="2349500"/>
          <a:ext cx="7643812" cy="108108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zh-CN" alt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5730" name="Group 226"/>
          <p:cNvGraphicFramePr>
            <a:graphicFrameLocks noGrp="1"/>
          </p:cNvGraphicFramePr>
          <p:nvPr>
            <p:ph sz="quarter" idx="3"/>
          </p:nvPr>
        </p:nvGraphicFramePr>
        <p:xfrm>
          <a:off x="1042988" y="5084763"/>
          <a:ext cx="7643812" cy="1162560"/>
        </p:xfrm>
        <a:graphic>
          <a:graphicData uri="http://schemas.openxmlformats.org/drawingml/2006/table">
            <a:tbl>
              <a:tblPr/>
              <a:tblGrid>
                <a:gridCol w="11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00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构造查询的几个要素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16113"/>
            <a:ext cx="7772400" cy="4114800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E02920"/>
                </a:solidFill>
                <a:ea typeface="宋体" charset="-122"/>
              </a:rPr>
              <a:t>示例元素</a:t>
            </a:r>
            <a:r>
              <a:rPr lang="zh-CN" altLang="en-US" sz="2400">
                <a:ea typeface="宋体" charset="-122"/>
              </a:rPr>
              <a:t>    即域变量    一定要加下划线</a:t>
            </a:r>
          </a:p>
          <a:p>
            <a:pPr algn="just"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示例元素是这个域中可能的一个值，它不必是查询结果中的元素</a:t>
            </a:r>
          </a:p>
          <a:p>
            <a:pPr algn="just">
              <a:lnSpc>
                <a:spcPct val="140000"/>
              </a:lnSpc>
            </a:pPr>
            <a:r>
              <a:rPr lang="zh-CN" altLang="en-US" sz="2400">
                <a:solidFill>
                  <a:srgbClr val="E02920"/>
                </a:solidFill>
                <a:ea typeface="宋体" charset="-122"/>
              </a:rPr>
              <a:t>打印操作符</a:t>
            </a:r>
            <a:r>
              <a:rPr lang="en-US" altLang="zh-CN" sz="2400">
                <a:solidFill>
                  <a:srgbClr val="E02920"/>
                </a:solidFill>
                <a:ea typeface="宋体" charset="-122"/>
              </a:rPr>
              <a:t>P.</a:t>
            </a:r>
            <a:r>
              <a:rPr lang="en-US" altLang="zh-CN" sz="2400">
                <a:ea typeface="宋体" charset="-122"/>
              </a:rPr>
              <a:t>     </a:t>
            </a:r>
            <a:r>
              <a:rPr lang="zh-CN" altLang="en-US" sz="2400">
                <a:ea typeface="宋体" charset="-122"/>
              </a:rPr>
              <a:t>实际上是显示</a:t>
            </a: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rgbClr val="E02920"/>
                </a:solidFill>
                <a:ea typeface="宋体" charset="-122"/>
              </a:rPr>
              <a:t>查询条件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可使用比较运算符＞，≥，＜，≤，＝和≠</a:t>
            </a: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其中＝可以省略</a:t>
            </a:r>
          </a:p>
        </p:txBody>
      </p:sp>
    </p:spTree>
    <p:extLst>
      <p:ext uri="{BB962C8B-B14F-4D97-AF65-F5344CB8AC3E}">
        <p14:creationId xmlns:p14="http://schemas.microsoft.com/office/powerpoint/2010/main" val="1124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简单查询（续）</a:t>
            </a:r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354888" cy="1455738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 sz="2400">
              <a:ea typeface="宋体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黑体" pitchFamily="2" charset="-122"/>
              </a:rPr>
              <a:t>2</a:t>
            </a:r>
            <a:r>
              <a:rPr lang="en-US" altLang="zh-CN" sz="2400">
                <a:ea typeface="宋体" charset="-122"/>
              </a:rPr>
              <a:t>]  </a:t>
            </a:r>
            <a:r>
              <a:rPr lang="zh-CN" altLang="en-US" sz="2400">
                <a:ea typeface="宋体" charset="-122"/>
              </a:rPr>
              <a:t>查询全体学生的全部数据 </a:t>
            </a:r>
          </a:p>
        </p:txBody>
      </p:sp>
      <p:graphicFrame>
        <p:nvGraphicFramePr>
          <p:cNvPr id="406703" name="Group 175"/>
          <p:cNvGraphicFramePr>
            <a:graphicFrameLocks noGrp="1"/>
          </p:cNvGraphicFramePr>
          <p:nvPr>
            <p:ph sz="half" idx="2"/>
          </p:nvPr>
        </p:nvGraphicFramePr>
        <p:xfrm>
          <a:off x="684213" y="3573463"/>
          <a:ext cx="7929562" cy="1439863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zh-CN" alt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zh-CN" alt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0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简单查询（续）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1455738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宋体" charset="-122"/>
              </a:rPr>
              <a:t>   </a:t>
            </a:r>
            <a:r>
              <a:rPr lang="zh-CN" altLang="en-US">
                <a:ea typeface="宋体" charset="-122"/>
              </a:rPr>
              <a:t>显示全部数据也可以简单地把</a:t>
            </a:r>
            <a:r>
              <a:rPr lang="en-US" altLang="zh-CN">
                <a:ea typeface="宋体" charset="-122"/>
              </a:rPr>
              <a:t>P.</a:t>
            </a:r>
            <a:r>
              <a:rPr lang="zh-CN" altLang="en-US">
                <a:ea typeface="宋体" charset="-122"/>
              </a:rPr>
              <a:t>操作符作用在关系名上。</a:t>
            </a:r>
            <a:r>
              <a:rPr lang="zh-CN" altLang="en-US" sz="2400">
                <a:ea typeface="宋体" charset="-122"/>
              </a:rPr>
              <a:t> </a:t>
            </a:r>
          </a:p>
        </p:txBody>
      </p:sp>
      <p:graphicFrame>
        <p:nvGraphicFramePr>
          <p:cNvPr id="407595" name="Group 43"/>
          <p:cNvGraphicFramePr>
            <a:graphicFrameLocks noGrp="1"/>
          </p:cNvGraphicFramePr>
          <p:nvPr>
            <p:ph sz="half" idx="2"/>
          </p:nvPr>
        </p:nvGraphicFramePr>
        <p:xfrm>
          <a:off x="755650" y="3500438"/>
          <a:ext cx="7931150" cy="1368426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85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2. </a:t>
            </a:r>
            <a:r>
              <a:rPr lang="zh-CN" altLang="en-US">
                <a:ea typeface="宋体" charset="-122"/>
              </a:rPr>
              <a:t>条件查询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31150" cy="1239838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  </a:t>
            </a: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3]  </a:t>
            </a:r>
            <a:r>
              <a:rPr lang="zh-CN" altLang="en-US">
                <a:ea typeface="宋体" charset="-122"/>
              </a:rPr>
              <a:t>求年龄大于</a:t>
            </a:r>
            <a:r>
              <a:rPr lang="en-US" altLang="zh-CN">
                <a:ea typeface="宋体" charset="-122"/>
              </a:rPr>
              <a:t>19</a:t>
            </a:r>
            <a:r>
              <a:rPr lang="zh-CN" altLang="en-US">
                <a:ea typeface="宋体" charset="-122"/>
              </a:rPr>
              <a:t>岁的学生的学号</a:t>
            </a:r>
          </a:p>
          <a:p>
            <a:pPr algn="just"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409682" name="Group 82"/>
          <p:cNvGraphicFramePr>
            <a:graphicFrameLocks noGrp="1"/>
          </p:cNvGraphicFramePr>
          <p:nvPr>
            <p:ph sz="half" idx="2"/>
          </p:nvPr>
        </p:nvGraphicFramePr>
        <p:xfrm>
          <a:off x="755650" y="3141663"/>
          <a:ext cx="7931150" cy="1439863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2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条件查询（与条件）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196056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4] </a:t>
            </a:r>
            <a:r>
              <a:rPr lang="zh-CN" altLang="en-US">
                <a:ea typeface="宋体" charset="-122"/>
              </a:rPr>
              <a:t>求计算机科学系年龄大于</a:t>
            </a:r>
            <a:r>
              <a:rPr lang="en-US" altLang="zh-CN">
                <a:ea typeface="宋体" charset="-122"/>
              </a:rPr>
              <a:t>19</a:t>
            </a:r>
            <a:r>
              <a:rPr lang="zh-CN" altLang="en-US">
                <a:ea typeface="宋体" charset="-122"/>
              </a:rPr>
              <a:t>岁的学生的学号。</a:t>
            </a:r>
          </a:p>
          <a:p>
            <a:pPr lvl="1" algn="just">
              <a:buFont typeface="Wingdings" pitchFamily="2" charset="2"/>
              <a:buNone/>
            </a:pPr>
            <a:endParaRPr lang="zh-CN" altLang="en-US" sz="2000">
              <a:ea typeface="宋体" charset="-122"/>
            </a:endParaRP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方法</a:t>
            </a:r>
            <a:r>
              <a:rPr lang="en-US" altLang="zh-CN">
                <a:ea typeface="宋体" charset="-122"/>
              </a:rPr>
              <a:t>(1)</a:t>
            </a:r>
            <a:r>
              <a:rPr lang="zh-CN" altLang="en-US">
                <a:ea typeface="宋体" charset="-122"/>
              </a:rPr>
              <a:t>：把两个条件写在同一行上</a:t>
            </a:r>
          </a:p>
        </p:txBody>
      </p:sp>
      <p:graphicFrame>
        <p:nvGraphicFramePr>
          <p:cNvPr id="411731" name="Group 83"/>
          <p:cNvGraphicFramePr>
            <a:graphicFrameLocks noGrp="1"/>
          </p:cNvGraphicFramePr>
          <p:nvPr>
            <p:ph sz="half" idx="2"/>
          </p:nvPr>
        </p:nvGraphicFramePr>
        <p:xfrm>
          <a:off x="611188" y="4076700"/>
          <a:ext cx="8075612" cy="1439863"/>
        </p:xfrm>
        <a:graphic>
          <a:graphicData uri="http://schemas.openxmlformats.org/drawingml/2006/table">
            <a:tbl>
              <a:tblPr/>
              <a:tblGrid>
                <a:gridCol w="108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条件查询（与条件）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62950" cy="1744663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>
                <a:ea typeface="宋体" charset="-122"/>
              </a:rPr>
              <a:t>   </a:t>
            </a:r>
            <a:r>
              <a:rPr lang="zh-CN" altLang="en-US" sz="2400">
                <a:ea typeface="宋体" charset="-122"/>
              </a:rPr>
              <a:t>方法</a:t>
            </a:r>
            <a:r>
              <a:rPr lang="en-US" altLang="zh-CN" sz="2400">
                <a:ea typeface="宋体" charset="-122"/>
              </a:rPr>
              <a:t>(2)</a:t>
            </a:r>
            <a:r>
              <a:rPr lang="zh-CN" altLang="en-US" sz="2400">
                <a:ea typeface="宋体" charset="-122"/>
              </a:rPr>
              <a:t>：把两个条件写在不同行上，但使用相同的示例元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          素值</a:t>
            </a:r>
          </a:p>
        </p:txBody>
      </p:sp>
      <p:graphicFrame>
        <p:nvGraphicFramePr>
          <p:cNvPr id="412820" name="Group 148"/>
          <p:cNvGraphicFramePr>
            <a:graphicFrameLocks noGrp="1"/>
          </p:cNvGraphicFramePr>
          <p:nvPr>
            <p:ph sz="half" idx="2"/>
          </p:nvPr>
        </p:nvGraphicFramePr>
        <p:xfrm>
          <a:off x="827088" y="3429000"/>
          <a:ext cx="7859712" cy="1839533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6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9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9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9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条件查询（与条件）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1671638"/>
          </a:xfrm>
        </p:spPr>
        <p:txBody>
          <a:bodyPr/>
          <a:lstStyle/>
          <a:p>
            <a:pPr lvl="1"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[</a:t>
            </a:r>
            <a:r>
              <a:rPr lang="zh-CN" altLang="en-US" sz="2800">
                <a:ea typeface="宋体" charset="-122"/>
              </a:rPr>
              <a:t>例</a:t>
            </a:r>
            <a:r>
              <a:rPr lang="en-US" altLang="zh-CN" sz="2800">
                <a:ea typeface="宋体" charset="-122"/>
              </a:rPr>
              <a:t>5] </a:t>
            </a:r>
            <a:r>
              <a:rPr lang="zh-CN" altLang="en-US" sz="2800">
                <a:ea typeface="宋体" charset="-122"/>
              </a:rPr>
              <a:t>查询既选修了</a:t>
            </a:r>
            <a:r>
              <a:rPr lang="en-US" altLang="zh-CN" sz="2800">
                <a:ea typeface="宋体" charset="-122"/>
              </a:rPr>
              <a:t>1</a:t>
            </a:r>
            <a:r>
              <a:rPr lang="zh-CN" altLang="en-US" sz="2800">
                <a:ea typeface="宋体" charset="-122"/>
              </a:rPr>
              <a:t>号课程又选修了</a:t>
            </a:r>
            <a:r>
              <a:rPr lang="en-US" altLang="zh-CN" sz="2800">
                <a:ea typeface="宋体" charset="-122"/>
              </a:rPr>
              <a:t>2</a:t>
            </a:r>
            <a:r>
              <a:rPr lang="zh-CN" altLang="en-US" sz="2800">
                <a:ea typeface="宋体" charset="-122"/>
              </a:rPr>
              <a:t>号课程的学生的学号。 </a:t>
            </a:r>
          </a:p>
        </p:txBody>
      </p:sp>
      <p:graphicFrame>
        <p:nvGraphicFramePr>
          <p:cNvPr id="455740" name="Group 60"/>
          <p:cNvGraphicFramePr>
            <a:graphicFrameLocks noGrp="1"/>
          </p:cNvGraphicFramePr>
          <p:nvPr>
            <p:ph sz="half" idx="2"/>
          </p:nvPr>
        </p:nvGraphicFramePr>
        <p:xfrm>
          <a:off x="1908175" y="3573463"/>
          <a:ext cx="5329238" cy="1871663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1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Sc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0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15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540296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思考问题：笛卡尔积示例</a:t>
            </a:r>
          </a:p>
        </p:txBody>
      </p:sp>
      <p:graphicFrame>
        <p:nvGraphicFramePr>
          <p:cNvPr id="400467" name="Group 83"/>
          <p:cNvGraphicFramePr>
            <a:graphicFrameLocks noGrp="1"/>
          </p:cNvGraphicFramePr>
          <p:nvPr>
            <p:ph sz="half" idx="2"/>
          </p:nvPr>
        </p:nvGraphicFramePr>
        <p:xfrm>
          <a:off x="468313" y="2386013"/>
          <a:ext cx="1652587" cy="1657350"/>
        </p:xfrm>
        <a:graphic>
          <a:graphicData uri="http://schemas.openxmlformats.org/drawingml/2006/table">
            <a:tbl>
              <a:tblPr/>
              <a:tblGrid>
                <a:gridCol w="165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导 师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张清玫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刘逸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0468" name="Group 84"/>
          <p:cNvGraphicFramePr>
            <a:graphicFrameLocks noGrp="1"/>
          </p:cNvGraphicFramePr>
          <p:nvPr/>
        </p:nvGraphicFramePr>
        <p:xfrm>
          <a:off x="3203575" y="2420938"/>
          <a:ext cx="1871663" cy="1624011"/>
        </p:xfrm>
        <a:graphic>
          <a:graphicData uri="http://schemas.openxmlformats.org/drawingml/2006/table">
            <a:tbl>
              <a:tblPr/>
              <a:tblGrid>
                <a:gridCol w="1871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13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专 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计算机专业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33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信息专业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0465" name="Group 81"/>
          <p:cNvGraphicFramePr>
            <a:graphicFrameLocks noGrp="1"/>
          </p:cNvGraphicFramePr>
          <p:nvPr/>
        </p:nvGraphicFramePr>
        <p:xfrm>
          <a:off x="6011863" y="2349500"/>
          <a:ext cx="1652587" cy="2514600"/>
        </p:xfrm>
        <a:graphic>
          <a:graphicData uri="http://schemas.openxmlformats.org/drawingml/2006/table">
            <a:tbl>
              <a:tblPr/>
              <a:tblGrid>
                <a:gridCol w="1652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研究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生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李勇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刘晨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王敏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323" name="Text Box 85"/>
          <p:cNvSpPr txBox="1">
            <a:spLocks noChangeArrowheads="1"/>
          </p:cNvSpPr>
          <p:nvPr/>
        </p:nvSpPr>
        <p:spPr bwMode="auto">
          <a:xfrm>
            <a:off x="1042988" y="19161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D1</a:t>
            </a:r>
          </a:p>
        </p:txBody>
      </p:sp>
      <p:sp>
        <p:nvSpPr>
          <p:cNvPr id="12324" name="Text Box 86"/>
          <p:cNvSpPr txBox="1">
            <a:spLocks noChangeArrowheads="1"/>
          </p:cNvSpPr>
          <p:nvPr/>
        </p:nvSpPr>
        <p:spPr bwMode="auto">
          <a:xfrm>
            <a:off x="3851275" y="1916113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D2</a:t>
            </a:r>
          </a:p>
        </p:txBody>
      </p:sp>
      <p:sp>
        <p:nvSpPr>
          <p:cNvPr id="12325" name="Text Box 87"/>
          <p:cNvSpPr txBox="1">
            <a:spLocks noChangeArrowheads="1"/>
          </p:cNvSpPr>
          <p:nvPr/>
        </p:nvSpPr>
        <p:spPr bwMode="auto">
          <a:xfrm>
            <a:off x="6659563" y="1844675"/>
            <a:ext cx="463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itchFamily="18" charset="0"/>
              </a:rPr>
              <a:t>D3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715" y="5400108"/>
            <a:ext cx="6146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请问：上述</a:t>
            </a:r>
            <a:r>
              <a:rPr lang="en-US" altLang="zh-CN" sz="2400" dirty="0">
                <a:solidFill>
                  <a:srgbClr val="C00000"/>
                </a:solidFill>
              </a:rPr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个域的笛卡尔积的基数是多少？</a:t>
            </a:r>
          </a:p>
        </p:txBody>
      </p:sp>
    </p:spTree>
    <p:extLst>
      <p:ext uri="{BB962C8B-B14F-4D97-AF65-F5344CB8AC3E}">
        <p14:creationId xmlns:p14="http://schemas.microsoft.com/office/powerpoint/2010/main" val="382330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条件查询（或条件）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1239838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6]</a:t>
            </a:r>
            <a:r>
              <a:rPr lang="zh-CN" altLang="en-US">
                <a:ea typeface="宋体" charset="-122"/>
              </a:rPr>
              <a:t>查询计算机科学系或者年龄大于</a:t>
            </a:r>
            <a:r>
              <a:rPr lang="en-US" altLang="zh-CN">
                <a:ea typeface="宋体" charset="-122"/>
              </a:rPr>
              <a:t>19</a:t>
            </a:r>
            <a:r>
              <a:rPr lang="zh-CN" altLang="en-US">
                <a:ea typeface="宋体" charset="-122"/>
              </a:rPr>
              <a:t>岁的学生的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   学号。</a:t>
            </a:r>
          </a:p>
          <a:p>
            <a:pPr algn="just">
              <a:buFont typeface="Wingdings" pitchFamily="2" charset="2"/>
              <a:buNone/>
            </a:pPr>
            <a:endParaRPr lang="en-US" altLang="zh-CN" sz="2400">
              <a:ea typeface="宋体" charset="-122"/>
            </a:endParaRPr>
          </a:p>
        </p:txBody>
      </p:sp>
      <p:graphicFrame>
        <p:nvGraphicFramePr>
          <p:cNvPr id="454726" name="Group 70"/>
          <p:cNvGraphicFramePr>
            <a:graphicFrameLocks noGrp="1"/>
          </p:cNvGraphicFramePr>
          <p:nvPr>
            <p:ph sz="half" idx="2"/>
          </p:nvPr>
        </p:nvGraphicFramePr>
        <p:xfrm>
          <a:off x="611188" y="3068638"/>
          <a:ext cx="7931150" cy="2608263"/>
        </p:xfrm>
        <a:graphic>
          <a:graphicData uri="http://schemas.openxmlformats.org/drawingml/2006/table">
            <a:tbl>
              <a:tblPr/>
              <a:tblGrid>
                <a:gridCol w="10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2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4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&gt;19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16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条件查询（多表连接）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7931150" cy="1528763"/>
          </a:xfrm>
        </p:spPr>
        <p:txBody>
          <a:bodyPr/>
          <a:lstStyle/>
          <a:p>
            <a:pPr lvl="1" algn="just">
              <a:buFont typeface="Wingdings" pitchFamily="2" charset="2"/>
              <a:buNone/>
            </a:pPr>
            <a:r>
              <a:rPr lang="en-US" altLang="zh-CN" sz="3200">
                <a:ea typeface="宋体" charset="-122"/>
              </a:rPr>
              <a:t>[</a:t>
            </a:r>
            <a:r>
              <a:rPr lang="zh-CN" altLang="en-US" sz="3200">
                <a:ea typeface="宋体" charset="-122"/>
              </a:rPr>
              <a:t>例</a:t>
            </a:r>
            <a:r>
              <a:rPr lang="en-US" altLang="zh-CN" sz="3200">
                <a:ea typeface="宋体" charset="-122"/>
              </a:rPr>
              <a:t>7]  </a:t>
            </a:r>
            <a:r>
              <a:rPr lang="zh-CN" altLang="en-US" sz="3200">
                <a:ea typeface="宋体" charset="-122"/>
              </a:rPr>
              <a:t>查询选修</a:t>
            </a:r>
            <a:r>
              <a:rPr lang="en-US" altLang="zh-CN" sz="3200">
                <a:ea typeface="宋体" charset="-122"/>
              </a:rPr>
              <a:t>1</a:t>
            </a:r>
            <a:r>
              <a:rPr lang="zh-CN" altLang="en-US" sz="3200">
                <a:ea typeface="宋体" charset="-122"/>
              </a:rPr>
              <a:t>号课程的学生姓名。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        </a:t>
            </a:r>
            <a:endParaRPr lang="zh-CN" altLang="en-US" sz="2000">
              <a:ea typeface="宋体" charset="-122"/>
            </a:endParaRPr>
          </a:p>
        </p:txBody>
      </p:sp>
      <p:graphicFrame>
        <p:nvGraphicFramePr>
          <p:cNvPr id="456832" name="Group 128"/>
          <p:cNvGraphicFramePr>
            <a:graphicFrameLocks noGrp="1"/>
          </p:cNvGraphicFramePr>
          <p:nvPr>
            <p:ph sz="quarter" idx="2"/>
          </p:nvPr>
        </p:nvGraphicFramePr>
        <p:xfrm>
          <a:off x="827088" y="2924175"/>
          <a:ext cx="7561262" cy="122396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8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0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zh-CN" alt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6804" name="Rectangle 100"/>
          <p:cNvSpPr>
            <a:spLocks noChangeArrowheads="1"/>
          </p:cNvSpPr>
          <p:nvPr/>
        </p:nvSpPr>
        <p:spPr bwMode="auto">
          <a:xfrm>
            <a:off x="539750" y="5876925"/>
            <a:ext cx="739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200"/>
              <a:t>注意：示例元素</a:t>
            </a:r>
            <a:r>
              <a:rPr kumimoji="0" lang="en-US" altLang="zh-CN" sz="2200"/>
              <a:t>Sno</a:t>
            </a:r>
            <a:r>
              <a:rPr kumimoji="0" lang="zh-CN" altLang="en-US" sz="2200"/>
              <a:t>是连接属性，其值在两个表中要</a:t>
            </a:r>
            <a:r>
              <a:rPr kumimoji="0" lang="zh-CN" altLang="en-US" sz="2200">
                <a:solidFill>
                  <a:srgbClr val="E02920"/>
                </a:solidFill>
              </a:rPr>
              <a:t>相同</a:t>
            </a:r>
            <a:r>
              <a:rPr kumimoji="0" lang="zh-CN" altLang="en-US" sz="2200"/>
              <a:t>。</a:t>
            </a:r>
            <a:r>
              <a:rPr kumimoji="0" lang="zh-CN" altLang="en-US"/>
              <a:t> </a:t>
            </a:r>
          </a:p>
        </p:txBody>
      </p:sp>
      <p:graphicFrame>
        <p:nvGraphicFramePr>
          <p:cNvPr id="456841" name="Group 137"/>
          <p:cNvGraphicFramePr>
            <a:graphicFrameLocks noGrp="1"/>
          </p:cNvGraphicFramePr>
          <p:nvPr>
            <p:ph sz="quarter" idx="3"/>
          </p:nvPr>
        </p:nvGraphicFramePr>
        <p:xfrm>
          <a:off x="827088" y="4508500"/>
          <a:ext cx="5314950" cy="1081088"/>
        </p:xfrm>
        <a:graphic>
          <a:graphicData uri="http://schemas.openxmlformats.org/drawingml/2006/table">
            <a:tbl>
              <a:tblPr/>
              <a:tblGrid>
                <a:gridCol w="1077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Sc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0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条件查询（非条件）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47050" cy="952500"/>
          </a:xfrm>
        </p:spPr>
        <p:txBody>
          <a:bodyPr/>
          <a:lstStyle/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>
                <a:ea typeface="黑体" pitchFamily="2" charset="-122"/>
              </a:rPr>
              <a:t>[</a:t>
            </a:r>
            <a:r>
              <a:rPr lang="zh-CN" altLang="en-US" sz="2800">
                <a:ea typeface="黑体" pitchFamily="2" charset="-122"/>
              </a:rPr>
              <a:t>例</a:t>
            </a:r>
            <a:r>
              <a:rPr lang="en-US" altLang="zh-CN" sz="2800">
                <a:ea typeface="宋体" charset="-122"/>
              </a:rPr>
              <a:t>8]  </a:t>
            </a:r>
            <a:r>
              <a:rPr lang="zh-CN" altLang="en-US" sz="2800">
                <a:ea typeface="宋体" charset="-122"/>
              </a:rPr>
              <a:t>查询未选修</a:t>
            </a:r>
            <a:r>
              <a:rPr lang="en-US" altLang="zh-CN" sz="2800">
                <a:ea typeface="宋体" charset="-122"/>
              </a:rPr>
              <a:t>1</a:t>
            </a:r>
            <a:r>
              <a:rPr lang="zh-CN" altLang="en-US" sz="2800">
                <a:ea typeface="宋体" charset="-122"/>
              </a:rPr>
              <a:t>号课程的学生姓名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2800">
              <a:ea typeface="宋体" charset="-122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1000">
              <a:ea typeface="宋体" charset="-122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1000">
              <a:ea typeface="宋体" charset="-122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1000">
              <a:ea typeface="宋体" charset="-122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endParaRPr lang="zh-CN" altLang="en-US" sz="1000">
              <a:ea typeface="宋体" charset="-122"/>
            </a:endParaRPr>
          </a:p>
          <a:p>
            <a:pPr lvl="1" algn="just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900">
                <a:ea typeface="宋体" charset="-122"/>
              </a:rPr>
              <a:t>	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800">
                <a:ea typeface="宋体" charset="-122"/>
              </a:rPr>
              <a:t>  </a:t>
            </a:r>
          </a:p>
          <a:p>
            <a:pPr algn="just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800">
                <a:ea typeface="宋体" charset="-122"/>
              </a:rPr>
              <a:t> </a:t>
            </a:r>
            <a:endParaRPr lang="zh-CN" altLang="en-US" sz="900">
              <a:ea typeface="宋体" charset="-122"/>
            </a:endParaRPr>
          </a:p>
        </p:txBody>
      </p:sp>
      <p:graphicFrame>
        <p:nvGraphicFramePr>
          <p:cNvPr id="457922" name="Group 194"/>
          <p:cNvGraphicFramePr>
            <a:graphicFrameLocks noGrp="1"/>
          </p:cNvGraphicFramePr>
          <p:nvPr>
            <p:ph sz="quarter" idx="2"/>
          </p:nvPr>
        </p:nvGraphicFramePr>
        <p:xfrm>
          <a:off x="684213" y="2420938"/>
          <a:ext cx="7416800" cy="1152525"/>
        </p:xfrm>
        <a:graphic>
          <a:graphicData uri="http://schemas.openxmlformats.org/drawingml/2006/table">
            <a:tbl>
              <a:tblPr/>
              <a:tblGrid>
                <a:gridCol w="1062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zh-CN" alt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7872" name="Rectangle 144"/>
          <p:cNvSpPr>
            <a:spLocks noChangeArrowheads="1"/>
          </p:cNvSpPr>
          <p:nvPr/>
        </p:nvSpPr>
        <p:spPr bwMode="auto">
          <a:xfrm>
            <a:off x="250825" y="5589588"/>
            <a:ext cx="856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zh-CN" altLang="en-US" sz="2000"/>
              <a:t>思路：显示学号为</a:t>
            </a:r>
            <a:r>
              <a:rPr kumimoji="0" lang="en-US" altLang="zh-CN" sz="2000" u="sng"/>
              <a:t>200215121</a:t>
            </a:r>
            <a:r>
              <a:rPr kumimoji="0" lang="zh-CN" altLang="en-US" sz="2000"/>
              <a:t>的学生名字，而该学生选修</a:t>
            </a:r>
            <a:r>
              <a:rPr kumimoji="0" lang="en-US" altLang="zh-CN" sz="2000"/>
              <a:t>1</a:t>
            </a:r>
            <a:r>
              <a:rPr kumimoji="0" lang="zh-CN" altLang="en-US" sz="2000"/>
              <a:t>号课程的情况为假</a:t>
            </a:r>
          </a:p>
        </p:txBody>
      </p:sp>
      <p:graphicFrame>
        <p:nvGraphicFramePr>
          <p:cNvPr id="457925" name="Group 197"/>
          <p:cNvGraphicFramePr>
            <a:graphicFrameLocks noGrp="1"/>
          </p:cNvGraphicFramePr>
          <p:nvPr>
            <p:ph sz="quarter" idx="3"/>
          </p:nvPr>
        </p:nvGraphicFramePr>
        <p:xfrm>
          <a:off x="611188" y="3933825"/>
          <a:ext cx="5400675" cy="1095376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7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Sc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06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条件查询（续）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1528763"/>
          </a:xfrm>
        </p:spPr>
        <p:txBody>
          <a:bodyPr/>
          <a:lstStyle/>
          <a:p>
            <a:pPr marL="819150" lvl="1" algn="just">
              <a:buFont typeface="Wingdings" pitchFamily="2" charset="2"/>
              <a:buNone/>
            </a:pPr>
            <a:r>
              <a:rPr lang="en-US" altLang="zh-CN" sz="2800">
                <a:ea typeface="黑体" pitchFamily="2" charset="-122"/>
              </a:rPr>
              <a:t>[</a:t>
            </a:r>
            <a:r>
              <a:rPr lang="zh-CN" altLang="en-US" sz="2800">
                <a:ea typeface="黑体" pitchFamily="2" charset="-122"/>
              </a:rPr>
              <a:t>例</a:t>
            </a:r>
            <a:r>
              <a:rPr lang="en-US" altLang="zh-CN" sz="2800">
                <a:ea typeface="宋体" charset="-122"/>
              </a:rPr>
              <a:t>9]  </a:t>
            </a:r>
            <a:r>
              <a:rPr lang="zh-CN" altLang="en-US" sz="2800">
                <a:ea typeface="宋体" charset="-122"/>
              </a:rPr>
              <a:t>查询有两个人以上选修的课程号。</a:t>
            </a:r>
            <a:endParaRPr lang="zh-CN" altLang="en-US" sz="2000">
              <a:ea typeface="宋体" charset="-122"/>
            </a:endParaRPr>
          </a:p>
        </p:txBody>
      </p:sp>
      <p:sp>
        <p:nvSpPr>
          <p:cNvPr id="420895" name="Rectangle 31"/>
          <p:cNvSpPr>
            <a:spLocks noChangeArrowheads="1"/>
          </p:cNvSpPr>
          <p:nvPr/>
        </p:nvSpPr>
        <p:spPr bwMode="auto">
          <a:xfrm>
            <a:off x="827088" y="4941888"/>
            <a:ext cx="806608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lvl="1"/>
            <a:r>
              <a:rPr kumimoji="0" lang="zh-CN" altLang="en-US" sz="2200"/>
              <a:t>思路：查询这样的课程</a:t>
            </a:r>
            <a:r>
              <a:rPr kumimoji="0" lang="en-US" altLang="zh-CN" sz="2200" u="sng"/>
              <a:t>1</a:t>
            </a:r>
            <a:r>
              <a:rPr kumimoji="0" lang="zh-CN" altLang="en-US" sz="2200"/>
              <a:t>，它不仅被</a:t>
            </a:r>
            <a:r>
              <a:rPr kumimoji="0" lang="en-US" altLang="zh-CN" sz="2200" u="sng"/>
              <a:t>200215121</a:t>
            </a:r>
            <a:r>
              <a:rPr kumimoji="0" lang="zh-CN" altLang="en-US" sz="2200"/>
              <a:t>选修</a:t>
            </a:r>
          </a:p>
          <a:p>
            <a:pPr lvl="1"/>
            <a:r>
              <a:rPr kumimoji="0" lang="zh-CN" altLang="en-US" sz="2200"/>
              <a:t>            而且也被另一个学生（</a:t>
            </a:r>
            <a:r>
              <a:rPr kumimoji="0" lang="zh-CN" altLang="en-US" sz="2200">
                <a:sym typeface="Symbol" pitchFamily="18" charset="2"/>
              </a:rPr>
              <a:t></a:t>
            </a:r>
            <a:r>
              <a:rPr kumimoji="0" lang="en-US" altLang="zh-CN" sz="2200" u="sng">
                <a:sym typeface="Symbol" pitchFamily="18" charset="2"/>
              </a:rPr>
              <a:t>200215121</a:t>
            </a:r>
            <a:r>
              <a:rPr kumimoji="0" lang="zh-CN" altLang="en-US" sz="2200"/>
              <a:t>）选修了</a:t>
            </a:r>
            <a:endParaRPr kumimoji="0" lang="zh-CN" altLang="en-US" sz="2200">
              <a:latin typeface="Arial" charset="0"/>
            </a:endParaRPr>
          </a:p>
        </p:txBody>
      </p:sp>
      <p:graphicFrame>
        <p:nvGraphicFramePr>
          <p:cNvPr id="420896" name="Group 32"/>
          <p:cNvGraphicFramePr>
            <a:graphicFrameLocks noGrp="1"/>
          </p:cNvGraphicFramePr>
          <p:nvPr>
            <p:ph sz="half" idx="2"/>
          </p:nvPr>
        </p:nvGraphicFramePr>
        <p:xfrm>
          <a:off x="827088" y="2708275"/>
          <a:ext cx="7643812" cy="1800225"/>
        </p:xfrm>
        <a:graphic>
          <a:graphicData uri="http://schemas.openxmlformats.org/drawingml/2006/table">
            <a:tbl>
              <a:tblPr/>
              <a:tblGrid>
                <a:gridCol w="155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9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Sc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E02920"/>
                        </a:solidFill>
                        <a:effectLst/>
                        <a:latin typeface="Arial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74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3. </a:t>
            </a:r>
            <a:r>
              <a:rPr lang="zh-CN" altLang="en-US">
                <a:ea typeface="宋体" charset="-122"/>
              </a:rPr>
              <a:t>聚集函数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zh-CN" altLang="en-US" sz="2400">
                <a:ea typeface="宋体" charset="-122"/>
              </a:rPr>
              <a:t>常用聚集函数：</a:t>
            </a:r>
          </a:p>
          <a:p>
            <a:pPr algn="just">
              <a:buFont typeface="Wingdings" pitchFamily="2" charset="2"/>
              <a:buNone/>
            </a:pPr>
            <a:endParaRPr lang="en-US" altLang="zh-CN" sz="2400">
              <a:ea typeface="宋体" charset="-122"/>
            </a:endParaRPr>
          </a:p>
        </p:txBody>
      </p:sp>
      <p:sp>
        <p:nvSpPr>
          <p:cNvPr id="421931" name="Rectangle 43"/>
          <p:cNvSpPr>
            <a:spLocks noChangeArrowheads="1"/>
          </p:cNvSpPr>
          <p:nvPr/>
        </p:nvSpPr>
        <p:spPr bwMode="auto">
          <a:xfrm>
            <a:off x="2843213" y="6137275"/>
            <a:ext cx="2066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lang="en-US" altLang="zh-CN" sz="1800"/>
              <a:t>QBE</a:t>
            </a:r>
            <a:r>
              <a:rPr lang="zh-CN" altLang="en-US" sz="1800"/>
              <a:t>中的聚集函数 </a:t>
            </a:r>
          </a:p>
        </p:txBody>
      </p:sp>
      <p:graphicFrame>
        <p:nvGraphicFramePr>
          <p:cNvPr id="421977" name="Group 89"/>
          <p:cNvGraphicFramePr>
            <a:graphicFrameLocks noGrp="1"/>
          </p:cNvGraphicFramePr>
          <p:nvPr>
            <p:ph sz="half" idx="2"/>
          </p:nvPr>
        </p:nvGraphicFramePr>
        <p:xfrm>
          <a:off x="1908175" y="2492375"/>
          <a:ext cx="4032250" cy="3615312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函数名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功能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对元组计数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SUM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求总和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AVG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求平均值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求最大值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MIN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求最小值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68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聚集函数（续）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449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10]  </a:t>
            </a:r>
            <a:r>
              <a:rPr lang="zh-CN" altLang="en-US">
                <a:ea typeface="宋体" charset="-122"/>
              </a:rPr>
              <a:t>查询信息系学生的平均年龄。 </a:t>
            </a:r>
          </a:p>
        </p:txBody>
      </p:sp>
      <p:graphicFrame>
        <p:nvGraphicFramePr>
          <p:cNvPr id="422983" name="Group 71"/>
          <p:cNvGraphicFramePr>
            <a:graphicFrameLocks noGrp="1"/>
          </p:cNvGraphicFramePr>
          <p:nvPr>
            <p:ph sz="half" idx="2"/>
          </p:nvPr>
        </p:nvGraphicFramePr>
        <p:xfrm>
          <a:off x="755650" y="3068638"/>
          <a:ext cx="7777163" cy="1887538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6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P.AVG.ALL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4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4.</a:t>
            </a:r>
            <a:r>
              <a:rPr lang="zh-CN" altLang="en-US">
                <a:ea typeface="宋体" charset="-122"/>
              </a:rPr>
              <a:t>对查询结果排序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>
                <a:ea typeface="宋体" charset="-122"/>
              </a:rPr>
              <a:t>升序排序：</a:t>
            </a:r>
          </a:p>
          <a:p>
            <a:pPr lvl="1" algn="just">
              <a:lnSpc>
                <a:spcPct val="120000"/>
              </a:lnSpc>
            </a:pPr>
            <a:r>
              <a:rPr lang="zh-CN" altLang="en-US">
                <a:ea typeface="宋体" charset="-122"/>
              </a:rPr>
              <a:t>对查询结果按某个属性值的升序排序，只需在相应列中填入“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AO.</a:t>
            </a:r>
            <a:r>
              <a:rPr lang="en-US" altLang="zh-CN">
                <a:ea typeface="宋体" charset="-122"/>
              </a:rPr>
              <a:t>”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ea typeface="宋体" charset="-122"/>
              </a:rPr>
              <a:t>降序排序：</a:t>
            </a:r>
          </a:p>
          <a:p>
            <a:pPr lvl="1" algn="just">
              <a:lnSpc>
                <a:spcPct val="120000"/>
              </a:lnSpc>
            </a:pPr>
            <a:r>
              <a:rPr lang="zh-CN" altLang="en-US">
                <a:ea typeface="宋体" charset="-122"/>
              </a:rPr>
              <a:t>按降序排序则填“</a:t>
            </a:r>
            <a:r>
              <a:rPr lang="en-US" altLang="zh-CN">
                <a:solidFill>
                  <a:srgbClr val="FF0000"/>
                </a:solidFill>
                <a:ea typeface="宋体" charset="-122"/>
              </a:rPr>
              <a:t>DO.</a:t>
            </a:r>
            <a:r>
              <a:rPr lang="en-US" altLang="zh-CN">
                <a:ea typeface="宋体" charset="-122"/>
              </a:rPr>
              <a:t>”</a:t>
            </a:r>
          </a:p>
          <a:p>
            <a:pPr algn="just">
              <a:lnSpc>
                <a:spcPct val="120000"/>
              </a:lnSpc>
            </a:pPr>
            <a:r>
              <a:rPr lang="zh-CN" altLang="en-US">
                <a:ea typeface="宋体" charset="-122"/>
              </a:rPr>
              <a:t>多列排序：</a:t>
            </a:r>
          </a:p>
          <a:p>
            <a:pPr lvl="1" algn="just">
              <a:lnSpc>
                <a:spcPct val="120000"/>
              </a:lnSpc>
            </a:pPr>
            <a:r>
              <a:rPr lang="zh-CN" altLang="en-US">
                <a:ea typeface="宋体" charset="-122"/>
              </a:rPr>
              <a:t>如果按多列排序，用“</a:t>
            </a:r>
            <a:r>
              <a:rPr lang="en-US" altLang="zh-CN">
                <a:ea typeface="宋体" charset="-122"/>
              </a:rPr>
              <a:t>AO(i).”</a:t>
            </a:r>
            <a:r>
              <a:rPr lang="zh-CN" altLang="en-US">
                <a:ea typeface="宋体" charset="-122"/>
              </a:rPr>
              <a:t>或“</a:t>
            </a:r>
            <a:r>
              <a:rPr lang="en-US" altLang="zh-CN">
                <a:ea typeface="宋体" charset="-122"/>
              </a:rPr>
              <a:t>DO(i).”</a:t>
            </a:r>
            <a:r>
              <a:rPr lang="zh-CN" altLang="en-US">
                <a:ea typeface="宋体" charset="-122"/>
              </a:rPr>
              <a:t>表示，其中</a:t>
            </a:r>
            <a:r>
              <a:rPr lang="en-US" altLang="zh-CN">
                <a:ea typeface="宋体" charset="-122"/>
              </a:rPr>
              <a:t>i</a:t>
            </a:r>
            <a:r>
              <a:rPr lang="zh-CN" altLang="en-US">
                <a:ea typeface="宋体" charset="-122"/>
              </a:rPr>
              <a:t>为排序的优先级，</a:t>
            </a:r>
            <a:r>
              <a:rPr lang="en-US" altLang="zh-CN">
                <a:ea typeface="宋体" charset="-122"/>
              </a:rPr>
              <a:t>i</a:t>
            </a:r>
            <a:r>
              <a:rPr lang="zh-CN" altLang="en-US">
                <a:ea typeface="宋体" charset="-122"/>
              </a:rPr>
              <a:t>值越小，优先级越高 </a:t>
            </a:r>
            <a:endParaRPr lang="zh-CN" altLang="en-US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067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对查询结果排序（续）</a:t>
            </a:r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449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11]  </a:t>
            </a:r>
            <a:r>
              <a:rPr lang="zh-CN" altLang="en-US">
                <a:ea typeface="宋体" charset="-122"/>
              </a:rPr>
              <a:t>查全体男生的姓名，要求查询结果按所在系升序排序，对相同系的学生按年龄降序排序。</a:t>
            </a:r>
          </a:p>
          <a:p>
            <a:pPr algn="just"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522315" name="Group 75"/>
          <p:cNvGraphicFramePr>
            <a:graphicFrameLocks noGrp="1"/>
          </p:cNvGraphicFramePr>
          <p:nvPr>
            <p:ph sz="half" idx="2"/>
          </p:nvPr>
        </p:nvGraphicFramePr>
        <p:xfrm>
          <a:off x="468313" y="3284538"/>
          <a:ext cx="8207375" cy="1584326"/>
        </p:xfrm>
        <a:graphic>
          <a:graphicData uri="http://schemas.openxmlformats.org/drawingml/2006/table">
            <a:tbl>
              <a:tblPr/>
              <a:tblGrid>
                <a:gridCol w="1223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27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5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P.</a:t>
                      </a:r>
                      <a:r>
                        <a:rPr kumimoji="0" lang="zh-CN" altLang="en-US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DO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AO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（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）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二、更新操作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275272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1.</a:t>
            </a:r>
            <a:r>
              <a:rPr lang="zh-CN" altLang="en-US" sz="2400">
                <a:ea typeface="黑体" pitchFamily="2" charset="-122"/>
              </a:rPr>
              <a:t>修改操作</a:t>
            </a: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12]  </a:t>
            </a:r>
            <a:r>
              <a:rPr lang="zh-CN" altLang="en-US">
                <a:ea typeface="宋体" charset="-122"/>
              </a:rPr>
              <a:t>把</a:t>
            </a:r>
            <a:r>
              <a:rPr lang="en-US" altLang="zh-CN">
                <a:ea typeface="宋体" charset="-122"/>
              </a:rPr>
              <a:t>200215121</a:t>
            </a:r>
            <a:r>
              <a:rPr lang="zh-CN" altLang="en-US">
                <a:ea typeface="宋体" charset="-122"/>
              </a:rPr>
              <a:t>学生的年龄改为</a:t>
            </a:r>
            <a:r>
              <a:rPr lang="en-US" altLang="zh-CN">
                <a:ea typeface="宋体" charset="-122"/>
              </a:rPr>
              <a:t>18</a:t>
            </a:r>
            <a:r>
              <a:rPr lang="zh-CN" altLang="en-US">
                <a:ea typeface="宋体" charset="-122"/>
              </a:rPr>
              <a:t>岁。</a:t>
            </a:r>
          </a:p>
          <a:p>
            <a:pPr lvl="1" algn="just">
              <a:buFont typeface="Wingdings" pitchFamily="2" charset="2"/>
              <a:buNone/>
            </a:pPr>
            <a:endParaRPr lang="zh-CN" altLang="en-US" sz="2800">
              <a:ea typeface="宋体" charset="-122"/>
            </a:endParaRPr>
          </a:p>
          <a:p>
            <a:pPr lvl="1"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方法</a:t>
            </a:r>
            <a:r>
              <a:rPr lang="en-US" altLang="zh-CN">
                <a:ea typeface="宋体" charset="-122"/>
              </a:rPr>
              <a:t>(1) </a:t>
            </a:r>
            <a:r>
              <a:rPr lang="zh-CN" altLang="en-US">
                <a:ea typeface="宋体" charset="-122"/>
              </a:rPr>
              <a:t>：将操作符“</a:t>
            </a:r>
            <a:r>
              <a:rPr lang="en-US" altLang="zh-CN">
                <a:ea typeface="宋体" charset="-122"/>
              </a:rPr>
              <a:t>U.”</a:t>
            </a:r>
            <a:r>
              <a:rPr lang="zh-CN" altLang="en-US">
                <a:ea typeface="宋体" charset="-122"/>
              </a:rPr>
              <a:t>放在值上</a:t>
            </a: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427090" name="Group 82"/>
          <p:cNvGraphicFramePr>
            <a:graphicFrameLocks noGrp="1"/>
          </p:cNvGraphicFramePr>
          <p:nvPr>
            <p:ph sz="half" idx="2"/>
          </p:nvPr>
        </p:nvGraphicFramePr>
        <p:xfrm>
          <a:off x="684213" y="4365625"/>
          <a:ext cx="7859712" cy="1382713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U.18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1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修改操作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62950" cy="808038"/>
          </a:xfrm>
        </p:spPr>
        <p:txBody>
          <a:bodyPr/>
          <a:lstStyle/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方法</a:t>
            </a:r>
            <a:r>
              <a:rPr lang="en-US" altLang="zh-CN">
                <a:ea typeface="宋体" charset="-122"/>
              </a:rPr>
              <a:t>(2)</a:t>
            </a:r>
            <a:r>
              <a:rPr lang="zh-CN" altLang="en-US">
                <a:ea typeface="宋体" charset="-122"/>
              </a:rPr>
              <a:t>： 将操作符“</a:t>
            </a:r>
            <a:r>
              <a:rPr lang="en-US" altLang="zh-CN">
                <a:ea typeface="宋体" charset="-122"/>
              </a:rPr>
              <a:t>U.”</a:t>
            </a:r>
            <a:r>
              <a:rPr lang="zh-CN" altLang="en-US">
                <a:ea typeface="宋体" charset="-122"/>
              </a:rPr>
              <a:t>放在关系上</a:t>
            </a: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 algn="just">
              <a:lnSpc>
                <a:spcPct val="90000"/>
              </a:lnSpc>
              <a:buFont typeface="Wingdings" pitchFamily="2" charset="2"/>
              <a:buNone/>
            </a:pPr>
            <a:endParaRPr lang="zh-CN" altLang="en-US" sz="1800">
              <a:ea typeface="宋体" charset="-122"/>
            </a:endParaRP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码</a:t>
            </a:r>
            <a:r>
              <a:rPr lang="en-US" altLang="zh-CN" sz="1800">
                <a:ea typeface="宋体" charset="-122"/>
              </a:rPr>
              <a:t>200215121</a:t>
            </a:r>
            <a:r>
              <a:rPr lang="zh-CN" altLang="en-US" sz="1800">
                <a:ea typeface="宋体" charset="-122"/>
              </a:rPr>
              <a:t>标明要修改的元组。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“</a:t>
            </a:r>
            <a:r>
              <a:rPr lang="en-US" altLang="zh-CN" sz="1800">
                <a:ea typeface="宋体" charset="-122"/>
              </a:rPr>
              <a:t>U.”</a:t>
            </a:r>
            <a:r>
              <a:rPr lang="zh-CN" altLang="en-US" sz="1800">
                <a:ea typeface="宋体" charset="-122"/>
              </a:rPr>
              <a:t>标明所在的行是修改后的新值。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1800">
                <a:ea typeface="宋体" charset="-122"/>
              </a:rPr>
              <a:t>由于主码是不能修改的，</a:t>
            </a:r>
            <a:r>
              <a:rPr lang="zh-CN" altLang="en-US" sz="1800">
                <a:ea typeface="黑体" pitchFamily="2" charset="-122"/>
              </a:rPr>
              <a:t>所以系统不会混淆要修改的属性</a:t>
            </a:r>
            <a:r>
              <a:rPr lang="zh-CN" altLang="en-US" sz="1800">
                <a:ea typeface="宋体" charset="-122"/>
              </a:rPr>
              <a:t>。</a:t>
            </a:r>
            <a:endParaRPr lang="zh-CN" altLang="en-US" sz="200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400">
              <a:ea typeface="宋体" charset="-122"/>
            </a:endParaRPr>
          </a:p>
        </p:txBody>
      </p:sp>
      <p:sp>
        <p:nvSpPr>
          <p:cNvPr id="428075" name="Rectangle 43"/>
          <p:cNvSpPr>
            <a:spLocks noChangeArrowheads="1"/>
          </p:cNvSpPr>
          <p:nvPr/>
        </p:nvSpPr>
        <p:spPr bwMode="auto">
          <a:xfrm>
            <a:off x="1600200" y="3200400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28115" name="Group 83"/>
          <p:cNvGraphicFramePr>
            <a:graphicFrameLocks noGrp="1"/>
          </p:cNvGraphicFramePr>
          <p:nvPr>
            <p:ph sz="half" idx="2"/>
          </p:nvPr>
        </p:nvGraphicFramePr>
        <p:xfrm>
          <a:off x="827088" y="2852738"/>
          <a:ext cx="7859712" cy="1296988"/>
        </p:xfrm>
        <a:graphic>
          <a:graphicData uri="http://schemas.openxmlformats.org/drawingml/2006/table">
            <a:tbl>
              <a:tblPr/>
              <a:tblGrid>
                <a:gridCol w="112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2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680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 </a:t>
            </a:r>
          </a:p>
        </p:txBody>
      </p:sp>
      <p:graphicFrame>
        <p:nvGraphicFramePr>
          <p:cNvPr id="13315" name="Object 3"/>
          <p:cNvGraphicFramePr>
            <a:graphicFrameLocks noGrp="1" noChangeAspect="1"/>
          </p:cNvGraphicFramePr>
          <p:nvPr>
            <p:ph type="dgm" idx="1"/>
            <p:extLst>
              <p:ext uri="{D42A27DB-BD31-4B8C-83A1-F6EECF244321}">
                <p14:modId xmlns:p14="http://schemas.microsoft.com/office/powerpoint/2010/main" val="3388537213"/>
              </p:ext>
            </p:extLst>
          </p:nvPr>
        </p:nvGraphicFramePr>
        <p:xfrm>
          <a:off x="827584" y="1124744"/>
          <a:ext cx="6758136" cy="547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Document" r:id="rId3" imgW="3967200" imgH="3213634" progId="Word.Document.8">
                  <p:embed/>
                </p:oleObj>
              </mc:Choice>
              <mc:Fallback>
                <p:oleObj name="Document" r:id="rId3" imgW="3967200" imgH="32136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24744"/>
                        <a:ext cx="6758136" cy="5473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0" y="152400"/>
            <a:ext cx="7772400" cy="54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1"/>
                </a:solidFill>
                <a:latin typeface="Verdana" pitchFamily="34" charset="0"/>
              </a:defRPr>
            </a:lvl9pPr>
          </a:lstStyle>
          <a:p>
            <a:r>
              <a:rPr lang="zh-CN" altLang="en-US" kern="0" dirty="0">
                <a:ea typeface="宋体" charset="-122"/>
              </a:rPr>
              <a:t>笛卡尔积示例</a:t>
            </a:r>
          </a:p>
        </p:txBody>
      </p:sp>
    </p:spTree>
    <p:extLst>
      <p:ext uri="{BB962C8B-B14F-4D97-AF65-F5344CB8AC3E}">
        <p14:creationId xmlns:p14="http://schemas.microsoft.com/office/powerpoint/2010/main" val="205689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修改操作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18488" cy="4495800"/>
          </a:xfrm>
        </p:spPr>
        <p:txBody>
          <a:bodyPr/>
          <a:lstStyle/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r>
              <a:rPr lang="en-US" altLang="zh-CN" sz="2800">
                <a:ea typeface="宋体" charset="-122"/>
              </a:rPr>
              <a:t> </a:t>
            </a:r>
            <a:r>
              <a:rPr lang="en-US" altLang="zh-CN" sz="2800">
                <a:ea typeface="黑体" pitchFamily="2" charset="-122"/>
              </a:rPr>
              <a:t>[</a:t>
            </a:r>
            <a:r>
              <a:rPr lang="zh-CN" altLang="en-US" sz="2800">
                <a:ea typeface="黑体" pitchFamily="2" charset="-122"/>
              </a:rPr>
              <a:t>例</a:t>
            </a:r>
            <a:r>
              <a:rPr lang="en-US" altLang="zh-CN" sz="2800">
                <a:ea typeface="宋体" charset="-122"/>
              </a:rPr>
              <a:t>13]  </a:t>
            </a:r>
            <a:r>
              <a:rPr lang="zh-CN" altLang="en-US" sz="2800">
                <a:ea typeface="宋体" charset="-122"/>
              </a:rPr>
              <a:t>把</a:t>
            </a:r>
            <a:r>
              <a:rPr lang="en-US" altLang="zh-CN" sz="2800">
                <a:ea typeface="宋体" charset="-122"/>
              </a:rPr>
              <a:t>200215121</a:t>
            </a:r>
            <a:r>
              <a:rPr lang="zh-CN" altLang="en-US" sz="2800">
                <a:ea typeface="宋体" charset="-122"/>
              </a:rPr>
              <a:t>学生的年龄增加</a:t>
            </a:r>
            <a:r>
              <a:rPr lang="en-US" altLang="zh-CN" sz="2800">
                <a:ea typeface="宋体" charset="-122"/>
              </a:rPr>
              <a:t>1</a:t>
            </a:r>
            <a:r>
              <a:rPr lang="zh-CN" altLang="en-US" sz="2800">
                <a:ea typeface="宋体" charset="-122"/>
              </a:rPr>
              <a:t>岁</a:t>
            </a: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endParaRPr lang="zh-CN" altLang="en-US" sz="2800">
              <a:ea typeface="宋体" charset="-122"/>
            </a:endParaRP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endParaRPr lang="zh-CN" altLang="en-US">
              <a:ea typeface="宋体" charset="-122"/>
            </a:endParaRPr>
          </a:p>
          <a:p>
            <a:pPr lvl="1">
              <a:lnSpc>
                <a:spcPct val="170000"/>
              </a:lnSpc>
              <a:buFont typeface="Wingdings" pitchFamily="2" charset="2"/>
              <a:buNone/>
            </a:pPr>
            <a:endParaRPr lang="zh-CN" altLang="en-US" sz="2000">
              <a:ea typeface="宋体" charset="-122"/>
            </a:endParaRPr>
          </a:p>
          <a:p>
            <a:pPr lvl="1">
              <a:lnSpc>
                <a:spcPct val="170000"/>
              </a:lnSpc>
              <a:buFont typeface="Wingdings" pitchFamily="2" charset="2"/>
              <a:buNone/>
            </a:pPr>
            <a:endParaRPr lang="zh-CN" altLang="en-US" sz="2000">
              <a:ea typeface="宋体" charset="-122"/>
            </a:endParaRPr>
          </a:p>
          <a:p>
            <a:pPr lvl="1">
              <a:lnSpc>
                <a:spcPct val="170000"/>
              </a:lnSpc>
              <a:buFont typeface="Wingdings" pitchFamily="2" charset="2"/>
              <a:buNone/>
            </a:pPr>
            <a:r>
              <a:rPr lang="zh-CN" altLang="en-US" sz="2000">
                <a:ea typeface="宋体" charset="-122"/>
              </a:rPr>
              <a:t>    操作涉及表达式，必须将操作符“</a:t>
            </a:r>
            <a:r>
              <a:rPr lang="en-US" altLang="zh-CN" sz="2000">
                <a:ea typeface="宋体" charset="-122"/>
              </a:rPr>
              <a:t>U.”</a:t>
            </a:r>
            <a:r>
              <a:rPr lang="zh-CN" altLang="en-US" sz="2000">
                <a:ea typeface="宋体" charset="-122"/>
              </a:rPr>
              <a:t>放在关系上</a:t>
            </a:r>
            <a:endParaRPr lang="zh-CN" altLang="en-US">
              <a:ea typeface="宋体" charset="-122"/>
            </a:endParaRPr>
          </a:p>
          <a:p>
            <a:pPr lvl="1" algn="just">
              <a:lnSpc>
                <a:spcPct val="170000"/>
              </a:lnSpc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  <p:graphicFrame>
        <p:nvGraphicFramePr>
          <p:cNvPr id="459845" name="Group 69"/>
          <p:cNvGraphicFramePr>
            <a:graphicFrameLocks noGrp="1"/>
          </p:cNvGraphicFramePr>
          <p:nvPr>
            <p:ph sz="half" idx="2"/>
          </p:nvPr>
        </p:nvGraphicFramePr>
        <p:xfrm>
          <a:off x="755650" y="2997200"/>
          <a:ext cx="7488238" cy="2174876"/>
        </p:xfrm>
        <a:graphic>
          <a:graphicData uri="http://schemas.openxmlformats.org/drawingml/2006/table">
            <a:tbl>
              <a:tblPr/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77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6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修改操作</a:t>
            </a:r>
            <a:r>
              <a:rPr lang="en-US" altLang="zh-CN">
                <a:ea typeface="宋体" charset="-122"/>
              </a:rPr>
              <a:t>(</a:t>
            </a:r>
            <a:r>
              <a:rPr lang="zh-CN" altLang="en-US">
                <a:ea typeface="宋体" charset="-122"/>
              </a:rPr>
              <a:t>续</a:t>
            </a:r>
            <a:r>
              <a:rPr lang="en-US" altLang="zh-CN">
                <a:ea typeface="宋体" charset="-122"/>
              </a:rPr>
              <a:t>)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1312863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  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14]  </a:t>
            </a:r>
            <a:r>
              <a:rPr lang="zh-CN" altLang="en-US">
                <a:ea typeface="宋体" charset="-122"/>
              </a:rPr>
              <a:t>将计算机系所有学生的年龄都增加</a:t>
            </a:r>
            <a:r>
              <a:rPr lang="en-US" altLang="zh-CN">
                <a:ea typeface="宋体" charset="-122"/>
              </a:rPr>
              <a:t>1</a:t>
            </a:r>
            <a:r>
              <a:rPr lang="zh-CN" altLang="en-US">
                <a:ea typeface="宋体" charset="-122"/>
              </a:rPr>
              <a:t>岁</a:t>
            </a:r>
          </a:p>
        </p:txBody>
      </p:sp>
      <p:graphicFrame>
        <p:nvGraphicFramePr>
          <p:cNvPr id="430162" name="Group 82"/>
          <p:cNvGraphicFramePr>
            <a:graphicFrameLocks noGrp="1"/>
          </p:cNvGraphicFramePr>
          <p:nvPr>
            <p:ph sz="half" idx="2"/>
          </p:nvPr>
        </p:nvGraphicFramePr>
        <p:xfrm>
          <a:off x="684213" y="3357563"/>
          <a:ext cx="7715250" cy="1816101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0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200215122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15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2.</a:t>
            </a:r>
            <a:r>
              <a:rPr lang="zh-CN" altLang="en-US">
                <a:ea typeface="宋体" charset="-122"/>
              </a:rPr>
              <a:t>插入操作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362950" cy="1095375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>
                <a:ea typeface="黑体" pitchFamily="2" charset="-122"/>
              </a:rPr>
              <a:t>[</a:t>
            </a:r>
            <a:r>
              <a:rPr lang="zh-CN" altLang="en-US">
                <a:ea typeface="黑体" pitchFamily="2" charset="-122"/>
              </a:rPr>
              <a:t>例</a:t>
            </a:r>
            <a:r>
              <a:rPr lang="en-US" altLang="zh-CN">
                <a:ea typeface="宋体" charset="-122"/>
              </a:rPr>
              <a:t>15]  </a:t>
            </a:r>
            <a:r>
              <a:rPr lang="zh-CN" altLang="en-US">
                <a:ea typeface="宋体" charset="-122"/>
              </a:rPr>
              <a:t>把信息系女生</a:t>
            </a:r>
            <a:r>
              <a:rPr lang="en-US" altLang="zh-CN">
                <a:ea typeface="宋体" charset="-122"/>
              </a:rPr>
              <a:t>200215701</a:t>
            </a:r>
            <a:r>
              <a:rPr lang="zh-CN" altLang="en-US">
                <a:ea typeface="宋体" charset="-122"/>
              </a:rPr>
              <a:t>，姓名张三，年龄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>
                <a:ea typeface="宋体" charset="-122"/>
              </a:rPr>
              <a:t>            </a:t>
            </a:r>
            <a:r>
              <a:rPr lang="en-US" altLang="zh-CN">
                <a:ea typeface="宋体" charset="-122"/>
              </a:rPr>
              <a:t>17</a:t>
            </a:r>
            <a:r>
              <a:rPr lang="zh-CN" altLang="en-US">
                <a:ea typeface="宋体" charset="-122"/>
              </a:rPr>
              <a:t>岁存入数据库中。</a:t>
            </a:r>
          </a:p>
          <a:p>
            <a:endParaRPr lang="en-US" altLang="zh-CN" sz="2400">
              <a:ea typeface="宋体" charset="-122"/>
            </a:endParaRPr>
          </a:p>
        </p:txBody>
      </p:sp>
      <p:graphicFrame>
        <p:nvGraphicFramePr>
          <p:cNvPr id="458822" name="Group 70"/>
          <p:cNvGraphicFramePr>
            <a:graphicFrameLocks noGrp="1"/>
          </p:cNvGraphicFramePr>
          <p:nvPr>
            <p:ph sz="half" idx="2"/>
          </p:nvPr>
        </p:nvGraphicFramePr>
        <p:xfrm>
          <a:off x="900113" y="3068638"/>
          <a:ext cx="7416800" cy="2032001"/>
        </p:xfrm>
        <a:graphic>
          <a:graphicData uri="http://schemas.openxmlformats.org/drawingml/2006/table">
            <a:tbl>
              <a:tblPr/>
              <a:tblGrid>
                <a:gridCol w="106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8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200215701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张三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7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3. </a:t>
            </a:r>
            <a:r>
              <a:rPr lang="zh-CN" altLang="en-US">
                <a:ea typeface="宋体" charset="-122"/>
              </a:rPr>
              <a:t>删除操作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49580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>
                <a:ea typeface="黑体" pitchFamily="2" charset="-122"/>
              </a:rPr>
              <a:t>[</a:t>
            </a:r>
            <a:r>
              <a:rPr lang="zh-CN" altLang="en-US" sz="2400">
                <a:ea typeface="黑体" pitchFamily="2" charset="-122"/>
              </a:rPr>
              <a:t>例</a:t>
            </a:r>
            <a:r>
              <a:rPr lang="en-US" altLang="zh-CN" sz="2400">
                <a:ea typeface="宋体" charset="-122"/>
              </a:rPr>
              <a:t>17]  </a:t>
            </a:r>
            <a:r>
              <a:rPr lang="zh-CN" altLang="en-US" sz="2400">
                <a:ea typeface="宋体" charset="-122"/>
              </a:rPr>
              <a:t>删除学生</a:t>
            </a:r>
            <a:r>
              <a:rPr lang="en-US" altLang="zh-CN" sz="2400">
                <a:ea typeface="宋体" charset="-122"/>
              </a:rPr>
              <a:t>200215089</a:t>
            </a:r>
          </a:p>
          <a:p>
            <a:pPr lvl="1" algn="just"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lvl="1" algn="just">
              <a:buFont typeface="Wingdings" pitchFamily="2" charset="2"/>
              <a:buNone/>
            </a:pPr>
            <a:endParaRPr lang="en-US" altLang="zh-CN" sz="2000">
              <a:ea typeface="宋体" charset="-122"/>
            </a:endParaRPr>
          </a:p>
          <a:p>
            <a:pPr lvl="1" algn="just">
              <a:buFont typeface="Wingdings" pitchFamily="2" charset="2"/>
              <a:buNone/>
            </a:pPr>
            <a:endParaRPr lang="en-US" altLang="zh-CN" sz="2000">
              <a:ea typeface="宋体" charset="-122"/>
            </a:endParaRPr>
          </a:p>
          <a:p>
            <a:pPr algn="just">
              <a:buFont typeface="Wingdings" pitchFamily="2" charset="2"/>
              <a:buNone/>
            </a:pPr>
            <a:endParaRPr lang="en-US" altLang="zh-CN" sz="1800">
              <a:ea typeface="宋体" charset="-122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000">
                <a:ea typeface="宋体" charset="-122"/>
              </a:rPr>
              <a:t>    </a:t>
            </a:r>
            <a:r>
              <a:rPr lang="zh-CN" altLang="en-US" sz="2000">
                <a:ea typeface="宋体" charset="-122"/>
              </a:rPr>
              <a:t>为保证参照完整性，删除</a:t>
            </a:r>
            <a:r>
              <a:rPr lang="en-US" altLang="zh-CN" sz="2000">
                <a:ea typeface="宋体" charset="-122"/>
              </a:rPr>
              <a:t>200215089</a:t>
            </a:r>
            <a:r>
              <a:rPr lang="zh-CN" altLang="en-US" sz="2000">
                <a:ea typeface="宋体" charset="-122"/>
              </a:rPr>
              <a:t>学生前，先删除</a:t>
            </a:r>
            <a:r>
              <a:rPr lang="en-US" altLang="zh-CN" sz="2000">
                <a:ea typeface="宋体" charset="-122"/>
              </a:rPr>
              <a:t>200215089</a:t>
            </a:r>
            <a:r>
              <a:rPr lang="zh-CN" altLang="en-US" sz="2000">
                <a:ea typeface="宋体" charset="-122"/>
              </a:rPr>
              <a:t>学生选修的全部课程</a:t>
            </a:r>
          </a:p>
          <a:p>
            <a:pPr algn="just">
              <a:buFont typeface="Wingdings" pitchFamily="2" charset="2"/>
              <a:buNone/>
            </a:pPr>
            <a:endParaRPr lang="en-US" altLang="zh-CN" sz="2000">
              <a:ea typeface="宋体" charset="-122"/>
            </a:endParaRPr>
          </a:p>
        </p:txBody>
      </p:sp>
      <p:graphicFrame>
        <p:nvGraphicFramePr>
          <p:cNvPr id="432284" name="Group 156"/>
          <p:cNvGraphicFramePr>
            <a:graphicFrameLocks noGrp="1"/>
          </p:cNvGraphicFramePr>
          <p:nvPr>
            <p:ph sz="quarter" idx="2"/>
          </p:nvPr>
        </p:nvGraphicFramePr>
        <p:xfrm>
          <a:off x="755650" y="2492375"/>
          <a:ext cx="7426325" cy="1363663"/>
        </p:xfrm>
        <a:graphic>
          <a:graphicData uri="http://schemas.openxmlformats.org/drawingml/2006/table">
            <a:tbl>
              <a:tblPr/>
              <a:tblGrid>
                <a:gridCol w="106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D.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200215089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2263" name="Group 135"/>
          <p:cNvGraphicFramePr>
            <a:graphicFrameLocks noGrp="1"/>
          </p:cNvGraphicFramePr>
          <p:nvPr>
            <p:ph sz="quarter" idx="3"/>
          </p:nvPr>
        </p:nvGraphicFramePr>
        <p:xfrm>
          <a:off x="1116013" y="5084763"/>
          <a:ext cx="5616575" cy="1263651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Sc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D.</a:t>
                      </a: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200215089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2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第二章 关系数据库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2.1  </a:t>
            </a:r>
            <a:r>
              <a:rPr lang="zh-CN" altLang="en-US" sz="2800" b="1">
                <a:ea typeface="宋体" charset="-122"/>
              </a:rPr>
              <a:t>关系模型概述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2.2  </a:t>
            </a:r>
            <a:r>
              <a:rPr lang="zh-CN" altLang="en-US" sz="2800" b="1">
                <a:ea typeface="宋体" charset="-122"/>
              </a:rPr>
              <a:t>关系数据结构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2.3  </a:t>
            </a:r>
            <a:r>
              <a:rPr lang="zh-CN" altLang="en-US" sz="2800" b="1">
                <a:ea typeface="宋体" charset="-122"/>
              </a:rPr>
              <a:t>关系的完整性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2.4  </a:t>
            </a:r>
            <a:r>
              <a:rPr lang="zh-CN" altLang="en-US" sz="2800" b="1">
                <a:ea typeface="宋体" charset="-122"/>
              </a:rPr>
              <a:t>关系代数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ea typeface="宋体" charset="-122"/>
              </a:rPr>
              <a:t>2.5  </a:t>
            </a:r>
            <a:r>
              <a:rPr lang="zh-CN" altLang="en-US" sz="2800" b="1">
                <a:ea typeface="宋体" charset="-122"/>
              </a:rPr>
              <a:t>关系演算</a:t>
            </a:r>
          </a:p>
          <a:p>
            <a:pPr lvl="1">
              <a:lnSpc>
                <a:spcPct val="14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chemeClr val="tx2"/>
                </a:solidFill>
                <a:ea typeface="宋体" charset="-122"/>
              </a:rPr>
              <a:t>2.6  </a:t>
            </a:r>
            <a:r>
              <a:rPr lang="zh-CN" altLang="en-US" sz="2800" b="1">
                <a:solidFill>
                  <a:schemeClr val="tx2"/>
                </a:solidFill>
                <a:ea typeface="宋体" charset="-122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30884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charset="-122"/>
              </a:rPr>
              <a:t>2.6 </a:t>
            </a:r>
            <a:r>
              <a:rPr lang="zh-CN" altLang="en-US" sz="3200">
                <a:ea typeface="宋体" charset="-122"/>
              </a:rPr>
              <a:t>小结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关系数据库系统是目前使用最广泛的数据库系统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关系数据库系统与非关系数据库系统的区别：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关系系统只有“表”这一种数据结构；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非关系数据库系统还有其他数据结构，以及对这些数据结构的操作 </a:t>
            </a:r>
          </a:p>
        </p:txBody>
      </p:sp>
    </p:spTree>
    <p:extLst>
      <p:ext uri="{BB962C8B-B14F-4D97-AF65-F5344CB8AC3E}">
        <p14:creationId xmlns:p14="http://schemas.microsoft.com/office/powerpoint/2010/main" val="47570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小结（续）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772400" cy="4114800"/>
          </a:xfrm>
        </p:spPr>
        <p:txBody>
          <a:bodyPr/>
          <a:lstStyle/>
          <a:p>
            <a:r>
              <a:rPr lang="zh-CN" altLang="en-US">
                <a:ea typeface="宋体" charset="-122"/>
              </a:rPr>
              <a:t>关系数据结构</a:t>
            </a:r>
          </a:p>
          <a:p>
            <a:pPr lvl="1"/>
            <a:r>
              <a:rPr lang="zh-CN" altLang="en-US">
                <a:ea typeface="宋体" charset="-122"/>
              </a:rPr>
              <a:t> </a:t>
            </a:r>
            <a:r>
              <a:rPr lang="zh-CN" altLang="en-US">
                <a:latin typeface="宋体" charset="-122"/>
                <a:ea typeface="宋体" charset="-122"/>
              </a:rPr>
              <a:t>关系</a:t>
            </a:r>
          </a:p>
          <a:p>
            <a:pPr lvl="2"/>
            <a:r>
              <a:rPr lang="zh-CN" altLang="en-US">
                <a:ea typeface="宋体" charset="-122"/>
              </a:rPr>
              <a:t>域</a:t>
            </a:r>
          </a:p>
          <a:p>
            <a:pPr lvl="2"/>
            <a:r>
              <a:rPr lang="zh-CN" altLang="en-US">
                <a:ea typeface="宋体" charset="-122"/>
              </a:rPr>
              <a:t>笛卡尔积</a:t>
            </a:r>
          </a:p>
          <a:p>
            <a:pPr lvl="2"/>
            <a:r>
              <a:rPr lang="zh-CN" altLang="en-US">
                <a:ea typeface="宋体" charset="-122"/>
              </a:rPr>
              <a:t>关系</a:t>
            </a:r>
          </a:p>
          <a:p>
            <a:pPr lvl="3"/>
            <a:r>
              <a:rPr lang="zh-CN" altLang="en-US">
                <a:ea typeface="宋体" charset="-122"/>
              </a:rPr>
              <a:t>关系，属性，元组</a:t>
            </a:r>
          </a:p>
          <a:p>
            <a:pPr lvl="3"/>
            <a:r>
              <a:rPr lang="zh-CN" altLang="en-US">
                <a:ea typeface="宋体" charset="-122"/>
              </a:rPr>
              <a:t>候选码，主码，主属性</a:t>
            </a:r>
          </a:p>
          <a:p>
            <a:pPr lvl="3"/>
            <a:r>
              <a:rPr lang="zh-CN" altLang="en-US">
                <a:ea typeface="宋体" charset="-122"/>
              </a:rPr>
              <a:t>基本关系的性质</a:t>
            </a:r>
          </a:p>
          <a:p>
            <a:pPr lvl="1"/>
            <a:r>
              <a:rPr lang="zh-CN" altLang="en-US">
                <a:ea typeface="宋体" charset="-122"/>
              </a:rPr>
              <a:t> 关系模式</a:t>
            </a:r>
            <a:endParaRPr lang="zh-CN" altLang="en-US">
              <a:ea typeface="黑体" pitchFamily="2" charset="-122"/>
            </a:endParaRPr>
          </a:p>
          <a:p>
            <a:pPr lvl="1"/>
            <a:r>
              <a:rPr lang="zh-CN" altLang="en-US">
                <a:ea typeface="宋体" charset="-122"/>
              </a:rPr>
              <a:t> 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236133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小结（续）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关系操作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查询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>
                <a:ea typeface="宋体" charset="-122"/>
              </a:rPr>
              <a:t>选择、投影、连接、除、并、交、差</a:t>
            </a:r>
          </a:p>
          <a:p>
            <a:pPr lvl="1">
              <a:lnSpc>
                <a:spcPct val="150000"/>
              </a:lnSpc>
            </a:pPr>
            <a:r>
              <a:rPr lang="zh-CN" altLang="en-US">
                <a:ea typeface="宋体" charset="-122"/>
              </a:rPr>
              <a:t>数据更新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>
                <a:ea typeface="宋体" charset="-122"/>
              </a:rPr>
              <a:t>插入、删除、修改</a:t>
            </a:r>
          </a:p>
        </p:txBody>
      </p:sp>
    </p:spTree>
    <p:extLst>
      <p:ext uri="{BB962C8B-B14F-4D97-AF65-F5344CB8AC3E}">
        <p14:creationId xmlns:p14="http://schemas.microsoft.com/office/powerpoint/2010/main" val="200472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小结（续）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关系的完整性约束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实体完整性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参照完整性</a:t>
            </a:r>
          </a:p>
          <a:p>
            <a:pPr lvl="2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a typeface="宋体" charset="-122"/>
              </a:rPr>
              <a:t>外码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用户定义的完整性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  <a:ea typeface="宋体" charset="-122"/>
            </a:endParaRPr>
          </a:p>
          <a:p>
            <a:pPr lvl="1">
              <a:lnSpc>
                <a:spcPct val="160000"/>
              </a:lnSpc>
            </a:pPr>
            <a:endParaRPr lang="zh-CN" altLang="en-US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75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>
                <a:ea typeface="宋体" charset="-122"/>
              </a:rPr>
              <a:t>小结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关系数据语言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关系代数语言</a:t>
            </a:r>
          </a:p>
          <a:p>
            <a:pPr lvl="1">
              <a:lnSpc>
                <a:spcPct val="160000"/>
              </a:lnSpc>
            </a:pPr>
            <a:r>
              <a:rPr lang="zh-CN" altLang="en-US">
                <a:ea typeface="宋体" charset="-122"/>
              </a:rPr>
              <a:t>关系演算语言</a:t>
            </a:r>
          </a:p>
          <a:p>
            <a:pPr lvl="2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a typeface="宋体" charset="-122"/>
              </a:rPr>
              <a:t>元组关系演算语言  </a:t>
            </a:r>
            <a:r>
              <a:rPr lang="en-US" altLang="zh-CN">
                <a:ea typeface="宋体" charset="-122"/>
              </a:rPr>
              <a:t>ALPHA</a:t>
            </a:r>
          </a:p>
          <a:p>
            <a:pPr lvl="2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>
                <a:ea typeface="宋体" charset="-122"/>
              </a:rPr>
              <a:t>域关系演算语言      </a:t>
            </a:r>
            <a:r>
              <a:rPr lang="en-US" altLang="zh-CN">
                <a:ea typeface="宋体" charset="-122"/>
              </a:rPr>
              <a:t>QBE</a:t>
            </a:r>
          </a:p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28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认清关系的本质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340768"/>
            <a:ext cx="8280920" cy="5060032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charset="-122"/>
              </a:rPr>
              <a:t>关系是元组的集合，其具有如下性质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列是同质的（</a:t>
            </a:r>
            <a:r>
              <a:rPr lang="en-US" altLang="zh-CN" dirty="0">
                <a:ea typeface="宋体" charset="-122"/>
              </a:rPr>
              <a:t>Homogeneous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不同的列可出自同一个域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列的顺序无所谓</a:t>
            </a:r>
            <a:r>
              <a:rPr lang="en-US" altLang="zh-CN" dirty="0">
                <a:ea typeface="宋体" charset="-122"/>
              </a:rPr>
              <a:t>,</a:t>
            </a:r>
            <a:r>
              <a:rPr lang="zh-CN" altLang="en-US" dirty="0">
                <a:ea typeface="宋体" charset="-122"/>
              </a:rPr>
              <a:t>，列的次序可以任意交换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任意两个元组的候选码不能相同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行的顺序无所谓，行的次序可以任意交换</a:t>
            </a:r>
          </a:p>
          <a:p>
            <a:pPr lvl="1" eaLnBrk="1" hangingPunct="1"/>
            <a:r>
              <a:rPr lang="zh-CN" altLang="en-US" dirty="0">
                <a:ea typeface="宋体" charset="-122"/>
              </a:rPr>
              <a:t>分量必须取原子值，每一个分量都必须是不可分的数据项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25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4800600"/>
            <a:ext cx="81534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ko-KR" altLang="en-US" sz="2000" b="0">
              <a:ea typeface="굴림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思考问题：下面结构是关系吗？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14783" name="Group 63"/>
          <p:cNvGraphicFramePr>
            <a:graphicFrameLocks noGrp="1"/>
          </p:cNvGraphicFramePr>
          <p:nvPr>
            <p:ph idx="1"/>
          </p:nvPr>
        </p:nvGraphicFramePr>
        <p:xfrm>
          <a:off x="1187450" y="2205038"/>
          <a:ext cx="5915025" cy="2879726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50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333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95001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6667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70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388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95002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2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66675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666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80</a:t>
                      </a:r>
                    </a:p>
                    <a:p>
                      <a:pPr marL="342900" marR="0" lvl="0" indent="-666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思考问题：下面结构是关系吗？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16858" name="Group 90"/>
          <p:cNvGraphicFramePr>
            <a:graphicFrameLocks noGrp="1"/>
          </p:cNvGraphicFramePr>
          <p:nvPr>
            <p:ph idx="1"/>
          </p:nvPr>
        </p:nvGraphicFramePr>
        <p:xfrm>
          <a:off x="323850" y="1828800"/>
          <a:ext cx="8569325" cy="2400300"/>
        </p:xfrm>
        <a:graphic>
          <a:graphicData uri="http://schemas.openxmlformats.org/drawingml/2006/table">
            <a:tbl>
              <a:tblPr/>
              <a:tblGrid>
                <a:gridCol w="1049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0100"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职员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编号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职员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性 别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年 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职 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工 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基本工资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业务工资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奖 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张 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副教授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1450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0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ea typeface="宋体" charset="-122"/>
              </a:rPr>
              <a:t>关系数据结构：进一步细化的概念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490718" cy="495300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ea typeface="宋体" charset="-122"/>
              </a:rPr>
              <a:t>候选码：</a:t>
            </a:r>
            <a:r>
              <a:rPr lang="zh-CN" altLang="en-US" sz="2400" b="0" dirty="0">
                <a:ea typeface="宋体" charset="-122"/>
              </a:rPr>
              <a:t>若关系中的某一属性（或属性组）的值能唯一地标识一个元组，而其子集不能，则称该属性组为候选码</a:t>
            </a:r>
            <a:endParaRPr lang="en-US" altLang="zh-CN" sz="2400" b="0" dirty="0">
              <a:ea typeface="宋体" charset="-122"/>
            </a:endParaRPr>
          </a:p>
          <a:p>
            <a:pPr eaLnBrk="1" hangingPunct="1"/>
            <a:endParaRPr lang="zh-CN" altLang="en-US" sz="2400" b="0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主码：</a:t>
            </a:r>
            <a:r>
              <a:rPr lang="zh-CN" altLang="en-US" sz="2400" b="0" dirty="0">
                <a:ea typeface="宋体" charset="-122"/>
              </a:rPr>
              <a:t>若一个关系有多个候选码，则选定其中一个为</a:t>
            </a:r>
            <a:r>
              <a:rPr lang="zh-CN" altLang="en-US" sz="2400" b="0" dirty="0">
                <a:ea typeface="黑体" pitchFamily="2" charset="-122"/>
              </a:rPr>
              <a:t>主码</a:t>
            </a:r>
            <a:r>
              <a:rPr lang="zh-CN" altLang="en-US" sz="2400" b="0" dirty="0">
                <a:ea typeface="宋体" charset="-122"/>
              </a:rPr>
              <a:t>（</a:t>
            </a:r>
            <a:r>
              <a:rPr lang="en-US" altLang="zh-CN" sz="2400" b="0" dirty="0">
                <a:ea typeface="宋体" charset="-122"/>
              </a:rPr>
              <a:t>Primary key</a:t>
            </a:r>
            <a:r>
              <a:rPr lang="zh-CN" altLang="en-US" sz="2400" b="0" dirty="0"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主属性</a:t>
            </a:r>
            <a:r>
              <a:rPr lang="zh-CN" altLang="en-US" sz="2000" dirty="0">
                <a:ea typeface="宋体" charset="-122"/>
              </a:rPr>
              <a:t>：候选码的诸属性称为主属性（</a:t>
            </a:r>
            <a:r>
              <a:rPr lang="en-US" altLang="zh-CN" sz="2000" dirty="0">
                <a:ea typeface="宋体" charset="-122"/>
              </a:rPr>
              <a:t>Prime attribute</a:t>
            </a:r>
            <a:r>
              <a:rPr lang="zh-CN" altLang="en-US" sz="2000" dirty="0">
                <a:ea typeface="宋体" charset="-122"/>
              </a:rPr>
              <a:t>）</a:t>
            </a:r>
          </a:p>
          <a:p>
            <a:pPr lvl="1" eaLnBrk="1" hangingPunct="1"/>
            <a:r>
              <a:rPr lang="zh-CN" altLang="en-US" sz="2000" b="1" dirty="0">
                <a:solidFill>
                  <a:srgbClr val="C00000"/>
                </a:solidFill>
                <a:ea typeface="宋体" charset="-122"/>
              </a:rPr>
              <a:t>非主属性</a:t>
            </a:r>
            <a:r>
              <a:rPr lang="zh-CN" altLang="en-US" sz="2000" dirty="0">
                <a:ea typeface="宋体" charset="-122"/>
              </a:rPr>
              <a:t>：不包含在任何侯选码中的属性称为非主属性（ </a:t>
            </a:r>
            <a:r>
              <a:rPr lang="en-US" altLang="zh-CN" sz="2000" dirty="0">
                <a:ea typeface="宋体" charset="-122"/>
              </a:rPr>
              <a:t>Non-Prime attribute</a:t>
            </a:r>
            <a:r>
              <a:rPr lang="zh-CN" altLang="en-US" sz="2000" dirty="0">
                <a:ea typeface="宋体" charset="-122"/>
              </a:rPr>
              <a:t>）或非码属性（</a:t>
            </a:r>
            <a:r>
              <a:rPr lang="en-US" altLang="zh-CN" sz="2000" dirty="0">
                <a:ea typeface="宋体" charset="-122"/>
              </a:rPr>
              <a:t>Non-key attribute</a:t>
            </a:r>
            <a:r>
              <a:rPr lang="zh-CN" altLang="en-US" sz="2000" dirty="0">
                <a:ea typeface="宋体" charset="-122"/>
              </a:rPr>
              <a:t>） </a:t>
            </a:r>
            <a:endParaRPr lang="en-US" altLang="zh-CN" sz="2000" dirty="0">
              <a:ea typeface="宋体" charset="-122"/>
            </a:endParaRPr>
          </a:p>
          <a:p>
            <a:pPr lvl="1" eaLnBrk="1" hangingPunct="1"/>
            <a:endParaRPr lang="zh-CN" altLang="en-US" sz="2000" dirty="0">
              <a:ea typeface="宋体" charset="-122"/>
            </a:endParaRPr>
          </a:p>
          <a:p>
            <a:pPr eaLnBrk="1" hangingPunct="1"/>
            <a:r>
              <a:rPr lang="zh-CN" altLang="en-US" sz="2400" dirty="0">
                <a:ea typeface="宋体" charset="-122"/>
              </a:rPr>
              <a:t>全码：</a:t>
            </a:r>
            <a:r>
              <a:rPr lang="zh-CN" altLang="en-US" sz="2400" b="0" dirty="0">
                <a:ea typeface="宋体" charset="-122"/>
              </a:rPr>
              <a:t>关系模式的所有属性构成这个关系模式的候选码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941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123728" y="19272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361728" y="1905000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123728" y="27559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361728" y="27336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123728" y="358298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361728" y="3560763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123728" y="4410075"/>
            <a:ext cx="609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361728" y="438785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关系数据结构：关系模式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2780928"/>
            <a:ext cx="8653462" cy="366253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关系模式：</a:t>
            </a:r>
            <a:r>
              <a:rPr lang="zh-CN" altLang="en-US" b="0" dirty="0">
                <a:ea typeface="宋体" charset="-122"/>
              </a:rPr>
              <a:t>关系的抽象描述，表示为五元组：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U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 err="1">
                <a:ea typeface="宋体" charset="-122"/>
              </a:rPr>
              <a:t>dom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）</a:t>
            </a:r>
            <a:endParaRPr lang="en-US" altLang="zh-CN" dirty="0">
              <a:ea typeface="宋体" charset="-122"/>
            </a:endParaRPr>
          </a:p>
          <a:p>
            <a:pPr lvl="1" eaLnBrk="1" hangingPunct="1"/>
            <a:endParaRPr lang="zh-CN" altLang="en-US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表示关系名；</a:t>
            </a:r>
            <a:r>
              <a:rPr lang="en-US" altLang="zh-CN" dirty="0">
                <a:ea typeface="宋体" charset="-122"/>
              </a:rPr>
              <a:t>U</a:t>
            </a:r>
            <a:r>
              <a:rPr lang="zh-CN" altLang="en-US" dirty="0">
                <a:ea typeface="宋体" charset="-122"/>
              </a:rPr>
              <a:t>表示属性名集合；</a:t>
            </a:r>
            <a:r>
              <a:rPr lang="en-US" altLang="zh-CN" dirty="0">
                <a:ea typeface="宋体" charset="-122"/>
              </a:rPr>
              <a:t>D</a:t>
            </a:r>
            <a:r>
              <a:rPr lang="zh-CN" altLang="en-US" dirty="0">
                <a:ea typeface="宋体" charset="-122"/>
              </a:rPr>
              <a:t>表示值域集合；</a:t>
            </a:r>
            <a:r>
              <a:rPr lang="en-US" altLang="zh-CN" dirty="0" err="1">
                <a:ea typeface="宋体" charset="-122"/>
              </a:rPr>
              <a:t>dom</a:t>
            </a:r>
            <a:r>
              <a:rPr lang="zh-CN" altLang="en-US" dirty="0">
                <a:ea typeface="宋体" charset="-122"/>
              </a:rPr>
              <a:t>表示属性向域的映射集合；</a:t>
            </a:r>
            <a:r>
              <a:rPr lang="en-US" altLang="zh-CN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表示属性间数据的依赖关系集合。</a:t>
            </a:r>
          </a:p>
          <a:p>
            <a:pPr eaLnBrk="1" hangingPunct="1"/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备注：关系模式是型，静态的；而关系是值，动态变化的。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338" y="1221980"/>
            <a:ext cx="8653462" cy="123807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关系是元组集合，类似一张二维表，严格地说，其不是一个结构层面的概念。</a:t>
            </a:r>
            <a:endParaRPr lang="zh-CN" altLang="en-US" sz="2400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5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关系数据结构：关系模式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447856" cy="29173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关系模式通常简记为：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	</a:t>
            </a:r>
            <a:r>
              <a:rPr lang="en-US" altLang="zh-CN" b="1" i="1" dirty="0">
                <a:ea typeface="宋体" charset="-122"/>
              </a:rPr>
              <a:t>R (U)    </a:t>
            </a:r>
            <a:r>
              <a:rPr lang="zh-CN" altLang="en-US" b="1" i="1" dirty="0">
                <a:ea typeface="宋体" charset="-122"/>
              </a:rPr>
              <a:t>或    </a:t>
            </a:r>
            <a:r>
              <a:rPr lang="en-US" altLang="zh-CN" b="1" i="1" dirty="0">
                <a:ea typeface="宋体" charset="-122"/>
              </a:rPr>
              <a:t>R (A</a:t>
            </a:r>
            <a:r>
              <a:rPr lang="en-US" altLang="zh-CN" b="1" i="1" baseline="-25000" dirty="0">
                <a:ea typeface="宋体" charset="-122"/>
              </a:rPr>
              <a:t>1</a:t>
            </a:r>
            <a:r>
              <a:rPr lang="zh-CN" altLang="en-US" b="1" i="1" dirty="0">
                <a:ea typeface="宋体" charset="-122"/>
              </a:rPr>
              <a:t>，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i="1" baseline="-25000" dirty="0">
                <a:ea typeface="宋体" charset="-122"/>
              </a:rPr>
              <a:t>2</a:t>
            </a:r>
            <a:r>
              <a:rPr lang="zh-CN" altLang="en-US" b="1" i="1" dirty="0">
                <a:ea typeface="宋体" charset="-122"/>
              </a:rPr>
              <a:t>，</a:t>
            </a:r>
            <a:r>
              <a:rPr lang="en-US" altLang="zh-CN" b="1" i="1" dirty="0">
                <a:ea typeface="宋体" charset="-122"/>
              </a:rPr>
              <a:t>…</a:t>
            </a:r>
            <a:r>
              <a:rPr lang="zh-CN" altLang="en-US" b="1" i="1" dirty="0">
                <a:ea typeface="宋体" charset="-122"/>
              </a:rPr>
              <a:t>，</a:t>
            </a:r>
            <a:r>
              <a:rPr lang="en-US" altLang="zh-CN" b="1" i="1" dirty="0">
                <a:ea typeface="宋体" charset="-122"/>
              </a:rPr>
              <a:t>A</a:t>
            </a:r>
            <a:r>
              <a:rPr lang="en-US" altLang="zh-CN" b="1" i="1" baseline="-25000" dirty="0">
                <a:ea typeface="宋体" charset="-122"/>
              </a:rPr>
              <a:t>n</a:t>
            </a:r>
            <a:r>
              <a:rPr lang="en-US" altLang="zh-CN" b="1" i="1" dirty="0">
                <a:ea typeface="宋体" charset="-122"/>
              </a:rPr>
              <a:t>)</a:t>
            </a:r>
          </a:p>
          <a:p>
            <a:pPr lvl="1" eaLnBrk="1" hangingPunct="1">
              <a:lnSpc>
                <a:spcPct val="130000"/>
              </a:lnSpc>
              <a:buSzPct val="85000"/>
              <a:buFont typeface="Wingdings" pitchFamily="2" charset="2"/>
              <a:buChar char="n"/>
            </a:pPr>
            <a:r>
              <a:rPr lang="en-US" altLang="zh-CN" i="1" dirty="0">
                <a:ea typeface="宋体" charset="-122"/>
              </a:rPr>
              <a:t>R: </a:t>
            </a:r>
            <a:r>
              <a:rPr lang="zh-CN" altLang="en-US" dirty="0">
                <a:ea typeface="宋体" charset="-122"/>
              </a:rPr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  <a:buFont typeface="Wingdings" pitchFamily="2" charset="2"/>
              <a:buChar char="n"/>
            </a:pP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i="1" baseline="-25000" dirty="0">
                <a:ea typeface="宋体" charset="-122"/>
              </a:rPr>
              <a:t>n  </a:t>
            </a:r>
            <a:r>
              <a:rPr lang="en-US" altLang="zh-CN" dirty="0">
                <a:ea typeface="宋体" charset="-122"/>
              </a:rPr>
              <a:t>: </a:t>
            </a:r>
            <a:r>
              <a:rPr lang="zh-CN" altLang="en-US" dirty="0">
                <a:ea typeface="宋体" charset="-122"/>
              </a:rPr>
              <a:t>属性名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178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关系数据结构：</a:t>
            </a:r>
            <a:r>
              <a:rPr lang="zh-CN" altLang="en-US" dirty="0">
                <a:latin typeface="宋体" charset="-122"/>
                <a:ea typeface="宋体" charset="-122"/>
              </a:rPr>
              <a:t>关系数据库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510" y="1196752"/>
            <a:ext cx="8064822" cy="4382616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</a:pPr>
            <a:r>
              <a:rPr lang="zh-CN" altLang="en-US" dirty="0">
                <a:ea typeface="宋体" charset="-122"/>
              </a:rPr>
              <a:t>关系数据库</a:t>
            </a:r>
          </a:p>
          <a:p>
            <a:pPr lvl="1" algn="just" eaLnBrk="1" hangingPunct="1">
              <a:lnSpc>
                <a:spcPct val="180000"/>
              </a:lnSpc>
              <a:buFont typeface="Wingdings" pitchFamily="2" charset="2"/>
              <a:buChar char="n"/>
            </a:pPr>
            <a:r>
              <a:rPr lang="zh-CN" altLang="en-US" dirty="0">
                <a:ea typeface="宋体" charset="-122"/>
              </a:rPr>
              <a:t>在一个给定的应用领域中，所有关系的集合构成一个关系数据库</a:t>
            </a:r>
          </a:p>
          <a:p>
            <a:pPr algn="just" eaLnBrk="1" hangingPunct="1">
              <a:lnSpc>
                <a:spcPct val="17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1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关系数据结构：关系模式数据库示例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313001"/>
              </p:ext>
            </p:extLst>
          </p:nvPr>
        </p:nvGraphicFramePr>
        <p:xfrm>
          <a:off x="1115616" y="1340768"/>
          <a:ext cx="612140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2" name="Visio" r:id="rId3" imgW="4719638" imgH="3801666" progId="Visio.Drawing.11">
                  <p:embed/>
                </p:oleObj>
              </mc:Choice>
              <mc:Fallback>
                <p:oleObj name="Visio" r:id="rId3" imgW="4719638" imgH="3801666" progId="Visio.Drawing.11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340768"/>
                        <a:ext cx="6121400" cy="494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18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一个结论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47800"/>
            <a:ext cx="7906072" cy="495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是具有相同结构的元组的集合；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关系模式</a:t>
            </a:r>
            <a:r>
              <a:rPr lang="zh-CN" altLang="en-US" dirty="0"/>
              <a:t>对关系的结构等的抽象描述；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关系数据库</a:t>
            </a:r>
            <a:r>
              <a:rPr lang="zh-CN" altLang="en-US" dirty="0"/>
              <a:t>是关系的集合；</a:t>
            </a:r>
          </a:p>
        </p:txBody>
      </p:sp>
    </p:spTree>
    <p:extLst>
      <p:ext uri="{BB962C8B-B14F-4D97-AF65-F5344CB8AC3E}">
        <p14:creationId xmlns:p14="http://schemas.microsoft.com/office/powerpoint/2010/main" val="9289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093640" y="19780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331640" y="19558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093640" y="28067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关系数据模型：</a:t>
            </a:r>
            <a:r>
              <a:rPr lang="zh-CN" altLang="en-US" sz="2800" b="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关系操作</a:t>
            </a:r>
            <a:endParaRPr lang="ko-KR" altLang="en-US" sz="2800" b="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331640" y="278447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093640" y="363378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331640" y="3611563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093640" y="446087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331640" y="443865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557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 关系操作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598" y="2996952"/>
            <a:ext cx="8729662" cy="3384376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ea typeface="宋体" charset="-122"/>
              </a:rPr>
              <a:t> </a:t>
            </a:r>
            <a:r>
              <a:rPr lang="zh-CN" altLang="en-US" sz="3200" dirty="0">
                <a:ea typeface="宋体" charset="-122"/>
              </a:rPr>
              <a:t>常用的关系操作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查询：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选择、投影、</a:t>
            </a:r>
            <a:r>
              <a:rPr lang="zh-CN" altLang="en-US" dirty="0">
                <a:ea typeface="宋体" charset="-122"/>
              </a:rPr>
              <a:t>连接、除、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并、差</a:t>
            </a:r>
            <a:r>
              <a:rPr lang="zh-CN" altLang="en-US" dirty="0">
                <a:ea typeface="宋体" charset="-122"/>
              </a:rPr>
              <a:t>、交、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笛卡尔积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>
                <a:ea typeface="宋体" charset="-122"/>
              </a:rPr>
              <a:t>数据更新：插入、删除、修改</a:t>
            </a:r>
          </a:p>
          <a:p>
            <a:pPr lvl="1" algn="just" eaLnBrk="1" hangingPunct="1">
              <a:lnSpc>
                <a:spcPct val="130000"/>
              </a:lnSpc>
            </a:pPr>
            <a:endParaRPr lang="zh-CN" altLang="en-US" dirty="0">
              <a:ea typeface="宋体" charset="-122"/>
            </a:endParaRPr>
          </a:p>
          <a:p>
            <a:pPr algn="just" eaLnBrk="1" hangingPunct="1">
              <a:lnSpc>
                <a:spcPct val="180000"/>
              </a:lnSpc>
            </a:pPr>
            <a:r>
              <a:rPr lang="zh-CN" altLang="en-US" sz="3200" dirty="0">
                <a:ea typeface="宋体" charset="-122"/>
              </a:rPr>
              <a:t> 关系操作的特点：</a:t>
            </a:r>
            <a:r>
              <a:rPr lang="zh-CN" altLang="en-US" dirty="0">
                <a:ea typeface="宋体" charset="-122"/>
              </a:rPr>
              <a:t>集合操作方式（</a:t>
            </a:r>
            <a:r>
              <a:rPr lang="zh-CN" altLang="en-US" b="1" dirty="0">
                <a:solidFill>
                  <a:srgbClr val="CC3300"/>
                </a:solidFill>
                <a:ea typeface="宋体" charset="-122"/>
              </a:rPr>
              <a:t>一次一集合</a:t>
            </a:r>
            <a:r>
              <a:rPr lang="zh-CN" altLang="en-US" dirty="0">
                <a:ea typeface="宋体" charset="-122"/>
              </a:rPr>
              <a:t>）</a:t>
            </a:r>
            <a:endParaRPr lang="zh-CN" altLang="en-US" sz="3200" dirty="0"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6986" y="1187004"/>
            <a:ext cx="8729662" cy="123388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3200" kern="0" dirty="0">
                <a:ea typeface="宋体" charset="-122"/>
              </a:rPr>
              <a:t>问题：</a:t>
            </a:r>
            <a:r>
              <a:rPr lang="zh-CN" altLang="en-US" sz="2400" kern="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给定一个学生选课数据库，我们通常会有哪些使用需求？</a:t>
            </a:r>
          </a:p>
        </p:txBody>
      </p:sp>
    </p:spTree>
    <p:extLst>
      <p:ext uri="{BB962C8B-B14F-4D97-AF65-F5344CB8AC3E}">
        <p14:creationId xmlns:p14="http://schemas.microsoft.com/office/powerpoint/2010/main" val="312252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92480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关系数据模型  之  关系操作：支持关系操作的语言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24744"/>
            <a:ext cx="8960296" cy="5256584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en-US" altLang="zh-CN" sz="2400" dirty="0">
                <a:ea typeface="宋体" charset="-122"/>
              </a:rPr>
              <a:t> </a:t>
            </a:r>
            <a:r>
              <a:rPr lang="zh-CN" altLang="en-US" sz="2400" dirty="0">
                <a:ea typeface="宋体" charset="-122"/>
              </a:rPr>
              <a:t>关系代数语言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用对关系的运算来表达查询要求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ISBL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关系演算语言：用谓词来表达查询要求</a:t>
            </a:r>
          </a:p>
          <a:p>
            <a:pPr lvl="1" algn="just" eaLnBrk="1" hangingPunct="1"/>
            <a:r>
              <a:rPr lang="zh-CN" altLang="en-US" sz="2000" dirty="0">
                <a:ea typeface="宋体" charset="-122"/>
              </a:rPr>
              <a:t>元组关系演算语言</a:t>
            </a:r>
            <a:endParaRPr lang="zh-CN" altLang="en-US" dirty="0">
              <a:ea typeface="宋体" charset="-122"/>
            </a:endParaRP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谓词变元的基本对象是元组变量</a:t>
            </a: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APLHA, QUEL</a:t>
            </a:r>
          </a:p>
          <a:p>
            <a:pPr lvl="1" algn="just" eaLnBrk="1" hangingPunct="1"/>
            <a:r>
              <a:rPr lang="zh-CN" altLang="en-US" sz="2000" dirty="0">
                <a:ea typeface="宋体" charset="-122"/>
              </a:rPr>
              <a:t>域关系演算语言    </a:t>
            </a: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谓词变元的基本对象是域变量</a:t>
            </a:r>
          </a:p>
          <a:p>
            <a:pPr lvl="2" algn="just" eaLnBrk="1" hangingPunct="1">
              <a:buFont typeface="Wingdings" pitchFamily="2" charset="2"/>
              <a:buChar char="Ø"/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QBE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400" dirty="0">
                <a:ea typeface="宋体" charset="-122"/>
              </a:rPr>
              <a:t>具有关系代数和关系演算双重特点的语言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000" dirty="0">
                <a:ea typeface="宋体" charset="-122"/>
              </a:rPr>
              <a:t>代表：</a:t>
            </a:r>
            <a:r>
              <a:rPr lang="en-US" altLang="zh-CN" sz="2000" dirty="0">
                <a:latin typeface="Times New Roman" pitchFamily="18" charset="0"/>
                <a:ea typeface="宋体" charset="-122"/>
              </a:rPr>
              <a:t>SQL</a:t>
            </a:r>
            <a:r>
              <a:rPr lang="zh-CN" altLang="en-US" sz="2000" dirty="0">
                <a:ea typeface="宋体" charset="-122"/>
              </a:rPr>
              <a:t>（</a:t>
            </a:r>
            <a:r>
              <a:rPr lang="en-US" altLang="zh-CN" sz="2000" dirty="0">
                <a:ea typeface="宋体" charset="-122"/>
              </a:rPr>
              <a:t>Structured Query Language</a:t>
            </a:r>
            <a:r>
              <a:rPr lang="zh-CN" altLang="en-US" sz="2000" dirty="0">
                <a:ea typeface="宋体" charset="-122"/>
              </a:rPr>
              <a:t>） </a:t>
            </a:r>
            <a:endParaRPr lang="zh-CN" altLang="en-US" sz="2000" dirty="0"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410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093640" y="197167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331640" y="194945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093640" y="28003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关系数据模型：</a:t>
            </a:r>
            <a:r>
              <a:rPr lang="zh-CN" altLang="en-US" sz="2800" b="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关系完整性约束</a:t>
            </a:r>
            <a:endParaRPr lang="ko-KR" altLang="en-US" sz="2800" b="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331640" y="277812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093640" y="36274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331640" y="3605213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093640" y="44545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331640" y="44323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193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关系完整性约束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85738" y="1700808"/>
            <a:ext cx="8729662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zh-CN" altLang="en-US" sz="2900" kern="0" dirty="0">
                <a:ea typeface="宋体" charset="-122"/>
              </a:rPr>
              <a:t>数据的完整性约束指</a:t>
            </a:r>
            <a:r>
              <a:rPr lang="zh-CN" altLang="en-US" sz="2900" kern="0" dirty="0">
                <a:solidFill>
                  <a:srgbClr val="00339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特定应用场景中的数据需要满足什么规范，例如取值范围，格式等。</a:t>
            </a:r>
            <a:endParaRPr lang="en-US" altLang="zh-CN" sz="2900" kern="0" dirty="0">
              <a:solidFill>
                <a:srgbClr val="00339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ts val="3500"/>
              </a:lnSpc>
            </a:pPr>
            <a:endParaRPr lang="en-US" altLang="zh-CN" sz="2900" kern="0" dirty="0">
              <a:ea typeface="宋体" charset="-122"/>
            </a:endParaRPr>
          </a:p>
          <a:p>
            <a:pPr algn="just">
              <a:lnSpc>
                <a:spcPts val="3500"/>
              </a:lnSpc>
            </a:pPr>
            <a:r>
              <a:rPr lang="zh-CN" altLang="en-US" sz="2900" kern="0" dirty="0">
                <a:ea typeface="宋体" charset="-122"/>
              </a:rPr>
              <a:t>数据的完整性约束（</a:t>
            </a:r>
            <a:r>
              <a:rPr lang="en-US" altLang="zh-CN" sz="2900" kern="0" dirty="0">
                <a:ea typeface="宋体" charset="-122"/>
              </a:rPr>
              <a:t>why need it</a:t>
            </a:r>
            <a:r>
              <a:rPr lang="zh-CN" altLang="en-US" sz="2900" kern="0" dirty="0">
                <a:ea typeface="宋体" charset="-122"/>
              </a:rPr>
              <a:t>？）</a:t>
            </a:r>
          </a:p>
          <a:p>
            <a:pPr lvl="1" algn="just">
              <a:lnSpc>
                <a:spcPts val="3500"/>
              </a:lnSpc>
            </a:pPr>
            <a:r>
              <a:rPr lang="zh-CN" altLang="en-US" sz="2500" b="0" kern="0" dirty="0">
                <a:ea typeface="宋体" charset="-122"/>
              </a:rPr>
              <a:t>需要保证数据的正确性</a:t>
            </a:r>
          </a:p>
          <a:p>
            <a:pPr lvl="1" algn="just">
              <a:lnSpc>
                <a:spcPts val="3500"/>
              </a:lnSpc>
            </a:pPr>
            <a:r>
              <a:rPr lang="zh-CN" altLang="en-US" sz="2500" b="0" kern="0" dirty="0">
                <a:ea typeface="宋体" charset="-122"/>
              </a:rPr>
              <a:t>具体的应用对数据具有不同的要求</a:t>
            </a:r>
            <a:endParaRPr lang="zh-CN" altLang="en-US" sz="2600" b="0" kern="0" dirty="0">
              <a:ea typeface="宋体" charset="-122"/>
            </a:endParaRPr>
          </a:p>
          <a:p>
            <a:pPr lvl="1" algn="just">
              <a:lnSpc>
                <a:spcPts val="3500"/>
              </a:lnSpc>
            </a:pPr>
            <a:r>
              <a:rPr lang="zh-CN" altLang="en-US" sz="2600" b="0" kern="0" dirty="0">
                <a:ea typeface="宋体" charset="-122"/>
              </a:rPr>
              <a:t>数据库中的数据之间建立管理需要一定的数据冗余</a:t>
            </a:r>
          </a:p>
        </p:txBody>
      </p:sp>
    </p:spTree>
    <p:extLst>
      <p:ext uri="{BB962C8B-B14F-4D97-AF65-F5344CB8AC3E}">
        <p14:creationId xmlns:p14="http://schemas.microsoft.com/office/powerpoint/2010/main" val="25035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回顾：数据模型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7920880" cy="4953000"/>
          </a:xfrm>
        </p:spPr>
        <p:txBody>
          <a:bodyPr/>
          <a:lstStyle/>
          <a:p>
            <a:pPr eaLnBrk="1" hangingPunct="1"/>
            <a:r>
              <a:rPr lang="zh-CN" altLang="en-US" b="0" dirty="0">
                <a:ea typeface="宋体" charset="-122"/>
              </a:rPr>
              <a:t>数据模型的三个层面</a:t>
            </a:r>
            <a:endParaRPr lang="en-US" altLang="zh-CN" b="0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概念层面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zh-CN" altLang="en-US" b="0" dirty="0">
                <a:ea typeface="宋体" charset="-122"/>
              </a:rPr>
              <a:t>逻辑层面</a:t>
            </a:r>
            <a:endParaRPr lang="en-US" altLang="zh-CN" b="0" dirty="0">
              <a:ea typeface="宋体" charset="-122"/>
            </a:endParaRPr>
          </a:p>
          <a:p>
            <a:pPr lvl="1"/>
            <a:r>
              <a:rPr lang="zh-CN" altLang="en-US" dirty="0">
                <a:ea typeface="宋体" charset="-122"/>
              </a:rPr>
              <a:t>物理层面</a:t>
            </a:r>
            <a:endParaRPr lang="en-US" altLang="zh-CN" dirty="0">
              <a:ea typeface="宋体" charset="-122"/>
            </a:endParaRPr>
          </a:p>
          <a:p>
            <a:pPr lvl="1"/>
            <a:endParaRPr lang="en-US" altLang="zh-CN" b="0" dirty="0">
              <a:ea typeface="宋体" charset="-122"/>
            </a:endParaRPr>
          </a:p>
          <a:p>
            <a:pPr eaLnBrk="1" hangingPunct="1"/>
            <a:r>
              <a:rPr lang="zh-CN" altLang="en-US" b="0" dirty="0">
                <a:ea typeface="宋体" charset="-122"/>
              </a:rPr>
              <a:t>（逻辑）数据模型</a:t>
            </a:r>
            <a:r>
              <a:rPr lang="en-US" altLang="zh-CN" b="0" dirty="0">
                <a:ea typeface="宋体" charset="-122"/>
              </a:rPr>
              <a:t>= </a:t>
            </a:r>
            <a:r>
              <a:rPr lang="zh-CN" altLang="en-US" b="0" dirty="0">
                <a:ea typeface="宋体" charset="-122"/>
              </a:rPr>
              <a:t>数据结构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ea typeface="宋体" charset="-122"/>
              </a:rPr>
              <a:t>数据操作集合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ea typeface="宋体" charset="-122"/>
              </a:rPr>
              <a:t>数据完整性约束</a:t>
            </a:r>
            <a:endParaRPr lang="en-US" altLang="zh-CN" b="0" dirty="0">
              <a:ea typeface="宋体" charset="-122"/>
            </a:endParaRPr>
          </a:p>
          <a:p>
            <a:pPr eaLnBrk="1" hangingPunct="1"/>
            <a:endParaRPr lang="zh-CN" altLang="en-US" b="0" dirty="0">
              <a:ea typeface="宋体" charset="-122"/>
            </a:endParaRPr>
          </a:p>
          <a:p>
            <a:pPr eaLnBrk="1" hangingPunct="1"/>
            <a:r>
              <a:rPr lang="zh-CN" altLang="en-US" dirty="0">
                <a:ea typeface="宋体" charset="-122"/>
              </a:rPr>
              <a:t>关系</a:t>
            </a:r>
            <a:r>
              <a:rPr lang="zh-CN" altLang="en-US" b="0" dirty="0">
                <a:ea typeface="宋体" charset="-122"/>
              </a:rPr>
              <a:t>数据模型</a:t>
            </a:r>
            <a:r>
              <a:rPr lang="en-US" altLang="zh-CN" b="0" dirty="0">
                <a:ea typeface="宋体" charset="-122"/>
              </a:rPr>
              <a:t>= </a:t>
            </a:r>
            <a:r>
              <a:rPr lang="zh-CN" altLang="en-US" b="0" dirty="0">
                <a:solidFill>
                  <a:srgbClr val="CC3300"/>
                </a:solidFill>
                <a:ea typeface="宋体" charset="-122"/>
              </a:rPr>
              <a:t>关系数据结构</a:t>
            </a:r>
            <a:r>
              <a:rPr lang="zh-CN" altLang="en-US" b="0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solidFill>
                  <a:srgbClr val="CC3300"/>
                </a:solidFill>
                <a:ea typeface="宋体" charset="-122"/>
              </a:rPr>
              <a:t>关系数据操作集合</a:t>
            </a:r>
            <a:r>
              <a:rPr lang="zh-CN" altLang="en-US" b="0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+ </a:t>
            </a:r>
            <a:r>
              <a:rPr lang="zh-CN" altLang="en-US" b="0" dirty="0">
                <a:solidFill>
                  <a:srgbClr val="CC3300"/>
                </a:solidFill>
                <a:ea typeface="宋体" charset="-122"/>
              </a:rPr>
              <a:t>关系数据完整性约束</a:t>
            </a:r>
          </a:p>
        </p:txBody>
      </p:sp>
    </p:spTree>
    <p:extLst>
      <p:ext uri="{BB962C8B-B14F-4D97-AF65-F5344CB8AC3E}">
        <p14:creationId xmlns:p14="http://schemas.microsoft.com/office/powerpoint/2010/main" val="47419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关系完整性约束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458" y="1628800"/>
            <a:ext cx="8729662" cy="2579588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</a:pPr>
            <a:r>
              <a:rPr lang="zh-CN" altLang="en-US" sz="2900" dirty="0">
                <a:ea typeface="宋体" charset="-122"/>
              </a:rPr>
              <a:t>关系的三类完整性约束</a:t>
            </a: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500" dirty="0">
                <a:ea typeface="宋体" charset="-122"/>
              </a:rPr>
              <a:t>实体完整性</a:t>
            </a: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500" dirty="0">
                <a:ea typeface="宋体" charset="-122"/>
              </a:rPr>
              <a:t>参照完整性</a:t>
            </a:r>
            <a:endParaRPr lang="zh-CN" altLang="en-US" sz="2600" dirty="0">
              <a:ea typeface="宋体" charset="-122"/>
            </a:endParaRPr>
          </a:p>
          <a:p>
            <a:pPr lvl="1" algn="just" eaLnBrk="1" hangingPunct="1">
              <a:lnSpc>
                <a:spcPts val="3500"/>
              </a:lnSpc>
            </a:pPr>
            <a:r>
              <a:rPr lang="zh-CN" altLang="en-US" sz="2600" dirty="0">
                <a:ea typeface="宋体" charset="-122"/>
              </a:rPr>
              <a:t>用户定义的完整性</a:t>
            </a:r>
          </a:p>
        </p:txBody>
      </p:sp>
    </p:spTree>
    <p:extLst>
      <p:ext uri="{BB962C8B-B14F-4D97-AF65-F5344CB8AC3E}">
        <p14:creationId xmlns:p14="http://schemas.microsoft.com/office/powerpoint/2010/main" val="13134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关系完整性  之  实体完整性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591872" cy="1333128"/>
          </a:xfrm>
        </p:spPr>
        <p:txBody>
          <a:bodyPr/>
          <a:lstStyle/>
          <a:p>
            <a:pPr algn="just">
              <a:lnSpc>
                <a:spcPts val="35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sz="2900" dirty="0">
                <a:ea typeface="宋体" charset="-122"/>
              </a:rPr>
              <a:t>实体完整性规则（</a:t>
            </a:r>
            <a:r>
              <a:rPr lang="en-US" altLang="zh-CN" sz="2900" dirty="0">
                <a:ea typeface="宋体" charset="-122"/>
              </a:rPr>
              <a:t>Entity Integrity</a:t>
            </a:r>
            <a:r>
              <a:rPr lang="zh-CN" altLang="en-US" sz="2900" dirty="0">
                <a:ea typeface="宋体" charset="-122"/>
              </a:rPr>
              <a:t>）</a:t>
            </a:r>
          </a:p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b="0" dirty="0">
                <a:ea typeface="宋体" charset="-122"/>
              </a:rPr>
              <a:t>    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若属性</a:t>
            </a:r>
            <a:r>
              <a:rPr lang="en-US" altLang="zh-CN" sz="2400" b="0" i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是基本关系</a:t>
            </a:r>
            <a:r>
              <a:rPr lang="en-US" altLang="zh-CN" sz="2400" b="0" i="1" dirty="0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的主属性，则</a:t>
            </a:r>
            <a:r>
              <a:rPr lang="en-US" altLang="zh-CN" sz="2400" b="0" i="1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不能取空值（</a:t>
            </a:r>
            <a:r>
              <a:rPr lang="en-US" altLang="zh-CN" sz="2400" b="0" dirty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）。</a:t>
            </a:r>
            <a:r>
              <a:rPr lang="zh-CN" altLang="en-US" dirty="0">
                <a:ea typeface="宋体" charset="-122"/>
              </a:rPr>
              <a:t>  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8840" y="3140968"/>
            <a:ext cx="8591872" cy="32403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逻辑解读：</a:t>
            </a:r>
            <a:r>
              <a:rPr lang="en-US" altLang="zh-CN" sz="2400" kern="0" dirty="0">
                <a:latin typeface="楷体_GB2312" pitchFamily="49" charset="-122"/>
                <a:ea typeface="楷体_GB2312" pitchFamily="49" charset="-122"/>
              </a:rPr>
              <a:t>NULL</a:t>
            </a:r>
            <a:r>
              <a:rPr lang="zh-CN" altLang="en-US" sz="2400" kern="0" dirty="0">
                <a:latin typeface="楷体_GB2312" pitchFamily="49" charset="-122"/>
                <a:ea typeface="楷体_GB2312" pitchFamily="49" charset="-122"/>
              </a:rPr>
              <a:t>在数据库中表示“什么都不是的值”，主属性是候选码的一部分，用于唯一地确定关系中的一条记录，一个“什么都不是的值”显然不适合去唯一标识一条记录。</a:t>
            </a:r>
            <a:endParaRPr lang="en-US" altLang="zh-CN" sz="2400" kern="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altLang="zh-CN" sz="2400" kern="0" dirty="0">
              <a:solidFill>
                <a:srgbClr val="003399"/>
              </a:solidFill>
              <a:ea typeface="楷体_GB2312" pitchFamily="49" charset="-122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kern="0" dirty="0">
                <a:solidFill>
                  <a:srgbClr val="003399"/>
                </a:solidFill>
                <a:ea typeface="宋体" charset="-122"/>
              </a:rPr>
              <a:t>备注：该规则要求基本关系的所有主属性均不能取</a:t>
            </a:r>
            <a:r>
              <a:rPr lang="en-US" altLang="zh-CN" sz="2400" kern="0" dirty="0">
                <a:solidFill>
                  <a:srgbClr val="003399"/>
                </a:solidFill>
                <a:ea typeface="宋体" charset="-122"/>
              </a:rPr>
              <a:t>NULL</a:t>
            </a:r>
            <a:r>
              <a:rPr lang="zh-CN" altLang="en-US" sz="2400" kern="0" dirty="0">
                <a:solidFill>
                  <a:srgbClr val="003399"/>
                </a:solidFill>
                <a:ea typeface="宋体" charset="-122"/>
              </a:rPr>
              <a:t>值，而不仅是主码整体不能取</a:t>
            </a:r>
            <a:r>
              <a:rPr lang="en-US" altLang="zh-CN" sz="2400" kern="0" dirty="0">
                <a:solidFill>
                  <a:srgbClr val="003399"/>
                </a:solidFill>
                <a:ea typeface="宋体" charset="-122"/>
              </a:rPr>
              <a:t>NULL</a:t>
            </a:r>
            <a:r>
              <a:rPr lang="zh-CN" altLang="en-US" sz="2400" kern="0" dirty="0">
                <a:solidFill>
                  <a:srgbClr val="003399"/>
                </a:solidFill>
                <a:ea typeface="宋体" charset="-122"/>
              </a:rPr>
              <a:t>值。 </a:t>
            </a:r>
            <a:r>
              <a:rPr lang="zh-CN" altLang="en-US" kern="0" dirty="0"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5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实体完整性示例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06532" name="Group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903604"/>
              </p:ext>
            </p:extLst>
          </p:nvPr>
        </p:nvGraphicFramePr>
        <p:xfrm>
          <a:off x="440184" y="2492896"/>
          <a:ext cx="8229600" cy="2824337"/>
        </p:xfrm>
        <a:graphic>
          <a:graphicData uri="http://schemas.openxmlformats.org/drawingml/2006/table">
            <a:tbl>
              <a:tblPr/>
              <a:tblGrid>
                <a:gridCol w="207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5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8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938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55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3470176" y="1412776"/>
            <a:ext cx="914400" cy="510778"/>
          </a:xfrm>
          <a:prstGeom prst="wedgeRoundRectCallout">
            <a:avLst>
              <a:gd name="adj1" fmla="val -273611"/>
              <a:gd name="adj2" fmla="val 15947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Lucida Sans Unicode" pitchFamily="34" charset="0"/>
                <a:ea typeface="굴림" pitchFamily="50" charset="-127"/>
              </a:rPr>
              <a:t>主码</a:t>
            </a:r>
          </a:p>
        </p:txBody>
      </p:sp>
    </p:spTree>
    <p:extLst>
      <p:ext uri="{BB962C8B-B14F-4D97-AF65-F5344CB8AC3E}">
        <p14:creationId xmlns:p14="http://schemas.microsoft.com/office/powerpoint/2010/main" val="236489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693786"/>
              </p:ext>
            </p:extLst>
          </p:nvPr>
        </p:nvGraphicFramePr>
        <p:xfrm>
          <a:off x="6159996" y="3501008"/>
          <a:ext cx="2952328" cy="2070100"/>
        </p:xfrm>
        <a:graphic>
          <a:graphicData uri="http://schemas.openxmlformats.org/drawingml/2006/table">
            <a:tbl>
              <a:tblPr/>
              <a:tblGrid>
                <a:gridCol w="11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47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169933"/>
              </p:ext>
            </p:extLst>
          </p:nvPr>
        </p:nvGraphicFramePr>
        <p:xfrm>
          <a:off x="185738" y="1479352"/>
          <a:ext cx="4530278" cy="2165672"/>
        </p:xfrm>
        <a:graphic>
          <a:graphicData uri="http://schemas.openxmlformats.org/drawingml/2006/table">
            <a:tbl>
              <a:tblPr/>
              <a:tblGrid>
                <a:gridCol w="13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>
            <a:off x="4716016" y="2852936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4733528" y="2276872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4716016" y="3401380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815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新概念：外码（</a:t>
            </a:r>
            <a:r>
              <a:rPr lang="en-US" altLang="zh-CN" dirty="0">
                <a:ea typeface="宋体" charset="-122"/>
              </a:rPr>
              <a:t>Foreign Key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00808"/>
            <a:ext cx="8784976" cy="42586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0" dirty="0">
                <a:ea typeface="宋体" charset="-122"/>
              </a:rPr>
              <a:t>设</a:t>
            </a:r>
            <a:r>
              <a:rPr lang="en-US" altLang="zh-CN" sz="2400" b="0" dirty="0">
                <a:ea typeface="宋体" charset="-122"/>
              </a:rPr>
              <a:t>F</a:t>
            </a:r>
            <a:r>
              <a:rPr lang="zh-CN" altLang="en-US" sz="2400" b="0" dirty="0">
                <a:ea typeface="宋体" charset="-122"/>
              </a:rPr>
              <a:t>是基本关系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的一个或一组属性，但不是关系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的码。</a:t>
            </a:r>
            <a:r>
              <a:rPr lang="en-US" altLang="zh-CN" sz="2400" b="0" dirty="0">
                <a:ea typeface="宋体" charset="-122"/>
              </a:rPr>
              <a:t>K</a:t>
            </a:r>
            <a:r>
              <a:rPr lang="zh-CN" altLang="en-US" sz="2400" b="0" dirty="0">
                <a:ea typeface="宋体" charset="-122"/>
              </a:rPr>
              <a:t>是基本关系</a:t>
            </a:r>
            <a:r>
              <a:rPr lang="en-US" altLang="zh-CN" sz="2400" b="0" i="1" dirty="0">
                <a:ea typeface="宋体" charset="-122"/>
              </a:rPr>
              <a:t>S</a:t>
            </a:r>
            <a:r>
              <a:rPr lang="zh-CN" altLang="en-US" sz="2400" b="0" dirty="0">
                <a:ea typeface="宋体" charset="-122"/>
              </a:rPr>
              <a:t>的主码。如果</a:t>
            </a:r>
            <a:r>
              <a:rPr lang="en-US" altLang="zh-CN" sz="2400" b="0" dirty="0">
                <a:ea typeface="宋体" charset="-122"/>
              </a:rPr>
              <a:t>F</a:t>
            </a:r>
            <a:r>
              <a:rPr lang="zh-CN" altLang="en-US" sz="2400" b="0" dirty="0">
                <a:ea typeface="宋体" charset="-122"/>
              </a:rPr>
              <a:t>的取值源自基本关系</a:t>
            </a:r>
            <a:r>
              <a:rPr lang="en-US" altLang="zh-CN" sz="2400" b="0" i="1" dirty="0">
                <a:ea typeface="宋体" charset="-122"/>
              </a:rPr>
              <a:t>S</a:t>
            </a:r>
            <a:r>
              <a:rPr lang="zh-CN" altLang="en-US" sz="2400" b="0" dirty="0">
                <a:ea typeface="宋体" charset="-122"/>
              </a:rPr>
              <a:t>中的主码</a:t>
            </a:r>
            <a:r>
              <a:rPr lang="en-US" altLang="zh-CN" sz="2400" b="0" dirty="0">
                <a:ea typeface="宋体" charset="-122"/>
              </a:rPr>
              <a:t>K</a:t>
            </a:r>
            <a:r>
              <a:rPr lang="zh-CN" altLang="en-US" sz="2400" b="0" dirty="0">
                <a:ea typeface="宋体" charset="-122"/>
              </a:rPr>
              <a:t>对应的域，则称</a:t>
            </a:r>
            <a:r>
              <a:rPr lang="en-US" altLang="zh-CN" sz="2400" b="0" dirty="0">
                <a:ea typeface="宋体" charset="-122"/>
              </a:rPr>
              <a:t>F</a:t>
            </a:r>
            <a:r>
              <a:rPr lang="zh-CN" altLang="en-US" sz="2400" b="0" dirty="0">
                <a:ea typeface="宋体" charset="-122"/>
              </a:rPr>
              <a:t>是基本关系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ea typeface="黑体" pitchFamily="2" charset="-122"/>
              </a:rPr>
              <a:t>外码</a:t>
            </a:r>
            <a:r>
              <a:rPr lang="zh-CN" altLang="en-US" sz="2400" dirty="0">
                <a:ea typeface="黑体" pitchFamily="2" charset="-122"/>
              </a:rPr>
              <a:t>。</a:t>
            </a:r>
            <a:endParaRPr lang="en-US" altLang="zh-CN" sz="2400" dirty="0">
              <a:ea typeface="黑体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2400" dirty="0">
              <a:ea typeface="黑体" pitchFamily="2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0" dirty="0">
                <a:ea typeface="宋体" charset="-122"/>
              </a:rPr>
              <a:t>基本关系</a:t>
            </a:r>
            <a:r>
              <a:rPr lang="en-US" altLang="zh-CN" sz="2400" b="0" i="1" dirty="0">
                <a:ea typeface="宋体" charset="-122"/>
              </a:rPr>
              <a:t>R</a:t>
            </a:r>
            <a:r>
              <a:rPr lang="zh-CN" altLang="en-US" sz="2400" b="0" dirty="0">
                <a:ea typeface="宋体" charset="-122"/>
              </a:rPr>
              <a:t>称为</a:t>
            </a:r>
            <a:r>
              <a:rPr lang="zh-CN" altLang="en-US" sz="2400" dirty="0">
                <a:solidFill>
                  <a:srgbClr val="003399"/>
                </a:solidFill>
                <a:ea typeface="黑体" pitchFamily="2" charset="-122"/>
              </a:rPr>
              <a:t>参照关系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dirty="0">
                <a:ea typeface="宋体" charset="-122"/>
              </a:rPr>
              <a:t>Referencing  Relation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400" b="0" dirty="0">
                <a:ea typeface="宋体" charset="-122"/>
              </a:rPr>
              <a:t>基本关系</a:t>
            </a:r>
            <a:r>
              <a:rPr lang="en-US" altLang="zh-CN" sz="2400" b="0" i="1" dirty="0">
                <a:ea typeface="宋体" charset="-122"/>
              </a:rPr>
              <a:t>S</a:t>
            </a:r>
            <a:r>
              <a:rPr lang="zh-CN" altLang="en-US" sz="2400" b="0" dirty="0">
                <a:ea typeface="宋体" charset="-122"/>
              </a:rPr>
              <a:t>称为</a:t>
            </a:r>
            <a:r>
              <a:rPr lang="zh-CN" altLang="en-US" sz="2400" dirty="0">
                <a:solidFill>
                  <a:srgbClr val="003399"/>
                </a:solidFill>
                <a:ea typeface="黑体" pitchFamily="2" charset="-122"/>
              </a:rPr>
              <a:t>被参照关系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dirty="0">
                <a:ea typeface="宋体" charset="-122"/>
              </a:rPr>
              <a:t>Referenced Relation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 </a:t>
            </a:r>
            <a:r>
              <a:rPr lang="zh-CN" altLang="en-US" sz="2400" b="0" dirty="0">
                <a:ea typeface="宋体" charset="-122"/>
              </a:rPr>
              <a:t>或</a:t>
            </a:r>
            <a:r>
              <a:rPr lang="zh-CN" altLang="en-US" sz="2400" dirty="0">
                <a:solidFill>
                  <a:srgbClr val="003399"/>
                </a:solidFill>
                <a:ea typeface="黑体" pitchFamily="2" charset="-122"/>
              </a:rPr>
              <a:t>目标关系</a:t>
            </a:r>
            <a:r>
              <a:rPr lang="zh-CN" altLang="en-US" sz="2400" dirty="0">
                <a:ea typeface="宋体" charset="-122"/>
              </a:rPr>
              <a:t>（</a:t>
            </a:r>
            <a:r>
              <a:rPr lang="en-US" altLang="zh-CN" sz="2400" dirty="0">
                <a:ea typeface="宋体" charset="-122"/>
              </a:rPr>
              <a:t>Target Relation</a:t>
            </a:r>
            <a:r>
              <a:rPr lang="zh-CN" altLang="en-US" sz="2400" dirty="0">
                <a:ea typeface="宋体" charset="-122"/>
              </a:rPr>
              <a:t>）</a:t>
            </a:r>
          </a:p>
          <a:p>
            <a:pPr eaLnBrk="1" hangingPunct="1"/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776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603475"/>
              </p:ext>
            </p:extLst>
          </p:nvPr>
        </p:nvGraphicFramePr>
        <p:xfrm>
          <a:off x="6159996" y="3501008"/>
          <a:ext cx="2952328" cy="2070100"/>
        </p:xfrm>
        <a:graphic>
          <a:graphicData uri="http://schemas.openxmlformats.org/drawingml/2006/table">
            <a:tbl>
              <a:tblPr/>
              <a:tblGrid>
                <a:gridCol w="11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47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71228"/>
              </p:ext>
            </p:extLst>
          </p:nvPr>
        </p:nvGraphicFramePr>
        <p:xfrm>
          <a:off x="185738" y="1479352"/>
          <a:ext cx="4530278" cy="2165672"/>
        </p:xfrm>
        <a:graphic>
          <a:graphicData uri="http://schemas.openxmlformats.org/drawingml/2006/table">
            <a:tbl>
              <a:tblPr/>
              <a:tblGrid>
                <a:gridCol w="13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>
            <a:off x="4716016" y="2852936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4733528" y="2276872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/>
          <p:cNvCxnSpPr/>
          <p:nvPr/>
        </p:nvCxnSpPr>
        <p:spPr bwMode="auto">
          <a:xfrm>
            <a:off x="4716016" y="3401380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椭圆形标注 1"/>
          <p:cNvSpPr/>
          <p:nvPr/>
        </p:nvSpPr>
        <p:spPr bwMode="auto">
          <a:xfrm>
            <a:off x="5724128" y="1340768"/>
            <a:ext cx="2736304" cy="562630"/>
          </a:xfrm>
          <a:prstGeom prst="wedgeEllipseCallout">
            <a:avLst>
              <a:gd name="adj1" fmla="val -100747"/>
              <a:gd name="adj2" fmla="val 10235"/>
            </a:avLst>
          </a:prstGeom>
          <a:solidFill>
            <a:srgbClr val="CC00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属性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F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（外码）</a:t>
            </a:r>
          </a:p>
        </p:txBody>
      </p:sp>
      <p:sp>
        <p:nvSpPr>
          <p:cNvPr id="9" name="椭圆形标注 8"/>
          <p:cNvSpPr/>
          <p:nvPr/>
        </p:nvSpPr>
        <p:spPr bwMode="auto">
          <a:xfrm>
            <a:off x="6300192" y="2571621"/>
            <a:ext cx="2448272" cy="562630"/>
          </a:xfrm>
          <a:prstGeom prst="wedgeEllipseCallout">
            <a:avLst>
              <a:gd name="adj1" fmla="val -33517"/>
              <a:gd name="adj2" fmla="val 106023"/>
            </a:avLst>
          </a:prstGeom>
          <a:solidFill>
            <a:srgbClr val="CC00FF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属性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K(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主码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)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3648" y="3791632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参照关系</a:t>
            </a:r>
            <a:r>
              <a:rPr lang="en-US" altLang="zh-CN" sz="2800" dirty="0"/>
              <a:t>R</a:t>
            </a:r>
            <a:endParaRPr lang="zh-CN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757437" y="5733256"/>
            <a:ext cx="2157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被参照关系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688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136904" cy="49530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ea typeface="宋体" charset="-122"/>
              </a:rPr>
              <a:t>关于外码的使用：</a:t>
            </a:r>
            <a:endParaRPr lang="en-US" altLang="zh-CN" sz="2400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目标关系</a:t>
            </a:r>
            <a:r>
              <a:rPr lang="en-US" altLang="zh-CN" sz="2000" dirty="0">
                <a:ea typeface="宋体" charset="-122"/>
              </a:rPr>
              <a:t>S</a:t>
            </a:r>
            <a:r>
              <a:rPr lang="zh-CN" altLang="en-US" sz="2000" dirty="0">
                <a:ea typeface="宋体" charset="-122"/>
              </a:rPr>
              <a:t>的主码</a:t>
            </a:r>
            <a:r>
              <a:rPr lang="en-US" altLang="zh-CN" sz="2000" dirty="0">
                <a:ea typeface="宋体" charset="-122"/>
              </a:rPr>
              <a:t>K</a:t>
            </a:r>
            <a:r>
              <a:rPr lang="en-US" altLang="zh-CN" sz="2000" baseline="-25000" dirty="0">
                <a:ea typeface="宋体" charset="-122"/>
              </a:rPr>
              <a:t> </a:t>
            </a:r>
            <a:r>
              <a:rPr lang="zh-CN" altLang="en-US" sz="2000" dirty="0">
                <a:ea typeface="宋体" charset="-122"/>
              </a:rPr>
              <a:t>和参照关系</a:t>
            </a:r>
            <a:r>
              <a:rPr lang="en-US" altLang="zh-CN" sz="2000" dirty="0">
                <a:ea typeface="宋体" charset="-122"/>
              </a:rPr>
              <a:t>R</a:t>
            </a:r>
            <a:r>
              <a:rPr lang="zh-CN" altLang="en-US" sz="2000" dirty="0">
                <a:ea typeface="宋体" charset="-122"/>
              </a:rPr>
              <a:t>的外码</a:t>
            </a:r>
            <a:r>
              <a:rPr lang="en-US" altLang="zh-CN" sz="2000" dirty="0">
                <a:ea typeface="宋体" charset="-122"/>
              </a:rPr>
              <a:t>F</a:t>
            </a:r>
            <a:r>
              <a:rPr lang="zh-CN" altLang="en-US" sz="2000" dirty="0">
                <a:ea typeface="宋体" charset="-122"/>
              </a:rPr>
              <a:t>必须定义在同一个（或一组）域上；</a:t>
            </a: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外码并不一定要与相应的主码同名；</a:t>
            </a:r>
            <a:endParaRPr lang="en-US" altLang="zh-CN" sz="2000" dirty="0">
              <a:ea typeface="宋体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000" dirty="0">
                <a:ea typeface="宋体" charset="-122"/>
              </a:rPr>
              <a:t>关系</a:t>
            </a:r>
            <a:r>
              <a:rPr lang="en-US" altLang="zh-CN" sz="2000" i="1" dirty="0">
                <a:ea typeface="宋体" charset="-122"/>
              </a:rPr>
              <a:t>R</a:t>
            </a:r>
            <a:r>
              <a:rPr lang="zh-CN" altLang="en-US" sz="2000" dirty="0">
                <a:ea typeface="宋体" charset="-122"/>
              </a:rPr>
              <a:t>和</a:t>
            </a:r>
            <a:r>
              <a:rPr lang="en-US" altLang="zh-CN" sz="2000" i="1" dirty="0">
                <a:ea typeface="宋体" charset="-122"/>
              </a:rPr>
              <a:t>S</a:t>
            </a:r>
            <a:r>
              <a:rPr lang="zh-CN" altLang="en-US" sz="2000" dirty="0">
                <a:ea typeface="宋体" charset="-122"/>
              </a:rPr>
              <a:t>可以是同一个关系。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sz="24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394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关系完整性  之  参照完整性规则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340768"/>
            <a:ext cx="8490718" cy="5060032"/>
          </a:xfrm>
        </p:spPr>
        <p:txBody>
          <a:bodyPr/>
          <a:lstStyle/>
          <a:p>
            <a:pPr algn="just" eaLnBrk="1" hangingPunct="1">
              <a:lnSpc>
                <a:spcPct val="170000"/>
              </a:lnSpc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ea typeface="宋体" charset="-122"/>
              </a:rPr>
              <a:t>参照完整性规则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若属性（或属性组）</a:t>
            </a:r>
            <a:r>
              <a:rPr lang="en-US" altLang="zh-CN" sz="2400" dirty="0">
                <a:ea typeface="宋体" charset="-122"/>
              </a:rPr>
              <a:t>F</a:t>
            </a:r>
            <a:r>
              <a:rPr lang="zh-CN" altLang="en-US" sz="2400" dirty="0">
                <a:ea typeface="宋体" charset="-122"/>
              </a:rPr>
              <a:t>是基本关系</a:t>
            </a:r>
            <a:r>
              <a:rPr lang="en-US" altLang="zh-CN" sz="2400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的外码，对应于基本关系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zh-CN" altLang="en-US" sz="2400" dirty="0">
                <a:ea typeface="宋体" charset="-122"/>
              </a:rPr>
              <a:t>的主码</a:t>
            </a:r>
            <a:r>
              <a:rPr lang="en-US" altLang="zh-CN" sz="2400" dirty="0">
                <a:ea typeface="宋体" charset="-122"/>
              </a:rPr>
              <a:t>K</a:t>
            </a:r>
            <a:r>
              <a:rPr lang="zh-CN" altLang="en-US" sz="2400" dirty="0">
                <a:ea typeface="宋体" charset="-122"/>
              </a:rPr>
              <a:t>（基本关系</a:t>
            </a:r>
            <a:r>
              <a:rPr lang="en-US" altLang="zh-CN" sz="2400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和</a:t>
            </a:r>
            <a:r>
              <a:rPr lang="en-US" altLang="zh-CN" sz="2400" dirty="0">
                <a:ea typeface="宋体" charset="-122"/>
              </a:rPr>
              <a:t>S</a:t>
            </a:r>
            <a:r>
              <a:rPr lang="zh-CN" altLang="en-US" sz="2400" dirty="0">
                <a:ea typeface="宋体" charset="-122"/>
              </a:rPr>
              <a:t>不一定是不同的关系），则对于</a:t>
            </a:r>
            <a:r>
              <a:rPr lang="en-US" altLang="zh-CN" sz="2400" dirty="0">
                <a:ea typeface="宋体" charset="-122"/>
              </a:rPr>
              <a:t>R</a:t>
            </a:r>
            <a:r>
              <a:rPr lang="zh-CN" altLang="en-US" sz="2400" dirty="0">
                <a:ea typeface="宋体" charset="-122"/>
              </a:rPr>
              <a:t>中每个元组在</a:t>
            </a:r>
            <a:r>
              <a:rPr lang="en-US" altLang="zh-CN" sz="2400" dirty="0">
                <a:ea typeface="宋体" charset="-122"/>
              </a:rPr>
              <a:t>F</a:t>
            </a:r>
            <a:r>
              <a:rPr lang="zh-CN" altLang="en-US" sz="2400" dirty="0">
                <a:ea typeface="宋体" charset="-122"/>
              </a:rPr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  <a:buFont typeface="Wingdings" pitchFamily="2" charset="2"/>
              <a:buChar char="n"/>
            </a:pPr>
            <a:r>
              <a:rPr lang="zh-CN" altLang="en-US" dirty="0">
                <a:ea typeface="宋体" charset="-122"/>
              </a:rPr>
              <a:t>或者取空值（</a:t>
            </a:r>
            <a:r>
              <a:rPr lang="en-US" altLang="zh-CN" i="1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的每个属性的取值均为空值）；</a:t>
            </a:r>
          </a:p>
          <a:p>
            <a:pPr lvl="1" algn="just" eaLnBrk="1" hangingPunct="1">
              <a:lnSpc>
                <a:spcPct val="170000"/>
              </a:lnSpc>
              <a:buSzPct val="75000"/>
              <a:buFont typeface="Wingdings" pitchFamily="2" charset="2"/>
              <a:buChar char="n"/>
            </a:pPr>
            <a:r>
              <a:rPr lang="zh-CN" altLang="en-US" dirty="0">
                <a:ea typeface="宋体" charset="-122"/>
              </a:rPr>
              <a:t>或者等于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zh-CN" altLang="en-US" dirty="0">
                <a:ea typeface="宋体" charset="-122"/>
              </a:rPr>
              <a:t>中某个元组的主码值。</a:t>
            </a:r>
          </a:p>
        </p:txBody>
      </p:sp>
    </p:spTree>
    <p:extLst>
      <p:ext uri="{BB962C8B-B14F-4D97-AF65-F5344CB8AC3E}">
        <p14:creationId xmlns:p14="http://schemas.microsoft.com/office/powerpoint/2010/main" val="236023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52400"/>
            <a:ext cx="8729662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参照完整性示例</a:t>
            </a:r>
          </a:p>
        </p:txBody>
      </p:sp>
      <p:graphicFrame>
        <p:nvGraphicFramePr>
          <p:cNvPr id="2846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27241"/>
              </p:ext>
            </p:extLst>
          </p:nvPr>
        </p:nvGraphicFramePr>
        <p:xfrm>
          <a:off x="6159996" y="3501008"/>
          <a:ext cx="2952328" cy="2070100"/>
        </p:xfrm>
        <a:graphic>
          <a:graphicData uri="http://schemas.openxmlformats.org/drawingml/2006/table">
            <a:tbl>
              <a:tblPr/>
              <a:tblGrid>
                <a:gridCol w="1168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847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37590"/>
              </p:ext>
            </p:extLst>
          </p:nvPr>
        </p:nvGraphicFramePr>
        <p:xfrm>
          <a:off x="185738" y="1479352"/>
          <a:ext cx="4530278" cy="2165672"/>
        </p:xfrm>
        <a:graphic>
          <a:graphicData uri="http://schemas.openxmlformats.org/drawingml/2006/table">
            <a:tbl>
              <a:tblPr/>
              <a:tblGrid>
                <a:gridCol w="139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1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27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 bwMode="auto">
          <a:xfrm>
            <a:off x="4716016" y="2852936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>
            <a:off x="4733528" y="2276872"/>
            <a:ext cx="1443980" cy="194421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7471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参照完整性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953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问题：学生与课程之间存在多对多联系，请分析下述关系的实体完整性和参照完整性？</a:t>
            </a:r>
            <a:endParaRPr lang="zh-CN" altLang="en-US" sz="2400" dirty="0">
              <a:ea typeface="宋体" charset="-122"/>
            </a:endParaRP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学生（</a:t>
            </a:r>
            <a:r>
              <a:rPr lang="zh-CN" altLang="en-US" b="1" u="sng" dirty="0">
                <a:solidFill>
                  <a:srgbClr val="3333FF"/>
                </a:solidFill>
                <a:ea typeface="宋体" charset="-122"/>
              </a:rPr>
              <a:t>学号</a:t>
            </a:r>
            <a:r>
              <a:rPr lang="zh-CN" altLang="en-US" dirty="0">
                <a:solidFill>
                  <a:schemeClr val="accent2"/>
                </a:solidFill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姓名，性别，专业号，年龄）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课程（</a:t>
            </a:r>
            <a:r>
              <a:rPr lang="zh-CN" altLang="en-US" u="sng" dirty="0">
                <a:solidFill>
                  <a:srgbClr val="3333FF"/>
                </a:solidFill>
                <a:ea typeface="宋体" charset="-122"/>
              </a:rPr>
              <a:t>课程号</a:t>
            </a:r>
            <a:r>
              <a:rPr lang="zh-CN" altLang="en-US" dirty="0">
                <a:ea typeface="宋体" charset="-122"/>
              </a:rPr>
              <a:t>，课程名，学分）</a:t>
            </a:r>
          </a:p>
          <a:p>
            <a:pPr lvl="1" algn="just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  选修（</a:t>
            </a:r>
            <a:r>
              <a:rPr lang="zh-CN" altLang="en-US" b="1" u="sng" dirty="0">
                <a:solidFill>
                  <a:srgbClr val="3333FF"/>
                </a:solidFill>
                <a:ea typeface="宋体" charset="-122"/>
              </a:rPr>
              <a:t>学号</a:t>
            </a:r>
            <a:r>
              <a:rPr lang="zh-CN" altLang="en-US" dirty="0">
                <a:ea typeface="宋体" charset="-122"/>
              </a:rPr>
              <a:t>，</a:t>
            </a:r>
            <a:r>
              <a:rPr lang="zh-CN" altLang="en-US" u="sng" dirty="0">
                <a:solidFill>
                  <a:srgbClr val="3333FF"/>
                </a:solidFill>
                <a:ea typeface="宋体" charset="-122"/>
              </a:rPr>
              <a:t>课程号</a:t>
            </a:r>
            <a:r>
              <a:rPr lang="zh-CN" altLang="en-US" dirty="0">
                <a:ea typeface="宋体" charset="-122"/>
              </a:rPr>
              <a:t>，成绩）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  <a:p>
            <a:pPr algn="just" eaLnBrk="1" hangingPunct="1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486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021632" y="193357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259632" y="191135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021632" y="276225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关系数据模型：</a:t>
            </a:r>
            <a:r>
              <a:rPr lang="zh-CN" altLang="en-US" sz="2800" b="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关系数据结构</a:t>
            </a:r>
            <a:endParaRPr lang="ko-KR" altLang="en-US" sz="2800" b="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259632" y="2740025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2021632" y="358933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259632" y="3567113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2021632" y="44164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259632" y="43942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9037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用户自定义完整性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40768"/>
            <a:ext cx="8955088" cy="4791745"/>
          </a:xfrm>
        </p:spPr>
        <p:txBody>
          <a:bodyPr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b="0" dirty="0">
                <a:ea typeface="宋体" charset="-122"/>
              </a:rPr>
              <a:t>针对某一具体关系数据库的约束条件，反映某一具体应用所涉及的数据必须满足的语义要求。</a:t>
            </a:r>
            <a:endParaRPr lang="en-US" altLang="zh-CN" b="0" dirty="0">
              <a:ea typeface="宋体" charset="-122"/>
            </a:endParaRPr>
          </a:p>
          <a:p>
            <a:pPr algn="just" eaLnBrk="1" hangingPunct="1">
              <a:lnSpc>
                <a:spcPct val="160000"/>
              </a:lnSpc>
            </a:pPr>
            <a:endParaRPr lang="en-US" altLang="zh-CN" b="0" dirty="0">
              <a:ea typeface="宋体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课程</a:t>
            </a:r>
            <a:r>
              <a:rPr lang="en-US" altLang="zh-CN" dirty="0">
                <a:ea typeface="宋体" charset="-122"/>
              </a:rPr>
              <a:t>(</a:t>
            </a:r>
            <a:r>
              <a:rPr lang="zh-CN" altLang="en-US" u="sng" dirty="0">
                <a:ea typeface="宋体" charset="-122"/>
              </a:rPr>
              <a:t>课程号</a:t>
            </a:r>
            <a:r>
              <a:rPr lang="zh-CN" altLang="en-US" dirty="0">
                <a:ea typeface="宋体" charset="-122"/>
              </a:rPr>
              <a:t>，课程名，学分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“课程号”属性必须取唯一值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非主属性“课程名”也不能取空值</a:t>
            </a:r>
          </a:p>
          <a:p>
            <a:pPr lvl="1"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“学分”属性只能取值</a:t>
            </a:r>
            <a:r>
              <a:rPr lang="en-US" altLang="zh-CN" dirty="0">
                <a:ea typeface="宋体" charset="-122"/>
              </a:rPr>
              <a:t>{1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3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4}</a:t>
            </a:r>
            <a:endParaRPr lang="zh-CN" altLang="en-US" b="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279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关系完整性  之  用户定义的完整性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280920" cy="2557264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关系模型应提供定义和检验这类完整性的机制，以便用统一的系统的方法处理它们，而不要由应用程序承担这一功能。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72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949624" y="20542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187624" y="20320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949624" y="28829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</a:t>
            </a:r>
            <a:endParaRPr lang="ko-KR" altLang="en-US" sz="2800" b="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187624" y="28606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1949624" y="370998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187624" y="3687763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1949624" y="453707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187624" y="451485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3359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回顾：关系操作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340768"/>
            <a:ext cx="8562726" cy="4104456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数据库的核心使命是进行数据管理，从操作层面讲，其必须具备两类操作能力：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zh-CN" altLang="en-US" dirty="0"/>
              <a:t>允许我们更新数据（插入、删除、修改）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zh-CN" altLang="en-US" dirty="0"/>
              <a:t>允许我们查看数据（</a:t>
            </a:r>
            <a:r>
              <a:rPr lang="zh-CN" altLang="en-US" b="1" dirty="0">
                <a:solidFill>
                  <a:srgbClr val="C00000"/>
                </a:solidFill>
              </a:rPr>
              <a:t>查询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从数据操作的角度看，数据库应能支持我们对其存储的数据进行多样化的查看，并保证查看的高效性。</a:t>
            </a: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  <a:p>
            <a:pPr>
              <a:lnSpc>
                <a:spcPts val="4000"/>
              </a:lnSpc>
            </a:pP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590480"/>
            <a:ext cx="66143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思考问题：</a:t>
            </a:r>
            <a:r>
              <a:rPr lang="en-US" altLang="zh-CN" sz="2400" dirty="0">
                <a:solidFill>
                  <a:srgbClr val="C00000"/>
                </a:solidFill>
              </a:rPr>
              <a:t>Query   vs.  Search</a:t>
            </a:r>
            <a:r>
              <a:rPr lang="zh-CN" altLang="en-US" sz="2400" dirty="0">
                <a:solidFill>
                  <a:srgbClr val="C00000"/>
                </a:solidFill>
              </a:rPr>
              <a:t>，有什么区别？</a:t>
            </a:r>
            <a:endParaRPr lang="en-US" altLang="zh-CN" sz="24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32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charset="-122"/>
                <a:ea typeface="宋体" charset="-122"/>
              </a:rPr>
              <a:t>关系代数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960" y="3429000"/>
            <a:ext cx="8348512" cy="2648744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传统的集合运算：并、交、差</a:t>
            </a:r>
            <a:r>
              <a:rPr lang="zh-CN" altLang="en-US" dirty="0">
                <a:ea typeface="宋体" charset="-122"/>
                <a:cs typeface="Times New Roman" pitchFamily="18" charset="0"/>
              </a:rPr>
              <a:t>、笛卡尔积</a:t>
            </a:r>
            <a:endParaRPr lang="en-US" altLang="zh-CN" b="1" dirty="0">
              <a:ea typeface="宋体" charset="-122"/>
              <a:cs typeface="Times New Roman" pitchFamily="18" charset="0"/>
            </a:endParaRPr>
          </a:p>
          <a:p>
            <a:pPr>
              <a:lnSpc>
                <a:spcPts val="4000"/>
              </a:lnSpc>
            </a:pPr>
            <a:r>
              <a:rPr lang="zh-CN" altLang="en-US" b="1" dirty="0">
                <a:ea typeface="宋体" charset="-122"/>
                <a:cs typeface="Times New Roman" pitchFamily="18" charset="0"/>
              </a:rPr>
              <a:t>专门的关系运算：选择、投影、连接、除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1708" y="1268760"/>
            <a:ext cx="8064896" cy="1512168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ts val="3500"/>
              </a:lnSpc>
            </a:pPr>
            <a:r>
              <a:rPr lang="zh-CN" altLang="en-US" kern="0" dirty="0">
                <a:ea typeface="宋体" charset="-122"/>
                <a:cs typeface="Times New Roman" pitchFamily="18" charset="0"/>
              </a:rPr>
              <a:t>本节学习内容：基于关系数据结构，学习一套符号系统，以能建立符合关系数据结构的数据查询表达式。</a:t>
            </a:r>
          </a:p>
        </p:txBody>
      </p:sp>
    </p:spTree>
    <p:extLst>
      <p:ext uri="{BB962C8B-B14F-4D97-AF65-F5344CB8AC3E}">
        <p14:creationId xmlns:p14="http://schemas.microsoft.com/office/powerpoint/2010/main" val="134874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411" name="Group 139"/>
          <p:cNvGraphicFramePr>
            <a:graphicFrameLocks noGrp="1"/>
          </p:cNvGraphicFramePr>
          <p:nvPr/>
        </p:nvGraphicFramePr>
        <p:xfrm>
          <a:off x="1295400" y="3124200"/>
          <a:ext cx="7010400" cy="3048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集合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∪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×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并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笛卡尔积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比较运算符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＜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≤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＝   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&lt;&gt;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不等于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0408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538823"/>
              </p:ext>
            </p:extLst>
          </p:nvPr>
        </p:nvGraphicFramePr>
        <p:xfrm>
          <a:off x="1295400" y="2514600"/>
          <a:ext cx="7010400" cy="6096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0409" name="Rectangle 137"/>
          <p:cNvSpPr>
            <a:spLocks noChangeArrowheads="1"/>
          </p:cNvSpPr>
          <p:nvPr/>
        </p:nvSpPr>
        <p:spPr bwMode="auto">
          <a:xfrm>
            <a:off x="1475656" y="1700808"/>
            <a:ext cx="6324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关系代数运算符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0412" name="Rectangle 1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charset="-122"/>
                <a:ea typeface="宋体" charset="-122"/>
              </a:rPr>
              <a:t>关系代数</a:t>
            </a:r>
            <a:endParaRPr lang="zh-CN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31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443" name="Group 51"/>
          <p:cNvGraphicFramePr>
            <a:graphicFrameLocks noGrp="1"/>
          </p:cNvGraphicFramePr>
          <p:nvPr/>
        </p:nvGraphicFramePr>
        <p:xfrm>
          <a:off x="1295400" y="3048000"/>
          <a:ext cx="7010400" cy="2438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8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专门的关系运算符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σ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π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÷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选择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投影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连接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  <a:sym typeface="Symbol" pitchFamily="18" charset="2"/>
                        </a:rPr>
                        <a:t>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∨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非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44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281217"/>
              </p:ext>
            </p:extLst>
          </p:nvPr>
        </p:nvGraphicFramePr>
        <p:xfrm>
          <a:off x="1295400" y="2438400"/>
          <a:ext cx="7010400" cy="6096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运算符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5424" name="AutoShape 32"/>
          <p:cNvSpPr>
            <a:spLocks noChangeAspect="1" noChangeArrowheads="1"/>
          </p:cNvSpPr>
          <p:nvPr/>
        </p:nvSpPr>
        <p:spPr bwMode="auto">
          <a:xfrm rot="5400000" flipV="1">
            <a:off x="3216275" y="4003676"/>
            <a:ext cx="192087" cy="360362"/>
          </a:xfrm>
          <a:prstGeom prst="flowChartCollat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5441" name="Rectangle 49"/>
          <p:cNvSpPr>
            <a:spLocks noChangeArrowheads="1"/>
          </p:cNvSpPr>
          <p:nvPr/>
        </p:nvSpPr>
        <p:spPr bwMode="auto">
          <a:xfrm>
            <a:off x="1752600" y="1676400"/>
            <a:ext cx="5943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关系代数运算符</a:t>
            </a:r>
            <a:r>
              <a:rPr lang="zh-CN" altLang="en-US" sz="2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5444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z="320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传统的集合运算： 并（</a:t>
            </a:r>
            <a:r>
              <a:rPr lang="en-US" altLang="zh-CN">
                <a:ea typeface="宋体" charset="-122"/>
              </a:rPr>
              <a:t>Union</a:t>
            </a:r>
            <a:r>
              <a:rPr lang="zh-CN" altLang="en-US">
                <a:ea typeface="宋体" charset="-122"/>
              </a:rPr>
              <a:t>）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  <a:p>
            <a:pPr algn="just"/>
            <a:r>
              <a:rPr lang="en-US" altLang="zh-CN" i="1">
                <a:ea typeface="宋体" charset="-122"/>
              </a:rPr>
              <a:t>R</a:t>
            </a:r>
            <a:r>
              <a:rPr lang="en-US" altLang="zh-CN">
                <a:ea typeface="宋体" charset="-122"/>
              </a:rPr>
              <a:t>∪</a:t>
            </a:r>
            <a:r>
              <a:rPr lang="en-US" altLang="zh-CN" i="1"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 </a:t>
            </a:r>
            <a:r>
              <a:rPr lang="zh-CN" altLang="en-US">
                <a:ea typeface="宋体" charset="-122"/>
              </a:rPr>
              <a:t>：</a:t>
            </a:r>
            <a:r>
              <a:rPr lang="en-US" altLang="zh-CN" i="1">
                <a:ea typeface="宋体" charset="-122"/>
              </a:rPr>
              <a:t>R</a:t>
            </a:r>
            <a:r>
              <a:rPr lang="en-US" altLang="zh-CN">
                <a:ea typeface="宋体" charset="-122"/>
              </a:rPr>
              <a:t>∪</a:t>
            </a:r>
            <a:r>
              <a:rPr lang="en-US" altLang="zh-CN" i="1">
                <a:ea typeface="宋体" charset="-122"/>
              </a:rPr>
              <a:t>S</a:t>
            </a:r>
            <a:r>
              <a:rPr lang="en-US" altLang="zh-CN">
                <a:ea typeface="宋体" charset="-122"/>
              </a:rPr>
              <a:t> = { </a:t>
            </a:r>
            <a:r>
              <a:rPr lang="en-US" altLang="zh-CN" i="1">
                <a:ea typeface="宋体" charset="-122"/>
              </a:rPr>
              <a:t>t</a:t>
            </a:r>
            <a:r>
              <a:rPr lang="en-US" altLang="zh-CN">
                <a:ea typeface="宋体" charset="-122"/>
              </a:rPr>
              <a:t>|</a:t>
            </a:r>
            <a:r>
              <a:rPr lang="en-US" altLang="zh-CN" i="1">
                <a:ea typeface="宋体" charset="-122"/>
              </a:rPr>
              <a:t>t </a:t>
            </a:r>
            <a:r>
              <a:rPr lang="en-US" altLang="zh-CN">
                <a:ea typeface="宋体" charset="-122"/>
                <a:sym typeface="Symbol" pitchFamily="18" charset="2"/>
              </a:rPr>
              <a:t></a:t>
            </a:r>
            <a:r>
              <a:rPr lang="en-US" altLang="zh-CN">
                <a:ea typeface="宋体" charset="-122"/>
              </a:rPr>
              <a:t> </a:t>
            </a:r>
            <a:r>
              <a:rPr lang="en-US" altLang="zh-CN" i="1">
                <a:ea typeface="宋体" charset="-122"/>
              </a:rPr>
              <a:t>R</a:t>
            </a:r>
            <a:r>
              <a:rPr lang="en-US" altLang="zh-CN">
                <a:ea typeface="宋体" charset="-122"/>
              </a:rPr>
              <a:t>∨</a:t>
            </a:r>
            <a:r>
              <a:rPr lang="en-US" altLang="zh-CN" i="1">
                <a:ea typeface="宋体" charset="-122"/>
              </a:rPr>
              <a:t>t </a:t>
            </a:r>
            <a:r>
              <a:rPr lang="en-US" altLang="zh-CN">
                <a:ea typeface="宋体" charset="-122"/>
                <a:sym typeface="Symbol" pitchFamily="18" charset="2"/>
              </a:rPr>
              <a:t></a:t>
            </a:r>
            <a:r>
              <a:rPr lang="en-US" altLang="zh-CN" i="1">
                <a:ea typeface="宋体" charset="-122"/>
              </a:rPr>
              <a:t>S </a:t>
            </a:r>
            <a:r>
              <a:rPr lang="en-US" altLang="zh-CN">
                <a:ea typeface="宋体" charset="-122"/>
              </a:rPr>
              <a:t>}</a:t>
            </a:r>
          </a:p>
          <a:p>
            <a:pPr algn="just"/>
            <a:endParaRPr lang="en-US" altLang="zh-CN">
              <a:ea typeface="宋体" charset="-122"/>
            </a:endParaRPr>
          </a:p>
          <a:p>
            <a:pPr algn="just"/>
            <a:r>
              <a:rPr lang="zh-CN" altLang="en-US">
                <a:ea typeface="宋体" charset="-122"/>
              </a:rPr>
              <a:t>备注</a:t>
            </a:r>
            <a:r>
              <a:rPr lang="zh-CN" altLang="en-US">
                <a:ea typeface="宋体" charset="-122"/>
                <a:sym typeface="Wingdings" pitchFamily="2" charset="2"/>
              </a:rPr>
              <a:t>：</a:t>
            </a:r>
            <a:r>
              <a:rPr lang="en-US" altLang="zh-CN">
                <a:ea typeface="宋体" charset="-122"/>
                <a:sym typeface="Wingdings" pitchFamily="2" charset="2"/>
              </a:rPr>
              <a:t>R</a:t>
            </a:r>
            <a:r>
              <a:rPr lang="zh-CN" altLang="en-US">
                <a:ea typeface="宋体" charset="-122"/>
                <a:sym typeface="Wingdings" pitchFamily="2" charset="2"/>
              </a:rPr>
              <a:t>和</a:t>
            </a:r>
            <a:r>
              <a:rPr lang="en-US" altLang="zh-CN">
                <a:ea typeface="宋体" charset="-122"/>
                <a:sym typeface="Wingdings" pitchFamily="2" charset="2"/>
              </a:rPr>
              <a:t>S</a:t>
            </a:r>
            <a:r>
              <a:rPr lang="zh-CN" altLang="en-US">
                <a:ea typeface="宋体" charset="-122"/>
                <a:sym typeface="Wingdings" pitchFamily="2" charset="2"/>
              </a:rPr>
              <a:t>必须是同构的，且并的结果需要去掉重复行。</a:t>
            </a:r>
            <a:endParaRPr lang="zh-CN" altLang="en-US">
              <a:ea typeface="宋体" charset="-122"/>
            </a:endParaRPr>
          </a:p>
          <a:p>
            <a:pPr>
              <a:buFont typeface="Wingdings" pitchFamily="2" charset="2"/>
              <a:buNone/>
            </a:pPr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22237"/>
            <a:ext cx="7391400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并操作示例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971007"/>
              </p:ext>
            </p:extLst>
          </p:nvPr>
        </p:nvGraphicFramePr>
        <p:xfrm>
          <a:off x="323528" y="1725216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020467"/>
              </p:ext>
            </p:extLst>
          </p:nvPr>
        </p:nvGraphicFramePr>
        <p:xfrm>
          <a:off x="344240" y="4293096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143822"/>
              </p:ext>
            </p:extLst>
          </p:nvPr>
        </p:nvGraphicFramePr>
        <p:xfrm>
          <a:off x="5220072" y="2693462"/>
          <a:ext cx="370666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20072" y="2293352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R∪S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4050902" y="2641917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箭头连接符 17"/>
          <p:cNvCxnSpPr/>
          <p:nvPr/>
        </p:nvCxnSpPr>
        <p:spPr bwMode="auto">
          <a:xfrm flipV="1">
            <a:off x="4030190" y="3892987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4437669" y="3547616"/>
            <a:ext cx="3882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∪</a:t>
            </a:r>
            <a:endParaRPr lang="zh-CN" altLang="en-US" dirty="0"/>
          </a:p>
        </p:txBody>
      </p:sp>
      <p:cxnSp>
        <p:nvCxnSpPr>
          <p:cNvPr id="24" name="直接箭头连接符 23"/>
          <p:cNvCxnSpPr/>
          <p:nvPr/>
        </p:nvCxnSpPr>
        <p:spPr bwMode="auto">
          <a:xfrm>
            <a:off x="4813216" y="3692932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9944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传统的集合运算：差（</a:t>
            </a:r>
            <a:r>
              <a:rPr lang="en-US" altLang="zh-CN">
                <a:ea typeface="宋体" charset="-122"/>
              </a:rPr>
              <a:t>Difference</a:t>
            </a:r>
            <a:r>
              <a:rPr lang="zh-CN" altLang="en-US">
                <a:ea typeface="宋体" charset="-122"/>
              </a:rPr>
              <a:t>）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7372350" cy="936104"/>
          </a:xfrm>
        </p:spPr>
        <p:txBody>
          <a:bodyPr/>
          <a:lstStyle/>
          <a:p>
            <a:pPr algn="just"/>
            <a:r>
              <a:rPr lang="en-US" altLang="zh-CN" i="1" dirty="0">
                <a:ea typeface="宋体" charset="-122"/>
              </a:rPr>
              <a:t>R - S</a:t>
            </a:r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：  </a:t>
            </a:r>
            <a:r>
              <a:rPr lang="en-US" altLang="zh-CN" sz="2400" i="1" dirty="0">
                <a:ea typeface="宋体" charset="-122"/>
              </a:rPr>
              <a:t>R </a:t>
            </a:r>
            <a:r>
              <a:rPr lang="en-US" altLang="zh-CN" sz="2400" dirty="0">
                <a:ea typeface="宋体" charset="-122"/>
              </a:rPr>
              <a:t>-</a:t>
            </a:r>
            <a:r>
              <a:rPr lang="en-US" altLang="zh-CN" sz="2400" i="1" dirty="0">
                <a:ea typeface="宋体" charset="-122"/>
              </a:rPr>
              <a:t>S</a:t>
            </a:r>
            <a:r>
              <a:rPr lang="en-US" altLang="zh-CN" sz="2400" dirty="0">
                <a:ea typeface="宋体" charset="-122"/>
              </a:rPr>
              <a:t> = { </a:t>
            </a:r>
            <a:r>
              <a:rPr lang="en-US" altLang="zh-CN" sz="2400" i="1" dirty="0" err="1">
                <a:ea typeface="宋体" charset="-122"/>
              </a:rPr>
              <a:t>t</a:t>
            </a:r>
            <a:r>
              <a:rPr lang="en-US" altLang="zh-CN" sz="2400" dirty="0" err="1">
                <a:ea typeface="宋体" charset="-122"/>
              </a:rPr>
              <a:t>|</a:t>
            </a:r>
            <a:r>
              <a:rPr lang="en-US" altLang="zh-CN" sz="2400" i="1" dirty="0" err="1">
                <a:ea typeface="宋体" charset="-122"/>
              </a:rPr>
              <a:t>t</a:t>
            </a:r>
            <a:r>
              <a:rPr lang="en-US" altLang="zh-CN" sz="2400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sz="2400" i="1" dirty="0" err="1">
                <a:ea typeface="宋体" charset="-122"/>
              </a:rPr>
              <a:t>R</a:t>
            </a:r>
            <a:r>
              <a:rPr lang="en-US" altLang="zh-CN" sz="2400" dirty="0" err="1">
                <a:ea typeface="宋体" charset="-122"/>
              </a:rPr>
              <a:t>∧</a:t>
            </a:r>
            <a:r>
              <a:rPr lang="en-US" altLang="zh-CN" sz="2400" i="1" dirty="0" err="1">
                <a:ea typeface="宋体" charset="-122"/>
              </a:rPr>
              <a:t>t</a:t>
            </a:r>
            <a:r>
              <a:rPr lang="en-US" altLang="zh-CN" sz="2400" dirty="0" err="1">
                <a:ea typeface="宋体" charset="-122"/>
                <a:sym typeface="Symbol" pitchFamily="18" charset="2"/>
              </a:rPr>
              <a:t></a:t>
            </a:r>
            <a:r>
              <a:rPr lang="en-US" altLang="zh-CN" sz="2400" i="1" dirty="0" err="1">
                <a:ea typeface="宋体" charset="-122"/>
              </a:rPr>
              <a:t>S</a:t>
            </a:r>
            <a:r>
              <a:rPr lang="en-US" altLang="zh-CN" sz="2400" dirty="0">
                <a:ea typeface="宋体" charset="-122"/>
              </a:rPr>
              <a:t> }</a:t>
            </a:r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9750"/>
              </p:ext>
            </p:extLst>
          </p:nvPr>
        </p:nvGraphicFramePr>
        <p:xfrm>
          <a:off x="349782" y="2264311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3"/>
              </p:ext>
            </p:extLst>
          </p:nvPr>
        </p:nvGraphicFramePr>
        <p:xfrm>
          <a:off x="370494" y="4832191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494" y="18642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40" y="443208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11980"/>
              </p:ext>
            </p:extLst>
          </p:nvPr>
        </p:nvGraphicFramePr>
        <p:xfrm>
          <a:off x="5272476" y="3861187"/>
          <a:ext cx="37066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26978" y="3461077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R-S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077156" y="3181012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4056444" y="4432082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4518424" y="4086711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-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39470" y="4232027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098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宋体" charset="-122"/>
              </a:rPr>
              <a:t>关系数据模型  之  关系数据结构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268760"/>
            <a:ext cx="8490718" cy="513204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关系模型的数据结构：</a:t>
            </a:r>
            <a:r>
              <a:rPr lang="zh-CN" altLang="en-US" dirty="0">
                <a:solidFill>
                  <a:srgbClr val="3333FF"/>
                </a:solidFill>
                <a:ea typeface="宋体" charset="-122"/>
              </a:rPr>
              <a:t>关系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关系的本质：二维表 </a:t>
            </a:r>
          </a:p>
          <a:p>
            <a:pPr eaLnBrk="1" hangingPunct="1">
              <a:lnSpc>
                <a:spcPct val="140000"/>
              </a:lnSpc>
            </a:pPr>
            <a:endParaRPr lang="zh-CN" altLang="en-US" dirty="0">
              <a:ea typeface="宋体" charset="-12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备注：关系模型建立在集合代数的基础上 </a:t>
            </a:r>
          </a:p>
        </p:txBody>
      </p:sp>
    </p:spTree>
    <p:extLst>
      <p:ext uri="{BB962C8B-B14F-4D97-AF65-F5344CB8AC3E}">
        <p14:creationId xmlns:p14="http://schemas.microsoft.com/office/powerpoint/2010/main" val="349515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7761288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传统的集合运算：交（</a:t>
            </a:r>
            <a:r>
              <a:rPr lang="en-US" altLang="zh-CN" dirty="0">
                <a:ea typeface="宋体" charset="-122"/>
              </a:rPr>
              <a:t>Intersection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24744"/>
            <a:ext cx="7772400" cy="1080120"/>
          </a:xfrm>
        </p:spPr>
        <p:txBody>
          <a:bodyPr/>
          <a:lstStyle/>
          <a:p>
            <a:pPr algn="just"/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∩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zh-CN" altLang="en-US" i="1" dirty="0">
                <a:ea typeface="宋体" charset="-122"/>
              </a:rPr>
              <a:t>：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∩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= { 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dirty="0" err="1">
                <a:ea typeface="宋体" charset="-122"/>
              </a:rPr>
              <a:t>|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i="1" dirty="0" err="1">
                <a:ea typeface="宋体" charset="-122"/>
              </a:rPr>
              <a:t>R</a:t>
            </a:r>
            <a:r>
              <a:rPr lang="en-US" altLang="zh-CN" dirty="0" err="1">
                <a:ea typeface="宋体" charset="-122"/>
              </a:rPr>
              <a:t>∧</a:t>
            </a:r>
            <a:r>
              <a:rPr lang="en-US" altLang="zh-CN" i="1" dirty="0" err="1">
                <a:ea typeface="宋体" charset="-122"/>
              </a:rPr>
              <a:t>t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>
                <a:ea typeface="宋体" charset="-122"/>
              </a:rPr>
              <a:t>S </a:t>
            </a:r>
            <a:r>
              <a:rPr lang="en-US" altLang="zh-CN" dirty="0">
                <a:ea typeface="宋体" charset="-122"/>
              </a:rPr>
              <a:t>}</a:t>
            </a:r>
          </a:p>
          <a:p>
            <a:pPr lvl="1" algn="just">
              <a:buFont typeface="Wingdings" pitchFamily="2" charset="2"/>
              <a:buNone/>
            </a:pPr>
            <a:r>
              <a:rPr lang="en-US" altLang="zh-CN" i="1" dirty="0">
                <a:ea typeface="宋体" charset="-122"/>
              </a:rPr>
              <a:t>        </a:t>
            </a:r>
            <a:r>
              <a:rPr lang="zh-CN" altLang="en-US" i="1" dirty="0">
                <a:ea typeface="宋体" charset="-122"/>
              </a:rPr>
              <a:t>或 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∩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latin typeface="Arial"/>
                <a:ea typeface="宋体" charset="-122"/>
              </a:rPr>
              <a:t>–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-</a:t>
            </a:r>
            <a:r>
              <a:rPr lang="en-US" altLang="zh-CN" i="1" dirty="0">
                <a:ea typeface="宋体" charset="-122"/>
              </a:rPr>
              <a:t>S</a:t>
            </a:r>
            <a:r>
              <a:rPr lang="zh-CN" altLang="en-US" dirty="0">
                <a:ea typeface="宋体" charset="-122"/>
              </a:rPr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186461"/>
              </p:ext>
            </p:extLst>
          </p:nvPr>
        </p:nvGraphicFramePr>
        <p:xfrm>
          <a:off x="349782" y="2264311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71669"/>
              </p:ext>
            </p:extLst>
          </p:nvPr>
        </p:nvGraphicFramePr>
        <p:xfrm>
          <a:off x="370494" y="4832191"/>
          <a:ext cx="37066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70494" y="186420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4540" y="443208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238735"/>
              </p:ext>
            </p:extLst>
          </p:nvPr>
        </p:nvGraphicFramePr>
        <p:xfrm>
          <a:off x="5272476" y="3861187"/>
          <a:ext cx="37066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72476" y="3461077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R∩S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4077156" y="3181012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 flipV="1">
            <a:off x="4056444" y="4432082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4463922" y="4086711"/>
            <a:ext cx="3882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∩</a:t>
            </a:r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4839470" y="4232027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23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700"/>
            <a:ext cx="8729662" cy="609600"/>
          </a:xfrm>
        </p:spPr>
        <p:txBody>
          <a:bodyPr/>
          <a:lstStyle/>
          <a:p>
            <a:r>
              <a:rPr lang="zh-CN" altLang="en-US" sz="3200" dirty="0">
                <a:ea typeface="宋体" charset="-122"/>
              </a:rPr>
              <a:t>传统的集合运算：</a:t>
            </a:r>
            <a:r>
              <a:rPr lang="zh-CN" altLang="en-US" sz="2800" dirty="0">
                <a:ea typeface="宋体" charset="-122"/>
              </a:rPr>
              <a:t>笛卡尔积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89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340768"/>
                <a:ext cx="8712968" cy="4618707"/>
              </a:xfrm>
            </p:spPr>
            <p:txBody>
              <a:bodyPr/>
              <a:lstStyle/>
              <a:p>
                <a:pPr algn="just">
                  <a:lnSpc>
                    <a:spcPct val="80000"/>
                  </a:lnSpc>
                </a:pPr>
                <a:r>
                  <a:rPr lang="zh-CN" altLang="en-US" dirty="0">
                    <a:ea typeface="宋体" charset="-122"/>
                  </a:rPr>
                  <a:t>广义笛卡尔积：</a:t>
                </a:r>
                <a:r>
                  <a:rPr lang="en-US" altLang="zh-CN" sz="2900" b="0" i="1" dirty="0">
                    <a:ea typeface="宋体" charset="-122"/>
                  </a:rPr>
                  <a:t>R</a:t>
                </a:r>
                <a:r>
                  <a:rPr lang="en-US" altLang="zh-CN" sz="2900" b="0" dirty="0">
                    <a:ea typeface="宋体" charset="-122"/>
                  </a:rPr>
                  <a:t>×</a:t>
                </a:r>
                <a:r>
                  <a:rPr lang="en-US" altLang="zh-CN" sz="2900" b="0" i="1" dirty="0">
                    <a:ea typeface="宋体" charset="-122"/>
                  </a:rPr>
                  <a:t>S</a:t>
                </a:r>
                <a:r>
                  <a:rPr lang="en-US" altLang="zh-CN" sz="2900" b="0" dirty="0">
                    <a:ea typeface="宋体" charset="-122"/>
                  </a:rPr>
                  <a:t> = {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9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sz="2900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900" b="0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2900" b="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sz="2900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sz="2900" b="0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900" b="0" dirty="0">
                    <a:ea typeface="宋体" charset="-122"/>
                  </a:rPr>
                  <a:t>|</a:t>
                </a:r>
                <a:r>
                  <a:rPr lang="en-US" altLang="zh-CN" sz="2900" b="0" i="1" dirty="0">
                    <a:ea typeface="宋体" charset="-122"/>
                  </a:rPr>
                  <a:t>t</a:t>
                </a:r>
                <a:r>
                  <a:rPr lang="en-US" altLang="zh-CN" sz="2900" b="0" baseline="-30000" dirty="0">
                    <a:ea typeface="宋体" charset="-122"/>
                  </a:rPr>
                  <a:t>r</a:t>
                </a:r>
                <a:r>
                  <a:rPr lang="en-US" altLang="zh-CN" sz="2900" b="0" dirty="0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sz="2900" b="0" i="1" dirty="0">
                    <a:ea typeface="宋体" charset="-122"/>
                  </a:rPr>
                  <a:t>R</a:t>
                </a:r>
                <a:r>
                  <a:rPr lang="en-US" altLang="zh-CN" sz="2900" b="0" dirty="0">
                    <a:ea typeface="宋体" charset="-122"/>
                  </a:rPr>
                  <a:t> ∧ </a:t>
                </a:r>
                <a:r>
                  <a:rPr lang="en-US" altLang="zh-CN" sz="2900" b="0" i="1" dirty="0" err="1">
                    <a:ea typeface="宋体" charset="-122"/>
                  </a:rPr>
                  <a:t>t</a:t>
                </a:r>
                <a:r>
                  <a:rPr lang="en-US" altLang="zh-CN" sz="2900" b="0" baseline="-30000" dirty="0" err="1">
                    <a:ea typeface="宋体" charset="-122"/>
                  </a:rPr>
                  <a:t>s</a:t>
                </a:r>
                <a:r>
                  <a:rPr lang="en-US" altLang="zh-CN" sz="2900" b="0" dirty="0" err="1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sz="2900" b="0" i="1" dirty="0" err="1">
                    <a:ea typeface="宋体" charset="-122"/>
                  </a:rPr>
                  <a:t>S</a:t>
                </a:r>
                <a:r>
                  <a:rPr lang="en-US" altLang="zh-CN" sz="2900" b="0" dirty="0">
                    <a:ea typeface="宋体" charset="-122"/>
                  </a:rPr>
                  <a:t> }</a:t>
                </a:r>
              </a:p>
              <a:p>
                <a:pPr algn="just">
                  <a:lnSpc>
                    <a:spcPct val="80000"/>
                  </a:lnSpc>
                </a:pPr>
                <a:endParaRPr lang="en-US" altLang="zh-CN" dirty="0">
                  <a:ea typeface="宋体" charset="-122"/>
                </a:endParaRPr>
              </a:p>
              <a:p>
                <a:pPr algn="just">
                  <a:lnSpc>
                    <a:spcPct val="80000"/>
                  </a:lnSpc>
                </a:pPr>
                <a:r>
                  <a:rPr lang="zh-CN" altLang="en-US" dirty="0">
                    <a:ea typeface="宋体" charset="-122"/>
                  </a:rPr>
                  <a:t>若</a:t>
                </a:r>
              </a:p>
              <a:p>
                <a:pPr lvl="1" algn="just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R: 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目关系，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1</a:t>
                </a:r>
                <a:r>
                  <a:rPr lang="zh-CN" altLang="en-US" dirty="0">
                    <a:ea typeface="宋体" charset="-122"/>
                  </a:rPr>
                  <a:t>个元组</a:t>
                </a:r>
              </a:p>
              <a:p>
                <a:pPr lvl="1" algn="just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S: 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目关系，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2</a:t>
                </a:r>
                <a:r>
                  <a:rPr lang="zh-CN" altLang="en-US" dirty="0">
                    <a:ea typeface="宋体" charset="-122"/>
                  </a:rPr>
                  <a:t>个元组</a:t>
                </a: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80000"/>
                  </a:lnSpc>
                </a:pPr>
                <a:endParaRPr lang="zh-CN" altLang="en-US" dirty="0">
                  <a:ea typeface="宋体" charset="-122"/>
                </a:endParaRPr>
              </a:p>
              <a:p>
                <a:pPr algn="just">
                  <a:lnSpc>
                    <a:spcPct val="90000"/>
                  </a:lnSpc>
                </a:pPr>
                <a:r>
                  <a:rPr lang="zh-CN" altLang="en-US" dirty="0">
                    <a:ea typeface="宋体" charset="-122"/>
                  </a:rPr>
                  <a:t>则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×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en-US" altLang="zh-CN" dirty="0">
                    <a:ea typeface="宋体" charset="-122"/>
                  </a:rPr>
                  <a:t> 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zh-CN" altLang="en-US" dirty="0">
                    <a:ea typeface="宋体" charset="-122"/>
                  </a:rPr>
                  <a:t>列：（</a:t>
                </a:r>
                <a:r>
                  <a:rPr lang="en-US" altLang="zh-CN" i="1" dirty="0" err="1">
                    <a:ea typeface="宋体" charset="-122"/>
                  </a:rPr>
                  <a:t>n</a:t>
                </a:r>
                <a:r>
                  <a:rPr lang="en-US" altLang="zh-CN" dirty="0" err="1">
                    <a:ea typeface="宋体" charset="-122"/>
                  </a:rPr>
                  <a:t>+</a:t>
                </a:r>
                <a:r>
                  <a:rPr lang="en-US" altLang="zh-CN" i="1" dirty="0" err="1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）列元组的集合</a:t>
                </a:r>
              </a:p>
              <a:p>
                <a:pPr lvl="2" algn="just">
                  <a:lnSpc>
                    <a:spcPct val="90000"/>
                  </a:lnSpc>
                </a:pPr>
                <a:r>
                  <a:rPr lang="zh-CN" altLang="en-US" sz="2400" dirty="0">
                    <a:ea typeface="宋体" charset="-122"/>
                  </a:rPr>
                  <a:t>元组的前</a:t>
                </a:r>
                <a:r>
                  <a:rPr lang="en-US" altLang="zh-CN" sz="2400" i="1" dirty="0">
                    <a:ea typeface="宋体" charset="-122"/>
                  </a:rPr>
                  <a:t>n</a:t>
                </a:r>
                <a:r>
                  <a:rPr lang="zh-CN" altLang="en-US" sz="2400" dirty="0">
                    <a:ea typeface="宋体" charset="-122"/>
                  </a:rPr>
                  <a:t>列是关系</a:t>
                </a:r>
                <a:r>
                  <a:rPr lang="en-US" altLang="zh-CN" sz="2400" i="1" dirty="0">
                    <a:ea typeface="宋体" charset="-122"/>
                  </a:rPr>
                  <a:t>R</a:t>
                </a:r>
                <a:r>
                  <a:rPr lang="zh-CN" altLang="en-US" sz="2400" dirty="0">
                    <a:ea typeface="宋体" charset="-122"/>
                  </a:rPr>
                  <a:t>的一个元组</a:t>
                </a:r>
                <a:r>
                  <a:rPr lang="zh-CN" altLang="en-US" dirty="0">
                    <a:ea typeface="宋体" charset="-122"/>
                  </a:rPr>
                  <a:t>，</a:t>
                </a:r>
                <a:r>
                  <a:rPr lang="zh-CN" altLang="en-US" sz="2400" dirty="0">
                    <a:ea typeface="宋体" charset="-122"/>
                  </a:rPr>
                  <a:t>后</a:t>
                </a:r>
                <a:r>
                  <a:rPr lang="en-US" altLang="zh-CN" sz="2400" i="1" dirty="0">
                    <a:ea typeface="宋体" charset="-122"/>
                  </a:rPr>
                  <a:t>m</a:t>
                </a:r>
                <a:r>
                  <a:rPr lang="zh-CN" altLang="en-US" sz="2400" dirty="0">
                    <a:ea typeface="宋体" charset="-122"/>
                  </a:rPr>
                  <a:t>列是关系</a:t>
                </a:r>
                <a:r>
                  <a:rPr lang="en-US" altLang="zh-CN" sz="2400" i="1" dirty="0">
                    <a:ea typeface="宋体" charset="-122"/>
                  </a:rPr>
                  <a:t>S</a:t>
                </a:r>
                <a:r>
                  <a:rPr lang="zh-CN" altLang="en-US" sz="2400" dirty="0">
                    <a:ea typeface="宋体" charset="-122"/>
                  </a:rPr>
                  <a:t>的一个元组</a:t>
                </a:r>
              </a:p>
              <a:p>
                <a:pPr lvl="1" algn="just">
                  <a:lnSpc>
                    <a:spcPct val="90000"/>
                  </a:lnSpc>
                </a:pPr>
                <a:r>
                  <a:rPr lang="zh-CN" altLang="en-US" dirty="0">
                    <a:ea typeface="宋体" charset="-122"/>
                  </a:rPr>
                  <a:t>行：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×</a:t>
                </a:r>
                <a:r>
                  <a:rPr lang="en-US" altLang="zh-CN" i="1" dirty="0">
                    <a:ea typeface="宋体" charset="-122"/>
                  </a:rPr>
                  <a:t>k</a:t>
                </a:r>
                <a:r>
                  <a:rPr lang="en-US" altLang="zh-CN" baseline="-30000" dirty="0">
                    <a:ea typeface="宋体" charset="-122"/>
                  </a:rPr>
                  <a:t>2</a:t>
                </a:r>
                <a:r>
                  <a:rPr lang="zh-CN" altLang="en-US" dirty="0">
                    <a:ea typeface="宋体" charset="-122"/>
                  </a:rPr>
                  <a:t>个元组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389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340768"/>
                <a:ext cx="8712968" cy="4618707"/>
              </a:xfrm>
              <a:blipFill rotWithShape="1">
                <a:blip r:embed="rId2"/>
                <a:stretch>
                  <a:fillRect l="-1608" t="-3694" r="-1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11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575" y="122237"/>
            <a:ext cx="7391400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笛卡尔积示例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07977"/>
              </p:ext>
            </p:extLst>
          </p:nvPr>
        </p:nvGraphicFramePr>
        <p:xfrm>
          <a:off x="323528" y="1725216"/>
          <a:ext cx="3219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10114"/>
              </p:ext>
            </p:extLst>
          </p:nvPr>
        </p:nvGraphicFramePr>
        <p:xfrm>
          <a:off x="344240" y="4293096"/>
          <a:ext cx="3219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292946"/>
              </p:ext>
            </p:extLst>
          </p:nvPr>
        </p:nvGraphicFramePr>
        <p:xfrm>
          <a:off x="4788024" y="1925271"/>
          <a:ext cx="410445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33522" y="1525161"/>
            <a:ext cx="822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en-US" altLang="zh-CN" dirty="0">
                <a:solidFill>
                  <a:srgbClr val="C00000"/>
                </a:solidFill>
                <a:latin typeface="黑体"/>
                <a:ea typeface="黑体"/>
              </a:rPr>
              <a:t>×</a:t>
            </a:r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3584600" y="2676569"/>
            <a:ext cx="593106" cy="931099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563888" y="3927639"/>
            <a:ext cx="613818" cy="1264206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>
          <a:xfrm>
            <a:off x="3916864" y="3582268"/>
            <a:ext cx="4427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黑体"/>
                <a:ea typeface="黑体"/>
              </a:rPr>
              <a:t>×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12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949624" y="20542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187624" y="20320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949624" y="28829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</a:t>
            </a:r>
            <a:endParaRPr lang="ko-KR" altLang="en-US" sz="2800" b="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187624" y="28606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1949624" y="370998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关系代数：</a:t>
            </a:r>
            <a:r>
              <a:rPr lang="zh-CN" altLang="en-US" sz="2800" b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专门的关系运算</a:t>
            </a:r>
            <a:endParaRPr lang="ko-KR" altLang="en-US" sz="2800" b="0" dirty="0">
              <a:solidFill>
                <a:srgbClr val="FF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187624" y="3687763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1949624" y="453707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187624" y="451485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6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专门的关系运算：一组新符号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043862" cy="4953000"/>
          </a:xfrm>
        </p:spPr>
        <p:txBody>
          <a:bodyPr/>
          <a:lstStyle/>
          <a:p>
            <a:pPr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charset="-122"/>
              </a:rPr>
              <a:t>关系模式：</a:t>
            </a:r>
            <a:r>
              <a:rPr lang="en-US" altLang="zh-CN" dirty="0">
                <a:ea typeface="宋体" charset="-122"/>
              </a:rPr>
              <a:t>R(A</a:t>
            </a:r>
            <a:r>
              <a:rPr lang="en-US" altLang="zh-CN" baseline="-30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baseline="-30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baseline="-30000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)</a:t>
            </a:r>
            <a:r>
              <a:rPr lang="zh-CN" altLang="en-US" i="1" dirty="0">
                <a:ea typeface="宋体" charset="-122"/>
              </a:rPr>
              <a:t>，</a:t>
            </a:r>
            <a:r>
              <a:rPr lang="zh-CN" altLang="en-US" dirty="0">
                <a:ea typeface="宋体" charset="-122"/>
              </a:rPr>
              <a:t>它的一个关系设为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R</a:t>
            </a:r>
            <a:endParaRPr lang="en-US" altLang="zh-CN" dirty="0">
              <a:ea typeface="宋体" charset="-122"/>
            </a:endParaRPr>
          </a:p>
          <a:p>
            <a:pPr lvl="1"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dirty="0" err="1">
                <a:solidFill>
                  <a:srgbClr val="FF0000"/>
                </a:solidFill>
                <a:ea typeface="宋体" charset="-122"/>
                <a:sym typeface="Symbol" pitchFamily="18" charset="2"/>
              </a:rPr>
              <a:t></a:t>
            </a:r>
            <a:r>
              <a:rPr lang="en-US" altLang="zh-CN" i="1" dirty="0" err="1">
                <a:solidFill>
                  <a:srgbClr val="FF0000"/>
                </a:solidFill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表示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是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的一个元组</a:t>
            </a:r>
          </a:p>
          <a:p>
            <a:pPr lvl="1">
              <a:lnSpc>
                <a:spcPct val="150000"/>
              </a:lnSpc>
              <a:buSzPct val="65000"/>
              <a:buFont typeface="Wingdings" panose="05000000000000000000" pitchFamily="2" charset="2"/>
              <a:buChar char="l"/>
            </a:pP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t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[</a:t>
            </a:r>
            <a:r>
              <a:rPr lang="en-US" altLang="zh-CN" i="1" dirty="0">
                <a:solidFill>
                  <a:srgbClr val="FF0000"/>
                </a:solidFill>
                <a:ea typeface="宋体" charset="-122"/>
              </a:rPr>
              <a:t>A</a:t>
            </a:r>
            <a:r>
              <a:rPr lang="en-US" altLang="zh-CN" i="1" baseline="-30000" dirty="0">
                <a:solidFill>
                  <a:srgbClr val="FF000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]</a:t>
            </a:r>
            <a:r>
              <a:rPr lang="zh-CN" altLang="en-US" dirty="0">
                <a:ea typeface="宋体" charset="-122"/>
              </a:rPr>
              <a:t>则表示元组</a:t>
            </a:r>
            <a:r>
              <a:rPr lang="en-US" altLang="zh-CN" i="1" dirty="0">
                <a:ea typeface="宋体" charset="-122"/>
              </a:rPr>
              <a:t>t</a:t>
            </a:r>
            <a:r>
              <a:rPr lang="zh-CN" altLang="en-US" dirty="0">
                <a:ea typeface="宋体" charset="-122"/>
              </a:rPr>
              <a:t>中相应于属性</a:t>
            </a:r>
            <a:r>
              <a:rPr lang="en-US" altLang="zh-CN" i="1" dirty="0">
                <a:ea typeface="宋体" charset="-122"/>
              </a:rPr>
              <a:t>A</a:t>
            </a:r>
            <a:r>
              <a:rPr lang="en-US" altLang="zh-CN" i="1" baseline="-30000" dirty="0">
                <a:ea typeface="宋体" charset="-122"/>
              </a:rPr>
              <a:t>i</a:t>
            </a:r>
            <a:r>
              <a:rPr lang="zh-CN" altLang="en-US" dirty="0">
                <a:ea typeface="宋体" charset="-122"/>
              </a:rPr>
              <a:t>的分量 </a:t>
            </a:r>
          </a:p>
          <a:p>
            <a:pPr>
              <a:buFont typeface="Wingdings" pitchFamily="2" charset="2"/>
              <a:buNone/>
            </a:pPr>
            <a:endParaRPr lang="en-US" altLang="zh-CN" sz="32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95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专门的关系运算：一组新符号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556792"/>
                <a:ext cx="7992888" cy="4114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sz="2200" dirty="0">
                    <a:ea typeface="宋体" charset="-122"/>
                  </a:rPr>
                  <a:t>若</a:t>
                </a:r>
                <a:r>
                  <a:rPr lang="en-US" altLang="zh-CN" sz="2200" i="1" dirty="0">
                    <a:solidFill>
                      <a:srgbClr val="FF0000"/>
                    </a:solidFill>
                    <a:ea typeface="宋体" charset="-122"/>
                  </a:rPr>
                  <a:t>A</a:t>
                </a:r>
                <a:r>
                  <a:rPr lang="en-US" altLang="zh-CN" sz="2200" dirty="0">
                    <a:ea typeface="宋体" charset="-122"/>
                  </a:rPr>
                  <a:t>={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1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2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dirty="0">
                    <a:ea typeface="宋体" charset="-122"/>
                  </a:rPr>
                  <a:t>…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 err="1">
                    <a:ea typeface="宋体" charset="-122"/>
                  </a:rPr>
                  <a:t>A</a:t>
                </a:r>
                <a:r>
                  <a:rPr lang="en-US" altLang="zh-CN" sz="2200" i="1" baseline="-30000" dirty="0" err="1">
                    <a:ea typeface="宋体" charset="-122"/>
                  </a:rPr>
                  <a:t>ik</a:t>
                </a:r>
                <a:r>
                  <a:rPr lang="en-US" altLang="zh-CN" sz="2200" dirty="0">
                    <a:ea typeface="宋体" charset="-122"/>
                  </a:rPr>
                  <a:t>}</a:t>
                </a:r>
                <a:r>
                  <a:rPr lang="zh-CN" altLang="en-US" sz="2200" dirty="0">
                    <a:ea typeface="宋体" charset="-122"/>
                  </a:rPr>
                  <a:t>，且｛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1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2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dirty="0">
                    <a:ea typeface="宋体" charset="-122"/>
                  </a:rPr>
                  <a:t>…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 err="1">
                    <a:ea typeface="宋体" charset="-122"/>
                  </a:rPr>
                  <a:t>A</a:t>
                </a:r>
                <a:r>
                  <a:rPr lang="en-US" altLang="zh-CN" sz="2200" i="1" baseline="-30000" dirty="0" err="1">
                    <a:ea typeface="宋体" charset="-122"/>
                  </a:rPr>
                  <a:t>ik</a:t>
                </a:r>
                <a:r>
                  <a:rPr lang="zh-CN" altLang="en-US" sz="2200" dirty="0">
                    <a:ea typeface="宋体" charset="-122"/>
                  </a:rPr>
                  <a:t>｝</a:t>
                </a:r>
                <a14:m>
                  <m:oMath xmlns:m="http://schemas.openxmlformats.org/officeDocument/2006/math">
                    <m:r>
                      <a:rPr lang="zh-CN" altLang="en-US" sz="2200" i="1" dirty="0" smtClean="0">
                        <a:latin typeface="Cambria Math"/>
                        <a:ea typeface="宋体" charset="-122"/>
                      </a:rPr>
                      <m:t>⊆</m:t>
                    </m:r>
                  </m:oMath>
                </a14:m>
                <a:r>
                  <a:rPr lang="zh-CN" altLang="en-US" sz="2200" dirty="0">
                    <a:ea typeface="宋体" charset="-122"/>
                  </a:rPr>
                  <a:t>｛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baseline="-30000" dirty="0">
                    <a:ea typeface="宋体" charset="-122"/>
                  </a:rPr>
                  <a:t>1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baseline="-30000" dirty="0">
                    <a:ea typeface="宋体" charset="-122"/>
                  </a:rPr>
                  <a:t>2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dirty="0">
                    <a:ea typeface="宋体" charset="-122"/>
                  </a:rPr>
                  <a:t>…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n</a:t>
                </a:r>
                <a:r>
                  <a:rPr lang="zh-CN" altLang="en-US" sz="2200" dirty="0">
                    <a:ea typeface="宋体" charset="-122"/>
                  </a:rPr>
                  <a:t>｝，则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zh-CN" altLang="en-US" sz="2200" dirty="0">
                    <a:ea typeface="宋体" charset="-122"/>
                  </a:rPr>
                  <a:t>称为属性列或属性组。</a:t>
                </a:r>
                <a:endParaRPr lang="en-US" altLang="zh-CN" sz="2200" dirty="0">
                  <a:ea typeface="宋体" charset="-12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2200" i="1" dirty="0">
                    <a:solidFill>
                      <a:srgbClr val="FF0000"/>
                    </a:solidFill>
                    <a:ea typeface="宋体" charset="-122"/>
                  </a:rPr>
                  <a:t>t[A]</a:t>
                </a:r>
                <a:r>
                  <a:rPr lang="en-US" altLang="zh-CN" sz="2200" dirty="0">
                    <a:ea typeface="宋体" charset="-122"/>
                  </a:rPr>
                  <a:t>=(</a:t>
                </a:r>
                <a:r>
                  <a:rPr lang="en-US" altLang="zh-CN" sz="2200" i="1" dirty="0">
                    <a:ea typeface="宋体" charset="-122"/>
                  </a:rPr>
                  <a:t>t</a:t>
                </a:r>
                <a:r>
                  <a:rPr lang="en-US" altLang="zh-CN" sz="2200" dirty="0">
                    <a:ea typeface="宋体" charset="-122"/>
                  </a:rPr>
                  <a:t>[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1</a:t>
                </a:r>
                <a:r>
                  <a:rPr lang="en-US" altLang="zh-CN" sz="2200" dirty="0">
                    <a:ea typeface="宋体" charset="-122"/>
                  </a:rPr>
                  <a:t>]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t</a:t>
                </a:r>
                <a:r>
                  <a:rPr lang="en-US" altLang="zh-CN" sz="2200" dirty="0">
                    <a:ea typeface="宋体" charset="-122"/>
                  </a:rPr>
                  <a:t>[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2</a:t>
                </a:r>
                <a:r>
                  <a:rPr lang="en-US" altLang="zh-CN" sz="2200" dirty="0">
                    <a:ea typeface="宋体" charset="-122"/>
                  </a:rPr>
                  <a:t>]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dirty="0">
                    <a:ea typeface="宋体" charset="-122"/>
                  </a:rPr>
                  <a:t>…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t</a:t>
                </a:r>
                <a:r>
                  <a:rPr lang="en-US" altLang="zh-CN" sz="2200" dirty="0">
                    <a:ea typeface="宋体" charset="-122"/>
                  </a:rPr>
                  <a:t>[</a:t>
                </a:r>
                <a:r>
                  <a:rPr lang="en-US" altLang="zh-CN" sz="2200" i="1" dirty="0" err="1">
                    <a:ea typeface="宋体" charset="-122"/>
                  </a:rPr>
                  <a:t>A</a:t>
                </a:r>
                <a:r>
                  <a:rPr lang="en-US" altLang="zh-CN" sz="2200" i="1" baseline="-30000" dirty="0" err="1">
                    <a:ea typeface="宋体" charset="-122"/>
                  </a:rPr>
                  <a:t>ik</a:t>
                </a:r>
                <a:r>
                  <a:rPr lang="en-US" altLang="zh-CN" sz="2200" dirty="0">
                    <a:ea typeface="宋体" charset="-122"/>
                  </a:rPr>
                  <a:t>])</a:t>
                </a:r>
                <a:r>
                  <a:rPr lang="zh-CN" altLang="en-US" sz="2200" dirty="0">
                    <a:ea typeface="宋体" charset="-122"/>
                  </a:rPr>
                  <a:t>表示元组</a:t>
                </a:r>
                <a:r>
                  <a:rPr lang="en-US" altLang="zh-CN" sz="2200" i="1" dirty="0">
                    <a:ea typeface="宋体" charset="-122"/>
                  </a:rPr>
                  <a:t>t</a:t>
                </a:r>
                <a:r>
                  <a:rPr lang="zh-CN" altLang="en-US" sz="2200" dirty="0">
                    <a:ea typeface="宋体" charset="-122"/>
                  </a:rPr>
                  <a:t>在属性列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zh-CN" altLang="en-US" sz="2200" dirty="0">
                    <a:ea typeface="宋体" charset="-122"/>
                  </a:rPr>
                  <a:t>上诸分量的集合。</a:t>
                </a:r>
                <a:endParaRPr lang="en-US" altLang="zh-CN" sz="2200" dirty="0">
                  <a:ea typeface="宋体" charset="-122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200" i="1" dirty="0" smtClean="0">
                            <a:solidFill>
                              <a:srgbClr val="E0292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a:rPr lang="en-US" altLang="zh-CN" sz="2200" b="1" i="1" dirty="0" smtClean="0">
                            <a:solidFill>
                              <a:srgbClr val="E02920"/>
                            </a:solidFill>
                            <a:latin typeface="Cambria Math"/>
                            <a:ea typeface="宋体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altLang="zh-CN" sz="2200" dirty="0">
                    <a:ea typeface="宋体" charset="-122"/>
                  </a:rPr>
                  <a:t>={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baseline="-30000" dirty="0">
                    <a:ea typeface="宋体" charset="-122"/>
                  </a:rPr>
                  <a:t>1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baseline="-30000" dirty="0">
                    <a:ea typeface="宋体" charset="-122"/>
                  </a:rPr>
                  <a:t>2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dirty="0">
                    <a:ea typeface="宋体" charset="-122"/>
                  </a:rPr>
                  <a:t>…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n</a:t>
                </a:r>
                <a:r>
                  <a:rPr lang="en-US" altLang="zh-CN" sz="2200" dirty="0">
                    <a:ea typeface="宋体" charset="-122"/>
                  </a:rPr>
                  <a:t>} - {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1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>
                    <a:ea typeface="宋体" charset="-122"/>
                  </a:rPr>
                  <a:t>A</a:t>
                </a:r>
                <a:r>
                  <a:rPr lang="en-US" altLang="zh-CN" sz="2200" i="1" baseline="-30000" dirty="0">
                    <a:ea typeface="宋体" charset="-122"/>
                  </a:rPr>
                  <a:t>i</a:t>
                </a:r>
                <a:r>
                  <a:rPr lang="en-US" altLang="zh-CN" sz="2200" baseline="-30000" dirty="0">
                    <a:ea typeface="宋体" charset="-122"/>
                  </a:rPr>
                  <a:t>2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dirty="0">
                    <a:ea typeface="宋体" charset="-122"/>
                  </a:rPr>
                  <a:t>…</a:t>
                </a:r>
                <a:r>
                  <a:rPr lang="zh-CN" altLang="en-US" sz="2200" dirty="0">
                    <a:ea typeface="宋体" charset="-122"/>
                  </a:rPr>
                  <a:t>，</a:t>
                </a:r>
                <a:r>
                  <a:rPr lang="en-US" altLang="zh-CN" sz="2200" i="1" dirty="0" err="1">
                    <a:ea typeface="宋体" charset="-122"/>
                  </a:rPr>
                  <a:t>A</a:t>
                </a:r>
                <a:r>
                  <a:rPr lang="en-US" altLang="zh-CN" sz="2200" i="1" baseline="-30000" dirty="0" err="1">
                    <a:ea typeface="宋体" charset="-122"/>
                  </a:rPr>
                  <a:t>ik</a:t>
                </a:r>
                <a:r>
                  <a:rPr lang="en-US" altLang="zh-CN" sz="2200" dirty="0">
                    <a:ea typeface="宋体" charset="-122"/>
                  </a:rPr>
                  <a:t>}</a:t>
                </a:r>
                <a:r>
                  <a:rPr lang="zh-CN" altLang="en-US" sz="2200" dirty="0">
                    <a:ea typeface="宋体" charset="-122"/>
                  </a:rPr>
                  <a:t>。</a:t>
                </a:r>
                <a:r>
                  <a:rPr lang="zh-CN" altLang="en-US" sz="2000" dirty="0">
                    <a:ea typeface="宋体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120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556792"/>
                <a:ext cx="7992888" cy="4114800"/>
              </a:xfrm>
              <a:blipFill rotWithShape="1">
                <a:blip r:embed="rId2"/>
                <a:stretch>
                  <a:fillRect l="-1068" r="-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43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3424" y="4005064"/>
                <a:ext cx="7834064" cy="2448272"/>
              </a:xfrm>
            </p:spPr>
            <p:txBody>
              <a:bodyPr/>
              <a:lstStyle/>
              <a:p>
                <a:r>
                  <a:rPr lang="en-US" altLang="zh-CN" b="0" dirty="0"/>
                  <a:t>t[</a:t>
                </a:r>
                <a:r>
                  <a:rPr lang="zh-CN" altLang="en-US" b="0" dirty="0"/>
                  <a:t>姓名</a:t>
                </a:r>
                <a:r>
                  <a:rPr lang="en-US" altLang="zh-CN" b="0" dirty="0"/>
                  <a:t>]=?</a:t>
                </a:r>
              </a:p>
              <a:p>
                <a:r>
                  <a:rPr lang="zh-CN" altLang="en-US" b="0" dirty="0"/>
                  <a:t>若</a:t>
                </a:r>
                <a:r>
                  <a:rPr lang="en-US" altLang="zh-CN" b="0" dirty="0"/>
                  <a:t>A={</a:t>
                </a:r>
                <a:r>
                  <a:rPr lang="zh-CN" altLang="en-US" b="0" dirty="0"/>
                  <a:t>姓名</a:t>
                </a:r>
                <a:r>
                  <a:rPr lang="en-US" altLang="zh-CN" b="0" dirty="0"/>
                  <a:t>, </a:t>
                </a:r>
                <a:r>
                  <a:rPr lang="zh-CN" altLang="en-US" b="0" dirty="0"/>
                  <a:t>性别</a:t>
                </a:r>
                <a:r>
                  <a:rPr lang="en-US" altLang="zh-CN" b="0" dirty="0"/>
                  <a:t>}</a:t>
                </a:r>
                <a:r>
                  <a:rPr lang="zh-CN" altLang="en-US" b="0" dirty="0"/>
                  <a:t>， 则</a:t>
                </a:r>
                <a:r>
                  <a:rPr lang="en-US" altLang="zh-CN" b="0" dirty="0"/>
                  <a:t>t[A]=?</a:t>
                </a:r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𝐴</m:t>
                        </m:r>
                      </m:e>
                    </m:bar>
                    <m:r>
                      <a:rPr lang="en-US" altLang="zh-CN" b="0" i="1" smtClean="0">
                        <a:latin typeface="Cambria Math"/>
                      </a:rPr>
                      <m:t>=?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424" y="4005064"/>
                <a:ext cx="7834064" cy="2448272"/>
              </a:xfrm>
              <a:blipFill rotWithShape="1">
                <a:blip r:embed="rId2"/>
                <a:stretch>
                  <a:fillRect l="-1790" t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667070"/>
              </p:ext>
            </p:extLst>
          </p:nvPr>
        </p:nvGraphicFramePr>
        <p:xfrm>
          <a:off x="185739" y="1340768"/>
          <a:ext cx="6762526" cy="2016224"/>
        </p:xfrm>
        <a:graphic>
          <a:graphicData uri="http://schemas.openxmlformats.org/drawingml/2006/table">
            <a:tbl>
              <a:tblPr/>
              <a:tblGrid>
                <a:gridCol w="170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椭圆形标注 4"/>
          <p:cNvSpPr/>
          <p:nvPr/>
        </p:nvSpPr>
        <p:spPr bwMode="auto">
          <a:xfrm>
            <a:off x="7596336" y="2420888"/>
            <a:ext cx="936104" cy="649188"/>
          </a:xfrm>
          <a:prstGeom prst="wedgeEllipseCallout">
            <a:avLst>
              <a:gd name="adj1" fmla="val -183283"/>
              <a:gd name="adj2" fmla="val -20184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t</a:t>
            </a:r>
            <a:endParaRPr kumimoji="0" lang="zh-CN" altLang="en-US" sz="24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182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专门的关系运算：一组新符号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30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7544" y="1412776"/>
                <a:ext cx="8204969" cy="46911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ea typeface="宋体" charset="-122"/>
                      </a:rPr>
                      <m:t>元组连接</m:t>
                    </m:r>
                    <m:r>
                      <m:rPr>
                        <m:nor/>
                      </m:rPr>
                      <a:rPr lang="en-US" altLang="zh-CN" b="1" i="0" dirty="0" smtClean="0">
                        <a:ea typeface="宋体" charset="-122"/>
                      </a:rPr>
                      <m:t>  </m:t>
                    </m:r>
                    <m:acc>
                      <m:accPr>
                        <m:chr m:val="̂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b="0" dirty="0">
                    <a:ea typeface="宋体" charset="-122"/>
                  </a:rPr>
                  <a:t> </a:t>
                </a:r>
                <a:endParaRPr lang="en-US" altLang="zh-CN" b="0" dirty="0">
                  <a:ea typeface="宋体" charset="-12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ea typeface="宋体" charset="-122"/>
                  </a:rPr>
                  <a:t> R</a:t>
                </a:r>
                <a:r>
                  <a:rPr lang="zh-CN" altLang="en-US" dirty="0">
                    <a:ea typeface="宋体" charset="-122"/>
                  </a:rPr>
                  <a:t>为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目关系，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为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目关系；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i="1" dirty="0">
                    <a:ea typeface="宋体" charset="-122"/>
                  </a:rPr>
                  <a:t> </a:t>
                </a:r>
                <a:r>
                  <a:rPr lang="en-US" altLang="zh-CN" i="1" dirty="0" err="1">
                    <a:ea typeface="宋体" charset="-122"/>
                  </a:rPr>
                  <a:t>t</a:t>
                </a:r>
                <a:r>
                  <a:rPr lang="en-US" altLang="zh-CN" baseline="-30000" dirty="0" err="1">
                    <a:ea typeface="宋体" charset="-122"/>
                  </a:rPr>
                  <a:t>r</a:t>
                </a:r>
                <a:r>
                  <a:rPr lang="en-US" altLang="zh-CN" dirty="0" err="1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i="1" dirty="0" err="1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，</a:t>
                </a:r>
                <a:r>
                  <a:rPr lang="en-US" altLang="zh-CN" i="1" dirty="0" err="1">
                    <a:ea typeface="宋体" charset="-122"/>
                  </a:rPr>
                  <a:t>t</a:t>
                </a:r>
                <a:r>
                  <a:rPr lang="en-US" altLang="zh-CN" baseline="-30000" dirty="0" err="1">
                    <a:ea typeface="宋体" charset="-122"/>
                  </a:rPr>
                  <a:t>s</a:t>
                </a:r>
                <a:r>
                  <a:rPr lang="en-US" altLang="zh-CN" dirty="0" err="1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i="1" dirty="0" err="1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dirty="0">
                    <a:ea typeface="宋体" charset="-122"/>
                  </a:rPr>
                  <a:t> 称为元组的连接；</a:t>
                </a: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宋体" charset="-122"/>
                      </a:rPr>
                      <m:t>   </m:t>
                    </m:r>
                    <m:acc>
                      <m:accPr>
                        <m:chr m:val="̂"/>
                        <m:ctrlPr>
                          <a:rPr lang="zh-CN" altLang="en-US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zh-CN" altLang="en-US" dirty="0">
                    <a:ea typeface="宋体" charset="-122"/>
                  </a:rPr>
                  <a:t>是一个 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en-US" altLang="zh-CN" dirty="0">
                    <a:ea typeface="宋体" charset="-122"/>
                  </a:rPr>
                  <a:t> + </a:t>
                </a:r>
                <a:r>
                  <a:rPr lang="en-US" altLang="zh-CN" i="1" dirty="0">
                    <a:ea typeface="宋体" charset="-122"/>
                  </a:rPr>
                  <a:t>m </a:t>
                </a:r>
                <a:r>
                  <a:rPr lang="zh-CN" altLang="en-US" dirty="0">
                    <a:ea typeface="宋体" charset="-122"/>
                  </a:rPr>
                  <a:t>列的元组，其前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个分量为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中的一个</a:t>
                </a:r>
                <a:r>
                  <a:rPr lang="en-US" altLang="zh-CN" i="1" dirty="0">
                    <a:ea typeface="宋体" charset="-122"/>
                  </a:rPr>
                  <a:t>n</a:t>
                </a:r>
                <a:r>
                  <a:rPr lang="zh-CN" altLang="en-US" dirty="0">
                    <a:ea typeface="宋体" charset="-122"/>
                  </a:rPr>
                  <a:t>元组，后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个分量为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中的一个</a:t>
                </a:r>
                <a:r>
                  <a:rPr lang="en-US" altLang="zh-CN" i="1" dirty="0">
                    <a:ea typeface="宋体" charset="-122"/>
                  </a:rPr>
                  <a:t>m</a:t>
                </a:r>
                <a:r>
                  <a:rPr lang="zh-CN" altLang="en-US" dirty="0">
                    <a:ea typeface="宋体" charset="-122"/>
                  </a:rPr>
                  <a:t>元组。 </a:t>
                </a:r>
              </a:p>
            </p:txBody>
          </p:sp>
        </mc:Choice>
        <mc:Fallback xmlns="">
          <p:sp>
            <p:nvSpPr>
              <p:cNvPr id="5130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7544" y="1412776"/>
                <a:ext cx="8204969" cy="4691162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5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73352" y="5157192"/>
                <a:ext cx="3441576" cy="1171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1" dirty="0">
                            <a:ea typeface="宋体" charset="-12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altLang="zh-CN" b="0" baseline="-30000" dirty="0">
                            <a:ea typeface="宋体" charset="-122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dirty="0"/>
                  <a:t>=</a:t>
                </a:r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3352" y="5157192"/>
                <a:ext cx="3441576" cy="1171600"/>
              </a:xfrm>
              <a:blipFill rotWithShape="1">
                <a:blip r:embed="rId2"/>
                <a:stretch>
                  <a:fillRect t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3345683"/>
              </p:ext>
            </p:extLst>
          </p:nvPr>
        </p:nvGraphicFramePr>
        <p:xfrm>
          <a:off x="185739" y="1340768"/>
          <a:ext cx="5970437" cy="2016224"/>
        </p:xfrm>
        <a:graphic>
          <a:graphicData uri="http://schemas.openxmlformats.org/drawingml/2006/table">
            <a:tbl>
              <a:tblPr/>
              <a:tblGrid>
                <a:gridCol w="1771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学 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姓 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性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 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张 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王 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06003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李 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0434"/>
              </p:ext>
            </p:extLst>
          </p:nvPr>
        </p:nvGraphicFramePr>
        <p:xfrm>
          <a:off x="185738" y="3933056"/>
          <a:ext cx="3345781" cy="2016224"/>
        </p:xfrm>
        <a:graphic>
          <a:graphicData uri="http://schemas.openxmlformats.org/drawingml/2006/table">
            <a:tbl>
              <a:tblPr/>
              <a:tblGrid>
                <a:gridCol w="1505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系编号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8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机电学院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40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通信学院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计算机学院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椭圆形标注 5"/>
          <p:cNvSpPr/>
          <p:nvPr/>
        </p:nvSpPr>
        <p:spPr bwMode="auto">
          <a:xfrm>
            <a:off x="7740352" y="1628800"/>
            <a:ext cx="936104" cy="649188"/>
          </a:xfrm>
          <a:prstGeom prst="wedgeEllipseCallout">
            <a:avLst>
              <a:gd name="adj1" fmla="val -244334"/>
              <a:gd name="adj2" fmla="val 101106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t</a:t>
            </a:r>
            <a:r>
              <a:rPr kumimoji="0" lang="en-US" altLang="zh-CN" sz="2400" b="1" i="0" u="none" strike="noStrike" cap="none" normalizeH="0" baseline="-2500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r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rgbClr val="FFFF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  <p:sp>
        <p:nvSpPr>
          <p:cNvPr id="7" name="椭圆形标注 6"/>
          <p:cNvSpPr/>
          <p:nvPr/>
        </p:nvSpPr>
        <p:spPr bwMode="auto">
          <a:xfrm>
            <a:off x="5220072" y="3717032"/>
            <a:ext cx="936104" cy="649188"/>
          </a:xfrm>
          <a:prstGeom prst="wedgeEllipseCallout">
            <a:avLst>
              <a:gd name="adj1" fmla="val -251117"/>
              <a:gd name="adj2" fmla="val 17348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t</a:t>
            </a:r>
            <a:r>
              <a:rPr kumimoji="0" lang="en-US" altLang="zh-CN" sz="2400" b="1" i="0" u="none" strike="noStrike" cap="none" normalizeH="0" baseline="-25000" dirty="0" err="1">
                <a:ln>
                  <a:noFill/>
                </a:ln>
                <a:solidFill>
                  <a:srgbClr val="FFFF00"/>
                </a:solidFill>
                <a:effectLst/>
                <a:latin typeface="Lucida Sans Unicode" pitchFamily="34" charset="0"/>
                <a:ea typeface="굴림" pitchFamily="50" charset="-127"/>
              </a:rPr>
              <a:t>s</a:t>
            </a:r>
            <a:endParaRPr kumimoji="0" lang="zh-CN" altLang="en-US" sz="2400" b="1" i="0" u="none" strike="noStrike" cap="none" normalizeH="0" baseline="-25000" dirty="0">
              <a:ln>
                <a:noFill/>
              </a:ln>
              <a:solidFill>
                <a:srgbClr val="FFFF00"/>
              </a:solidFill>
              <a:effectLst/>
              <a:latin typeface="Lucida Sans Unicode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0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关系代数  之  专门的关系运算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729662" cy="4953000"/>
          </a:xfrm>
        </p:spPr>
        <p:txBody>
          <a:bodyPr/>
          <a:lstStyle/>
          <a:p>
            <a:pPr marL="849313" indent="-47625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选择：从给定的关系中找出满足条件的行；</a:t>
            </a:r>
          </a:p>
          <a:p>
            <a:pPr marL="849313" indent="-47625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投影：从给定的关系中找出满足条件的列；</a:t>
            </a:r>
          </a:p>
          <a:p>
            <a:pPr marL="849313" indent="-47625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连接：查找的目标数据分布在不同的关系中；</a:t>
            </a:r>
          </a:p>
          <a:p>
            <a:pPr marL="849313" indent="-476250">
              <a:lnSpc>
                <a:spcPct val="150000"/>
              </a:lnSpc>
            </a:pPr>
            <a:r>
              <a:rPr lang="zh-CN" altLang="en-US" dirty="0">
                <a:ea typeface="宋体" charset="-122"/>
              </a:rPr>
              <a:t>除：用于包含关系的运算。</a:t>
            </a:r>
          </a:p>
        </p:txBody>
      </p:sp>
    </p:spTree>
    <p:extLst>
      <p:ext uri="{BB962C8B-B14F-4D97-AF65-F5344CB8AC3E}">
        <p14:creationId xmlns:p14="http://schemas.microsoft.com/office/powerpoint/2010/main" val="13457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2254" y="152400"/>
            <a:ext cx="8729662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  <a:ea typeface="宋体" charset="-122"/>
              </a:rPr>
              <a:t>认清关系的本质：概念演绎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8280920" cy="4953000"/>
          </a:xfrm>
        </p:spPr>
        <p:txBody>
          <a:bodyPr/>
          <a:lstStyle/>
          <a:p>
            <a:pPr algn="just"/>
            <a:r>
              <a:rPr lang="zh-CN" altLang="en-US" dirty="0">
                <a:latin typeface="黑体" pitchFamily="2" charset="-122"/>
                <a:ea typeface="黑体" pitchFamily="2" charset="-122"/>
              </a:rPr>
              <a:t>域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Domain</a:t>
            </a:r>
            <a:r>
              <a:rPr lang="zh-CN" altLang="en-US" dirty="0">
                <a:ea typeface="宋体" charset="-122"/>
              </a:rPr>
              <a:t>）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dirty="0">
                <a:ea typeface="宋体" charset="-122"/>
              </a:rPr>
              <a:t>一组具有相同数据类型的值的集合。</a:t>
            </a:r>
            <a:endParaRPr lang="en-US" altLang="zh-CN" dirty="0">
              <a:ea typeface="宋体" charset="-122"/>
            </a:endParaRP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整数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实数</a:t>
            </a:r>
          </a:p>
          <a:p>
            <a:pPr lvl="2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介于某个取值范围的整数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指定长度的字符串集合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{‘</a:t>
            </a:r>
            <a:r>
              <a:rPr lang="zh-CN" altLang="en-US" dirty="0">
                <a:ea typeface="宋体" charset="-122"/>
              </a:rPr>
              <a:t>男’，‘女’</a:t>
            </a:r>
            <a:r>
              <a:rPr lang="en-US" altLang="zh-CN" dirty="0">
                <a:ea typeface="宋体" charset="-122"/>
              </a:rPr>
              <a:t>}</a:t>
            </a:r>
          </a:p>
          <a:p>
            <a:pPr lvl="2" algn="just" eaLnBrk="1" hangingPunct="1">
              <a:lnSpc>
                <a:spcPct val="16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charset="-122"/>
              </a:rPr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176991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专门的关系运算：辅助案例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38" y="1447800"/>
            <a:ext cx="8729662" cy="4953000"/>
          </a:xfrm>
        </p:spPr>
        <p:txBody>
          <a:bodyPr/>
          <a:lstStyle/>
          <a:p>
            <a:pPr>
              <a:buSzPct val="65000"/>
              <a:buFont typeface="Wingdings" panose="05000000000000000000" pitchFamily="2" charset="2"/>
              <a:buChar char="l"/>
            </a:pPr>
            <a:r>
              <a:rPr lang="zh-CN" altLang="en-US" dirty="0"/>
              <a:t>学生</a:t>
            </a:r>
            <a:r>
              <a:rPr lang="en-US" altLang="zh-CN" dirty="0"/>
              <a:t>-</a:t>
            </a:r>
            <a:r>
              <a:rPr lang="zh-CN" altLang="en-US" dirty="0"/>
              <a:t>课程数据库</a:t>
            </a:r>
            <a:endParaRPr lang="en-US" altLang="zh-CN" dirty="0">
              <a:ea typeface="楷体_GB2312" pitchFamily="49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学生关系</a:t>
            </a:r>
            <a:r>
              <a:rPr lang="zh-CN" altLang="en-US" dirty="0">
                <a:ea typeface="宋体" charset="-122"/>
              </a:rPr>
              <a:t>：学生（学号，姓名，性别，</a:t>
            </a:r>
            <a:r>
              <a:rPr lang="zh-CN" altLang="en-US">
                <a:ea typeface="宋体" charset="-122"/>
              </a:rPr>
              <a:t>年龄，系</a:t>
            </a:r>
            <a:r>
              <a:rPr lang="zh-CN" altLang="en-US" dirty="0">
                <a:ea typeface="宋体" charset="-122"/>
              </a:rPr>
              <a:t>别）</a:t>
            </a:r>
            <a:endParaRPr lang="en-US" altLang="zh-CN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         </a:t>
            </a:r>
            <a:r>
              <a:rPr lang="en-US" altLang="zh-CN" dirty="0">
                <a:solidFill>
                  <a:srgbClr val="003399"/>
                </a:solidFill>
              </a:rPr>
              <a:t>Student(</a:t>
            </a:r>
            <a:r>
              <a:rPr lang="en-US" altLang="zh-CN" dirty="0" err="1">
                <a:solidFill>
                  <a:srgbClr val="003399"/>
                </a:solidFill>
              </a:rPr>
              <a:t>Sno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Sname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Ssex</a:t>
            </a:r>
            <a:r>
              <a:rPr lang="en-US" altLang="zh-CN" dirty="0">
                <a:solidFill>
                  <a:srgbClr val="003399"/>
                </a:solidFill>
              </a:rPr>
              <a:t>, Sage, </a:t>
            </a:r>
            <a:r>
              <a:rPr lang="en-US" altLang="zh-CN" dirty="0" err="1">
                <a:solidFill>
                  <a:srgbClr val="003399"/>
                </a:solidFill>
              </a:rPr>
              <a:t>Sdept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宋体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课程关系</a:t>
            </a:r>
            <a:r>
              <a:rPr lang="zh-CN" altLang="en-US" dirty="0">
                <a:ea typeface="宋体" charset="-122"/>
              </a:rPr>
              <a:t>：课程（课程编号，课程名称，学分）</a:t>
            </a:r>
            <a:endParaRPr lang="en-US" altLang="zh-CN" dirty="0">
              <a:ea typeface="宋体" charset="-12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ea typeface="宋体" charset="-122"/>
              </a:rPr>
              <a:t>             </a:t>
            </a:r>
            <a:r>
              <a:rPr lang="en-US" altLang="zh-CN" dirty="0">
                <a:solidFill>
                  <a:srgbClr val="003399"/>
                </a:solidFill>
              </a:rPr>
              <a:t>Course(</a:t>
            </a:r>
            <a:r>
              <a:rPr lang="en-US" altLang="zh-CN" dirty="0" err="1">
                <a:solidFill>
                  <a:srgbClr val="003399"/>
                </a:solidFill>
              </a:rPr>
              <a:t>Cno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Cname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Cpno</a:t>
            </a:r>
            <a:r>
              <a:rPr lang="en-US" altLang="zh-CN" dirty="0">
                <a:solidFill>
                  <a:srgbClr val="003399"/>
                </a:solidFill>
              </a:rPr>
              <a:t>, </a:t>
            </a:r>
            <a:r>
              <a:rPr lang="en-US" altLang="zh-CN" dirty="0" err="1">
                <a:solidFill>
                  <a:srgbClr val="003399"/>
                </a:solidFill>
              </a:rPr>
              <a:t>Ccredit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endParaRPr lang="en-US" altLang="zh-CN" dirty="0">
              <a:ea typeface="楷体_GB2312" pitchFamily="49" charset="-122"/>
            </a:endParaRPr>
          </a:p>
          <a:p>
            <a:pPr lvl="1"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a typeface="楷体_GB2312" pitchFamily="49" charset="-122"/>
              </a:rPr>
              <a:t>学生选课关系</a:t>
            </a:r>
            <a:r>
              <a:rPr lang="zh-CN" altLang="en-US" dirty="0">
                <a:ea typeface="宋体" charset="-122"/>
                <a:sym typeface="Wingdings" pitchFamily="2" charset="2"/>
              </a:rPr>
              <a:t>：选课（学号，课程编号，成绩）</a:t>
            </a:r>
            <a:endParaRPr lang="en-US" altLang="zh-CN" dirty="0">
              <a:ea typeface="宋体" charset="-122"/>
              <a:sym typeface="Wingdings" pitchFamily="2" charset="2"/>
            </a:endParaRPr>
          </a:p>
          <a:p>
            <a:pPr marL="457200" lvl="1" indent="0">
              <a:buSzPct val="65000"/>
              <a:buNone/>
            </a:pP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              SC(</a:t>
            </a:r>
            <a:r>
              <a:rPr lang="en-US" altLang="zh-CN" dirty="0" err="1">
                <a:solidFill>
                  <a:srgbClr val="003399"/>
                </a:solidFill>
                <a:sym typeface="Wingdings" pitchFamily="2" charset="2"/>
              </a:rPr>
              <a:t>Sno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, </a:t>
            </a:r>
            <a:r>
              <a:rPr lang="en-US" altLang="zh-CN" dirty="0" err="1">
                <a:solidFill>
                  <a:srgbClr val="003399"/>
                </a:solidFill>
                <a:sym typeface="Wingdings" pitchFamily="2" charset="2"/>
              </a:rPr>
              <a:t>Cno</a:t>
            </a:r>
            <a:r>
              <a:rPr lang="en-US" altLang="zh-CN" dirty="0">
                <a:solidFill>
                  <a:srgbClr val="003399"/>
                </a:solidFill>
                <a:sym typeface="Wingdings" pitchFamily="2" charset="2"/>
              </a:rPr>
              <a:t>, Grade)</a:t>
            </a:r>
            <a:endParaRPr lang="zh-CN" altLang="en-US" dirty="0">
              <a:solidFill>
                <a:srgbClr val="003399"/>
              </a:solidFill>
            </a:endParaRPr>
          </a:p>
          <a:p>
            <a:pPr marL="457200" lvl="1" indent="0">
              <a:buSzPct val="65000"/>
              <a:buNone/>
            </a:pP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2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专门的关系运算：案例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53535"/>
              </p:ext>
            </p:extLst>
          </p:nvPr>
        </p:nvGraphicFramePr>
        <p:xfrm>
          <a:off x="185738" y="1772816"/>
          <a:ext cx="8490720" cy="324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Box 502"/>
          <p:cNvSpPr txBox="1">
            <a:spLocks noChangeArrowheads="1"/>
          </p:cNvSpPr>
          <p:nvPr/>
        </p:nvSpPr>
        <p:spPr bwMode="auto">
          <a:xfrm>
            <a:off x="221730" y="1325000"/>
            <a:ext cx="113394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817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charset="-122"/>
              </a:rPr>
              <a:t>专门的关系运算：案例</a:t>
            </a:r>
          </a:p>
        </p:txBody>
      </p:sp>
      <p:sp>
        <p:nvSpPr>
          <p:cNvPr id="342518" name="Text Box 502"/>
          <p:cNvSpPr txBox="1">
            <a:spLocks noChangeArrowheads="1"/>
          </p:cNvSpPr>
          <p:nvPr/>
        </p:nvSpPr>
        <p:spPr bwMode="auto">
          <a:xfrm>
            <a:off x="166490" y="1125683"/>
            <a:ext cx="105539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dirty="0">
                <a:solidFill>
                  <a:srgbClr val="003399"/>
                </a:solidFill>
              </a:rPr>
              <a:t>Course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08515"/>
              </p:ext>
            </p:extLst>
          </p:nvPr>
        </p:nvGraphicFramePr>
        <p:xfrm>
          <a:off x="992" y="1527974"/>
          <a:ext cx="5508104" cy="4896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6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53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Cpno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Ccredit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程序设计语言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185"/>
          <p:cNvSpPr>
            <a:spLocks noChangeArrowheads="1"/>
          </p:cNvSpPr>
          <p:nvPr/>
        </p:nvSpPr>
        <p:spPr bwMode="auto">
          <a:xfrm>
            <a:off x="5509096" y="1074415"/>
            <a:ext cx="10795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/>
            <a:r>
              <a:rPr lang="en-US" altLang="zh-CN" b="1" dirty="0">
                <a:solidFill>
                  <a:srgbClr val="003399"/>
                </a:solidFill>
              </a:rPr>
              <a:t>SC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96363"/>
              </p:ext>
            </p:extLst>
          </p:nvPr>
        </p:nvGraphicFramePr>
        <p:xfrm>
          <a:off x="5723582" y="1556792"/>
          <a:ext cx="3312913" cy="3753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5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1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Grade</a:t>
                      </a:r>
                    </a:p>
                  </a:txBody>
                  <a:tcPr marL="90000" marR="90000" marT="46800" marB="46800" horzOverflow="overflow"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92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85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88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90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 选择（</a:t>
            </a:r>
            <a:r>
              <a:rPr lang="en-US" altLang="zh-CN" dirty="0">
                <a:ea typeface="宋体" charset="-122"/>
              </a:rPr>
              <a:t>Selection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56792"/>
            <a:ext cx="8352928" cy="4114800"/>
          </a:xfrm>
        </p:spPr>
        <p:txBody>
          <a:bodyPr/>
          <a:lstStyle/>
          <a:p>
            <a:pPr algn="just"/>
            <a:r>
              <a:rPr lang="en-US" altLang="zh-CN" sz="2600" dirty="0">
                <a:ea typeface="宋体" charset="-122"/>
              </a:rPr>
              <a:t> </a:t>
            </a:r>
            <a:r>
              <a:rPr lang="zh-CN" altLang="en-US" sz="2600" dirty="0">
                <a:ea typeface="宋体" charset="-122"/>
              </a:rPr>
              <a:t>选择：在关系</a:t>
            </a:r>
            <a:r>
              <a:rPr lang="en-US" altLang="zh-CN" sz="2600" dirty="0">
                <a:ea typeface="宋体" charset="-122"/>
              </a:rPr>
              <a:t>R</a:t>
            </a:r>
            <a:r>
              <a:rPr lang="zh-CN" altLang="en-US" sz="2600" dirty="0">
                <a:ea typeface="宋体" charset="-122"/>
              </a:rPr>
              <a:t>中选择满足给定条件的元组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dirty="0">
                <a:ea typeface="宋体" charset="-122"/>
              </a:rPr>
              <a:t>          </a:t>
            </a:r>
            <a:r>
              <a:rPr lang="en-US" altLang="zh-CN" sz="2600" dirty="0" err="1">
                <a:solidFill>
                  <a:srgbClr val="FF0000"/>
                </a:solidFill>
                <a:ea typeface="宋体" charset="-122"/>
              </a:rPr>
              <a:t>σ</a:t>
            </a:r>
            <a:r>
              <a:rPr lang="en-US" altLang="zh-CN" sz="2600" baseline="-30000" dirty="0" err="1">
                <a:ea typeface="宋体" charset="-122"/>
              </a:rPr>
              <a:t>F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i="1" dirty="0">
                <a:ea typeface="宋体" charset="-122"/>
              </a:rPr>
              <a:t>R</a:t>
            </a:r>
            <a:r>
              <a:rPr lang="en-US" altLang="zh-CN" sz="2600" dirty="0">
                <a:ea typeface="宋体" charset="-122"/>
              </a:rPr>
              <a:t>) = { </a:t>
            </a:r>
            <a:r>
              <a:rPr lang="en-US" altLang="zh-CN" sz="2600" i="1" dirty="0">
                <a:ea typeface="宋体" charset="-122"/>
              </a:rPr>
              <a:t>t </a:t>
            </a:r>
            <a:r>
              <a:rPr lang="en-US" altLang="zh-CN" sz="2600" dirty="0">
                <a:ea typeface="宋体" charset="-122"/>
              </a:rPr>
              <a:t>| </a:t>
            </a:r>
            <a:r>
              <a:rPr lang="en-US" altLang="zh-CN" sz="2600" i="1" dirty="0" err="1">
                <a:ea typeface="宋体" charset="-122"/>
              </a:rPr>
              <a:t>t</a:t>
            </a:r>
            <a:r>
              <a:rPr lang="en-US" altLang="zh-CN" sz="2600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sz="2600" i="1" dirty="0" err="1">
                <a:ea typeface="宋体" charset="-122"/>
              </a:rPr>
              <a:t>R</a:t>
            </a:r>
            <a:r>
              <a:rPr lang="en-US" altLang="zh-CN" sz="2600" i="1" dirty="0">
                <a:ea typeface="宋体" charset="-122"/>
              </a:rPr>
              <a:t> </a:t>
            </a:r>
            <a:r>
              <a:rPr lang="en-US" altLang="zh-CN" sz="2600" dirty="0">
                <a:ea typeface="宋体" charset="-122"/>
              </a:rPr>
              <a:t>∧ </a:t>
            </a:r>
            <a:r>
              <a:rPr lang="en-US" altLang="zh-CN" sz="2600" i="1" dirty="0">
                <a:ea typeface="宋体" charset="-122"/>
              </a:rPr>
              <a:t>F</a:t>
            </a:r>
            <a:r>
              <a:rPr lang="en-US" altLang="zh-CN" sz="2600" dirty="0">
                <a:ea typeface="宋体" charset="-122"/>
              </a:rPr>
              <a:t>(</a:t>
            </a:r>
            <a:r>
              <a:rPr lang="en-US" altLang="zh-CN" sz="2600" i="1" dirty="0">
                <a:ea typeface="宋体" charset="-122"/>
              </a:rPr>
              <a:t>t</a:t>
            </a:r>
            <a:r>
              <a:rPr lang="en-US" altLang="zh-CN" sz="2600" dirty="0">
                <a:ea typeface="宋体" charset="-122"/>
              </a:rPr>
              <a:t>)= true }</a:t>
            </a:r>
          </a:p>
          <a:p>
            <a:pPr lvl="1" algn="just">
              <a:lnSpc>
                <a:spcPct val="110000"/>
              </a:lnSpc>
            </a:pPr>
            <a:endParaRPr lang="en-US" altLang="zh-CN" sz="2600" dirty="0">
              <a:ea typeface="宋体" charset="-122"/>
            </a:endParaRPr>
          </a:p>
          <a:p>
            <a:pPr lvl="1" algn="just">
              <a:lnSpc>
                <a:spcPct val="110000"/>
              </a:lnSpc>
            </a:pPr>
            <a:r>
              <a:rPr lang="en-US" altLang="zh-CN" sz="2600" dirty="0">
                <a:ea typeface="宋体" charset="-122"/>
              </a:rPr>
              <a:t>F</a:t>
            </a:r>
            <a:r>
              <a:rPr lang="zh-CN" altLang="en-US" sz="2600" dirty="0">
                <a:ea typeface="宋体" charset="-122"/>
              </a:rPr>
              <a:t>：一个逻辑表达式，表示选择条件，基本形式为：</a:t>
            </a:r>
          </a:p>
          <a:p>
            <a:pPr lvl="1" algn="just"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600" dirty="0">
                <a:ea typeface="宋体" charset="-122"/>
              </a:rPr>
              <a:t>           </a:t>
            </a:r>
            <a:r>
              <a:rPr lang="zh-CN" altLang="en-US" sz="2800" dirty="0">
                <a:ea typeface="宋体" charset="-122"/>
              </a:rPr>
              <a:t> </a:t>
            </a:r>
            <a:r>
              <a:rPr lang="en-US" altLang="zh-CN" sz="2800" i="1" dirty="0">
                <a:ea typeface="宋体" charset="-122"/>
              </a:rPr>
              <a:t>X</a:t>
            </a:r>
            <a:r>
              <a:rPr lang="en-US" altLang="zh-CN" sz="2800" baseline="-25000" dirty="0">
                <a:ea typeface="宋体" charset="-122"/>
              </a:rPr>
              <a:t>1</a:t>
            </a:r>
            <a:r>
              <a:rPr lang="en-US" altLang="zh-CN" sz="2800" dirty="0">
                <a:solidFill>
                  <a:srgbClr val="003399"/>
                </a:solidFill>
                <a:ea typeface="宋体" charset="-122"/>
              </a:rPr>
              <a:t>θ</a:t>
            </a:r>
            <a:r>
              <a:rPr lang="en-US" altLang="zh-CN" sz="2800" i="1" dirty="0">
                <a:ea typeface="宋体" charset="-122"/>
              </a:rPr>
              <a:t>Y</a:t>
            </a:r>
            <a:r>
              <a:rPr lang="en-US" altLang="zh-CN" sz="2800" baseline="-25000" dirty="0">
                <a:ea typeface="宋体" charset="-122"/>
              </a:rPr>
              <a:t>1</a:t>
            </a:r>
            <a:endParaRPr lang="en-US" altLang="zh-CN" sz="28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77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 选择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ea typeface="宋体" charset="-122"/>
              </a:rPr>
              <a:t>选择运算是从关系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zh-CN" altLang="en-US" dirty="0">
                <a:ea typeface="宋体" charset="-122"/>
              </a:rPr>
              <a:t>中选取使逻辑表达式</a:t>
            </a:r>
            <a:r>
              <a:rPr lang="en-US" altLang="zh-CN" i="1" dirty="0">
                <a:ea typeface="宋体" charset="-122"/>
              </a:rPr>
              <a:t>F</a:t>
            </a:r>
            <a:r>
              <a:rPr lang="zh-CN" altLang="en-US" dirty="0">
                <a:ea typeface="宋体" charset="-122"/>
              </a:rPr>
              <a:t>为真的元组，是从行角度进行的运算。</a:t>
            </a:r>
          </a:p>
          <a:p>
            <a:pPr algn="just"/>
            <a:endParaRPr lang="zh-CN" altLang="en-US" dirty="0">
              <a:ea typeface="宋体" charset="-122"/>
            </a:endParaRPr>
          </a:p>
          <a:p>
            <a:pPr algn="just"/>
            <a:endParaRPr lang="zh-CN" altLang="en-US" dirty="0">
              <a:ea typeface="宋体" charset="-122"/>
            </a:endParaRPr>
          </a:p>
          <a:p>
            <a:pPr algn="just"/>
            <a:endParaRPr lang="en-US" altLang="zh-CN" dirty="0">
              <a:ea typeface="宋体" charset="-122"/>
            </a:endParaRPr>
          </a:p>
        </p:txBody>
      </p:sp>
      <p:grpSp>
        <p:nvGrpSpPr>
          <p:cNvPr id="343044" name="Group 4"/>
          <p:cNvGrpSpPr>
            <a:grpSpLocks/>
          </p:cNvGrpSpPr>
          <p:nvPr/>
        </p:nvGrpSpPr>
        <p:grpSpPr bwMode="auto">
          <a:xfrm>
            <a:off x="2124075" y="3716338"/>
            <a:ext cx="4191000" cy="1219200"/>
            <a:chOff x="2448" y="1728"/>
            <a:chExt cx="2640" cy="768"/>
          </a:xfrm>
        </p:grpSpPr>
        <p:sp>
          <p:nvSpPr>
            <p:cNvPr id="343045" name="Rectangle 5"/>
            <p:cNvSpPr>
              <a:spLocks noChangeArrowheads="1"/>
            </p:cNvSpPr>
            <p:nvPr/>
          </p:nvSpPr>
          <p:spPr bwMode="auto"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6" name="Rectangle 6" descr="浅色下对角线"/>
            <p:cNvSpPr>
              <a:spLocks noChangeArrowheads="1"/>
            </p:cNvSpPr>
            <p:nvPr/>
          </p:nvSpPr>
          <p:spPr bwMode="auto">
            <a:xfrm>
              <a:off x="2448" y="182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7" name="Rectangle 7"/>
            <p:cNvSpPr>
              <a:spLocks noChangeArrowheads="1"/>
            </p:cNvSpPr>
            <p:nvPr/>
          </p:nvSpPr>
          <p:spPr bwMode="auto"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8" name="Rectangle 8"/>
            <p:cNvSpPr>
              <a:spLocks noChangeArrowheads="1"/>
            </p:cNvSpPr>
            <p:nvPr/>
          </p:nvSpPr>
          <p:spPr bwMode="auto"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49" name="Rectangle 9"/>
            <p:cNvSpPr>
              <a:spLocks noChangeArrowheads="1"/>
            </p:cNvSpPr>
            <p:nvPr/>
          </p:nvSpPr>
          <p:spPr bwMode="auto"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0" name="Rectangle 10" descr="浅色下对角线"/>
            <p:cNvSpPr>
              <a:spLocks noChangeArrowheads="1"/>
            </p:cNvSpPr>
            <p:nvPr/>
          </p:nvSpPr>
          <p:spPr bwMode="auto">
            <a:xfrm>
              <a:off x="2448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1" name="Rectangle 11"/>
            <p:cNvSpPr>
              <a:spLocks noChangeArrowheads="1"/>
            </p:cNvSpPr>
            <p:nvPr/>
          </p:nvSpPr>
          <p:spPr bwMode="auto"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2" name="Rectangle 12" descr="浅色下对角线"/>
            <p:cNvSpPr>
              <a:spLocks noChangeArrowheads="1"/>
            </p:cNvSpPr>
            <p:nvPr/>
          </p:nvSpPr>
          <p:spPr bwMode="auto">
            <a:xfrm>
              <a:off x="2448" y="2304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3" name="Rectangle 13" descr="浅色下对角线"/>
            <p:cNvSpPr>
              <a:spLocks noChangeArrowheads="1"/>
            </p:cNvSpPr>
            <p:nvPr/>
          </p:nvSpPr>
          <p:spPr bwMode="auto">
            <a:xfrm>
              <a:off x="4176" y="2112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4" name="Rectangle 14" descr="浅色下对角线"/>
            <p:cNvSpPr>
              <a:spLocks noChangeArrowheads="1"/>
            </p:cNvSpPr>
            <p:nvPr/>
          </p:nvSpPr>
          <p:spPr bwMode="auto">
            <a:xfrm>
              <a:off x="4176" y="2016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5" name="Rectangle 15" descr="浅色下对角线"/>
            <p:cNvSpPr>
              <a:spLocks noChangeArrowheads="1"/>
            </p:cNvSpPr>
            <p:nvPr/>
          </p:nvSpPr>
          <p:spPr bwMode="auto">
            <a:xfrm>
              <a:off x="4176" y="1920"/>
              <a:ext cx="912" cy="96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6" name="AutoShape 16"/>
            <p:cNvSpPr>
              <a:spLocks noChangeArrowheads="1"/>
            </p:cNvSpPr>
            <p:nvPr/>
          </p:nvSpPr>
          <p:spPr bwMode="auto"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3552" y="1728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003399"/>
                  </a:solidFill>
                </a:rPr>
                <a:t>σ</a:t>
              </a:r>
              <a:endParaRPr lang="en-US" altLang="zh-CN" sz="2000" dirty="0">
                <a:solidFill>
                  <a:srgbClr val="00339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9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52400"/>
            <a:ext cx="8735888" cy="612304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关系代数：选择运算示例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528" y="1340768"/>
            <a:ext cx="7354888" cy="1671638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ea typeface="宋体" charset="-122"/>
              </a:rPr>
              <a:t>查询信息系（‘</a:t>
            </a:r>
            <a:r>
              <a:rPr lang="en-US" altLang="zh-CN" sz="2400" dirty="0">
                <a:ea typeface="宋体" charset="-122"/>
              </a:rPr>
              <a:t>IS</a:t>
            </a:r>
            <a:r>
              <a:rPr lang="zh-CN" altLang="en-US" sz="2400" dirty="0">
                <a:ea typeface="宋体" charset="-122"/>
              </a:rPr>
              <a:t>’）的全体学生</a:t>
            </a:r>
            <a:r>
              <a:rPr lang="zh-CN" altLang="en-US" sz="2000" dirty="0">
                <a:ea typeface="宋体" charset="-122"/>
              </a:rPr>
              <a:t>   		</a:t>
            </a:r>
          </a:p>
          <a:p>
            <a:pPr>
              <a:lnSpc>
                <a:spcPct val="90000"/>
              </a:lnSpc>
            </a:pPr>
            <a:endParaRPr lang="en-US" altLang="zh-CN" sz="2000" dirty="0">
              <a:ea typeface="宋体" charset="-122"/>
            </a:endParaRPr>
          </a:p>
        </p:txBody>
      </p:sp>
      <p:sp>
        <p:nvSpPr>
          <p:cNvPr id="510070" name="Text Box 118"/>
          <p:cNvSpPr txBox="1">
            <a:spLocks noChangeArrowheads="1"/>
          </p:cNvSpPr>
          <p:nvPr/>
        </p:nvSpPr>
        <p:spPr bwMode="auto">
          <a:xfrm>
            <a:off x="971600" y="1916832"/>
            <a:ext cx="7200800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kumimoji="0" lang="en-US" altLang="zh-CN" sz="2400" dirty="0" err="1">
                <a:solidFill>
                  <a:srgbClr val="003399"/>
                </a:solidFill>
              </a:rPr>
              <a:t>σ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Sdept</a:t>
            </a:r>
            <a:r>
              <a:rPr kumimoji="0" lang="en-US" altLang="zh-CN" sz="2400" baseline="-25000" dirty="0">
                <a:solidFill>
                  <a:srgbClr val="003399"/>
                </a:solidFill>
              </a:rPr>
              <a:t> = 'IS'</a:t>
            </a:r>
            <a:r>
              <a:rPr kumimoji="0" lang="en-US" altLang="zh-CN" sz="2400" dirty="0">
                <a:solidFill>
                  <a:srgbClr val="003399"/>
                </a:solidFill>
              </a:rPr>
              <a:t> (Student)   </a:t>
            </a:r>
            <a:r>
              <a:rPr kumimoji="0" lang="zh-CN" altLang="en-US" sz="2400" dirty="0">
                <a:solidFill>
                  <a:srgbClr val="003399"/>
                </a:solidFill>
              </a:rPr>
              <a:t>或     </a:t>
            </a:r>
            <a:r>
              <a:rPr kumimoji="0" lang="en-US" altLang="zh-CN" sz="2400" dirty="0">
                <a:solidFill>
                  <a:srgbClr val="003399"/>
                </a:solidFill>
              </a:rPr>
              <a:t>σ</a:t>
            </a:r>
            <a:r>
              <a:rPr kumimoji="0" lang="en-US" altLang="zh-CN" sz="2400" baseline="-25000" dirty="0">
                <a:solidFill>
                  <a:srgbClr val="003399"/>
                </a:solidFill>
              </a:rPr>
              <a:t>5 ='IS'</a:t>
            </a:r>
            <a:r>
              <a:rPr kumimoji="0" lang="en-US" altLang="zh-CN" sz="2400" dirty="0">
                <a:solidFill>
                  <a:srgbClr val="003399"/>
                </a:solidFill>
              </a:rPr>
              <a:t> (Student)</a:t>
            </a:r>
          </a:p>
          <a:p>
            <a:pPr algn="l"/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59533"/>
              </p:ext>
            </p:extLst>
          </p:nvPr>
        </p:nvGraphicFramePr>
        <p:xfrm>
          <a:off x="412972" y="249289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186486"/>
              </p:ext>
            </p:extLst>
          </p:nvPr>
        </p:nvGraphicFramePr>
        <p:xfrm>
          <a:off x="323528" y="4005064"/>
          <a:ext cx="8490720" cy="160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6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0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0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07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45" y="38100"/>
            <a:ext cx="7772400" cy="684312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关系代数：选择运算示例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445" y="1219200"/>
            <a:ext cx="8218488" cy="1239838"/>
          </a:xfrm>
        </p:spPr>
        <p:txBody>
          <a:bodyPr/>
          <a:lstStyle/>
          <a:p>
            <a:pPr algn="just">
              <a:buClr>
                <a:srgbClr val="99660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ea typeface="宋体" charset="-122"/>
              </a:rPr>
              <a:t>查询年龄小于</a:t>
            </a:r>
            <a:r>
              <a:rPr lang="en-US" altLang="zh-CN" dirty="0">
                <a:ea typeface="宋体" charset="-122"/>
              </a:rPr>
              <a:t>20</a:t>
            </a:r>
            <a:r>
              <a:rPr lang="zh-CN" altLang="en-US" dirty="0">
                <a:ea typeface="宋体" charset="-122"/>
              </a:rPr>
              <a:t>岁的学生</a:t>
            </a:r>
          </a:p>
          <a:p>
            <a:pPr algn="just"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</p:txBody>
      </p:sp>
      <p:sp>
        <p:nvSpPr>
          <p:cNvPr id="346243" name="Rectangle 131"/>
          <p:cNvSpPr>
            <a:spLocks noChangeArrowheads="1"/>
          </p:cNvSpPr>
          <p:nvPr/>
        </p:nvSpPr>
        <p:spPr bwMode="auto">
          <a:xfrm>
            <a:off x="0" y="5459413"/>
            <a:ext cx="9144000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just"/>
            <a:r>
              <a:rPr lang="en-US" altLang="zh-CN" sz="2200"/>
              <a:t> </a:t>
            </a:r>
            <a:endParaRPr lang="en-US" altLang="zh-CN" sz="1000"/>
          </a:p>
          <a:p>
            <a:pPr eaLnBrk="0" hangingPunct="0"/>
            <a:endParaRPr lang="en-US" altLang="zh-CN"/>
          </a:p>
        </p:txBody>
      </p:sp>
      <p:sp>
        <p:nvSpPr>
          <p:cNvPr id="346392" name="Text Box 280"/>
          <p:cNvSpPr txBox="1">
            <a:spLocks noChangeArrowheads="1"/>
          </p:cNvSpPr>
          <p:nvPr/>
        </p:nvSpPr>
        <p:spPr bwMode="auto">
          <a:xfrm>
            <a:off x="899592" y="1916832"/>
            <a:ext cx="6696744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altLang="zh-CN" sz="2400" dirty="0" err="1">
                <a:solidFill>
                  <a:srgbClr val="003399"/>
                </a:solidFill>
              </a:rPr>
              <a:t>σ</a:t>
            </a:r>
            <a:r>
              <a:rPr lang="en-US" altLang="zh-CN" sz="2400" baseline="-25000" dirty="0" err="1">
                <a:solidFill>
                  <a:srgbClr val="003399"/>
                </a:solidFill>
              </a:rPr>
              <a:t>Sage</a:t>
            </a:r>
            <a:r>
              <a:rPr lang="en-US" altLang="zh-CN" sz="2400" baseline="-25000" dirty="0">
                <a:solidFill>
                  <a:srgbClr val="003399"/>
                </a:solidFill>
              </a:rPr>
              <a:t> &lt; 20</a:t>
            </a:r>
            <a:r>
              <a:rPr lang="en-US" altLang="zh-CN" sz="2400" dirty="0">
                <a:solidFill>
                  <a:srgbClr val="003399"/>
                </a:solidFill>
              </a:rPr>
              <a:t>(Student)   </a:t>
            </a:r>
            <a:r>
              <a:rPr lang="zh-CN" altLang="en-US" sz="2400" dirty="0">
                <a:solidFill>
                  <a:srgbClr val="003399"/>
                </a:solidFill>
              </a:rPr>
              <a:t>或   </a:t>
            </a:r>
            <a:r>
              <a:rPr lang="en-US" altLang="zh-CN" sz="2400" dirty="0">
                <a:solidFill>
                  <a:srgbClr val="003399"/>
                </a:solidFill>
              </a:rPr>
              <a:t>σ</a:t>
            </a:r>
            <a:r>
              <a:rPr lang="en-US" altLang="zh-CN" sz="2400" baseline="-25000" dirty="0">
                <a:solidFill>
                  <a:srgbClr val="003399"/>
                </a:solidFill>
              </a:rPr>
              <a:t>4 &lt; 20</a:t>
            </a:r>
            <a:r>
              <a:rPr lang="en-US" altLang="zh-CN" sz="2400" dirty="0">
                <a:solidFill>
                  <a:srgbClr val="003399"/>
                </a:solidFill>
              </a:rPr>
              <a:t>(Student)</a:t>
            </a:r>
          </a:p>
          <a:p>
            <a:endParaRPr lang="en-US" altLang="zh-CN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220490"/>
              </p:ext>
            </p:extLst>
          </p:nvPr>
        </p:nvGraphicFramePr>
        <p:xfrm>
          <a:off x="412972" y="249289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493011"/>
              </p:ext>
            </p:extLst>
          </p:nvPr>
        </p:nvGraphicFramePr>
        <p:xfrm>
          <a:off x="377080" y="3704372"/>
          <a:ext cx="8490720" cy="215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9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39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5400"/>
            <a:ext cx="7837487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 投影（</a:t>
            </a:r>
            <a:r>
              <a:rPr lang="en-US" altLang="zh-CN" dirty="0">
                <a:ea typeface="宋体" charset="-122"/>
              </a:rPr>
              <a:t>Projection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71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124744"/>
                <a:ext cx="8136904" cy="2016224"/>
              </a:xfrm>
              <a:solidFill>
                <a:schemeClr val="bg1">
                  <a:lumMod val="90000"/>
                </a:schemeClr>
              </a:solidFill>
            </p:spPr>
            <p:txBody>
              <a:bodyPr/>
              <a:lstStyle/>
              <a:p>
                <a:pPr algn="just">
                  <a:lnSpc>
                    <a:spcPct val="110000"/>
                  </a:lnSpc>
                </a:pPr>
                <a:r>
                  <a:rPr lang="zh-CN" altLang="en-US" dirty="0">
                    <a:ea typeface="宋体" charset="-122"/>
                  </a:rPr>
                  <a:t>投影：从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中选择出若干属性列组成新的关系</a:t>
                </a: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ea typeface="宋体" charset="-12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∏</m:t>
                    </m:r>
                  </m:oMath>
                </a14:m>
                <a:r>
                  <a:rPr lang="en-US" altLang="zh-CN" i="1" baseline="-30000" dirty="0">
                    <a:ea typeface="宋体" charset="-122"/>
                  </a:rPr>
                  <a:t>A</a:t>
                </a:r>
                <a:r>
                  <a:rPr lang="en-US" altLang="zh-CN" dirty="0">
                    <a:ea typeface="宋体" charset="-122"/>
                  </a:rPr>
                  <a:t>(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) = { </a:t>
                </a:r>
                <a:r>
                  <a:rPr lang="en-US" altLang="zh-CN" i="1" dirty="0">
                    <a:ea typeface="宋体" charset="-122"/>
                  </a:rPr>
                  <a:t>t</a:t>
                </a:r>
                <a:r>
                  <a:rPr lang="en-US" altLang="zh-CN" dirty="0">
                    <a:ea typeface="宋体" charset="-122"/>
                  </a:rPr>
                  <a:t>[</a:t>
                </a:r>
                <a:r>
                  <a:rPr lang="en-US" altLang="zh-CN" i="1" dirty="0">
                    <a:ea typeface="宋体" charset="-122"/>
                  </a:rPr>
                  <a:t>A</a:t>
                </a:r>
                <a:r>
                  <a:rPr lang="en-US" altLang="zh-CN" dirty="0">
                    <a:ea typeface="宋体" charset="-122"/>
                  </a:rPr>
                  <a:t>] | </a:t>
                </a:r>
                <a:r>
                  <a:rPr lang="en-US" altLang="zh-CN" i="1" dirty="0">
                    <a:ea typeface="宋体" charset="-122"/>
                  </a:rPr>
                  <a:t>t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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 }</a:t>
                </a: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endParaRPr lang="en-US" altLang="zh-CN" dirty="0">
                  <a:ea typeface="宋体" charset="-122"/>
                </a:endParaRPr>
              </a:p>
              <a:p>
                <a:pPr lvl="1"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ea typeface="宋体" charset="-122"/>
                  </a:rPr>
                  <a:t>注：</a:t>
                </a:r>
                <a:r>
                  <a:rPr lang="en-US" altLang="zh-CN" dirty="0">
                    <a:ea typeface="宋体" charset="-122"/>
                  </a:rPr>
                  <a:t>A</a:t>
                </a:r>
                <a:r>
                  <a:rPr lang="zh-CN" altLang="en-US" dirty="0">
                    <a:ea typeface="宋体" charset="-122"/>
                  </a:rPr>
                  <a:t>为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中的属性（或属性组）</a:t>
                </a:r>
              </a:p>
              <a:p>
                <a:pPr algn="just">
                  <a:lnSpc>
                    <a:spcPct val="110000"/>
                  </a:lnSpc>
                  <a:buFont typeface="Wingdings" pitchFamily="2" charset="2"/>
                  <a:buNone/>
                </a:pPr>
                <a:r>
                  <a:rPr lang="zh-CN" altLang="en-US" dirty="0">
                    <a:ea typeface="宋体" charset="-122"/>
                  </a:rPr>
                  <a:t> </a:t>
                </a:r>
              </a:p>
              <a:p>
                <a:pPr>
                  <a:lnSpc>
                    <a:spcPct val="90000"/>
                  </a:lnSpc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47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124744"/>
                <a:ext cx="8136904" cy="2016224"/>
              </a:xfrm>
              <a:blipFill rotWithShape="1">
                <a:blip r:embed="rId2"/>
                <a:stretch>
                  <a:fillRect l="-1723" t="-5455" b="-3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96888" y="3323084"/>
            <a:ext cx="7372350" cy="3058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10000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Char char="•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zh-CN" altLang="en-US" kern="0" dirty="0">
                <a:ea typeface="宋体" charset="-122"/>
              </a:rPr>
              <a:t>投影操作主要是从列的角度进行运算</a:t>
            </a:r>
          </a:p>
          <a:p>
            <a:pPr marL="457200" lvl="1" indent="0" algn="just">
              <a:lnSpc>
                <a:spcPct val="90000"/>
              </a:lnSpc>
              <a:buNone/>
            </a:pPr>
            <a:endParaRPr lang="zh-CN" altLang="en-US" b="0" kern="0" dirty="0">
              <a:ea typeface="宋体" charset="-122"/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506563" y="3878064"/>
            <a:ext cx="2743200" cy="1600200"/>
            <a:chOff x="1536" y="1584"/>
            <a:chExt cx="1728" cy="1008"/>
          </a:xfrm>
        </p:grpSpPr>
        <p:sp>
          <p:nvSpPr>
            <p:cNvPr id="6" name="AutoShape 16"/>
            <p:cNvSpPr>
              <a:spLocks noChangeArrowheads="1"/>
            </p:cNvSpPr>
            <p:nvPr/>
          </p:nvSpPr>
          <p:spPr bwMode="auto"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17"/>
            <p:cNvSpPr txBox="1">
              <a:spLocks noChangeArrowheads="1"/>
            </p:cNvSpPr>
            <p:nvPr/>
          </p:nvSpPr>
          <p:spPr bwMode="auto">
            <a:xfrm>
              <a:off x="2352" y="17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/>
                <a:t>π</a:t>
              </a:r>
              <a:endParaRPr lang="en-US" altLang="zh-CN"/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20" descr="浅色下对角线"/>
            <p:cNvSpPr>
              <a:spLocks noChangeArrowheads="1"/>
            </p:cNvSpPr>
            <p:nvPr/>
          </p:nvSpPr>
          <p:spPr bwMode="auto">
            <a:xfrm>
              <a:off x="163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23" descr="浅色下对角线"/>
            <p:cNvSpPr>
              <a:spLocks noChangeArrowheads="1"/>
            </p:cNvSpPr>
            <p:nvPr/>
          </p:nvSpPr>
          <p:spPr bwMode="auto">
            <a:xfrm>
              <a:off x="1920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25" descr="浅色下对角线"/>
            <p:cNvSpPr>
              <a:spLocks noChangeArrowheads="1"/>
            </p:cNvSpPr>
            <p:nvPr/>
          </p:nvSpPr>
          <p:spPr bwMode="auto">
            <a:xfrm>
              <a:off x="3072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26" descr="浅色下对角线"/>
            <p:cNvSpPr>
              <a:spLocks noChangeArrowheads="1"/>
            </p:cNvSpPr>
            <p:nvPr/>
          </p:nvSpPr>
          <p:spPr bwMode="auto">
            <a:xfrm>
              <a:off x="3168" y="1584"/>
              <a:ext cx="96" cy="1008"/>
            </a:xfrm>
            <a:prstGeom prst="rect">
              <a:avLst/>
            </a:prstGeom>
            <a:pattFill prst="ltDn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0408" y="4149328"/>
            <a:ext cx="367240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l"/>
            <a:r>
              <a:rPr lang="zh-CN" altLang="en-US" sz="2200" kern="0" dirty="0">
                <a:solidFill>
                  <a:srgbClr val="003399"/>
                </a:solidFill>
                <a:ea typeface="宋体" charset="-122"/>
              </a:rPr>
              <a:t>注：</a:t>
            </a:r>
            <a:r>
              <a:rPr lang="zh-CN" altLang="en-US" sz="2200" b="0" kern="0" dirty="0">
                <a:solidFill>
                  <a:srgbClr val="003399"/>
                </a:solidFill>
                <a:ea typeface="宋体" charset="-122"/>
              </a:rPr>
              <a:t>投影之后不仅取消了原关系中的某些列，而且还可能取消某些元组，</a:t>
            </a:r>
            <a:r>
              <a:rPr lang="en-US" altLang="zh-CN" sz="2200" b="0" kern="0" dirty="0">
                <a:solidFill>
                  <a:srgbClr val="003399"/>
                </a:solidFill>
                <a:ea typeface="宋体" charset="-122"/>
              </a:rPr>
              <a:t>why</a:t>
            </a:r>
            <a:r>
              <a:rPr lang="zh-CN" altLang="en-US" sz="2200" b="0" kern="0" dirty="0">
                <a:solidFill>
                  <a:srgbClr val="003399"/>
                </a:solidFill>
                <a:ea typeface="宋体" charset="-122"/>
              </a:rPr>
              <a:t>？</a:t>
            </a:r>
            <a:endParaRPr lang="en-US" altLang="zh-CN" sz="2200" kern="0" dirty="0">
              <a:solidFill>
                <a:srgbClr val="003399"/>
              </a:solidFill>
              <a:ea typeface="宋体" charset="-122"/>
            </a:endParaRPr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599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 投影示例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341437"/>
            <a:ext cx="8229600" cy="863427"/>
          </a:xfrm>
        </p:spPr>
        <p:txBody>
          <a:bodyPr/>
          <a:lstStyle/>
          <a:p>
            <a:pPr algn="just"/>
            <a:r>
              <a:rPr lang="zh-CN" altLang="en-US" dirty="0">
                <a:ea typeface="宋体" charset="-122"/>
              </a:rPr>
              <a:t>查询所有学生的姓名和所在系</a:t>
            </a:r>
          </a:p>
          <a:p>
            <a:pPr lvl="1" algn="just">
              <a:buFont typeface="Wingdings" pitchFamily="2" charset="2"/>
              <a:buNone/>
            </a:pPr>
            <a:r>
              <a:rPr lang="zh-CN" altLang="en-US" dirty="0">
                <a:ea typeface="宋体" charset="-122"/>
              </a:rPr>
              <a:t>   </a:t>
            </a:r>
          </a:p>
          <a:p>
            <a:pPr lvl="1" algn="just">
              <a:buFont typeface="Wingdings" pitchFamily="2" charset="2"/>
              <a:buNone/>
            </a:pPr>
            <a:endParaRPr lang="zh-CN" altLang="en-US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sp>
        <p:nvSpPr>
          <p:cNvPr id="508930" name="Text Box 2"/>
          <p:cNvSpPr txBox="1">
            <a:spLocks noChangeArrowheads="1"/>
          </p:cNvSpPr>
          <p:nvPr/>
        </p:nvSpPr>
        <p:spPr bwMode="auto">
          <a:xfrm>
            <a:off x="614108" y="2169841"/>
            <a:ext cx="8301292" cy="771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lvl="1" algn="l"/>
            <a:r>
              <a:rPr kumimoji="0" lang="en-US" altLang="zh-CN" sz="2400" dirty="0">
                <a:solidFill>
                  <a:srgbClr val="003399"/>
                </a:solidFill>
              </a:rPr>
              <a:t>π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Sname</a:t>
            </a:r>
            <a:r>
              <a:rPr kumimoji="0" lang="zh-CN" altLang="en-US" sz="2400" baseline="-25000" dirty="0">
                <a:solidFill>
                  <a:srgbClr val="003399"/>
                </a:solidFill>
              </a:rPr>
              <a:t>，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Sdept</a:t>
            </a:r>
            <a:r>
              <a:rPr kumimoji="0" lang="en-US" altLang="zh-CN" sz="2400" dirty="0">
                <a:solidFill>
                  <a:srgbClr val="003399"/>
                </a:solidFill>
              </a:rPr>
              <a:t>(Student)      </a:t>
            </a:r>
            <a:r>
              <a:rPr kumimoji="0" lang="zh-CN" altLang="en-US" sz="2400" dirty="0">
                <a:solidFill>
                  <a:srgbClr val="003399"/>
                </a:solidFill>
              </a:rPr>
              <a:t>或      </a:t>
            </a:r>
            <a:r>
              <a:rPr kumimoji="0" lang="en-US" altLang="zh-CN" sz="2400" dirty="0">
                <a:solidFill>
                  <a:srgbClr val="003399"/>
                </a:solidFill>
              </a:rPr>
              <a:t>π</a:t>
            </a:r>
            <a:r>
              <a:rPr kumimoji="0" lang="en-US" altLang="zh-CN" sz="2400" baseline="-25000" dirty="0">
                <a:solidFill>
                  <a:srgbClr val="003399"/>
                </a:solidFill>
              </a:rPr>
              <a:t>2</a:t>
            </a:r>
            <a:r>
              <a:rPr kumimoji="0" lang="zh-CN" altLang="en-US" sz="2400" baseline="-25000" dirty="0">
                <a:solidFill>
                  <a:srgbClr val="003399"/>
                </a:solidFill>
              </a:rPr>
              <a:t>，</a:t>
            </a:r>
            <a:r>
              <a:rPr kumimoji="0" lang="en-US" altLang="zh-CN" sz="2400" baseline="-25000" dirty="0">
                <a:solidFill>
                  <a:srgbClr val="003399"/>
                </a:solidFill>
              </a:rPr>
              <a:t>5</a:t>
            </a:r>
            <a:r>
              <a:rPr kumimoji="0" lang="en-US" altLang="zh-CN" sz="2400" dirty="0">
                <a:solidFill>
                  <a:srgbClr val="003399"/>
                </a:solidFill>
              </a:rPr>
              <a:t>(Student)</a:t>
            </a:r>
          </a:p>
          <a:p>
            <a:pPr algn="l"/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19514"/>
              </p:ext>
            </p:extLst>
          </p:nvPr>
        </p:nvGraphicFramePr>
        <p:xfrm>
          <a:off x="377080" y="285293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167582"/>
              </p:ext>
            </p:extLst>
          </p:nvPr>
        </p:nvGraphicFramePr>
        <p:xfrm>
          <a:off x="2915816" y="2987824"/>
          <a:ext cx="3396288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2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52400"/>
            <a:ext cx="8807896" cy="5402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 投影示例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6079" y="1268761"/>
            <a:ext cx="8351837" cy="648072"/>
          </a:xfrm>
        </p:spPr>
        <p:txBody>
          <a:bodyPr/>
          <a:lstStyle/>
          <a:p>
            <a:pPr algn="just"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宋体" charset="-122"/>
              </a:rPr>
              <a:t>查询学生都在哪些系学习           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ea typeface="宋体" charset="-122"/>
              </a:rPr>
              <a:t>             </a:t>
            </a:r>
          </a:p>
        </p:txBody>
      </p:sp>
      <p:sp>
        <p:nvSpPr>
          <p:cNvPr id="351300" name="Text Box 68"/>
          <p:cNvSpPr txBox="1">
            <a:spLocks noChangeArrowheads="1"/>
          </p:cNvSpPr>
          <p:nvPr/>
        </p:nvSpPr>
        <p:spPr bwMode="auto">
          <a:xfrm>
            <a:off x="1763688" y="1916833"/>
            <a:ext cx="232978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0" lang="en-US" altLang="zh-CN" sz="2400" dirty="0">
                <a:solidFill>
                  <a:srgbClr val="003399"/>
                </a:solidFill>
              </a:rPr>
              <a:t>π</a:t>
            </a:r>
            <a:r>
              <a:rPr kumimoji="0" lang="en-US" altLang="zh-CN" sz="2400" baseline="-25000" dirty="0" err="1">
                <a:solidFill>
                  <a:srgbClr val="003399"/>
                </a:solidFill>
              </a:rPr>
              <a:t>Sdept</a:t>
            </a:r>
            <a:r>
              <a:rPr kumimoji="0" lang="en-US" altLang="zh-CN" sz="2400" dirty="0">
                <a:solidFill>
                  <a:srgbClr val="003399"/>
                </a:solidFill>
              </a:rPr>
              <a:t>(Student)</a:t>
            </a:r>
            <a:endParaRPr lang="en-US" altLang="zh-CN" sz="2400" dirty="0">
              <a:solidFill>
                <a:srgbClr val="003399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7029"/>
              </p:ext>
            </p:extLst>
          </p:nvPr>
        </p:nvGraphicFramePr>
        <p:xfrm>
          <a:off x="377080" y="2852936"/>
          <a:ext cx="8490720" cy="2700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8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Sage</a:t>
                      </a: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03001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李勇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刘晨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07001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王敏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女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04002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张立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男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8456"/>
              </p:ext>
            </p:extLst>
          </p:nvPr>
        </p:nvGraphicFramePr>
        <p:xfrm>
          <a:off x="3244398" y="3284984"/>
          <a:ext cx="1698144" cy="2151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Sdept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IS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</a:t>
                      </a:r>
                    </a:p>
                  </a:txBody>
                  <a:tcPr marL="90000" marR="90000" marT="46800" marB="4680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圆角矩形标注 2"/>
          <p:cNvSpPr/>
          <p:nvPr/>
        </p:nvSpPr>
        <p:spPr bwMode="auto">
          <a:xfrm>
            <a:off x="5539517" y="1978496"/>
            <a:ext cx="3371900" cy="442674"/>
          </a:xfrm>
          <a:prstGeom prst="wedgeRoundRectCallout">
            <a:avLst>
              <a:gd name="adj1" fmla="val -96325"/>
              <a:gd name="adj2" fmla="val 249774"/>
              <a:gd name="adj3" fmla="val 16667"/>
            </a:avLst>
          </a:prstGeom>
          <a:solidFill>
            <a:schemeClr val="bg1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在查询结果中去掉重复元组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36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300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248" y="116632"/>
            <a:ext cx="8928992" cy="563563"/>
          </a:xfrm>
        </p:spPr>
        <p:txBody>
          <a:bodyPr/>
          <a:lstStyle/>
          <a:p>
            <a:r>
              <a:rPr lang="zh-CN" altLang="en-US" dirty="0">
                <a:latin typeface="宋体" charset="-122"/>
                <a:ea typeface="宋体" charset="-122"/>
              </a:rPr>
              <a:t>认清关系的本质：概念演绎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424936" cy="4953000"/>
          </a:xfrm>
        </p:spPr>
        <p:txBody>
          <a:bodyPr/>
          <a:lstStyle/>
          <a:p>
            <a:pPr algn="just"/>
            <a:r>
              <a:rPr lang="zh-CN" altLang="en-US" dirty="0">
                <a:ea typeface="宋体" charset="-122"/>
              </a:rPr>
              <a:t>笛卡尔积（</a:t>
            </a:r>
            <a:r>
              <a:rPr lang="en-US" altLang="zh-CN" dirty="0">
                <a:latin typeface="Times New Roman" pitchFamily="18" charset="0"/>
                <a:ea typeface="宋体" charset="-122"/>
              </a:rPr>
              <a:t>Cartesian Product</a:t>
            </a:r>
            <a:r>
              <a:rPr lang="zh-CN" altLang="en-US" dirty="0">
                <a:ea typeface="宋体" charset="-122"/>
              </a:rPr>
              <a:t>） ：给定一组域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 err="1">
                <a:ea typeface="宋体" charset="-122"/>
              </a:rPr>
              <a:t>D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（允许存在相同的域）。 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D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>
                <a:ea typeface="宋体" charset="-122"/>
              </a:rPr>
              <a:t>…</a:t>
            </a:r>
            <a:r>
              <a:rPr lang="zh-CN" altLang="en-US" dirty="0">
                <a:ea typeface="宋体" charset="-122"/>
              </a:rPr>
              <a:t>，</a:t>
            </a:r>
            <a:r>
              <a:rPr lang="en-US" altLang="zh-CN" i="1" dirty="0" err="1">
                <a:ea typeface="宋体" charset="-122"/>
              </a:rPr>
              <a:t>D</a:t>
            </a:r>
            <a:r>
              <a:rPr lang="en-US" altLang="zh-CN" i="1" baseline="-25000" dirty="0" err="1">
                <a:ea typeface="宋体" charset="-122"/>
              </a:rPr>
              <a:t>n</a:t>
            </a:r>
            <a:r>
              <a:rPr lang="zh-CN" altLang="en-US" dirty="0">
                <a:ea typeface="宋体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ea typeface="黑体" pitchFamily="2" charset="-122"/>
              </a:rPr>
              <a:t>笛卡尔积</a:t>
            </a:r>
            <a:r>
              <a:rPr lang="zh-CN" altLang="en-US" dirty="0">
                <a:ea typeface="宋体" charset="-122"/>
              </a:rPr>
              <a:t>定义为：</a:t>
            </a:r>
            <a:endParaRPr lang="en-US" altLang="zh-CN" dirty="0">
              <a:ea typeface="宋体" charset="-122"/>
            </a:endParaRPr>
          </a:p>
          <a:p>
            <a:pPr marL="0" indent="0" algn="just">
              <a:buNone/>
            </a:pPr>
            <a:endParaRPr lang="en-US" altLang="zh-CN" i="1" dirty="0">
              <a:ea typeface="宋体" charset="-122"/>
            </a:endParaRPr>
          </a:p>
          <a:p>
            <a:pPr marL="0" indent="0" algn="just">
              <a:buNone/>
            </a:pPr>
            <a:r>
              <a:rPr lang="zh-CN" altLang="en-US" i="1" dirty="0">
                <a:ea typeface="宋体" charset="-122"/>
              </a:rPr>
              <a:t> </a:t>
            </a:r>
            <a:r>
              <a:rPr lang="en-US" altLang="zh-CN" sz="2000" b="0" i="1" dirty="0">
                <a:ea typeface="宋体" charset="-122"/>
              </a:rPr>
              <a:t>D</a:t>
            </a:r>
            <a:r>
              <a:rPr lang="en-US" altLang="zh-CN" sz="2000" b="0" baseline="-25000" dirty="0">
                <a:ea typeface="宋体" charset="-122"/>
              </a:rPr>
              <a:t>1</a:t>
            </a:r>
            <a:r>
              <a:rPr lang="en-US" altLang="zh-CN" sz="2000" b="0" dirty="0">
                <a:ea typeface="宋体" charset="-122"/>
              </a:rPr>
              <a:t>×</a:t>
            </a:r>
            <a:r>
              <a:rPr lang="en-US" altLang="zh-CN" sz="2000" b="0" i="1" dirty="0">
                <a:ea typeface="宋体" charset="-122"/>
              </a:rPr>
              <a:t>D</a:t>
            </a:r>
            <a:r>
              <a:rPr lang="en-US" altLang="zh-CN" sz="2000" b="0" baseline="-25000" dirty="0">
                <a:ea typeface="宋体" charset="-122"/>
              </a:rPr>
              <a:t>2</a:t>
            </a:r>
            <a:r>
              <a:rPr lang="en-US" altLang="zh-CN" sz="2000" b="0" dirty="0">
                <a:ea typeface="宋体" charset="-122"/>
              </a:rPr>
              <a:t>×…×</a:t>
            </a:r>
            <a:r>
              <a:rPr lang="en-US" altLang="zh-CN" sz="2000" b="0" i="1" dirty="0" err="1">
                <a:ea typeface="宋体" charset="-122"/>
              </a:rPr>
              <a:t>D</a:t>
            </a:r>
            <a:r>
              <a:rPr lang="en-US" altLang="zh-CN" sz="2000" b="0" i="1" baseline="-25000" dirty="0" err="1">
                <a:ea typeface="宋体" charset="-122"/>
              </a:rPr>
              <a:t>n</a:t>
            </a:r>
            <a:r>
              <a:rPr lang="en-US" altLang="zh-CN" sz="2000" b="0" i="1" baseline="-25000" dirty="0">
                <a:ea typeface="宋体" charset="-122"/>
              </a:rPr>
              <a:t> </a:t>
            </a:r>
            <a:r>
              <a:rPr lang="zh-CN" altLang="en-US" sz="2000" b="0" dirty="0">
                <a:ea typeface="宋体" charset="-122"/>
              </a:rPr>
              <a:t> </a:t>
            </a:r>
            <a:r>
              <a:rPr lang="en-US" altLang="zh-CN" sz="2000" b="0" dirty="0">
                <a:ea typeface="宋体" charset="-122"/>
              </a:rPr>
              <a:t>=</a:t>
            </a:r>
            <a:r>
              <a:rPr lang="zh-CN" altLang="en-US" sz="2000" b="0" dirty="0">
                <a:ea typeface="宋体" charset="-122"/>
              </a:rPr>
              <a:t> ｛（</a:t>
            </a:r>
            <a:r>
              <a:rPr lang="en-US" altLang="zh-CN" sz="2000" b="0" i="1" dirty="0">
                <a:ea typeface="宋体" charset="-122"/>
              </a:rPr>
              <a:t>d</a:t>
            </a:r>
            <a:r>
              <a:rPr lang="en-US" altLang="zh-CN" sz="2000" b="0" baseline="-25000" dirty="0">
                <a:ea typeface="宋体" charset="-122"/>
              </a:rPr>
              <a:t>1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i="1" dirty="0">
                <a:ea typeface="宋体" charset="-122"/>
              </a:rPr>
              <a:t>d</a:t>
            </a:r>
            <a:r>
              <a:rPr lang="en-US" altLang="zh-CN" sz="2000" b="0" baseline="-25000" dirty="0">
                <a:ea typeface="宋体" charset="-122"/>
              </a:rPr>
              <a:t>2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dirty="0">
                <a:ea typeface="宋体" charset="-122"/>
              </a:rPr>
              <a:t>…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i="1" dirty="0" err="1">
                <a:ea typeface="宋体" charset="-122"/>
              </a:rPr>
              <a:t>d</a:t>
            </a:r>
            <a:r>
              <a:rPr lang="en-US" altLang="zh-CN" sz="2000" b="0" i="1" baseline="-25000" dirty="0" err="1">
                <a:ea typeface="宋体" charset="-122"/>
              </a:rPr>
              <a:t>n</a:t>
            </a:r>
            <a:r>
              <a:rPr lang="zh-CN" altLang="en-US" sz="2000" b="0" dirty="0">
                <a:ea typeface="宋体" charset="-122"/>
              </a:rPr>
              <a:t>）｜</a:t>
            </a:r>
            <a:r>
              <a:rPr lang="en-US" altLang="zh-CN" sz="2000" b="0" i="1" dirty="0" err="1">
                <a:ea typeface="宋体" charset="-122"/>
              </a:rPr>
              <a:t>d</a:t>
            </a:r>
            <a:r>
              <a:rPr lang="en-US" altLang="zh-CN" sz="2000" b="0" i="1" baseline="-25000" dirty="0" err="1">
                <a:ea typeface="宋体" charset="-122"/>
              </a:rPr>
              <a:t>i</a:t>
            </a:r>
            <a:r>
              <a:rPr lang="en-US" altLang="zh-CN" sz="2000" b="0" dirty="0" err="1">
                <a:ea typeface="宋体" charset="-122"/>
                <a:sym typeface="Symbol" pitchFamily="18" charset="2"/>
              </a:rPr>
              <a:t></a:t>
            </a:r>
            <a:r>
              <a:rPr lang="en-US" altLang="zh-CN" sz="2000" b="0" i="1" dirty="0" err="1">
                <a:ea typeface="宋体" charset="-122"/>
              </a:rPr>
              <a:t>D</a:t>
            </a:r>
            <a:r>
              <a:rPr lang="en-US" altLang="zh-CN" sz="2000" b="0" i="1" baseline="-25000" dirty="0" err="1">
                <a:ea typeface="宋体" charset="-122"/>
              </a:rPr>
              <a:t>i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i="1" dirty="0" err="1">
                <a:ea typeface="宋体" charset="-122"/>
              </a:rPr>
              <a:t>i</a:t>
            </a:r>
            <a:r>
              <a:rPr lang="zh-CN" altLang="en-US" sz="2000" b="0" dirty="0">
                <a:ea typeface="宋体" charset="-122"/>
              </a:rPr>
              <a:t>＝</a:t>
            </a:r>
            <a:r>
              <a:rPr lang="en-US" altLang="zh-CN" sz="2000" b="0" dirty="0">
                <a:ea typeface="宋体" charset="-122"/>
              </a:rPr>
              <a:t>1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dirty="0">
                <a:ea typeface="宋体" charset="-122"/>
              </a:rPr>
              <a:t>2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dirty="0">
                <a:ea typeface="宋体" charset="-122"/>
              </a:rPr>
              <a:t>…</a:t>
            </a:r>
            <a:r>
              <a:rPr lang="zh-CN" altLang="en-US" sz="2000" b="0" dirty="0">
                <a:ea typeface="宋体" charset="-122"/>
              </a:rPr>
              <a:t>，</a:t>
            </a:r>
            <a:r>
              <a:rPr lang="en-US" altLang="zh-CN" sz="2000" b="0" i="1" dirty="0">
                <a:ea typeface="宋体" charset="-122"/>
              </a:rPr>
              <a:t>n</a:t>
            </a:r>
            <a:r>
              <a:rPr lang="zh-CN" altLang="en-US" sz="2000" b="0" dirty="0">
                <a:ea typeface="宋体" charset="-122"/>
              </a:rPr>
              <a:t>｝</a:t>
            </a:r>
          </a:p>
        </p:txBody>
      </p:sp>
    </p:spTree>
    <p:extLst>
      <p:ext uri="{BB962C8B-B14F-4D97-AF65-F5344CB8AC3E}">
        <p14:creationId xmlns:p14="http://schemas.microsoft.com/office/powerpoint/2010/main" val="42140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 连接（</a:t>
            </a:r>
            <a:r>
              <a:rPr lang="en-US" altLang="zh-CN" dirty="0">
                <a:ea typeface="宋体" charset="-122"/>
              </a:rPr>
              <a:t>Join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23528" y="1412776"/>
                <a:ext cx="8424936" cy="3240360"/>
              </a:xfrm>
            </p:spPr>
            <p:txBody>
              <a:bodyPr/>
              <a:lstStyle/>
              <a:p>
                <a:pPr algn="just">
                  <a:lnSpc>
                    <a:spcPts val="4000"/>
                  </a:lnSpc>
                </a:pPr>
                <a:r>
                  <a:rPr lang="zh-CN" altLang="en-US" sz="2400" dirty="0">
                    <a:ea typeface="宋体" charset="-122"/>
                  </a:rPr>
                  <a:t>连接（或</a:t>
                </a:r>
                <a:r>
                  <a:rPr lang="en-US" altLang="zh-CN" sz="2400" dirty="0">
                    <a:ea typeface="宋体" charset="-122"/>
                  </a:rPr>
                  <a:t>θ</a:t>
                </a:r>
                <a:r>
                  <a:rPr lang="zh-CN" altLang="en-US" sz="2400" dirty="0">
                    <a:ea typeface="宋体" charset="-122"/>
                  </a:rPr>
                  <a:t>连接）</a:t>
                </a:r>
                <a:r>
                  <a:rPr lang="zh-CN" altLang="en-US" sz="2400" b="0" dirty="0">
                    <a:ea typeface="宋体" charset="-122"/>
                  </a:rPr>
                  <a:t>：从两个（或多个）关系的笛卡尔积中选取属性间满足指定条件的元组。</a:t>
                </a:r>
              </a:p>
              <a:p>
                <a:pPr marL="0" indent="0" algn="just">
                  <a:lnSpc>
                    <a:spcPct val="90000"/>
                  </a:lnSpc>
                  <a:buNone/>
                </a:pPr>
                <a:endParaRPr lang="en-US" altLang="zh-CN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 algn="just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zh-CN" altLang="en-US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𝜽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altLang="zh-CN" b="0" i="1">
                          <a:solidFill>
                            <a:srgbClr val="003399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 ∧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] 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θ</m:t>
                      </m:r>
                      <m:sSub>
                        <m:sSubPr>
                          <m:ctrlP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b="0" i="1" dirty="0">
                          <a:solidFill>
                            <a:srgbClr val="003399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b="0" dirty="0">
                          <a:solidFill>
                            <a:srgbClr val="003399"/>
                          </a:solidFill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pPr marL="1238250" lvl="2" algn="just">
                  <a:lnSpc>
                    <a:spcPct val="90000"/>
                  </a:lnSpc>
                  <a:buFont typeface="Wingdings" pitchFamily="2" charset="2"/>
                  <a:buChar char="Ø"/>
                </a:pPr>
                <a:endParaRPr lang="en-US" altLang="zh-CN" sz="2100" i="1" dirty="0">
                  <a:ea typeface="宋体" charset="-122"/>
                </a:endParaRPr>
              </a:p>
              <a:p>
                <a:pPr marL="1238250" lvl="2" algn="just">
                  <a:lnSpc>
                    <a:spcPct val="90000"/>
                  </a:lnSpc>
                  <a:buFont typeface="Wingdings" pitchFamily="2" charset="2"/>
                  <a:buChar char="Ø"/>
                </a:pPr>
                <a:r>
                  <a:rPr lang="en-US" altLang="zh-CN" sz="2100" i="1" dirty="0">
                    <a:ea typeface="宋体" charset="-122"/>
                  </a:rPr>
                  <a:t>A</a:t>
                </a:r>
                <a:r>
                  <a:rPr lang="zh-CN" altLang="en-US" dirty="0">
                    <a:ea typeface="宋体" charset="-122"/>
                  </a:rPr>
                  <a:t>和</a:t>
                </a:r>
                <a:r>
                  <a:rPr lang="en-US" altLang="zh-CN" i="1" dirty="0">
                    <a:ea typeface="宋体" charset="-122"/>
                  </a:rPr>
                  <a:t>B</a:t>
                </a:r>
                <a:r>
                  <a:rPr lang="zh-CN" altLang="en-US" i="1" dirty="0">
                    <a:ea typeface="宋体" charset="-122"/>
                  </a:rPr>
                  <a:t>：</a:t>
                </a:r>
                <a:r>
                  <a:rPr lang="zh-CN" altLang="en-US" dirty="0">
                    <a:ea typeface="宋体" charset="-122"/>
                  </a:rPr>
                  <a:t>分别为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和</a:t>
                </a:r>
                <a:r>
                  <a:rPr lang="en-US" altLang="zh-CN" i="1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上度数相等且可比的属性组</a:t>
                </a:r>
              </a:p>
              <a:p>
                <a:pPr marL="1238250" lvl="2" algn="just">
                  <a:lnSpc>
                    <a:spcPct val="90000"/>
                  </a:lnSpc>
                  <a:buFont typeface="Wingdings" pitchFamily="2" charset="2"/>
                  <a:buChar char="Ø"/>
                </a:pPr>
                <a:r>
                  <a:rPr lang="en-US" altLang="zh-CN" dirty="0">
                    <a:ea typeface="宋体" charset="-122"/>
                  </a:rPr>
                  <a:t>θ</a:t>
                </a:r>
                <a:r>
                  <a:rPr lang="zh-CN" altLang="en-US" dirty="0">
                    <a:ea typeface="宋体" charset="-122"/>
                  </a:rPr>
                  <a:t>：比较运算符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522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23528" y="1412776"/>
                <a:ext cx="8424936" cy="3240360"/>
              </a:xfrm>
              <a:blipFill rotWithShape="1">
                <a:blip r:embed="rId2"/>
                <a:stretch>
                  <a:fillRect l="-1302" t="-188" r="-1158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5738" y="4941168"/>
            <a:ext cx="8562726" cy="14260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注：连接运算从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和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的广义笛卡尔积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en-US" altLang="zh-CN" b="0" dirty="0">
                <a:solidFill>
                  <a:srgbClr val="C00000"/>
                </a:solidFill>
                <a:ea typeface="宋体" charset="-122"/>
              </a:rPr>
              <a:t>×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中选取（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R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关系）在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A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属性组上的值与（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S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关系）在</a:t>
            </a:r>
            <a:r>
              <a:rPr lang="en-US" altLang="zh-CN" b="0" i="1" dirty="0">
                <a:solidFill>
                  <a:srgbClr val="C00000"/>
                </a:solidFill>
                <a:ea typeface="宋体" charset="-122"/>
              </a:rPr>
              <a:t>B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属性组上值满足比较关系</a:t>
            </a:r>
            <a:r>
              <a:rPr lang="en-US" altLang="zh-CN" b="0" dirty="0">
                <a:solidFill>
                  <a:srgbClr val="C00000"/>
                </a:solidFill>
                <a:ea typeface="宋体" charset="-122"/>
              </a:rPr>
              <a:t>θ</a:t>
            </a:r>
            <a:r>
              <a:rPr lang="zh-CN" altLang="en-US" b="0" dirty="0">
                <a:solidFill>
                  <a:srgbClr val="C00000"/>
                </a:solidFill>
                <a:ea typeface="宋体" charset="-122"/>
              </a:rPr>
              <a:t>的元组。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0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6233" y="508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专门的关系运算：连接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3288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9512" y="1268760"/>
                <a:ext cx="8712968" cy="4608512"/>
              </a:xfrm>
            </p:spPr>
            <p:txBody>
              <a:bodyPr/>
              <a:lstStyle/>
              <a:p>
                <a:r>
                  <a:rPr lang="zh-CN" altLang="en-US" dirty="0">
                    <a:ea typeface="宋体" charset="-122"/>
                  </a:rPr>
                  <a:t>等值连接（</a:t>
                </a:r>
                <a:r>
                  <a:rPr lang="en-US" altLang="zh-CN" dirty="0">
                    <a:ea typeface="宋体" charset="-122"/>
                  </a:rPr>
                  <a:t>equijoin</a:t>
                </a:r>
                <a:r>
                  <a:rPr lang="zh-CN" altLang="en-US" dirty="0">
                    <a:ea typeface="宋体" charset="-122"/>
                  </a:rPr>
                  <a:t>） </a:t>
                </a:r>
                <a:endParaRPr lang="en-US" altLang="zh-CN" dirty="0">
                  <a:ea typeface="宋体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宋体" charset="-122"/>
                  </a:rPr>
                  <a:t>比较运算符</a:t>
                </a:r>
                <a:r>
                  <a:rPr lang="en-US" altLang="zh-CN" dirty="0">
                    <a:ea typeface="宋体" charset="-122"/>
                  </a:rPr>
                  <a:t>θ</a:t>
                </a:r>
                <a:r>
                  <a:rPr lang="zh-CN" altLang="en-US" dirty="0">
                    <a:ea typeface="宋体" charset="-122"/>
                  </a:rPr>
                  <a:t>为“</a:t>
                </a:r>
                <a:r>
                  <a:rPr lang="en-US" altLang="zh-CN" dirty="0">
                    <a:ea typeface="宋体" charset="-122"/>
                  </a:rPr>
                  <a:t>=</a:t>
                </a:r>
                <a:r>
                  <a:rPr lang="zh-CN" altLang="en-US" dirty="0">
                    <a:ea typeface="宋体" charset="-122"/>
                  </a:rPr>
                  <a:t>”的连接称为等值连接 </a:t>
                </a:r>
                <a:endParaRPr lang="en-US" altLang="zh-CN" dirty="0">
                  <a:ea typeface="宋体" charset="-122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zh-CN" dirty="0">
                  <a:ea typeface="宋体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 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003399"/>
                  </a:solidFill>
                </a:endParaRPr>
              </a:p>
              <a:p>
                <a:r>
                  <a:rPr lang="zh-CN" altLang="en-US" dirty="0">
                    <a:ea typeface="宋体" charset="-122"/>
                  </a:rPr>
                  <a:t>自然连接（</a:t>
                </a:r>
                <a:r>
                  <a:rPr lang="en-US" altLang="zh-CN" dirty="0">
                    <a:ea typeface="宋体" charset="-122"/>
                  </a:rPr>
                  <a:t>Natural join</a:t>
                </a:r>
                <a:r>
                  <a:rPr lang="zh-CN" altLang="en-US" dirty="0">
                    <a:ea typeface="宋体" charset="-122"/>
                  </a:rPr>
                  <a:t>）：一种特殊的等值连接</a:t>
                </a:r>
              </a:p>
              <a:p>
                <a:pPr marL="823913" lvl="1">
                  <a:buFont typeface="Wingdings" pitchFamily="2" charset="2"/>
                  <a:buChar char="Ø"/>
                </a:pPr>
                <a:r>
                  <a:rPr lang="zh-CN" altLang="en-US" dirty="0">
                    <a:ea typeface="宋体" charset="-122"/>
                  </a:rPr>
                  <a:t>进行比较的分量默认是两个关系中相同（重叠）的属性组</a:t>
                </a:r>
              </a:p>
              <a:p>
                <a:pPr marL="823913" lvl="1">
                  <a:buFont typeface="Wingdings" pitchFamily="2" charset="2"/>
                  <a:buChar char="Ø"/>
                </a:pPr>
                <a:r>
                  <a:rPr lang="zh-CN" altLang="en-US" dirty="0">
                    <a:ea typeface="宋体" charset="-122"/>
                  </a:rPr>
                  <a:t>在查询结果中却掉重复的属性列</a:t>
                </a:r>
                <a:endParaRPr lang="en-US" altLang="zh-CN" dirty="0">
                  <a:ea typeface="宋体" charset="-122"/>
                </a:endParaRPr>
              </a:p>
              <a:p>
                <a:pPr marL="823913" lvl="1">
                  <a:buFont typeface="Wingdings" pitchFamily="2" charset="2"/>
                  <a:buChar char="Ø"/>
                </a:pPr>
                <a:endParaRPr lang="zh-CN" altLang="en-US" dirty="0">
                  <a:ea typeface="宋体" charset="-12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𝑹</m:t>
                      </m:r>
                      <m:r>
                        <a:rPr lang="en-US" altLang="zh-CN" i="1" smtClean="0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⋈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={</m:t>
                      </m:r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3399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solidFill>
                            <a:srgbClr val="003399"/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  <a:sym typeface="Symbol" pitchFamily="18" charset="2"/>
                        </a:rPr>
                        <m:t>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 ∧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</a:rPr>
                        <m:t>𝐵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 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3399"/>
                              </a:solidFill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 dirty="0">
                          <a:solidFill>
                            <a:srgbClr val="003399"/>
                          </a:solidFill>
                          <a:latin typeface="Cambria Math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3399"/>
                          </a:solidFill>
                          <a:latin typeface="Cambria Math"/>
                        </a:rPr>
                        <m:t>]}</m:t>
                      </m:r>
                    </m:oMath>
                  </m:oMathPara>
                </a14:m>
                <a:endParaRPr lang="en-US" altLang="zh-CN" dirty="0">
                  <a:solidFill>
                    <a:srgbClr val="003399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5328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268760"/>
                <a:ext cx="8712968" cy="4608512"/>
              </a:xfrm>
              <a:blipFill rotWithShape="1">
                <a:blip r:embed="rId2"/>
                <a:stretch>
                  <a:fillRect l="-1608" t="-2381" r="-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9043" y="5877272"/>
            <a:ext cx="86409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注：参与自然连接的两个关系中的重叠属性（组），可以名字不同。</a:t>
            </a:r>
          </a:p>
        </p:txBody>
      </p:sp>
    </p:spTree>
    <p:extLst>
      <p:ext uri="{BB962C8B-B14F-4D97-AF65-F5344CB8AC3E}">
        <p14:creationId xmlns:p14="http://schemas.microsoft.com/office/powerpoint/2010/main" val="291113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996818"/>
              </p:ext>
            </p:extLst>
          </p:nvPr>
        </p:nvGraphicFramePr>
        <p:xfrm>
          <a:off x="323528" y="1725216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47607"/>
              </p:ext>
            </p:extLst>
          </p:nvPr>
        </p:nvGraphicFramePr>
        <p:xfrm>
          <a:off x="344240" y="4293096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988"/>
              </p:ext>
            </p:extLst>
          </p:nvPr>
        </p:nvGraphicFramePr>
        <p:xfrm>
          <a:off x="4932040" y="2521471"/>
          <a:ext cx="34203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7538" y="2121361"/>
                <a:ext cx="1278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38" y="2121361"/>
                <a:ext cx="127863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476" t="-6061" r="-5238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584600" y="2676569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627784" y="4093041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543176" y="3527529"/>
                <a:ext cx="868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&lt;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176" y="3527529"/>
                <a:ext cx="868571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938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03668"/>
              </p:ext>
            </p:extLst>
          </p:nvPr>
        </p:nvGraphicFramePr>
        <p:xfrm>
          <a:off x="757813" y="1673329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62115"/>
              </p:ext>
            </p:extLst>
          </p:nvPr>
        </p:nvGraphicFramePr>
        <p:xfrm>
          <a:off x="778525" y="4241209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525" y="127321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571" y="38410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143208"/>
              </p:ext>
            </p:extLst>
          </p:nvPr>
        </p:nvGraphicFramePr>
        <p:xfrm>
          <a:off x="5446971" y="3176115"/>
          <a:ext cx="34203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2469" y="2776005"/>
                <a:ext cx="1278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𝑪</m:t>
                        </m:r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𝑬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69" y="2776005"/>
                <a:ext cx="1278638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957" t="-6061" r="-5263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4018885" y="2624682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62069" y="4041154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977461" y="3475642"/>
                <a:ext cx="8685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𝑪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61" y="3475642"/>
                <a:ext cx="868571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781199" y="3675697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6322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69243"/>
              </p:ext>
            </p:extLst>
          </p:nvPr>
        </p:nvGraphicFramePr>
        <p:xfrm>
          <a:off x="757813" y="1673329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28701"/>
              </p:ext>
            </p:extLst>
          </p:nvPr>
        </p:nvGraphicFramePr>
        <p:xfrm>
          <a:off x="778525" y="4241209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8525" y="1273219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2571" y="3841099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986136"/>
              </p:ext>
            </p:extLst>
          </p:nvPr>
        </p:nvGraphicFramePr>
        <p:xfrm>
          <a:off x="5446971" y="3176115"/>
          <a:ext cx="27363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2469" y="2776005"/>
                <a:ext cx="83571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⋈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469" y="2776005"/>
                <a:ext cx="835715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8029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4018885" y="2624682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3062069" y="4041154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366414" y="3475642"/>
                <a:ext cx="4796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⋈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414" y="3475642"/>
                <a:ext cx="479618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781199" y="3675697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34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0800"/>
            <a:ext cx="8784976" cy="641896"/>
          </a:xfrm>
        </p:spPr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8064896" cy="5055840"/>
          </a:xfrm>
        </p:spPr>
        <p:txBody>
          <a:bodyPr/>
          <a:lstStyle/>
          <a:p>
            <a:r>
              <a:rPr lang="zh-CN" altLang="en-US" dirty="0"/>
              <a:t>查询每个学生的选课情况</a:t>
            </a:r>
          </a:p>
        </p:txBody>
      </p:sp>
    </p:spTree>
    <p:extLst>
      <p:ext uri="{BB962C8B-B14F-4D97-AF65-F5344CB8AC3E}">
        <p14:creationId xmlns:p14="http://schemas.microsoft.com/office/powerpoint/2010/main" val="5345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50800"/>
            <a:ext cx="8784976" cy="641896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专门的关系运算：连接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8064896" cy="5055840"/>
          </a:xfrm>
        </p:spPr>
        <p:txBody>
          <a:bodyPr/>
          <a:lstStyle/>
          <a:p>
            <a:pPr>
              <a:lnSpc>
                <a:spcPts val="4000"/>
              </a:lnSpc>
            </a:pPr>
            <a:r>
              <a:rPr lang="zh-CN" altLang="en-US" dirty="0"/>
              <a:t>连接操作让满足连接条件的元组出现在结果集中，但存在这样一种场景，“我想看看刘畅的选课情况”，如果在查询结果中没有出现刘畅，怎么解释这种现象呢？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zh-CN" altLang="en-US" dirty="0"/>
              <a:t>刘畅没有选修任何课程？</a:t>
            </a:r>
            <a:endParaRPr lang="en-US" altLang="zh-CN" dirty="0"/>
          </a:p>
          <a:p>
            <a:pPr lvl="1">
              <a:lnSpc>
                <a:spcPts val="4000"/>
              </a:lnSpc>
            </a:pPr>
            <a:r>
              <a:rPr lang="zh-CN" altLang="en-US" dirty="0"/>
              <a:t>没有刘畅这个学生？</a:t>
            </a:r>
          </a:p>
        </p:txBody>
      </p:sp>
    </p:spTree>
    <p:extLst>
      <p:ext uri="{BB962C8B-B14F-4D97-AF65-F5344CB8AC3E}">
        <p14:creationId xmlns:p14="http://schemas.microsoft.com/office/powerpoint/2010/main" val="284706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专门的关系运算：连接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60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5738" y="1447800"/>
                <a:ext cx="8850758" cy="4953000"/>
              </a:xfrm>
            </p:spPr>
            <p:txBody>
              <a:bodyPr/>
              <a:lstStyle/>
              <a:p>
                <a:pPr marL="342900" lvl="1" indent="-342900">
                  <a:lnSpc>
                    <a:spcPts val="4000"/>
                  </a:lnSpc>
                  <a:buClr>
                    <a:schemeClr val="folHlink"/>
                  </a:buClr>
                  <a:buSzPct val="110000"/>
                </a:pPr>
                <a:r>
                  <a:rPr lang="zh-CN" altLang="en-US" sz="2400" dirty="0">
                    <a:ea typeface="宋体" charset="-122"/>
                  </a:rPr>
                  <a:t>外连接：执行连接操作时，若把不满足连接条件的元组保留在结果关系中，在其它属性上填充空值</a:t>
                </a:r>
                <a:r>
                  <a:rPr lang="en-US" altLang="zh-CN" sz="2400" dirty="0">
                    <a:ea typeface="宋体" charset="-122"/>
                  </a:rPr>
                  <a:t>(Null)</a:t>
                </a:r>
                <a:r>
                  <a:rPr lang="zh-CN" altLang="en-US" sz="2400" dirty="0">
                    <a:ea typeface="宋体" charset="-122"/>
                  </a:rPr>
                  <a:t>，这种连接被称为外连接（</a:t>
                </a:r>
                <a:r>
                  <a:rPr lang="en-US" altLang="zh-CN" sz="2400" dirty="0">
                    <a:ea typeface="宋体" charset="-122"/>
                  </a:rPr>
                  <a:t>OUTER JOIN</a:t>
                </a:r>
                <a:r>
                  <a:rPr lang="zh-CN" altLang="en-US" sz="2400" dirty="0">
                    <a:ea typeface="宋体" charset="-122"/>
                  </a:rPr>
                  <a:t>），记为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 dirty="0">
                        <a:latin typeface="Cambria Math"/>
                        <a:ea typeface="宋体" charset="-122"/>
                      </a:rPr>
                      <m:t>𝑆</m:t>
                    </m:r>
                  </m:oMath>
                </a14:m>
                <a:r>
                  <a:rPr lang="zh-CN" altLang="en-US" sz="2400" dirty="0">
                    <a:ea typeface="宋体" charset="-122"/>
                  </a:rPr>
                  <a:t>。</a:t>
                </a: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2000" b="1" dirty="0">
                    <a:ea typeface="宋体" charset="-122"/>
                  </a:rPr>
                  <a:t>左外连接</a:t>
                </a:r>
                <a:r>
                  <a:rPr lang="zh-CN" altLang="en-US" sz="2000" dirty="0">
                    <a:ea typeface="宋体" charset="-122"/>
                  </a:rPr>
                  <a:t>：只把左边关系</a:t>
                </a:r>
                <a:r>
                  <a:rPr lang="en-US" altLang="zh-CN" sz="2000" i="1" dirty="0">
                    <a:ea typeface="宋体" charset="-122"/>
                  </a:rPr>
                  <a:t>R</a:t>
                </a:r>
                <a:r>
                  <a:rPr lang="zh-CN" altLang="en-US" sz="2000" dirty="0">
                    <a:ea typeface="宋体" charset="-122"/>
                  </a:rPr>
                  <a:t>中不满组连接条件的元组保留在结果集中，记为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⋉</m:t>
                    </m:r>
                    <m:r>
                      <a:rPr lang="en-US" altLang="zh-CN" sz="2000" i="1" dirty="0">
                        <a:latin typeface="Cambria Math"/>
                        <a:ea typeface="宋体" charset="-122"/>
                      </a:rPr>
                      <m:t>𝑆</m:t>
                    </m:r>
                  </m:oMath>
                </a14:m>
                <a:endParaRPr lang="en-US" altLang="zh-CN" sz="2000" i="1" dirty="0">
                  <a:ea typeface="宋体" charset="-122"/>
                </a:endParaRPr>
              </a:p>
              <a:p>
                <a:pPr lvl="1">
                  <a:lnSpc>
                    <a:spcPts val="4000"/>
                  </a:lnSpc>
                </a:pPr>
                <a:r>
                  <a:rPr lang="zh-CN" altLang="en-US" sz="2000" b="1" dirty="0">
                    <a:ea typeface="宋体" charset="-122"/>
                  </a:rPr>
                  <a:t>右外连接</a:t>
                </a:r>
                <a:r>
                  <a:rPr lang="zh-CN" altLang="en-US" sz="2000" dirty="0">
                    <a:ea typeface="宋体" charset="-122"/>
                  </a:rPr>
                  <a:t>：只把右边关系</a:t>
                </a:r>
                <a:r>
                  <a:rPr lang="en-US" altLang="zh-CN" sz="2000" i="1" dirty="0">
                    <a:ea typeface="宋体" charset="-122"/>
                  </a:rPr>
                  <a:t>S</a:t>
                </a:r>
                <a:r>
                  <a:rPr lang="zh-CN" altLang="en-US" sz="2000" dirty="0">
                    <a:ea typeface="宋体" charset="-122"/>
                  </a:rPr>
                  <a:t>中不满组连接条件的元组保留在结果集中，记为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𝑅</m:t>
                    </m:r>
                    <m:r>
                      <a:rPr lang="en-US" altLang="zh-CN" sz="2000" b="0" i="1" smtClean="0">
                        <a:latin typeface="Cambria Math"/>
                        <a:ea typeface="Cambria Math"/>
                      </a:rPr>
                      <m:t>⋊</m:t>
                    </m:r>
                    <m:r>
                      <a:rPr lang="en-US" altLang="zh-CN" sz="2000" b="0" i="1" smtClean="0">
                        <a:latin typeface="Cambria Math"/>
                        <a:ea typeface="宋体" charset="-122"/>
                      </a:rPr>
                      <m:t>𝑆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160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5738" y="1447800"/>
                <a:ext cx="8850758" cy="4953000"/>
              </a:xfrm>
              <a:blipFill rotWithShape="1">
                <a:blip r:embed="rId2"/>
                <a:stretch>
                  <a:fillRect l="-1240" t="-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6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16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87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专门的关系运算：外连接示例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82412"/>
              </p:ext>
            </p:extLst>
          </p:nvPr>
        </p:nvGraphicFramePr>
        <p:xfrm>
          <a:off x="323528" y="1725216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54939"/>
              </p:ext>
            </p:extLst>
          </p:nvPr>
        </p:nvGraphicFramePr>
        <p:xfrm>
          <a:off x="344240" y="4293096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16956"/>
              </p:ext>
            </p:extLst>
          </p:nvPr>
        </p:nvGraphicFramePr>
        <p:xfrm>
          <a:off x="4932040" y="2521471"/>
          <a:ext cx="39604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7538" y="2121361"/>
                <a:ext cx="1710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&gt;&lt;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38" y="2121361"/>
                <a:ext cx="1710686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6061" r="-3915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584600" y="2676569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627784" y="4093041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031817" y="3527529"/>
                <a:ext cx="137993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&gt;&lt;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17" y="3527529"/>
                <a:ext cx="137993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88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专门的关系运算：左外连接示例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02148"/>
              </p:ext>
            </p:extLst>
          </p:nvPr>
        </p:nvGraphicFramePr>
        <p:xfrm>
          <a:off x="323528" y="1725216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96649"/>
              </p:ext>
            </p:extLst>
          </p:nvPr>
        </p:nvGraphicFramePr>
        <p:xfrm>
          <a:off x="344240" y="4293096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071946"/>
              </p:ext>
            </p:extLst>
          </p:nvPr>
        </p:nvGraphicFramePr>
        <p:xfrm>
          <a:off x="4932040" y="2521471"/>
          <a:ext cx="39604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7538" y="2121361"/>
                <a:ext cx="1494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38" y="2121361"/>
                <a:ext cx="1494662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6061" r="-44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584600" y="2676569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627784" y="4093041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222575" y="3527529"/>
                <a:ext cx="11891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575" y="3527529"/>
                <a:ext cx="118917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44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latin typeface="宋体" charset="-122"/>
                <a:ea typeface="宋体" charset="-122"/>
              </a:rPr>
              <a:t>认清关系的本质：</a:t>
            </a:r>
            <a:r>
              <a:rPr lang="zh-CN" altLang="en-US" dirty="0">
                <a:ea typeface="宋体" charset="-122"/>
              </a:rPr>
              <a:t>笛卡尔积示例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 </a:t>
            </a:r>
            <a:r>
              <a:rPr lang="zh-CN" altLang="en-US" dirty="0">
                <a:ea typeface="宋体" charset="-122"/>
              </a:rPr>
              <a:t>学生域：  </a:t>
            </a:r>
          </a:p>
          <a:p>
            <a:pPr eaLnBrk="1" hangingPunct="1"/>
            <a:r>
              <a:rPr lang="zh-CN" altLang="en-US" dirty="0">
                <a:ea typeface="宋体" charset="-122"/>
              </a:rPr>
              <a:t> 课程域：   </a:t>
            </a:r>
          </a:p>
          <a:p>
            <a:pPr eaLnBrk="1" hangingPunct="1"/>
            <a:r>
              <a:rPr lang="zh-CN" altLang="en-US" dirty="0">
                <a:ea typeface="宋体" charset="-122"/>
              </a:rPr>
              <a:t> 教师域：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700338" y="1773238"/>
          <a:ext cx="2268537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Equation" r:id="rId3" imgW="1231366" imgH="215806" progId="Equation.DSMT4">
                  <p:embed/>
                </p:oleObj>
              </mc:Choice>
              <mc:Fallback>
                <p:oleObj name="Equation" r:id="rId3" imgW="123136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73238"/>
                        <a:ext cx="2268537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2700338" y="2276475"/>
          <a:ext cx="41767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2" name="Equation" r:id="rId5" imgW="2183452" imgH="215806" progId="Equation.DSMT4">
                  <p:embed/>
                </p:oleObj>
              </mc:Choice>
              <mc:Fallback>
                <p:oleObj name="Equation" r:id="rId5" imgW="218345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276475"/>
                        <a:ext cx="41767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FF"/>
                    </a:gs>
                    <a:gs pos="100000">
                      <a:srgbClr val="BBBBBB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201" name="Object 8"/>
          <p:cNvGraphicFramePr>
            <a:graphicFrameLocks noChangeAspect="1"/>
          </p:cNvGraphicFramePr>
          <p:nvPr/>
        </p:nvGraphicFramePr>
        <p:xfrm>
          <a:off x="2627313" y="2781300"/>
          <a:ext cx="23050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3" name="Equation" r:id="rId7" imgW="1244060" imgH="215806" progId="Equation.DSMT4">
                  <p:embed/>
                </p:oleObj>
              </mc:Choice>
              <mc:Fallback>
                <p:oleObj name="Equation" r:id="rId7" imgW="124406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781300"/>
                        <a:ext cx="23050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9400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365104"/>
            <a:ext cx="5627859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991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专门的关系运算：右外连接示例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302148"/>
              </p:ext>
            </p:extLst>
          </p:nvPr>
        </p:nvGraphicFramePr>
        <p:xfrm>
          <a:off x="323528" y="1725216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96649"/>
              </p:ext>
            </p:extLst>
          </p:nvPr>
        </p:nvGraphicFramePr>
        <p:xfrm>
          <a:off x="344240" y="4293096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4240" y="1325106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286" y="389298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38165"/>
              </p:ext>
            </p:extLst>
          </p:nvPr>
        </p:nvGraphicFramePr>
        <p:xfrm>
          <a:off x="4932040" y="2521471"/>
          <a:ext cx="39604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S.E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/>
                        <a:t>7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NULL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77538" y="2121361"/>
                <a:ext cx="149466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𝑹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538" y="2121361"/>
                <a:ext cx="1494662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6061" r="-4490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584600" y="2676569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627784" y="4093041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80897" y="3527529"/>
                <a:ext cx="12308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⋊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𝑹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.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897" y="3527529"/>
                <a:ext cx="1230850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346914" y="3727584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444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22237"/>
            <a:ext cx="7391400" cy="563563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专门的关系运算：半连接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95536" y="1196752"/>
            <a:ext cx="8280920" cy="5127848"/>
          </a:xfrm>
        </p:spPr>
        <p:txBody>
          <a:bodyPr/>
          <a:lstStyle/>
          <a:p>
            <a:r>
              <a:rPr lang="zh-CN" altLang="en-US" dirty="0"/>
              <a:t>一个新的场景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908209"/>
            <a:ext cx="5342408" cy="441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83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专门的关系运算：半连接</a:t>
            </a:r>
            <a:endParaRPr lang="zh-CN" altLang="zh-CN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47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536" y="1447800"/>
                <a:ext cx="8519864" cy="4953000"/>
              </a:xfrm>
            </p:spPr>
            <p:txBody>
              <a:bodyPr/>
              <a:lstStyle/>
              <a:p>
                <a:pPr>
                  <a:lnSpc>
                    <a:spcPts val="4000"/>
                  </a:lnSpc>
                </a:pPr>
                <a:r>
                  <a:rPr lang="zh-CN" altLang="en-US" dirty="0">
                    <a:ea typeface="宋体" charset="-122"/>
                  </a:rPr>
                  <a:t>半连接（</a:t>
                </a:r>
                <a:r>
                  <a:rPr lang="en-US" altLang="zh-CN" dirty="0">
                    <a:ea typeface="宋体" charset="-122"/>
                  </a:rPr>
                  <a:t>Semi-Join</a:t>
                </a:r>
                <a:r>
                  <a:rPr lang="zh-CN" altLang="en-US" dirty="0">
                    <a:ea typeface="宋体" charset="-122"/>
                  </a:rPr>
                  <a:t>）：关系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和关系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zh-CN" altLang="en-US" dirty="0">
                    <a:ea typeface="宋体" charset="-122"/>
                  </a:rPr>
                  <a:t>的自然连接在关系</a:t>
                </a:r>
                <a:r>
                  <a:rPr lang="en-US" altLang="zh-CN" dirty="0">
                    <a:ea typeface="宋体" charset="-122"/>
                  </a:rPr>
                  <a:t>R</a:t>
                </a:r>
                <a:r>
                  <a:rPr lang="zh-CN" altLang="en-US" dirty="0">
                    <a:ea typeface="宋体" charset="-122"/>
                  </a:rPr>
                  <a:t>属性集上的投影。</a:t>
                </a:r>
                <a:endParaRPr lang="en-US" altLang="zh-CN" dirty="0">
                  <a:ea typeface="宋体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𝑅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⋉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𝑆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003399"/>
                              </a:solidFill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003399"/>
                              </a:solidFill>
                              <a:latin typeface="Cambria Math"/>
                              <a:ea typeface="宋体" charset="-122"/>
                            </a:rPr>
                            <m:t>𝑅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(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𝑅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Cambria Math"/>
                        </a:rPr>
                        <m:t>⋈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𝑆</m:t>
                      </m:r>
                      <m:r>
                        <a:rPr lang="en-US" altLang="zh-CN" b="0" i="1" dirty="0" smtClean="0">
                          <a:solidFill>
                            <a:srgbClr val="003399"/>
                          </a:solidFill>
                          <a:latin typeface="Cambria Math"/>
                          <a:ea typeface="宋体" charset="-122"/>
                        </a:rPr>
                        <m:t>)</m:t>
                      </m:r>
                    </m:oMath>
                  </m:oMathPara>
                </a14:m>
                <a:endParaRPr lang="en-US" altLang="zh-CN" b="0" i="1" dirty="0">
                  <a:solidFill>
                    <a:srgbClr val="003399"/>
                  </a:solidFill>
                  <a:ea typeface="宋体" charset="-122"/>
                </a:endParaRPr>
              </a:p>
              <a:p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584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536" y="1447800"/>
                <a:ext cx="8519864" cy="4953000"/>
              </a:xfrm>
              <a:blipFill rotWithShape="1">
                <a:blip r:embed="rId2"/>
                <a:stretch>
                  <a:fillRect l="-1717" t="-1601" r="-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47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84711" name="Rectangle 7"/>
          <p:cNvSpPr>
            <a:spLocks noChangeArrowheads="1"/>
          </p:cNvSpPr>
          <p:nvPr/>
        </p:nvSpPr>
        <p:spPr bwMode="auto">
          <a:xfrm>
            <a:off x="0" y="33670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37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" y="1"/>
            <a:ext cx="8849617" cy="6858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专门的关系运算：半连接示例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75958"/>
              </p:ext>
            </p:extLst>
          </p:nvPr>
        </p:nvGraphicFramePr>
        <p:xfrm>
          <a:off x="606624" y="1525161"/>
          <a:ext cx="32196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21533"/>
              </p:ext>
            </p:extLst>
          </p:nvPr>
        </p:nvGraphicFramePr>
        <p:xfrm>
          <a:off x="627336" y="4093041"/>
          <a:ext cx="21464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27336" y="1125051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382" y="369293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989836"/>
              </p:ext>
            </p:extLst>
          </p:nvPr>
        </p:nvGraphicFramePr>
        <p:xfrm>
          <a:off x="5545336" y="2727816"/>
          <a:ext cx="2694135" cy="1653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R.B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R.C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431160" y="2276459"/>
                <a:ext cx="10626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C00000"/>
                        </a:solidFill>
                        <a:latin typeface="Cambria Math"/>
                      </a:rPr>
                      <m:t>⋉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60" y="2276459"/>
                <a:ext cx="106261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6322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 bwMode="auto">
          <a:xfrm>
            <a:off x="3867696" y="2476514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/>
          <p:nvPr/>
        </p:nvCxnSpPr>
        <p:spPr bwMode="auto">
          <a:xfrm flipV="1">
            <a:off x="2910880" y="3892986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4234461" y="3327474"/>
                <a:ext cx="4603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⋉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461" y="3327474"/>
                <a:ext cx="46038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 bwMode="auto">
          <a:xfrm>
            <a:off x="4630010" y="3527529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738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专门的关系运算：除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47800"/>
            <a:ext cx="7776864" cy="49530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ea typeface="宋体" charset="-122"/>
              </a:rPr>
              <a:t>象集</a:t>
            </a:r>
            <a:r>
              <a:rPr lang="en-US" altLang="zh-CN" i="1" dirty="0" err="1">
                <a:ea typeface="宋体" charset="-122"/>
              </a:rPr>
              <a:t>Z</a:t>
            </a:r>
            <a:r>
              <a:rPr lang="en-US" altLang="zh-CN" baseline="-30000" dirty="0" err="1">
                <a:ea typeface="宋体" charset="-122"/>
              </a:rPr>
              <a:t>a</a:t>
            </a:r>
            <a:endParaRPr lang="en-US" altLang="zh-CN" dirty="0">
              <a:ea typeface="宋体" charset="-122"/>
            </a:endParaRP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charset="-122"/>
              </a:rPr>
              <a:t>  </a:t>
            </a:r>
            <a:r>
              <a:rPr lang="zh-CN" altLang="en-US" sz="2200" dirty="0">
                <a:ea typeface="宋体" charset="-122"/>
              </a:rPr>
              <a:t>给定一个关系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（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，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），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和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为属性组；</a:t>
            </a:r>
          </a:p>
          <a:p>
            <a:pPr lvl="1" algn="just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ea typeface="宋体" charset="-122"/>
              </a:rPr>
              <a:t>  设</a:t>
            </a:r>
            <a:r>
              <a:rPr lang="en-US" altLang="zh-CN" sz="2200" i="1" dirty="0">
                <a:ea typeface="宋体" charset="-122"/>
              </a:rPr>
              <a:t>t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en-US" altLang="zh-CN" sz="2200" dirty="0">
                <a:ea typeface="宋体" charset="-122"/>
              </a:rPr>
              <a:t>]=</a:t>
            </a:r>
            <a:r>
              <a:rPr lang="en-US" altLang="zh-CN" sz="2200" i="1" dirty="0">
                <a:ea typeface="宋体" charset="-122"/>
              </a:rPr>
              <a:t>a</a:t>
            </a:r>
            <a:r>
              <a:rPr lang="zh-CN" altLang="en-US" sz="2200" dirty="0">
                <a:ea typeface="宋体" charset="-122"/>
              </a:rPr>
              <a:t>，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在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中的</a:t>
            </a:r>
            <a:r>
              <a:rPr lang="zh-CN" altLang="en-US" sz="2200" b="1" dirty="0">
                <a:solidFill>
                  <a:srgbClr val="003399"/>
                </a:solidFill>
                <a:ea typeface="宋体" charset="-122"/>
              </a:rPr>
              <a:t>象集</a:t>
            </a:r>
            <a:r>
              <a:rPr lang="zh-CN" altLang="en-US" sz="2200" dirty="0">
                <a:ea typeface="宋体" charset="-122"/>
              </a:rPr>
              <a:t>（</a:t>
            </a:r>
            <a:r>
              <a:rPr lang="en-US" altLang="zh-CN" sz="2200" dirty="0">
                <a:ea typeface="宋体" charset="-122"/>
              </a:rPr>
              <a:t>Images Set</a:t>
            </a:r>
            <a:r>
              <a:rPr lang="zh-CN" altLang="en-US" sz="2200" dirty="0">
                <a:ea typeface="宋体" charset="-122"/>
              </a:rPr>
              <a:t>）为：</a:t>
            </a:r>
          </a:p>
          <a:p>
            <a:pPr marL="457200" lvl="1" indent="0" algn="just">
              <a:lnSpc>
                <a:spcPct val="130000"/>
              </a:lnSpc>
              <a:buNone/>
            </a:pPr>
            <a:r>
              <a:rPr lang="zh-CN" altLang="en-US" sz="2200" dirty="0">
                <a:ea typeface="宋体" charset="-122"/>
              </a:rPr>
              <a:t>	           </a:t>
            </a:r>
            <a:r>
              <a:rPr lang="en-US" altLang="zh-CN" sz="2200" b="1" i="1" dirty="0" err="1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200" b="1" baseline="-30000" dirty="0" err="1">
                <a:solidFill>
                  <a:srgbClr val="E02920"/>
                </a:solidFill>
                <a:ea typeface="宋体" charset="-122"/>
              </a:rPr>
              <a:t>a</a:t>
            </a:r>
            <a:r>
              <a:rPr lang="en-US" altLang="zh-CN" sz="2200" dirty="0">
                <a:ea typeface="宋体" charset="-122"/>
              </a:rPr>
              <a:t>={</a:t>
            </a:r>
            <a:r>
              <a:rPr lang="en-US" altLang="zh-CN" sz="2200" i="1" dirty="0">
                <a:ea typeface="宋体" charset="-122"/>
              </a:rPr>
              <a:t>t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en-US" altLang="zh-CN" sz="2200" dirty="0">
                <a:ea typeface="宋体" charset="-122"/>
              </a:rPr>
              <a:t>]|</a:t>
            </a:r>
            <a:r>
              <a:rPr lang="en-US" altLang="zh-CN" sz="2200" i="1" dirty="0">
                <a:ea typeface="宋体" charset="-122"/>
              </a:rPr>
              <a:t>t </a:t>
            </a:r>
            <a:r>
              <a:rPr lang="en-US" altLang="zh-CN" sz="2200" dirty="0">
                <a:ea typeface="宋体" charset="-122"/>
                <a:sym typeface="Symbol" pitchFamily="18" charset="2"/>
              </a:rPr>
              <a:t>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，</a:t>
            </a:r>
            <a:r>
              <a:rPr lang="en-US" altLang="zh-CN" sz="2200" i="1" dirty="0">
                <a:ea typeface="宋体" charset="-122"/>
              </a:rPr>
              <a:t>t</a:t>
            </a:r>
            <a:r>
              <a:rPr lang="en-US" altLang="zh-CN" sz="2200" dirty="0">
                <a:ea typeface="宋体" charset="-122"/>
              </a:rPr>
              <a:t>[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en-US" altLang="zh-CN" sz="2200" dirty="0">
                <a:ea typeface="宋体" charset="-122"/>
              </a:rPr>
              <a:t>]=</a:t>
            </a:r>
            <a:r>
              <a:rPr lang="en-US" altLang="zh-CN" sz="2200" i="1" dirty="0">
                <a:ea typeface="宋体" charset="-122"/>
              </a:rPr>
              <a:t>a</a:t>
            </a:r>
            <a:r>
              <a:rPr lang="en-US" altLang="zh-CN" sz="2200" dirty="0">
                <a:ea typeface="宋体" charset="-122"/>
              </a:rPr>
              <a:t>}</a:t>
            </a:r>
          </a:p>
          <a:p>
            <a:pPr lvl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zh-CN" sz="2200" dirty="0">
                <a:ea typeface="宋体" charset="-122"/>
              </a:rPr>
              <a:t> 	</a:t>
            </a:r>
            <a:r>
              <a:rPr lang="zh-CN" altLang="en-US" sz="2200" dirty="0">
                <a:ea typeface="宋体" charset="-122"/>
              </a:rPr>
              <a:t>上述公式的物理含义：</a:t>
            </a:r>
            <a:r>
              <a:rPr lang="en-US" altLang="zh-CN" sz="2200" i="1" dirty="0">
                <a:ea typeface="宋体" charset="-122"/>
              </a:rPr>
              <a:t>R</a:t>
            </a:r>
            <a:r>
              <a:rPr lang="zh-CN" altLang="en-US" sz="2200" dirty="0">
                <a:ea typeface="宋体" charset="-122"/>
              </a:rPr>
              <a:t>中属性组</a:t>
            </a:r>
            <a:r>
              <a:rPr lang="en-US" altLang="zh-CN" sz="2200" i="1" dirty="0">
                <a:ea typeface="宋体" charset="-122"/>
              </a:rPr>
              <a:t>X</a:t>
            </a:r>
            <a:r>
              <a:rPr lang="zh-CN" altLang="en-US" sz="2200" dirty="0">
                <a:ea typeface="宋体" charset="-122"/>
              </a:rPr>
              <a:t>上值为</a:t>
            </a:r>
            <a:r>
              <a:rPr lang="en-US" altLang="zh-CN" sz="2200" i="1" dirty="0">
                <a:ea typeface="宋体" charset="-122"/>
              </a:rPr>
              <a:t>a</a:t>
            </a:r>
            <a:r>
              <a:rPr lang="zh-CN" altLang="en-US" sz="2200" dirty="0">
                <a:ea typeface="宋体" charset="-122"/>
              </a:rPr>
              <a:t>的诸元组在</a:t>
            </a:r>
            <a:r>
              <a:rPr lang="en-US" altLang="zh-CN" sz="2200" i="1" dirty="0">
                <a:ea typeface="宋体" charset="-122"/>
              </a:rPr>
              <a:t>Z</a:t>
            </a:r>
            <a:r>
              <a:rPr lang="zh-CN" altLang="en-US" sz="2200" dirty="0">
                <a:ea typeface="宋体" charset="-122"/>
              </a:rPr>
              <a:t>上分量的集合。 </a:t>
            </a:r>
          </a:p>
        </p:txBody>
      </p:sp>
    </p:spTree>
    <p:extLst>
      <p:ext uri="{BB962C8B-B14F-4D97-AF65-F5344CB8AC3E}">
        <p14:creationId xmlns:p14="http://schemas.microsoft.com/office/powerpoint/2010/main" val="234476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6654" y="381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练习题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7200" y="1600200"/>
            <a:ext cx="4553272" cy="4495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i="1" dirty="0">
                <a:ea typeface="宋体" charset="-122"/>
              </a:rPr>
              <a:t>a</a:t>
            </a:r>
            <a:r>
              <a:rPr lang="en-US" altLang="zh-CN" sz="2600" b="0" baseline="-3000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在</a:t>
            </a:r>
            <a:r>
              <a:rPr lang="en-US" altLang="zh-CN" b="0" i="1" dirty="0">
                <a:ea typeface="宋体" charset="-122"/>
              </a:rPr>
              <a:t>R</a:t>
            </a:r>
            <a:r>
              <a:rPr lang="zh-CN" altLang="en-US" b="0" dirty="0">
                <a:ea typeface="宋体" charset="-122"/>
              </a:rPr>
              <a:t>中的象集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i="1" dirty="0">
                <a:ea typeface="宋体" charset="-122"/>
              </a:rPr>
              <a:t>    </a:t>
            </a:r>
            <a:r>
              <a:rPr lang="en-US" altLang="zh-CN" sz="2600" b="0" i="1" dirty="0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600" b="0" baseline="-30000" dirty="0">
                <a:solidFill>
                  <a:srgbClr val="E02920"/>
                </a:solidFill>
                <a:ea typeface="宋体" charset="-122"/>
              </a:rPr>
              <a:t>a1</a:t>
            </a:r>
            <a:r>
              <a:rPr lang="en-US" altLang="zh-CN" b="0" i="1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={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3</a:t>
            </a:r>
            <a:r>
              <a:rPr lang="en-US" altLang="zh-CN" b="0" dirty="0">
                <a:ea typeface="宋体" charset="-122"/>
              </a:rPr>
              <a:t>}</a:t>
            </a:r>
            <a:r>
              <a:rPr lang="zh-CN" altLang="en-US" b="0" dirty="0">
                <a:ea typeface="宋体" charset="-122"/>
              </a:rPr>
              <a:t>，</a:t>
            </a:r>
            <a:endParaRPr lang="zh-CN" altLang="en-US" b="0" i="1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1" dirty="0">
                <a:ea typeface="宋体" charset="-122"/>
              </a:rPr>
              <a:t>a</a:t>
            </a:r>
            <a:r>
              <a:rPr lang="en-US" altLang="zh-CN" sz="2600" b="0" baseline="-3000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在</a:t>
            </a:r>
            <a:r>
              <a:rPr lang="en-US" altLang="zh-CN" b="0" i="1" dirty="0">
                <a:ea typeface="宋体" charset="-122"/>
              </a:rPr>
              <a:t>R</a:t>
            </a:r>
            <a:r>
              <a:rPr lang="zh-CN" altLang="en-US" b="0" dirty="0">
                <a:ea typeface="宋体" charset="-122"/>
              </a:rPr>
              <a:t>中的象集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i="1" dirty="0">
                <a:ea typeface="宋体" charset="-122"/>
              </a:rPr>
              <a:t>    </a:t>
            </a:r>
            <a:r>
              <a:rPr lang="en-US" altLang="zh-CN" sz="2600" b="0" i="1" dirty="0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600" b="0" baseline="-30000" dirty="0">
                <a:solidFill>
                  <a:srgbClr val="E02920"/>
                </a:solidFill>
                <a:ea typeface="宋体" charset="-122"/>
              </a:rPr>
              <a:t>a2</a:t>
            </a:r>
            <a:r>
              <a:rPr lang="en-US" altLang="zh-CN" b="0" i="1" dirty="0">
                <a:ea typeface="宋体" charset="-122"/>
              </a:rPr>
              <a:t> </a:t>
            </a:r>
            <a:r>
              <a:rPr lang="en-US" altLang="zh-CN" b="0" dirty="0">
                <a:ea typeface="宋体" charset="-122"/>
              </a:rPr>
              <a:t>={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3</a:t>
            </a:r>
            <a:r>
              <a:rPr lang="en-US" altLang="zh-CN" b="0" dirty="0">
                <a:ea typeface="宋体" charset="-122"/>
              </a:rPr>
              <a:t>}</a:t>
            </a:r>
            <a:r>
              <a:rPr lang="zh-CN" altLang="en-US" b="0" dirty="0">
                <a:ea typeface="宋体" charset="-122"/>
              </a:rPr>
              <a:t>，</a:t>
            </a:r>
            <a:endParaRPr lang="zh-CN" altLang="en-US" b="0" i="1" dirty="0">
              <a:ea typeface="宋体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0" i="1" dirty="0">
                <a:ea typeface="宋体" charset="-122"/>
              </a:rPr>
              <a:t>a</a:t>
            </a:r>
            <a:r>
              <a:rPr lang="en-US" altLang="zh-CN" sz="2600" b="0" baseline="-30000" dirty="0">
                <a:ea typeface="宋体" charset="-122"/>
              </a:rPr>
              <a:t>3</a:t>
            </a:r>
            <a:r>
              <a:rPr lang="zh-CN" altLang="en-US" b="0" dirty="0">
                <a:ea typeface="宋体" charset="-122"/>
              </a:rPr>
              <a:t>在</a:t>
            </a:r>
            <a:r>
              <a:rPr lang="en-US" altLang="zh-CN" b="0" i="1" dirty="0">
                <a:ea typeface="宋体" charset="-122"/>
              </a:rPr>
              <a:t>R</a:t>
            </a:r>
            <a:r>
              <a:rPr lang="zh-CN" altLang="en-US" b="0" dirty="0">
                <a:ea typeface="宋体" charset="-122"/>
              </a:rPr>
              <a:t>中的象集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0" i="1" dirty="0">
                <a:ea typeface="宋体" charset="-122"/>
              </a:rPr>
              <a:t>    </a:t>
            </a:r>
            <a:r>
              <a:rPr lang="en-US" altLang="zh-CN" sz="2600" b="0" i="1" dirty="0">
                <a:solidFill>
                  <a:srgbClr val="E02920"/>
                </a:solidFill>
                <a:ea typeface="宋体" charset="-122"/>
              </a:rPr>
              <a:t>Z</a:t>
            </a:r>
            <a:r>
              <a:rPr lang="en-US" altLang="zh-CN" sz="2600" b="0" baseline="-30000" dirty="0">
                <a:solidFill>
                  <a:srgbClr val="E02920"/>
                </a:solidFill>
                <a:ea typeface="宋体" charset="-122"/>
              </a:rPr>
              <a:t>a3</a:t>
            </a:r>
            <a:r>
              <a:rPr lang="en-US" altLang="zh-CN" b="0" dirty="0">
                <a:ea typeface="宋体" charset="-122"/>
              </a:rPr>
              <a:t>={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，</a:t>
            </a:r>
            <a:r>
              <a:rPr lang="en-US" altLang="zh-CN" b="0" i="1" dirty="0">
                <a:ea typeface="宋体" charset="-122"/>
              </a:rPr>
              <a:t>b</a:t>
            </a:r>
            <a:r>
              <a:rPr lang="en-US" altLang="zh-CN" b="0" baseline="-25000" dirty="0">
                <a:ea typeface="宋体" charset="-122"/>
              </a:rPr>
              <a:t>3</a:t>
            </a:r>
            <a:r>
              <a:rPr lang="en-US" altLang="zh-CN" b="0" dirty="0">
                <a:ea typeface="宋体" charset="-122"/>
              </a:rPr>
              <a:t>}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93743"/>
              </p:ext>
            </p:extLst>
          </p:nvPr>
        </p:nvGraphicFramePr>
        <p:xfrm>
          <a:off x="467544" y="1625600"/>
          <a:ext cx="2471936" cy="3624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59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0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120009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786" name="Rectangle 202"/>
          <p:cNvSpPr>
            <a:spLocks noGrp="1" noChangeArrowheads="1"/>
          </p:cNvSpPr>
          <p:nvPr>
            <p:ph type="title"/>
          </p:nvPr>
        </p:nvSpPr>
        <p:spPr>
          <a:xfrm>
            <a:off x="0" y="-6300"/>
            <a:ext cx="9144000" cy="70676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课堂练习</a:t>
            </a:r>
            <a:endParaRPr lang="zh-CN" altLang="zh-CN" dirty="0">
              <a:ea typeface="宋体" charset="-122"/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00563" y="1844675"/>
            <a:ext cx="4038600" cy="2232397"/>
          </a:xfrm>
        </p:spPr>
        <p:txBody>
          <a:bodyPr/>
          <a:lstStyle/>
          <a:p>
            <a:r>
              <a:rPr lang="en-US" altLang="zh-CN" sz="2400" dirty="0" err="1">
                <a:ea typeface="宋体" charset="-122"/>
              </a:rPr>
              <a:t>Z</a:t>
            </a:r>
            <a:r>
              <a:rPr lang="en-US" altLang="zh-CN" sz="2400" baseline="-25000" dirty="0" err="1">
                <a:ea typeface="宋体" charset="-122"/>
              </a:rPr>
              <a:t>a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zh-CN" altLang="en-US" sz="2400" dirty="0">
                <a:ea typeface="宋体" charset="-122"/>
              </a:rPr>
              <a:t>？</a:t>
            </a:r>
          </a:p>
          <a:p>
            <a:r>
              <a:rPr lang="en-US" altLang="zh-CN" sz="2400" dirty="0" err="1">
                <a:ea typeface="宋体" charset="-122"/>
              </a:rPr>
              <a:t>Z</a:t>
            </a:r>
            <a:r>
              <a:rPr lang="en-US" altLang="zh-CN" sz="2400" baseline="-25000" dirty="0" err="1">
                <a:ea typeface="宋体" charset="-122"/>
              </a:rPr>
              <a:t>b</a:t>
            </a:r>
            <a:r>
              <a:rPr lang="en-US" altLang="zh-CN" sz="2400" baseline="-25000" dirty="0">
                <a:ea typeface="宋体" charset="-122"/>
              </a:rPr>
              <a:t> </a:t>
            </a:r>
            <a:r>
              <a:rPr lang="en-US" altLang="zh-CN" sz="2400" dirty="0">
                <a:ea typeface="宋体" charset="-122"/>
              </a:rPr>
              <a:t>= </a:t>
            </a:r>
            <a:r>
              <a:rPr lang="zh-CN" altLang="en-US" sz="2400" dirty="0">
                <a:ea typeface="宋体" charset="-122"/>
              </a:rPr>
              <a:t>？</a:t>
            </a:r>
          </a:p>
          <a:p>
            <a:r>
              <a:rPr lang="en-US" altLang="zh-CN" sz="2400" dirty="0" err="1">
                <a:ea typeface="宋体" charset="-122"/>
              </a:rPr>
              <a:t>Z</a:t>
            </a:r>
            <a:r>
              <a:rPr lang="en-US" altLang="zh-CN" sz="2400" baseline="-25000" dirty="0" err="1">
                <a:ea typeface="宋体" charset="-122"/>
              </a:rPr>
              <a:t>c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zh-CN" altLang="en-US" sz="2400" dirty="0">
                <a:ea typeface="宋体" charset="-122"/>
              </a:rPr>
              <a:t>？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375537"/>
              </p:ext>
            </p:extLst>
          </p:nvPr>
        </p:nvGraphicFramePr>
        <p:xfrm>
          <a:off x="611560" y="1559868"/>
          <a:ext cx="3240360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46800" marB="46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46800" marB="46800"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06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46800" marB="46800" anchor="ctr" horzOverflow="overflow"/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41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5976" y="63500"/>
            <a:ext cx="8915400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专门的关系运算：除（</a:t>
            </a:r>
            <a:r>
              <a:rPr lang="en-US" altLang="zh-CN" dirty="0">
                <a:ea typeface="宋体" charset="-122"/>
              </a:rPr>
              <a:t>Division</a:t>
            </a:r>
            <a:r>
              <a:rPr lang="zh-CN" altLang="en-US" dirty="0">
                <a:ea typeface="宋体" charset="-122"/>
              </a:rPr>
              <a:t>）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1520" y="1412776"/>
                <a:ext cx="8809856" cy="4176464"/>
              </a:xfrm>
            </p:spPr>
            <p:txBody>
              <a:bodyPr/>
              <a:lstStyle/>
              <a:p>
                <a:pPr algn="just">
                  <a:lnSpc>
                    <a:spcPts val="4000"/>
                  </a:lnSpc>
                  <a:buSzPct val="65000"/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latin typeface="宋体" charset="-122"/>
                    <a:ea typeface="宋体" charset="-122"/>
                  </a:rPr>
                  <a:t>给定关系 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R (</a:t>
                </a:r>
                <a:r>
                  <a:rPr lang="en-US" altLang="zh-CN" sz="2400" dirty="0">
                    <a:solidFill>
                      <a:srgbClr val="00B050"/>
                    </a:solidFill>
                    <a:latin typeface="宋体" charset="-122"/>
                    <a:ea typeface="宋体" charset="-122"/>
                  </a:rPr>
                  <a:t>X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，</a:t>
                </a:r>
                <a:r>
                  <a:rPr lang="en-US" altLang="zh-CN" sz="2400" dirty="0">
                    <a:solidFill>
                      <a:srgbClr val="FF9900"/>
                    </a:solidFill>
                    <a:latin typeface="宋体" charset="-122"/>
                    <a:ea typeface="宋体" charset="-122"/>
                  </a:rPr>
                  <a:t>Y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) 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和 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S (</a:t>
                </a:r>
                <a:r>
                  <a:rPr lang="en-US" altLang="zh-CN" sz="2400" dirty="0">
                    <a:solidFill>
                      <a:srgbClr val="FF9900"/>
                    </a:solidFill>
                    <a:latin typeface="宋体" charset="-122"/>
                    <a:ea typeface="宋体" charset="-122"/>
                  </a:rPr>
                  <a:t>Y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，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Z)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：</a:t>
                </a:r>
                <a:endParaRPr lang="en-US" altLang="zh-CN" sz="2400" dirty="0">
                  <a:latin typeface="宋体" charset="-122"/>
                  <a:ea typeface="宋体" charset="-122"/>
                </a:endParaRPr>
              </a:p>
              <a:p>
                <a:pPr lvl="1" algn="just">
                  <a:lnSpc>
                    <a:spcPts val="4000"/>
                  </a:lnSpc>
                  <a:buSzPct val="65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宋体" charset="-122"/>
                    <a:ea typeface="宋体" charset="-122"/>
                  </a:rPr>
                  <a:t>X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，</a:t>
                </a:r>
                <a:r>
                  <a:rPr lang="en-US" altLang="zh-CN" sz="2000" dirty="0">
                    <a:latin typeface="宋体" charset="-122"/>
                    <a:ea typeface="宋体" charset="-122"/>
                  </a:rPr>
                  <a:t>Y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，</a:t>
                </a:r>
                <a:r>
                  <a:rPr lang="en-US" altLang="zh-CN" sz="2000" dirty="0">
                    <a:latin typeface="宋体" charset="-122"/>
                    <a:ea typeface="宋体" charset="-122"/>
                  </a:rPr>
                  <a:t>Z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为属性组；</a:t>
                </a:r>
                <a:endParaRPr lang="en-US" altLang="zh-CN" sz="2000" dirty="0">
                  <a:latin typeface="宋体" charset="-122"/>
                  <a:ea typeface="宋体" charset="-122"/>
                </a:endParaRPr>
              </a:p>
              <a:p>
                <a:pPr lvl="1" algn="just">
                  <a:lnSpc>
                    <a:spcPts val="4000"/>
                  </a:lnSpc>
                  <a:buSzPct val="65000"/>
                  <a:buFont typeface="Wingdings" panose="05000000000000000000" pitchFamily="2" charset="2"/>
                  <a:buChar char="l"/>
                </a:pPr>
                <a:r>
                  <a:rPr lang="en-US" altLang="zh-CN" sz="2000" dirty="0">
                    <a:latin typeface="宋体" charset="-122"/>
                    <a:ea typeface="宋体" charset="-122"/>
                  </a:rPr>
                  <a:t>R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中的</a:t>
                </a:r>
                <a:r>
                  <a:rPr lang="en-US" altLang="zh-CN" sz="2000" dirty="0">
                    <a:latin typeface="宋体" charset="-122"/>
                    <a:ea typeface="宋体" charset="-122"/>
                  </a:rPr>
                  <a:t>Y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与</a:t>
                </a:r>
                <a:r>
                  <a:rPr lang="en-US" altLang="zh-CN" sz="2000" dirty="0">
                    <a:latin typeface="宋体" charset="-122"/>
                    <a:ea typeface="宋体" charset="-122"/>
                  </a:rPr>
                  <a:t>S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中的</a:t>
                </a:r>
                <a:r>
                  <a:rPr lang="en-US" altLang="zh-CN" sz="2000" dirty="0">
                    <a:latin typeface="宋体" charset="-122"/>
                    <a:ea typeface="宋体" charset="-122"/>
                  </a:rPr>
                  <a:t>Y</a:t>
                </a:r>
                <a:r>
                  <a:rPr lang="zh-CN" altLang="en-US" sz="2000" dirty="0">
                    <a:latin typeface="宋体" charset="-122"/>
                    <a:ea typeface="宋体" charset="-122"/>
                  </a:rPr>
                  <a:t>可以有不同的属性名，但必须出自相同的域集。</a:t>
                </a:r>
              </a:p>
              <a:p>
                <a:pPr>
                  <a:lnSpc>
                    <a:spcPts val="4000"/>
                  </a:lnSpc>
                  <a:buNone/>
                </a:pPr>
                <a:r>
                  <a:rPr lang="en-US" altLang="zh-CN" sz="2400" dirty="0">
                    <a:latin typeface="宋体" charset="-122"/>
                    <a:ea typeface="宋体" charset="-122"/>
                  </a:rPr>
                  <a:t>R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与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S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的除运算得到一个新的关系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P(X)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，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P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是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R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中满足下列条件的元组在属性列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X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上的投影：</a:t>
                </a:r>
              </a:p>
              <a:p>
                <a:pPr algn="just">
                  <a:lnSpc>
                    <a:spcPts val="4000"/>
                  </a:lnSpc>
                  <a:buFont typeface="Wingdings" pitchFamily="2" charset="2"/>
                  <a:buNone/>
                </a:pPr>
                <a:r>
                  <a:rPr lang="en-US" altLang="zh-CN" sz="2400" dirty="0">
                    <a:latin typeface="宋体" charset="-122"/>
                    <a:ea typeface="宋体" charset="-122"/>
                  </a:rPr>
                  <a:t>    R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中各元组在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X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上分量值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a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的象集</a:t>
                </a:r>
                <a:r>
                  <a:rPr lang="en-US" altLang="zh-CN" sz="2400" dirty="0" err="1">
                    <a:latin typeface="宋体" charset="-122"/>
                    <a:ea typeface="宋体" charset="-122"/>
                  </a:rPr>
                  <a:t>Y</a:t>
                </a:r>
                <a:r>
                  <a:rPr lang="en-US" altLang="zh-CN" sz="2400" baseline="-25000" dirty="0" err="1">
                    <a:latin typeface="宋体" charset="-122"/>
                    <a:ea typeface="宋体" charset="-122"/>
                  </a:rPr>
                  <a:t>a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包含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S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在</a:t>
                </a:r>
                <a:r>
                  <a:rPr lang="en-US" altLang="zh-CN" sz="2400" dirty="0">
                    <a:latin typeface="宋体" charset="-122"/>
                    <a:ea typeface="宋体" charset="-122"/>
                  </a:rPr>
                  <a:t>Y</a:t>
                </a:r>
                <a:r>
                  <a:rPr lang="zh-CN" altLang="en-US" sz="2400" dirty="0">
                    <a:latin typeface="宋体" charset="-122"/>
                    <a:ea typeface="宋体" charset="-122"/>
                  </a:rPr>
                  <a:t>上的投影。</a:t>
                </a:r>
                <a:endParaRPr lang="en-US" altLang="zh-CN" sz="2400" dirty="0">
                  <a:latin typeface="宋体" charset="-122"/>
                  <a:ea typeface="宋体" charset="-122"/>
                </a:endParaRPr>
              </a:p>
              <a:p>
                <a:pPr algn="just">
                  <a:lnSpc>
                    <a:spcPts val="4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  <a:ea typeface="宋体" charset="-122"/>
                        </a:rPr>
                        <m:t>𝑅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÷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∏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)⊆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>
                                      <a:latin typeface="Cambria Math"/>
                                      <a:ea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b="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>
                                      <a:latin typeface="Cambria Math"/>
                                      <a:ea typeface="Cambria Math"/>
                                    </a:rPr>
                                    <m:t>𝑋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𝑃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lang="en-US" altLang="zh-CN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zh-CN" altLang="en-US" sz="2400" b="0" dirty="0">
                  <a:latin typeface="宋体" charset="-122"/>
                  <a:ea typeface="宋体" charset="-122"/>
                </a:endParaRPr>
              </a:p>
            </p:txBody>
          </p:sp>
        </mc:Choice>
        <mc:Fallback xmlns="">
          <p:sp>
            <p:nvSpPr>
              <p:cNvPr id="356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1520" y="1412776"/>
                <a:ext cx="8809856" cy="4176464"/>
              </a:xfrm>
              <a:blipFill rotWithShape="1">
                <a:blip r:embed="rId2"/>
                <a:stretch>
                  <a:fillRect l="-1038" r="-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23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907" y="762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专门的关系运算：除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1" y="1268760"/>
            <a:ext cx="8490048" cy="504056"/>
          </a:xfrm>
          <a:solidFill>
            <a:schemeClr val="bg1">
              <a:lumMod val="90000"/>
            </a:schemeClr>
          </a:solidFill>
        </p:spPr>
        <p:txBody>
          <a:bodyPr/>
          <a:lstStyle/>
          <a:p>
            <a:pPr algn="just"/>
            <a:r>
              <a:rPr lang="zh-CN" altLang="en-US" sz="2400" dirty="0">
                <a:ea typeface="宋体" charset="-122"/>
              </a:rPr>
              <a:t>除运算的物理含义：</a:t>
            </a:r>
            <a:r>
              <a:rPr lang="zh-CN" altLang="en-US" sz="2400" dirty="0">
                <a:solidFill>
                  <a:srgbClr val="FF0000"/>
                </a:solidFill>
                <a:ea typeface="宋体" charset="-122"/>
              </a:rPr>
              <a:t>包含关系运算</a:t>
            </a:r>
            <a:endParaRPr lang="zh-CN" altLang="en-US" dirty="0">
              <a:solidFill>
                <a:srgbClr val="FF0000"/>
              </a:solidFill>
              <a:ea typeface="宋体" charset="-122"/>
            </a:endParaRPr>
          </a:p>
          <a:p>
            <a:pPr lvl="2" algn="just"/>
            <a:endParaRPr lang="zh-CN" altLang="en-US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17880"/>
              </p:ext>
            </p:extLst>
          </p:nvPr>
        </p:nvGraphicFramePr>
        <p:xfrm>
          <a:off x="562447" y="1926060"/>
          <a:ext cx="29244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杨 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杨 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90216"/>
              </p:ext>
            </p:extLst>
          </p:nvPr>
        </p:nvGraphicFramePr>
        <p:xfrm>
          <a:off x="562447" y="4517994"/>
          <a:ext cx="28803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路遥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钱钟书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树上春树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877" y="1928664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9923" y="451799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097038"/>
              </p:ext>
            </p:extLst>
          </p:nvPr>
        </p:nvGraphicFramePr>
        <p:xfrm>
          <a:off x="5143303" y="5022670"/>
          <a:ext cx="1440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617464"/>
              </p:ext>
            </p:extLst>
          </p:nvPr>
        </p:nvGraphicFramePr>
        <p:xfrm>
          <a:off x="5143303" y="1931602"/>
          <a:ext cx="14401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平凡的世界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59285"/>
              </p:ext>
            </p:extLst>
          </p:nvPr>
        </p:nvGraphicFramePr>
        <p:xfrm>
          <a:off x="5130406" y="3662023"/>
          <a:ext cx="14401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围城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挪威的森林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23928" y="3573016"/>
                <a:ext cx="1075359" cy="476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𝒀</m:t>
                        </m:r>
                      </m:e>
                      <m:sub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杨萍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3573016"/>
                <a:ext cx="1075359" cy="476284"/>
              </a:xfrm>
              <a:prstGeom prst="rect">
                <a:avLst/>
              </a:prstGeom>
              <a:blipFill rotWithShape="1">
                <a:blip r:embed="rId2"/>
                <a:stretch>
                  <a:fillRect t="-1282" r="-568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4041113" y="5013176"/>
                <a:ext cx="107215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𝒀</m:t>
                        </m:r>
                      </m:sub>
                    </m:sSub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(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𝐒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13" y="5013176"/>
                <a:ext cx="107215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2841" t="-6061" r="-5114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67944" y="1931602"/>
                <a:ext cx="1075359" cy="46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𝒀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王瑞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=</a:t>
                </a:r>
                <a:endParaRPr lang="zh-CN" altLang="en-US" dirty="0">
                  <a:solidFill>
                    <a:schemeClr val="tx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931602"/>
                <a:ext cx="1075359" cy="469296"/>
              </a:xfrm>
              <a:prstGeom prst="rect">
                <a:avLst/>
              </a:prstGeom>
              <a:blipFill rotWithShape="1">
                <a:blip r:embed="rId4"/>
                <a:stretch>
                  <a:fillRect t="-1299" r="-565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67217"/>
              </p:ext>
            </p:extLst>
          </p:nvPr>
        </p:nvGraphicFramePr>
        <p:xfrm>
          <a:off x="7524328" y="3605546"/>
          <a:ext cx="1462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 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17556" y="3205436"/>
            <a:ext cx="654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P(X)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3779912" y="1926060"/>
            <a:ext cx="0" cy="457997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/>
          <p:cNvCxnSpPr/>
          <p:nvPr/>
        </p:nvCxnSpPr>
        <p:spPr bwMode="auto">
          <a:xfrm>
            <a:off x="7092280" y="1861115"/>
            <a:ext cx="0" cy="4579970"/>
          </a:xfrm>
          <a:prstGeom prst="line">
            <a:avLst/>
          </a:prstGeom>
          <a:noFill/>
          <a:ln w="28575" cap="flat" cmpd="sng" algn="ctr">
            <a:solidFill>
              <a:schemeClr val="bg2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3956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5" grpId="0"/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800"/>
            <a:ext cx="8729662" cy="609600"/>
          </a:xfrm>
        </p:spPr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专门的关系运算：除示例</a:t>
            </a:r>
          </a:p>
        </p:txBody>
      </p:sp>
      <p:sp>
        <p:nvSpPr>
          <p:cNvPr id="443524" name="Rectangle 132"/>
          <p:cNvSpPr>
            <a:spLocks noChangeArrowheads="1"/>
          </p:cNvSpPr>
          <p:nvPr/>
        </p:nvSpPr>
        <p:spPr bwMode="auto">
          <a:xfrm>
            <a:off x="5184068" y="1324385"/>
            <a:ext cx="208823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0" lang="en-US" altLang="zh-CN" sz="2200" i="1" dirty="0">
                <a:solidFill>
                  <a:srgbClr val="C00000"/>
                </a:solidFill>
              </a:rPr>
              <a:t>R</a:t>
            </a:r>
            <a:r>
              <a:rPr kumimoji="0" lang="en-US" altLang="zh-CN" sz="2200" dirty="0">
                <a:solidFill>
                  <a:srgbClr val="C00000"/>
                </a:solidFill>
              </a:rPr>
              <a:t>÷</a:t>
            </a:r>
            <a:r>
              <a:rPr kumimoji="0" lang="en-US" altLang="zh-CN" sz="2200" i="1" dirty="0">
                <a:solidFill>
                  <a:srgbClr val="C00000"/>
                </a:solidFill>
              </a:rPr>
              <a:t>S=</a:t>
            </a:r>
            <a:r>
              <a:rPr kumimoji="0" lang="zh-CN" altLang="en-US" sz="2200" i="1" dirty="0">
                <a:solidFill>
                  <a:srgbClr val="C00000"/>
                </a:solidFill>
              </a:rPr>
              <a:t>？</a:t>
            </a:r>
            <a:endParaRPr kumimoji="0" lang="en-US" altLang="zh-CN" sz="22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754502"/>
              </p:ext>
            </p:extLst>
          </p:nvPr>
        </p:nvGraphicFramePr>
        <p:xfrm>
          <a:off x="1094160" y="1324385"/>
          <a:ext cx="32196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6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22470"/>
              </p:ext>
            </p:extLst>
          </p:nvPr>
        </p:nvGraphicFramePr>
        <p:xfrm>
          <a:off x="1273176" y="4870652"/>
          <a:ext cx="21464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US" altLang="zh-CN" sz="1800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3562" y="1441900"/>
            <a:ext cx="346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913" y="4836441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31495"/>
              </p:ext>
            </p:extLst>
          </p:nvPr>
        </p:nvGraphicFramePr>
        <p:xfrm>
          <a:off x="6195640" y="3239498"/>
          <a:ext cx="898045" cy="826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solidFill>
                      <a:srgbClr val="CC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81464" y="2788141"/>
                <a:ext cx="115829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dirty="0">
                    <a:solidFill>
                      <a:srgbClr val="C00000"/>
                    </a:solidFill>
                  </a:rPr>
                  <a:t>R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÷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S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64" y="2788141"/>
                <a:ext cx="1158292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5789"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 bwMode="auto">
          <a:xfrm>
            <a:off x="4550544" y="2649654"/>
            <a:ext cx="483344" cy="752431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3593728" y="4066126"/>
            <a:ext cx="1440160" cy="154063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917309" y="3500614"/>
                <a:ext cx="4603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÷</m:t>
                      </m:r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309" y="3500614"/>
                <a:ext cx="460382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 bwMode="auto">
          <a:xfrm>
            <a:off x="5312858" y="3700669"/>
            <a:ext cx="306909" cy="0"/>
          </a:xfrm>
          <a:prstGeom prst="straightConnector1">
            <a:avLst/>
          </a:prstGeom>
          <a:noFill/>
          <a:ln w="2857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479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宋体" charset="-122"/>
                <a:ea typeface="宋体" charset="-122"/>
              </a:rPr>
              <a:t>认清关系的本质：</a:t>
            </a:r>
            <a:r>
              <a:rPr lang="zh-CN" altLang="en-US" dirty="0">
                <a:ea typeface="宋体" charset="-122"/>
              </a:rPr>
              <a:t>笛卡尔积示例</a:t>
            </a:r>
            <a:endParaRPr lang="zh-CN" altLang="zh-CN" dirty="0">
              <a:ea typeface="宋体" charset="-122"/>
            </a:endParaRPr>
          </a:p>
        </p:txBody>
      </p:sp>
      <p:graphicFrame>
        <p:nvGraphicFramePr>
          <p:cNvPr id="403658" name="Group 20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165577"/>
              </p:ext>
            </p:extLst>
          </p:nvPr>
        </p:nvGraphicFramePr>
        <p:xfrm>
          <a:off x="395536" y="1484784"/>
          <a:ext cx="8229600" cy="4495803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3">
                <a:tc rowSpan="9"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D1×D2×D3 =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学生姓名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课程名称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教师姓名</a:t>
                      </a:r>
                      <a:endParaRPr kumimoji="1" lang="zh-CN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 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 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 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 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多媒体技术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 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张 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多媒体技术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梅 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 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梅 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数据库原理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84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梅 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多媒体技术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杨 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00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梅 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多媒体技术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李 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圆角矩形标注 1"/>
          <p:cNvSpPr/>
          <p:nvPr/>
        </p:nvSpPr>
        <p:spPr bwMode="auto">
          <a:xfrm>
            <a:off x="185738" y="1268760"/>
            <a:ext cx="3018110" cy="442674"/>
          </a:xfrm>
          <a:prstGeom prst="wedgeRoundRectCallout">
            <a:avLst>
              <a:gd name="adj1" fmla="val 48668"/>
              <a:gd name="adj2" fmla="val 220606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这样的情况并不合理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6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专门的关系运算：除示例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760"/>
            <a:ext cx="7834064" cy="1224136"/>
          </a:xfrm>
        </p:spPr>
        <p:txBody>
          <a:bodyPr/>
          <a:lstStyle/>
          <a:p>
            <a:pPr algn="just">
              <a:lnSpc>
                <a:spcPts val="4000"/>
              </a:lnSpc>
              <a:buSzPct val="65000"/>
              <a:buFont typeface="Wingdings" panose="05000000000000000000" pitchFamily="2" charset="2"/>
              <a:buChar char="l"/>
            </a:pPr>
            <a:r>
              <a:rPr lang="zh-CN" altLang="en-US" sz="2400" b="0" dirty="0">
                <a:ea typeface="宋体" charset="-122"/>
              </a:rPr>
              <a:t>参考“学生</a:t>
            </a:r>
            <a:r>
              <a:rPr lang="en-US" altLang="zh-CN" sz="2400" b="0" dirty="0">
                <a:ea typeface="宋体" charset="-122"/>
              </a:rPr>
              <a:t>-</a:t>
            </a:r>
            <a:r>
              <a:rPr lang="zh-CN" altLang="en-US" sz="2400" b="0" dirty="0">
                <a:ea typeface="宋体" charset="-122"/>
              </a:rPr>
              <a:t>课程”数据库，查询至少选修</a:t>
            </a:r>
            <a:r>
              <a:rPr lang="en-US" altLang="zh-CN" sz="2400" b="0" dirty="0">
                <a:ea typeface="宋体" charset="-122"/>
              </a:rPr>
              <a:t>1</a:t>
            </a:r>
            <a:r>
              <a:rPr lang="zh-CN" altLang="en-US" sz="2400" b="0" dirty="0">
                <a:ea typeface="宋体" charset="-122"/>
              </a:rPr>
              <a:t>号课程和</a:t>
            </a:r>
            <a:r>
              <a:rPr lang="en-US" altLang="zh-CN" sz="2400" b="0" dirty="0">
                <a:ea typeface="宋体" charset="-122"/>
              </a:rPr>
              <a:t>3</a:t>
            </a:r>
            <a:r>
              <a:rPr lang="zh-CN" altLang="en-US" sz="2400" b="0" dirty="0">
                <a:ea typeface="宋体" charset="-122"/>
              </a:rPr>
              <a:t>号课程的学生的学号。</a:t>
            </a:r>
            <a:endParaRPr lang="zh-CN" altLang="en-US" sz="2200" dirty="0">
              <a:ea typeface="宋体" charset="-122"/>
            </a:endParaRPr>
          </a:p>
          <a:p>
            <a:pPr marL="819150" lvl="1">
              <a:buFont typeface="Wingdings" pitchFamily="2" charset="2"/>
              <a:buNone/>
            </a:pPr>
            <a:r>
              <a:rPr lang="zh-CN" altLang="en-US" sz="2200" dirty="0">
                <a:ea typeface="宋体" charset="-122"/>
              </a:rPr>
              <a:t> </a:t>
            </a:r>
          </a:p>
          <a:p>
            <a:pPr marL="819150" lvl="1"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 </a:t>
            </a:r>
          </a:p>
          <a:p>
            <a:pPr marL="819150" lvl="1" algn="just">
              <a:buFont typeface="Wingdings" pitchFamily="2" charset="2"/>
              <a:buNone/>
            </a:pPr>
            <a:endParaRPr lang="zh-CN" altLang="en-US" sz="2000" dirty="0">
              <a:ea typeface="宋体" charset="-122"/>
            </a:endParaRPr>
          </a:p>
          <a:p>
            <a:pPr marL="819150" lvl="1" algn="just">
              <a:buFont typeface="Wingdings" pitchFamily="2" charset="2"/>
              <a:buNone/>
            </a:pPr>
            <a:endParaRPr lang="zh-CN" altLang="en-US" sz="2000" dirty="0">
              <a:ea typeface="宋体" charset="-122"/>
            </a:endParaRPr>
          </a:p>
          <a:p>
            <a:pPr marL="819150" lvl="1" algn="just">
              <a:buFont typeface="Wingdings" pitchFamily="2" charset="2"/>
              <a:buNone/>
            </a:pPr>
            <a:endParaRPr lang="en-US" altLang="zh-CN" sz="2000" dirty="0">
              <a:ea typeface="宋体" charset="-122"/>
            </a:endParaRPr>
          </a:p>
          <a:p>
            <a:pPr marL="819150" lvl="1"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2383" y="2884874"/>
            <a:ext cx="429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ea typeface="宋体" charset="-122"/>
              </a:rPr>
              <a:t>）首先建立一个临时关系</a:t>
            </a:r>
            <a:r>
              <a:rPr lang="en-US" altLang="zh-CN" sz="2400" dirty="0">
                <a:solidFill>
                  <a:schemeClr val="tx1"/>
                </a:solidFill>
                <a:ea typeface="宋体" charset="-122"/>
              </a:rPr>
              <a:t>K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1731" y="3861296"/>
                <a:ext cx="3354380" cy="785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1"/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  <a:ea typeface="宋体" charset="-122"/>
                  </a:rPr>
                  <a:t>2</a:t>
                </a:r>
                <a:r>
                  <a:rPr lang="zh-CN" altLang="en-US" sz="2400" dirty="0">
                    <a:solidFill>
                      <a:schemeClr val="tx1"/>
                    </a:solidFill>
                    <a:ea typeface="宋体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𝑺𝒏𝒐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宋体" charset="-122"/>
                          </a:rPr>
                          <m:t>𝑪𝒏𝒐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(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𝑺𝑪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宋体" charset="-122"/>
                      </a:rPr>
                      <m:t>)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÷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𝑲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宋体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1" y="3861296"/>
                <a:ext cx="3354380" cy="785664"/>
              </a:xfrm>
              <a:prstGeom prst="rect">
                <a:avLst/>
              </a:prstGeom>
              <a:blipFill rotWithShape="1">
                <a:blip r:embed="rId2"/>
                <a:stretch>
                  <a:fillRect l="-2545" t="-10078" r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087440"/>
              </p:ext>
            </p:extLst>
          </p:nvPr>
        </p:nvGraphicFramePr>
        <p:xfrm>
          <a:off x="6195717" y="2884874"/>
          <a:ext cx="15841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Cno</a:t>
                      </a:r>
                      <a:endParaRPr lang="zh-CN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96937" y="2909812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K=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8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关系代数 综合应用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10" y="1412777"/>
            <a:ext cx="8229600" cy="720080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ea typeface="宋体" charset="-122"/>
              </a:rPr>
              <a:t>1. </a:t>
            </a:r>
            <a:r>
              <a:rPr lang="zh-CN" altLang="en-US" b="0" dirty="0">
                <a:ea typeface="宋体" charset="-122"/>
              </a:rPr>
              <a:t>查询选修了</a:t>
            </a:r>
            <a:r>
              <a:rPr lang="en-US" altLang="zh-CN" b="0" dirty="0">
                <a:ea typeface="宋体" charset="-122"/>
              </a:rPr>
              <a:t>2</a:t>
            </a:r>
            <a:r>
              <a:rPr lang="zh-CN" altLang="en-US" b="0" dirty="0">
                <a:ea typeface="宋体" charset="-122"/>
              </a:rPr>
              <a:t>号课程的学生的学号</a:t>
            </a:r>
          </a:p>
        </p:txBody>
      </p:sp>
      <p:sp>
        <p:nvSpPr>
          <p:cNvPr id="360452" name="Text Box 4"/>
          <p:cNvSpPr txBox="1">
            <a:spLocks noChangeArrowheads="1"/>
          </p:cNvSpPr>
          <p:nvPr/>
        </p:nvSpPr>
        <p:spPr bwMode="auto">
          <a:xfrm>
            <a:off x="1116013" y="2112220"/>
            <a:ext cx="61388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algn="l"/>
            <a:r>
              <a:rPr kumimoji="0" lang="en-US" altLang="zh-CN" sz="2400" b="0" dirty="0">
                <a:solidFill>
                  <a:schemeClr val="tx1"/>
                </a:solidFill>
              </a:rPr>
              <a:t>π</a:t>
            </a:r>
            <a:r>
              <a:rPr kumimoji="0" lang="en-US" altLang="zh-CN" sz="2400" b="0" baseline="-25000" dirty="0" err="1">
                <a:solidFill>
                  <a:schemeClr val="tx1"/>
                </a:solidFill>
              </a:rPr>
              <a:t>Sno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（</a:t>
            </a:r>
            <a:r>
              <a:rPr kumimoji="0" lang="en-US" altLang="zh-CN" sz="2400" b="0" dirty="0" err="1">
                <a:solidFill>
                  <a:schemeClr val="tx1"/>
                </a:solidFill>
              </a:rPr>
              <a:t>σ</a:t>
            </a:r>
            <a:r>
              <a:rPr kumimoji="0" lang="en-US" altLang="zh-CN" sz="2400" b="0" baseline="-25000" dirty="0" err="1">
                <a:solidFill>
                  <a:schemeClr val="tx1"/>
                </a:solidFill>
              </a:rPr>
              <a:t>Cno</a:t>
            </a:r>
            <a:r>
              <a:rPr kumimoji="0" lang="en-US" altLang="zh-CN" sz="2400" b="0" baseline="-25000" dirty="0">
                <a:solidFill>
                  <a:schemeClr val="tx1"/>
                </a:solidFill>
              </a:rPr>
              <a:t>='2'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（</a:t>
            </a:r>
            <a:r>
              <a:rPr kumimoji="0" lang="en-US" altLang="zh-CN" sz="2400" b="0" dirty="0">
                <a:solidFill>
                  <a:schemeClr val="tx1"/>
                </a:solidFill>
              </a:rPr>
              <a:t>SC</a:t>
            </a:r>
            <a:r>
              <a:rPr kumimoji="0" lang="zh-CN" altLang="en-US" sz="2400" b="0" dirty="0">
                <a:solidFill>
                  <a:schemeClr val="tx1"/>
                </a:solidFill>
              </a:rPr>
              <a:t>））</a:t>
            </a:r>
          </a:p>
        </p:txBody>
      </p:sp>
    </p:spTree>
    <p:extLst>
      <p:ext uri="{BB962C8B-B14F-4D97-AF65-F5344CB8AC3E}">
        <p14:creationId xmlns:p14="http://schemas.microsoft.com/office/powerpoint/2010/main" val="140421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关系代数 综合应用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84784"/>
            <a:ext cx="8591872" cy="936104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b="0" dirty="0">
                <a:ea typeface="宋体" charset="-122"/>
              </a:rPr>
              <a:t>2.</a:t>
            </a:r>
            <a:r>
              <a:rPr lang="zh-CN" altLang="en-US" b="0" dirty="0">
                <a:ea typeface="宋体" charset="-122"/>
              </a:rPr>
              <a:t>查询至少选修了一门直接先行课为</a:t>
            </a:r>
            <a:r>
              <a:rPr lang="en-US" altLang="zh-CN" b="0" dirty="0">
                <a:ea typeface="宋体" charset="-122"/>
              </a:rPr>
              <a:t>5</a:t>
            </a:r>
            <a:r>
              <a:rPr lang="zh-CN" altLang="en-US" b="0" dirty="0">
                <a:ea typeface="宋体" charset="-122"/>
              </a:rPr>
              <a:t>号课程的课程的学生的姓名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ea typeface="宋体" charset="-122"/>
              </a:rPr>
              <a:t>     </a:t>
            </a:r>
            <a:endParaRPr lang="en-US" altLang="zh-CN" sz="20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 txBox="1">
                <a:spLocks noChangeArrowheads="1"/>
              </p:cNvSpPr>
              <p:nvPr/>
            </p:nvSpPr>
            <p:spPr bwMode="auto">
              <a:xfrm>
                <a:off x="284238" y="2674640"/>
                <a:ext cx="8591872" cy="93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10000"/>
                  <a:buChar char="•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b="0" kern="0" dirty="0">
                    <a:ea typeface="宋体" charset="-122"/>
                  </a:rPr>
                  <a:t>（</a:t>
                </a:r>
                <a:r>
                  <a:rPr lang="en-US" altLang="zh-CN" sz="2400" b="0" kern="0" dirty="0">
                    <a:ea typeface="宋体" charset="-122"/>
                  </a:rPr>
                  <a:t>1</a:t>
                </a:r>
                <a:r>
                  <a:rPr lang="zh-CN" altLang="en-US" sz="2400" b="0" kern="0" dirty="0">
                    <a:ea typeface="宋体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𝑆𝑛𝑎𝑚𝑒</m:t>
                        </m:r>
                      </m:sub>
                    </m:sSub>
                    <m:r>
                      <a:rPr lang="en-US" altLang="zh-CN" sz="2400" b="0" i="1" kern="0" dirty="0" smtClean="0">
                        <a:latin typeface="Cambria Math"/>
                        <a:ea typeface="宋体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400" b="0" i="1" kern="0" dirty="0" smtClean="0">
                            <a:latin typeface="Cambria Math"/>
                            <a:ea typeface="宋体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𝐶𝑝𝑛𝑜</m:t>
                        </m:r>
                        <m:sSup>
                          <m:sSup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=</m:t>
                            </m:r>
                          </m:e>
                          <m:sup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kern="0" dirty="0">
                            <a:latin typeface="Cambria Math"/>
                            <a:ea typeface="宋体" charset="-122"/>
                          </a:rPr>
                          <m:t>Course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m:rPr>
                            <m:sty m:val="p"/>
                          </m:rP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SC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m:rPr>
                            <m:sty m:val="p"/>
                          </m:rP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Student</m:t>
                        </m:r>
                      </m:e>
                    </m:d>
                    <m:r>
                      <a:rPr lang="en-US" altLang="zh-CN" sz="2400" b="0" i="1" kern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400" b="0" kern="0" dirty="0">
                    <a:ea typeface="宋体" charset="-122"/>
                  </a:rPr>
                  <a:t>     </a:t>
                </a:r>
                <a:endParaRPr lang="en-US" altLang="zh-CN" sz="2400" b="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238" y="2674640"/>
                <a:ext cx="8591872" cy="936104"/>
              </a:xfrm>
              <a:prstGeom prst="rect">
                <a:avLst/>
              </a:prstGeom>
              <a:blipFill rotWithShape="1">
                <a:blip r:embed="rId2"/>
                <a:stretch>
                  <a:fillRect l="-1136" t="-71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 txBox="1">
                <a:spLocks noChangeArrowheads="1"/>
              </p:cNvSpPr>
              <p:nvPr/>
            </p:nvSpPr>
            <p:spPr bwMode="auto">
              <a:xfrm>
                <a:off x="308150" y="3605808"/>
                <a:ext cx="8591872" cy="93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10000"/>
                  <a:buChar char="•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b="0" kern="0" dirty="0">
                    <a:ea typeface="宋体" charset="-122"/>
                  </a:rPr>
                  <a:t>（</a:t>
                </a:r>
                <a:r>
                  <a:rPr lang="en-US" altLang="zh-CN" sz="2400" b="0" kern="0" dirty="0">
                    <a:ea typeface="宋体" charset="-122"/>
                  </a:rPr>
                  <a:t>2</a:t>
                </a:r>
                <a:r>
                  <a:rPr lang="zh-CN" altLang="en-US" sz="2400" b="0" kern="0" dirty="0">
                    <a:ea typeface="宋体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𝑆𝑛𝑎𝑚𝑒</m:t>
                        </m:r>
                      </m:sub>
                    </m:sSub>
                    <m:r>
                      <a:rPr lang="en-US" altLang="zh-CN" sz="2400" b="0" i="1" kern="0" dirty="0" smtClean="0">
                        <a:latin typeface="Cambria Math"/>
                        <a:ea typeface="宋体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zh-CN" altLang="en-US" sz="2400" b="0" i="1" kern="0" dirty="0" smtClean="0">
                            <a:latin typeface="Cambria Math"/>
                            <a:ea typeface="宋体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𝐶𝑝𝑛𝑜</m:t>
                        </m:r>
                        <m:sSup>
                          <m:sSup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=</m:t>
                            </m:r>
                          </m:e>
                          <m:sup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kern="0" dirty="0">
                            <a:latin typeface="Cambria Math"/>
                            <a:ea typeface="宋体" charset="-122"/>
                          </a:rPr>
                          <m:t>Course</m:t>
                        </m:r>
                        <m:r>
                          <a:rPr lang="en-US" altLang="zh-CN" sz="2400" b="0" i="0" kern="0" dirty="0" smtClean="0">
                            <a:latin typeface="Cambria Math"/>
                            <a:ea typeface="宋体" charset="-122"/>
                          </a:rPr>
                          <m:t>)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m:rPr>
                            <m:sty m:val="p"/>
                          </m:rP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SC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⋈</m:t>
                        </m:r>
                        <m:sSub>
                          <m:sSubPr>
                            <m:ctrlP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kern="0" dirty="0" smtClean="0">
                                <a:latin typeface="Cambria Math"/>
                                <a:ea typeface="宋体" charset="-122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𝑆𝑛𝑜</m:t>
                            </m:r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𝑆𝑛𝑎𝑚𝑒</m:t>
                            </m:r>
                          </m:sub>
                        </m:sSub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Student</m:t>
                        </m:r>
                      </m:e>
                    </m:d>
                    <m:r>
                      <a:rPr lang="en-US" altLang="zh-CN" sz="2400" b="0" i="1" kern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400" b="0" kern="0" dirty="0">
                    <a:ea typeface="宋体" charset="-122"/>
                  </a:rPr>
                  <a:t>     </a:t>
                </a:r>
                <a:endParaRPr lang="en-US" altLang="zh-CN" sz="2400" b="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150" y="3605808"/>
                <a:ext cx="8591872" cy="936104"/>
              </a:xfrm>
              <a:prstGeom prst="rect">
                <a:avLst/>
              </a:prstGeom>
              <a:blipFill rotWithShape="1">
                <a:blip r:embed="rId3"/>
                <a:stretch>
                  <a:fillRect l="-1136" t="-52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3"/>
              <p:cNvSpPr txBox="1">
                <a:spLocks noChangeArrowheads="1"/>
              </p:cNvSpPr>
              <p:nvPr/>
            </p:nvSpPr>
            <p:spPr bwMode="auto">
              <a:xfrm>
                <a:off x="261542" y="4581128"/>
                <a:ext cx="9138790" cy="93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10000"/>
                  <a:buChar char="•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buFont typeface="Wingdings" pitchFamily="2" charset="2"/>
                  <a:buNone/>
                </a:pPr>
                <a:r>
                  <a:rPr lang="zh-CN" altLang="en-US" sz="2400" b="0" kern="0" dirty="0">
                    <a:ea typeface="宋体" charset="-122"/>
                  </a:rPr>
                  <a:t>（</a:t>
                </a:r>
                <a:r>
                  <a:rPr lang="en-US" altLang="zh-CN" sz="2400" b="0" kern="0" dirty="0">
                    <a:ea typeface="宋体" charset="-122"/>
                  </a:rPr>
                  <a:t>3</a:t>
                </a:r>
                <a:r>
                  <a:rPr lang="zh-CN" altLang="en-US" sz="2400" b="0" kern="0" dirty="0">
                    <a:ea typeface="宋体" charset="-122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𝑆𝑛𝑎𝑚𝑒</m:t>
                        </m:r>
                      </m:sub>
                    </m:sSub>
                    <m:r>
                      <a:rPr lang="en-US" altLang="zh-CN" sz="2400" b="0" i="1" kern="0" dirty="0" smtClean="0">
                        <a:latin typeface="Cambria Math"/>
                        <a:ea typeface="宋体" charset="-122"/>
                      </a:rPr>
                      <m:t>(</m:t>
                    </m:r>
                    <m:sSub>
                      <m:sSubPr>
                        <m:ctrlPr>
                          <a:rPr lang="en-US" altLang="zh-CN" sz="2400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∏</m:t>
                        </m:r>
                      </m:e>
                      <m:sub>
                        <m:r>
                          <a:rPr lang="en-US" altLang="zh-CN" sz="2400" b="0" i="1" kern="0" dirty="0">
                            <a:latin typeface="Cambria Math"/>
                            <a:ea typeface="宋体" charset="-122"/>
                          </a:rPr>
                          <m:t>𝑆𝑛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𝑜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(</m:t>
                        </m:r>
                        <m:r>
                          <a:rPr lang="zh-CN" altLang="en-US" sz="2400" b="0" i="1" kern="0" dirty="0" smtClean="0">
                            <a:latin typeface="Cambria Math"/>
                            <a:ea typeface="宋体" charset="-122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kern="0" dirty="0" smtClean="0">
                            <a:latin typeface="Cambria Math"/>
                            <a:ea typeface="宋体" charset="-122"/>
                          </a:rPr>
                          <m:t>𝐶𝑝𝑛𝑜</m:t>
                        </m:r>
                        <m:sSup>
                          <m:sSup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=</m:t>
                            </m:r>
                          </m:e>
                          <m:sup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kern="0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5</m:t>
                            </m:r>
                          </m:e>
                          <m:sup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zh-CN" sz="2400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kern="0" dirty="0">
                            <a:latin typeface="Cambria Math"/>
                            <a:ea typeface="宋体" charset="-122"/>
                          </a:rPr>
                          <m:t>Course</m:t>
                        </m:r>
                        <m:r>
                          <a:rPr lang="en-US" altLang="zh-CN" sz="2400" b="0" i="0" kern="0" dirty="0" smtClean="0">
                            <a:latin typeface="Cambria Math"/>
                            <a:ea typeface="宋体" charset="-122"/>
                          </a:rPr>
                          <m:t>)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m:rPr>
                            <m:sty m:val="p"/>
                          </m:rP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SC</m:t>
                        </m:r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)⋈</m:t>
                        </m:r>
                        <m:sSub>
                          <m:sSubPr>
                            <m:ctrlPr>
                              <a:rPr lang="en-US" altLang="zh-CN" sz="2400" b="0" i="1" kern="0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zh-CN" altLang="en-US" sz="2400" b="0" i="1" kern="0" dirty="0" smtClean="0">
                                <a:latin typeface="Cambria Math"/>
                                <a:ea typeface="宋体" charset="-122"/>
                              </a:rPr>
                              <m:t>∏</m:t>
                            </m:r>
                          </m:e>
                          <m:sub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𝑆𝑛𝑜</m:t>
                            </m:r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2400" b="0" i="1" kern="0" dirty="0" smtClean="0">
                                <a:latin typeface="Cambria Math"/>
                                <a:ea typeface="宋体" charset="-122"/>
                              </a:rPr>
                              <m:t>𝑆𝑛𝑎𝑚𝑒</m:t>
                            </m:r>
                          </m:sub>
                        </m:sSub>
                        <m:r>
                          <a:rPr lang="en-US" altLang="zh-CN" sz="2400" b="0" i="1" kern="0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400" b="0" i="1" kern="0" dirty="0">
                            <a:latin typeface="Cambria Math"/>
                            <a:ea typeface="Cambria Math"/>
                          </a:rPr>
                          <m:t>Student</m:t>
                        </m:r>
                      </m:e>
                    </m:d>
                    <m:r>
                      <a:rPr lang="en-US" altLang="zh-CN" sz="2400" b="0" i="1" kern="0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sz="2400" b="0" kern="0" dirty="0">
                    <a:ea typeface="宋体" charset="-122"/>
                  </a:rPr>
                  <a:t>     </a:t>
                </a:r>
                <a:endParaRPr lang="en-US" altLang="zh-CN" sz="2400" b="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2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542" y="4581128"/>
                <a:ext cx="9138790" cy="936104"/>
              </a:xfrm>
              <a:prstGeom prst="rect">
                <a:avLst/>
              </a:prstGeom>
              <a:blipFill rotWithShape="1">
                <a:blip r:embed="rId4"/>
                <a:stretch>
                  <a:fillRect l="-1067" t="-6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25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charset="-122"/>
              </a:rPr>
              <a:t>关系代数 综合应用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250" y="1340768"/>
            <a:ext cx="8558212" cy="1080591"/>
          </a:xfrm>
        </p:spPr>
        <p:txBody>
          <a:bodyPr/>
          <a:lstStyle/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altLang="zh-CN" sz="2000" dirty="0">
              <a:ea typeface="黑体" pitchFamily="2" charset="-122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b="0" dirty="0">
                <a:ea typeface="黑体" pitchFamily="2" charset="-122"/>
              </a:rPr>
              <a:t>3. </a:t>
            </a:r>
            <a:r>
              <a:rPr lang="zh-CN" altLang="en-US" b="0" dirty="0">
                <a:ea typeface="宋体" charset="-122"/>
              </a:rPr>
              <a:t>查询选修了全部课程的学生号码和姓名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0" y="2455118"/>
                <a:ext cx="8897640" cy="10805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110000"/>
                  <a:buChar char="•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12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just">
                  <a:lnSpc>
                    <a:spcPct val="90000"/>
                  </a:lnSpc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kern="0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𝑆𝑛𝑜</m:t>
                          </m:r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CN" sz="2400" b="0" i="1" kern="0">
                              <a:latin typeface="Cambria Math"/>
                              <a:ea typeface="Cambria Math"/>
                            </a:rPr>
                            <m:t>𝐶𝑛𝑜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/>
                          <a:ea typeface="黑体" pitchFamily="2" charset="-122"/>
                        </a:rPr>
                        <m:t>(</m:t>
                      </m:r>
                      <m:r>
                        <a:rPr lang="en-US" altLang="zh-CN" sz="2400" b="0" i="1" kern="0" smtClean="0">
                          <a:latin typeface="Cambria Math"/>
                          <a:ea typeface="黑体" pitchFamily="2" charset="-122"/>
                        </a:rPr>
                        <m:t>𝑆𝐶</m:t>
                      </m:r>
                      <m:r>
                        <a:rPr lang="en-US" altLang="zh-CN" sz="2400" b="0" i="1" kern="0" smtClean="0">
                          <a:latin typeface="Cambria Math"/>
                          <a:ea typeface="黑体" pitchFamily="2" charset="-122"/>
                        </a:rPr>
                        <m:t>)÷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kern="0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𝐶𝑛𝑜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0" i="1" kern="0" smtClean="0">
                          <a:latin typeface="Cambria Math"/>
                          <a:ea typeface="Cambria Math"/>
                        </a:rPr>
                        <m:t>𝐶𝑜𝑢𝑟𝑠𝑒</m:t>
                      </m:r>
                      <m:r>
                        <a:rPr lang="en-US" altLang="zh-CN" sz="2400" b="0" i="1" kern="0" smtClean="0">
                          <a:latin typeface="Cambria Math"/>
                          <a:ea typeface="Cambria Math"/>
                        </a:rPr>
                        <m:t>)⋈</m:t>
                      </m:r>
                      <m:sSub>
                        <m:sSubPr>
                          <m:ctrlPr>
                            <a:rPr lang="en-US" altLang="zh-CN" sz="2400" b="0" i="1" kern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∏</m:t>
                          </m:r>
                        </m:e>
                        <m:sub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𝑆𝑛𝑜</m:t>
                          </m:r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zh-CN" sz="2400" b="0" i="1" kern="0" smtClean="0">
                              <a:latin typeface="Cambria Math"/>
                              <a:ea typeface="Cambria Math"/>
                            </a:rPr>
                            <m:t>𝑆𝑛𝑎𝑚𝑒</m:t>
                          </m:r>
                        </m:sub>
                      </m:sSub>
                      <m:r>
                        <a:rPr lang="en-US" altLang="zh-CN" sz="2400" b="0" i="1" kern="0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altLang="zh-CN" sz="2400" b="0" i="1" kern="0" smtClean="0">
                          <a:latin typeface="Cambria Math"/>
                          <a:ea typeface="Cambria Math"/>
                        </a:rPr>
                        <m:t>𝑆𝑡𝑢𝑑𝑒𝑛𝑡</m:t>
                      </m:r>
                      <m:r>
                        <a:rPr lang="en-US" altLang="zh-CN" sz="2400" b="0" i="1" kern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altLang="zh-CN" sz="2400" b="0" kern="0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55118"/>
                <a:ext cx="8897640" cy="108059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57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课堂练习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447800"/>
            <a:ext cx="8634734" cy="4953000"/>
          </a:xfrm>
        </p:spPr>
        <p:txBody>
          <a:bodyPr/>
          <a:lstStyle/>
          <a:p>
            <a:r>
              <a:rPr lang="zh-CN" altLang="en-US" b="0" dirty="0">
                <a:ea typeface="宋体" charset="-122"/>
              </a:rPr>
              <a:t>查询选修了‘</a:t>
            </a:r>
            <a:r>
              <a:rPr lang="en-US" altLang="zh-CN" b="0" dirty="0">
                <a:ea typeface="宋体" charset="-122"/>
              </a:rPr>
              <a:t>1</a:t>
            </a:r>
            <a:r>
              <a:rPr lang="zh-CN" altLang="en-US" b="0" dirty="0">
                <a:ea typeface="宋体" charset="-122"/>
              </a:rPr>
              <a:t>’号课程的学生的姓名；</a:t>
            </a:r>
          </a:p>
          <a:p>
            <a:r>
              <a:rPr lang="zh-CN" altLang="en-US" b="0" dirty="0">
                <a:ea typeface="宋体" charset="-122"/>
              </a:rPr>
              <a:t>查询每一个同学的姓名，所选修的课程名称和成绩； </a:t>
            </a:r>
          </a:p>
          <a:p>
            <a:r>
              <a:rPr lang="zh-CN" altLang="en-US" b="0" dirty="0">
                <a:ea typeface="宋体" charset="-122"/>
              </a:rPr>
              <a:t>查询‘欧阳云’同学选修的所有课程的课程名称和成绩；</a:t>
            </a:r>
          </a:p>
          <a:p>
            <a:r>
              <a:rPr lang="zh-CN" altLang="en-US" b="0" dirty="0">
                <a:ea typeface="宋体" charset="-122"/>
              </a:rPr>
              <a:t>查询没有被任何一个学生选修的课程的课程号和课程名；</a:t>
            </a:r>
          </a:p>
          <a:p>
            <a:r>
              <a:rPr lang="zh-CN" altLang="en-US" b="0" dirty="0">
                <a:ea typeface="宋体" charset="-122"/>
              </a:rPr>
              <a:t>查询被所有学生选修的课程的课号。</a:t>
            </a:r>
          </a:p>
        </p:txBody>
      </p:sp>
    </p:spTree>
    <p:extLst>
      <p:ext uri="{BB962C8B-B14F-4D97-AF65-F5344CB8AC3E}">
        <p14:creationId xmlns:p14="http://schemas.microsoft.com/office/powerpoint/2010/main" val="355153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87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87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949624" y="205422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回顾：数据模型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90538" y="152400"/>
            <a:ext cx="8229600" cy="609600"/>
          </a:xfrm>
        </p:spPr>
        <p:txBody>
          <a:bodyPr/>
          <a:lstStyle/>
          <a:p>
            <a:pPr algn="ctr"/>
            <a:r>
              <a:rPr lang="zh-CN" altLang="en-US" dirty="0">
                <a:ea typeface="굴림" pitchFamily="50" charset="-127"/>
              </a:rPr>
              <a:t>讲解纲要</a:t>
            </a:r>
            <a:endParaRPr lang="en-US" altLang="ko-KR" dirty="0">
              <a:ea typeface="굴림" pitchFamily="50" charset="-127"/>
            </a:endParaRPr>
          </a:p>
        </p:txBody>
      </p:sp>
      <p:sp>
        <p:nvSpPr>
          <p:cNvPr id="33821" name="AutoShape 29"/>
          <p:cNvSpPr>
            <a:spLocks noChangeArrowheads="1"/>
          </p:cNvSpPr>
          <p:nvPr/>
        </p:nvSpPr>
        <p:spPr bwMode="auto">
          <a:xfrm>
            <a:off x="1187624" y="2032000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1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949624" y="2882900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</a:t>
            </a:r>
            <a:endParaRPr lang="ko-KR" altLang="en-US" sz="2800" b="0" dirty="0">
              <a:solidFill>
                <a:srgbClr val="CC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6" name="AutoShape 34"/>
          <p:cNvSpPr>
            <a:spLocks noChangeArrowheads="1"/>
          </p:cNvSpPr>
          <p:nvPr/>
        </p:nvSpPr>
        <p:spPr bwMode="auto">
          <a:xfrm>
            <a:off x="1187624" y="2860675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2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1949624" y="3709988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en-US" altLang="ko-KR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关系代数</a:t>
            </a:r>
            <a:endParaRPr lang="ko-KR" altLang="en-US" sz="2800" b="0" dirty="0">
              <a:solidFill>
                <a:srgbClr val="FF0000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28" name="AutoShape 36"/>
          <p:cNvSpPr>
            <a:spLocks noChangeArrowheads="1"/>
          </p:cNvSpPr>
          <p:nvPr/>
        </p:nvSpPr>
        <p:spPr bwMode="auto">
          <a:xfrm>
            <a:off x="1187624" y="3687763"/>
            <a:ext cx="762000" cy="609600"/>
          </a:xfrm>
          <a:prstGeom prst="chevron">
            <a:avLst>
              <a:gd name="adj" fmla="val 31250"/>
            </a:avLst>
          </a:prstGeom>
          <a:solidFill>
            <a:schemeClr val="folHlink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tx1"/>
                </a:solidFill>
                <a:latin typeface="Verdana" pitchFamily="34" charset="0"/>
              </a:rPr>
              <a:t>3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1949624" y="4537075"/>
            <a:ext cx="541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chemeClr val="tx2">
                      <a:gamma/>
                      <a:shade val="60000"/>
                      <a:invGamma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/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总结：关系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关系模式 </a:t>
            </a:r>
            <a:r>
              <a:rPr lang="en-US" altLang="zh-CN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 </a:t>
            </a:r>
            <a:r>
              <a:rPr lang="zh-CN" altLang="en-US" sz="2800" b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关系数据库</a:t>
            </a:r>
            <a:endParaRPr lang="ko-KR" altLang="en-US" sz="2800" b="0" dirty="0">
              <a:solidFill>
                <a:schemeClr val="tx1"/>
              </a:solidFill>
              <a:latin typeface="华文新魏" panose="02010800040101010101" pitchFamily="2" charset="-122"/>
            </a:endParaRPr>
          </a:p>
        </p:txBody>
      </p:sp>
      <p:sp>
        <p:nvSpPr>
          <p:cNvPr id="33830" name="AutoShape 38"/>
          <p:cNvSpPr>
            <a:spLocks noChangeArrowheads="1"/>
          </p:cNvSpPr>
          <p:nvPr/>
        </p:nvSpPr>
        <p:spPr bwMode="auto">
          <a:xfrm>
            <a:off x="1187624" y="4514850"/>
            <a:ext cx="762000" cy="609600"/>
          </a:xfrm>
          <a:prstGeom prst="chevron">
            <a:avLst>
              <a:gd name="adj" fmla="val 31250"/>
            </a:avLst>
          </a:prstGeom>
          <a:solidFill>
            <a:srgbClr val="FF0000"/>
          </a:solidFill>
          <a:ln>
            <a:noFill/>
          </a:ln>
          <a:effectLst>
            <a:prstShdw prst="shdw17" dist="17961" dir="2700000">
              <a:schemeClr val="folHlink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ko-KR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Verdana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9029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447800"/>
            <a:ext cx="7690048" cy="4953000"/>
          </a:xfrm>
        </p:spPr>
        <p:txBody>
          <a:bodyPr/>
          <a:lstStyle/>
          <a:p>
            <a:r>
              <a:rPr lang="zh-CN" altLang="en-US" dirty="0"/>
              <a:t>关系数据结构</a:t>
            </a:r>
            <a:endParaRPr lang="en-US" altLang="zh-CN" dirty="0"/>
          </a:p>
          <a:p>
            <a:r>
              <a:rPr lang="zh-CN" altLang="en-US" dirty="0"/>
              <a:t>关系模式</a:t>
            </a:r>
            <a:endParaRPr lang="en-US" altLang="zh-CN" dirty="0"/>
          </a:p>
          <a:p>
            <a:r>
              <a:rPr lang="zh-CN" altLang="en-US" dirty="0"/>
              <a:t>关系数据库</a:t>
            </a:r>
          </a:p>
        </p:txBody>
      </p:sp>
    </p:spTree>
    <p:extLst>
      <p:ext uri="{BB962C8B-B14F-4D97-AF65-F5344CB8AC3E}">
        <p14:creationId xmlns:p14="http://schemas.microsoft.com/office/powerpoint/2010/main" val="6159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638" y="50800"/>
            <a:ext cx="8729662" cy="609600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7762056" cy="495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dirty="0">
                <a:ea typeface="宋体" charset="-122"/>
                <a:cs typeface="Times New Roman" pitchFamily="18" charset="0"/>
              </a:rPr>
              <a:t> </a:t>
            </a:r>
            <a:r>
              <a:rPr lang="zh-CN" altLang="en-US" dirty="0">
                <a:ea typeface="宋体" charset="-122"/>
                <a:cs typeface="Times New Roman" pitchFamily="18" charset="0"/>
              </a:rPr>
              <a:t>关系代数运算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	关系代数运算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	并、差、交、笛卡尔积、投影、选择、连接、除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	基本运算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	并、差、笛卡尔积、投影、选择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	交、连接、除</a:t>
            </a:r>
          </a:p>
          <a:p>
            <a:pPr lvl="2" algn="just">
              <a:lnSpc>
                <a:spcPct val="110000"/>
              </a:lnSpc>
              <a:buFontTx/>
              <a:buNone/>
            </a:pPr>
            <a:r>
              <a:rPr lang="zh-CN" altLang="en-US" dirty="0">
                <a:ea typeface="宋体" charset="-122"/>
                <a:cs typeface="Times New Roman" pitchFamily="18" charset="0"/>
              </a:rPr>
              <a:t>	可以用</a:t>
            </a:r>
            <a:r>
              <a:rPr lang="en-US" altLang="zh-CN" dirty="0">
                <a:ea typeface="宋体" charset="-122"/>
                <a:cs typeface="Times New Roman" pitchFamily="18" charset="0"/>
              </a:rPr>
              <a:t>5</a:t>
            </a:r>
            <a:r>
              <a:rPr lang="zh-CN" altLang="en-US" dirty="0">
                <a:ea typeface="宋体" charset="-122"/>
                <a:cs typeface="Times New Roman" pitchFamily="18" charset="0"/>
              </a:rPr>
              <a:t>种基本运算来表达</a:t>
            </a:r>
          </a:p>
        </p:txBody>
      </p:sp>
    </p:spTree>
    <p:extLst>
      <p:ext uri="{BB962C8B-B14F-4D97-AF65-F5344CB8AC3E}">
        <p14:creationId xmlns:p14="http://schemas.microsoft.com/office/powerpoint/2010/main" val="96769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38100"/>
            <a:ext cx="8729662" cy="609600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7800"/>
            <a:ext cx="8136904" cy="4953000"/>
          </a:xfrm>
        </p:spPr>
        <p:txBody>
          <a:bodyPr/>
          <a:lstStyle/>
          <a:p>
            <a:pPr algn="just"/>
            <a:r>
              <a:rPr lang="zh-CN" altLang="en-US" dirty="0">
                <a:ea typeface="宋体" charset="-122"/>
              </a:rPr>
              <a:t>关系代数表达式</a:t>
            </a:r>
          </a:p>
          <a:p>
            <a:pPr lvl="1" algn="just"/>
            <a:r>
              <a:rPr lang="zh-CN" altLang="en-US" dirty="0">
                <a:ea typeface="宋体" charset="-122"/>
              </a:rPr>
              <a:t>关系代数运算经有限次复合后形成的式子</a:t>
            </a:r>
          </a:p>
          <a:p>
            <a:pPr lvl="2" algn="just">
              <a:buFontTx/>
              <a:buNone/>
            </a:pPr>
            <a:endParaRPr lang="zh-CN" altLang="en-US" dirty="0">
              <a:ea typeface="宋体" charset="-122"/>
            </a:endParaRPr>
          </a:p>
          <a:p>
            <a:pPr algn="just"/>
            <a:r>
              <a:rPr lang="zh-CN" altLang="en-US" dirty="0">
                <a:ea typeface="宋体" charset="-122"/>
              </a:rPr>
              <a:t>典型关系代数语言</a:t>
            </a:r>
          </a:p>
          <a:p>
            <a:pPr lvl="1"/>
            <a:r>
              <a:rPr lang="en-US" altLang="zh-CN" dirty="0">
                <a:ea typeface="宋体" charset="-122"/>
              </a:rPr>
              <a:t>ISBL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>
                <a:ea typeface="宋体" charset="-122"/>
              </a:rPr>
              <a:t>Information System Base Language</a:t>
            </a:r>
            <a:r>
              <a:rPr lang="zh-CN" altLang="en-US" dirty="0">
                <a:ea typeface="宋体" charset="-122"/>
              </a:rPr>
              <a:t>）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由</a:t>
            </a:r>
            <a:r>
              <a:rPr lang="en-US" altLang="zh-CN" dirty="0">
                <a:ea typeface="宋体" charset="-122"/>
              </a:rPr>
              <a:t>IBM United Kingdom</a:t>
            </a:r>
            <a:r>
              <a:rPr lang="zh-CN" altLang="en-US" dirty="0">
                <a:ea typeface="宋体" charset="-122"/>
              </a:rPr>
              <a:t>研究中心研制</a:t>
            </a:r>
          </a:p>
          <a:p>
            <a:pPr lvl="2">
              <a:buFont typeface="Wingdings" pitchFamily="2" charset="2"/>
              <a:buChar char="Ø"/>
            </a:pPr>
            <a:r>
              <a:rPr lang="zh-CN" altLang="en-US" dirty="0">
                <a:ea typeface="宋体" charset="-122"/>
              </a:rPr>
              <a:t>用于</a:t>
            </a:r>
            <a:r>
              <a:rPr lang="en-US" altLang="zh-CN" dirty="0">
                <a:ea typeface="宋体" charset="-122"/>
              </a:rPr>
              <a:t>PRTV</a:t>
            </a:r>
            <a:r>
              <a:rPr lang="zh-CN" altLang="en-US" dirty="0">
                <a:ea typeface="宋体" charset="-122"/>
              </a:rPr>
              <a:t>（</a:t>
            </a:r>
            <a:r>
              <a:rPr lang="en-US" altLang="zh-CN" dirty="0" err="1">
                <a:ea typeface="宋体" charset="-122"/>
              </a:rPr>
              <a:t>Peterlee</a:t>
            </a:r>
            <a:r>
              <a:rPr lang="en-US" altLang="zh-CN" dirty="0">
                <a:ea typeface="宋体" charset="-122"/>
              </a:rPr>
              <a:t> Relational Test Vehicle</a:t>
            </a:r>
            <a:r>
              <a:rPr lang="zh-CN" altLang="en-US" dirty="0">
                <a:ea typeface="宋体" charset="-122"/>
              </a:rPr>
              <a:t>）实验系统 </a:t>
            </a:r>
          </a:p>
        </p:txBody>
      </p:sp>
    </p:spTree>
    <p:extLst>
      <p:ext uri="{BB962C8B-B14F-4D97-AF65-F5344CB8AC3E}">
        <p14:creationId xmlns:p14="http://schemas.microsoft.com/office/powerpoint/2010/main" val="219903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宋体" charset="-122"/>
              </a:rPr>
              <a:t>课后作业</a:t>
            </a:r>
            <a:endParaRPr lang="en-US" altLang="zh-CN" sz="3200" dirty="0">
              <a:ea typeface="宋体" charset="-122"/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47800"/>
            <a:ext cx="7690048" cy="4953000"/>
          </a:xfrm>
        </p:spPr>
        <p:txBody>
          <a:bodyPr/>
          <a:lstStyle/>
          <a:p>
            <a:r>
              <a:rPr lang="en-US" altLang="zh-CN" b="0" dirty="0">
                <a:ea typeface="宋体" charset="-122"/>
              </a:rPr>
              <a:t>P70</a:t>
            </a:r>
            <a:r>
              <a:rPr lang="zh-CN" altLang="en-US" b="0" dirty="0">
                <a:ea typeface="宋体" charset="-122"/>
              </a:rPr>
              <a:t>：</a:t>
            </a:r>
            <a:r>
              <a:rPr lang="en-US" altLang="zh-CN" b="0" dirty="0">
                <a:ea typeface="宋体" charset="-122"/>
              </a:rPr>
              <a:t>6</a:t>
            </a:r>
            <a:r>
              <a:rPr lang="zh-CN" altLang="en-US" b="0">
                <a:ea typeface="宋体" charset="-122"/>
              </a:rPr>
              <a:t>（仅用关系代数实现）</a:t>
            </a:r>
            <a:endParaRPr lang="zh-CN" altLang="en-US" b="0" dirty="0">
              <a:ea typeface="宋体" charset="-122"/>
            </a:endParaRPr>
          </a:p>
          <a:p>
            <a:r>
              <a:rPr lang="en-US" altLang="zh-CN" b="0" dirty="0">
                <a:ea typeface="宋体" charset="-122"/>
              </a:rPr>
              <a:t>P72</a:t>
            </a:r>
            <a:r>
              <a:rPr lang="zh-CN" altLang="en-US" b="0" dirty="0">
                <a:ea typeface="宋体" charset="-122"/>
              </a:rPr>
              <a:t>：</a:t>
            </a:r>
            <a:r>
              <a:rPr lang="en-US" altLang="zh-CN" b="0" dirty="0">
                <a:ea typeface="宋体" charset="-122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9957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028betty_white">
  <a:themeElements>
    <a:clrScheme name="028betty_white 2">
      <a:dk1>
        <a:srgbClr val="000000"/>
      </a:dk1>
      <a:lt1>
        <a:srgbClr val="F8F8F8"/>
      </a:lt1>
      <a:dk2>
        <a:srgbClr val="000066"/>
      </a:dk2>
      <a:lt2>
        <a:srgbClr val="006666"/>
      </a:lt2>
      <a:accent1>
        <a:srgbClr val="669900"/>
      </a:accent1>
      <a:accent2>
        <a:srgbClr val="33CCCC"/>
      </a:accent2>
      <a:accent3>
        <a:srgbClr val="FBFBFB"/>
      </a:accent3>
      <a:accent4>
        <a:srgbClr val="000000"/>
      </a:accent4>
      <a:accent5>
        <a:srgbClr val="B8CAAA"/>
      </a:accent5>
      <a:accent6>
        <a:srgbClr val="2DB9B9"/>
      </a:accent6>
      <a:hlink>
        <a:srgbClr val="99CCFF"/>
      </a:hlink>
      <a:folHlink>
        <a:srgbClr val="B2B2B2"/>
      </a:folHlink>
    </a:clrScheme>
    <a:fontScheme name="028betty_whi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Lucida Sans Unicode" pitchFamily="34" charset="0"/>
            <a:ea typeface="굴림" pitchFamily="50" charset="-127"/>
          </a:defRPr>
        </a:defPPr>
      </a:lstStyle>
    </a:lnDef>
  </a:objectDefaults>
  <a:extraClrSchemeLst>
    <a:extraClrScheme>
      <a:clrScheme name="028betty_white 1">
        <a:dk1>
          <a:srgbClr val="000000"/>
        </a:dk1>
        <a:lt1>
          <a:srgbClr val="F8F8F8"/>
        </a:lt1>
        <a:dk2>
          <a:srgbClr val="000066"/>
        </a:dk2>
        <a:lt2>
          <a:srgbClr val="006699"/>
        </a:lt2>
        <a:accent1>
          <a:srgbClr val="3333CC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ADADE2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2">
        <a:dk1>
          <a:srgbClr val="000000"/>
        </a:dk1>
        <a:lt1>
          <a:srgbClr val="F8F8F8"/>
        </a:lt1>
        <a:dk2>
          <a:srgbClr val="000066"/>
        </a:dk2>
        <a:lt2>
          <a:srgbClr val="006666"/>
        </a:lt2>
        <a:accent1>
          <a:srgbClr val="669900"/>
        </a:accent1>
        <a:accent2>
          <a:srgbClr val="33CCCC"/>
        </a:accent2>
        <a:accent3>
          <a:srgbClr val="FBFBFB"/>
        </a:accent3>
        <a:accent4>
          <a:srgbClr val="000000"/>
        </a:accent4>
        <a:accent5>
          <a:srgbClr val="B8CAAA"/>
        </a:accent5>
        <a:accent6>
          <a:srgbClr val="2DB9B9"/>
        </a:accent6>
        <a:hlink>
          <a:srgbClr val="99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8betty_white 3">
        <a:dk1>
          <a:srgbClr val="000000"/>
        </a:dk1>
        <a:lt1>
          <a:srgbClr val="F8F8F8"/>
        </a:lt1>
        <a:dk2>
          <a:srgbClr val="663300"/>
        </a:dk2>
        <a:lt2>
          <a:srgbClr val="462300"/>
        </a:lt2>
        <a:accent1>
          <a:srgbClr val="FF9900"/>
        </a:accent1>
        <a:accent2>
          <a:srgbClr val="996633"/>
        </a:accent2>
        <a:accent3>
          <a:srgbClr val="FBFBFB"/>
        </a:accent3>
        <a:accent4>
          <a:srgbClr val="000000"/>
        </a:accent4>
        <a:accent5>
          <a:srgbClr val="FFCAAA"/>
        </a:accent5>
        <a:accent6>
          <a:srgbClr val="8A5C2D"/>
        </a:accent6>
        <a:hlink>
          <a:srgbClr val="CCCC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028betty_white</Template>
  <TotalTime>4221</TotalTime>
  <Words>9088</Words>
  <Application>Microsoft Office PowerPoint</Application>
  <PresentationFormat>全屏显示(4:3)</PresentationFormat>
  <Paragraphs>2352</Paragraphs>
  <Slides>160</Slides>
  <Notes>1</Notes>
  <HiddenSlides>60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160</vt:i4>
      </vt:variant>
    </vt:vector>
  </HeadingPairs>
  <TitlesOfParts>
    <vt:vector size="178" baseType="lpstr">
      <vt:lpstr>黑体</vt:lpstr>
      <vt:lpstr>华文新魏</vt:lpstr>
      <vt:lpstr>楷体</vt:lpstr>
      <vt:lpstr>楷体_GB2312</vt:lpstr>
      <vt:lpstr>宋体</vt:lpstr>
      <vt:lpstr>Arial</vt:lpstr>
      <vt:lpstr>Calibri</vt:lpstr>
      <vt:lpstr>Cambria Math</vt:lpstr>
      <vt:lpstr>Lucida Sans Unicode</vt:lpstr>
      <vt:lpstr>Times New Roman</vt:lpstr>
      <vt:lpstr>Verdana</vt:lpstr>
      <vt:lpstr>Wingdings</vt:lpstr>
      <vt:lpstr>028betty_white</vt:lpstr>
      <vt:lpstr>Equation</vt:lpstr>
      <vt:lpstr>Microsoft 公式 3.0</vt:lpstr>
      <vt:lpstr>Document</vt:lpstr>
      <vt:lpstr>Visio</vt:lpstr>
      <vt:lpstr>公式</vt:lpstr>
      <vt:lpstr>数据库系统原理</vt:lpstr>
      <vt:lpstr>讲解纲要</vt:lpstr>
      <vt:lpstr>回顾：数据模型</vt:lpstr>
      <vt:lpstr>讲解纲要</vt:lpstr>
      <vt:lpstr>关系数据模型  之  关系数据结构</vt:lpstr>
      <vt:lpstr>认清关系的本质：概念演绎</vt:lpstr>
      <vt:lpstr>认清关系的本质：概念演绎</vt:lpstr>
      <vt:lpstr>认清关系的本质：笛卡尔积示例</vt:lpstr>
      <vt:lpstr>认清关系的本质：笛卡尔积示例</vt:lpstr>
      <vt:lpstr>认清关系的本质：概念演绎</vt:lpstr>
      <vt:lpstr>关系数据结构：进一步细化的概念</vt:lpstr>
      <vt:lpstr>关系数据结构：进一步细化的概念</vt:lpstr>
      <vt:lpstr>关系数据结构：进一步细化的概念</vt:lpstr>
      <vt:lpstr>思考问题：笛卡尔积示例</vt:lpstr>
      <vt:lpstr> </vt:lpstr>
      <vt:lpstr>认清关系的本质</vt:lpstr>
      <vt:lpstr>思考问题：下面结构是关系吗？</vt:lpstr>
      <vt:lpstr>思考问题：下面结构是关系吗？</vt:lpstr>
      <vt:lpstr>关系数据结构：进一步细化的概念</vt:lpstr>
      <vt:lpstr>关系数据结构：关系模式</vt:lpstr>
      <vt:lpstr>关系数据结构：关系模式</vt:lpstr>
      <vt:lpstr>关系数据结构：关系数据库</vt:lpstr>
      <vt:lpstr>关系数据结构：关系模式数据库示例</vt:lpstr>
      <vt:lpstr>一个结论</vt:lpstr>
      <vt:lpstr>讲解纲要</vt:lpstr>
      <vt:lpstr>关系数据模型  之  关系操作</vt:lpstr>
      <vt:lpstr>关系数据模型  之  关系操作：支持关系操作的语言</vt:lpstr>
      <vt:lpstr>讲解纲要</vt:lpstr>
      <vt:lpstr>关系数据模型  之 关系完整性约束</vt:lpstr>
      <vt:lpstr>关系数据模型  之 关系完整性约束</vt:lpstr>
      <vt:lpstr>关系完整性  之  实体完整性</vt:lpstr>
      <vt:lpstr>实体完整性示例</vt:lpstr>
      <vt:lpstr>关系完整性  之  参照完整性</vt:lpstr>
      <vt:lpstr>新概念：外码（Foreign Key）</vt:lpstr>
      <vt:lpstr>关系完整性  之  参照完整性</vt:lpstr>
      <vt:lpstr>关系完整性  之  参照完整性</vt:lpstr>
      <vt:lpstr>关系完整性  之  参照完整性规则</vt:lpstr>
      <vt:lpstr>关系完整性  之  参照完整性示例</vt:lpstr>
      <vt:lpstr>参照完整性</vt:lpstr>
      <vt:lpstr>关系完整性  之  用户自定义完整性</vt:lpstr>
      <vt:lpstr>关系完整性  之  用户定义的完整性</vt:lpstr>
      <vt:lpstr>讲解纲要</vt:lpstr>
      <vt:lpstr>回顾：关系操作</vt:lpstr>
      <vt:lpstr>关系代数</vt:lpstr>
      <vt:lpstr>关系代数</vt:lpstr>
      <vt:lpstr>PowerPoint 演示文稿</vt:lpstr>
      <vt:lpstr>传统的集合运算： 并（Union）</vt:lpstr>
      <vt:lpstr>并操作示例</vt:lpstr>
      <vt:lpstr>传统的集合运算：差（Difference）</vt:lpstr>
      <vt:lpstr>传统的集合运算：交（Intersection）</vt:lpstr>
      <vt:lpstr>传统的集合运算：笛卡尔积</vt:lpstr>
      <vt:lpstr>笛卡尔积示例</vt:lpstr>
      <vt:lpstr>讲解纲要</vt:lpstr>
      <vt:lpstr>专门的关系运算：一组新符号</vt:lpstr>
      <vt:lpstr>专门的关系运算：一组新符号</vt:lpstr>
      <vt:lpstr>练习题</vt:lpstr>
      <vt:lpstr>专门的关系运算：一组新符号</vt:lpstr>
      <vt:lpstr>练习题</vt:lpstr>
      <vt:lpstr>关系代数  之  专门的关系运算</vt:lpstr>
      <vt:lpstr>专门的关系运算：辅助案例</vt:lpstr>
      <vt:lpstr>专门的关系运算：案例</vt:lpstr>
      <vt:lpstr>专门的关系运算：案例</vt:lpstr>
      <vt:lpstr>专门的关系运算： 选择（Selection） </vt:lpstr>
      <vt:lpstr>专门的关系运算： 选择</vt:lpstr>
      <vt:lpstr>关系代数：选择运算示例</vt:lpstr>
      <vt:lpstr>关系代数：选择运算示例</vt:lpstr>
      <vt:lpstr>专门的关系运算： 投影（Projection） </vt:lpstr>
      <vt:lpstr>专门的关系运算： 投影示例</vt:lpstr>
      <vt:lpstr>专门的关系运算： 投影示例</vt:lpstr>
      <vt:lpstr>专门的关系运算： 连接（Join） </vt:lpstr>
      <vt:lpstr>专门的关系运算：连接</vt:lpstr>
      <vt:lpstr>专门的关系运算：连接示例</vt:lpstr>
      <vt:lpstr>专门的关系运算：连接示例</vt:lpstr>
      <vt:lpstr>专门的关系运算：连接示例</vt:lpstr>
      <vt:lpstr>课堂练习</vt:lpstr>
      <vt:lpstr>专门的关系运算：连接</vt:lpstr>
      <vt:lpstr>专门的关系运算：连接</vt:lpstr>
      <vt:lpstr>专门的关系运算：外连接示例</vt:lpstr>
      <vt:lpstr>专门的关系运算：左外连接示例</vt:lpstr>
      <vt:lpstr>专门的关系运算：右外连接示例</vt:lpstr>
      <vt:lpstr>专门的关系运算：半连接</vt:lpstr>
      <vt:lpstr>专门的关系运算：半连接</vt:lpstr>
      <vt:lpstr>专门的关系运算：半连接示例</vt:lpstr>
      <vt:lpstr>专门的关系运算：除</vt:lpstr>
      <vt:lpstr>练习题</vt:lpstr>
      <vt:lpstr>课堂练习</vt:lpstr>
      <vt:lpstr>专门的关系运算：除（Division） </vt:lpstr>
      <vt:lpstr>专门的关系运算：除</vt:lpstr>
      <vt:lpstr>专门的关系运算：除示例</vt:lpstr>
      <vt:lpstr>专门的关系运算：除示例</vt:lpstr>
      <vt:lpstr>关系代数 综合应用</vt:lpstr>
      <vt:lpstr>关系代数 综合应用</vt:lpstr>
      <vt:lpstr>关系代数 综合应用</vt:lpstr>
      <vt:lpstr>课堂练习</vt:lpstr>
      <vt:lpstr>讲解纲要</vt:lpstr>
      <vt:lpstr>总结</vt:lpstr>
      <vt:lpstr>总结</vt:lpstr>
      <vt:lpstr>总结</vt:lpstr>
      <vt:lpstr>课后作业</vt:lpstr>
      <vt:lpstr>第二章 关系数据库</vt:lpstr>
      <vt:lpstr>2.5  关系演算 </vt:lpstr>
      <vt:lpstr>2.5.1 元组关系演算语言ALPHA</vt:lpstr>
      <vt:lpstr>一、检索操作 </vt:lpstr>
      <vt:lpstr>一、检索操作  </vt:lpstr>
      <vt:lpstr>（2）限定的检索</vt:lpstr>
      <vt:lpstr>（3）带排序的检索</vt:lpstr>
      <vt:lpstr>（4）带定额的检索 </vt:lpstr>
      <vt:lpstr>（5）用元组变量的检索</vt:lpstr>
      <vt:lpstr>(6) 用存在量词的检索</vt:lpstr>
      <vt:lpstr> 用存在量词的检索(续)</vt:lpstr>
      <vt:lpstr>（7）带有多个关系的表达式的检索</vt:lpstr>
      <vt:lpstr>（8）用全称量词的检索</vt:lpstr>
      <vt:lpstr>（9）用两种量词的检索</vt:lpstr>
      <vt:lpstr>（10）用蕴函（Implication）的检索</vt:lpstr>
      <vt:lpstr>（11）聚集函数</vt:lpstr>
      <vt:lpstr>聚集函数(续)</vt:lpstr>
      <vt:lpstr>二、更新操作</vt:lpstr>
      <vt:lpstr>（1）修改操作步骤</vt:lpstr>
      <vt:lpstr>修改操作(续)</vt:lpstr>
      <vt:lpstr>（2）插入操作</vt:lpstr>
      <vt:lpstr>插入操作(续)</vt:lpstr>
      <vt:lpstr>（3）删除操作</vt:lpstr>
      <vt:lpstr>删除操作(续)</vt:lpstr>
      <vt:lpstr>删除操作(续)</vt:lpstr>
      <vt:lpstr>删除操作(续)</vt:lpstr>
      <vt:lpstr>小结：元组关系演算语言ALPHA</vt:lpstr>
      <vt:lpstr>2.5  关 系 演 算 </vt:lpstr>
      <vt:lpstr>2.5.2  域关系演算语言QBE </vt:lpstr>
      <vt:lpstr>QBE操作框架</vt:lpstr>
      <vt:lpstr>一、检索操作</vt:lpstr>
      <vt:lpstr>简单查询（续）</vt:lpstr>
      <vt:lpstr>简单查询（续）</vt:lpstr>
      <vt:lpstr>构造查询的几个要素</vt:lpstr>
      <vt:lpstr>简单查询（续）</vt:lpstr>
      <vt:lpstr>简单查询（续）</vt:lpstr>
      <vt:lpstr>2. 条件查询</vt:lpstr>
      <vt:lpstr>条件查询（与条件）</vt:lpstr>
      <vt:lpstr>条件查询（与条件）</vt:lpstr>
      <vt:lpstr>条件查询（与条件）</vt:lpstr>
      <vt:lpstr>条件查询（或条件）</vt:lpstr>
      <vt:lpstr>条件查询（多表连接）</vt:lpstr>
      <vt:lpstr>条件查询（非条件）</vt:lpstr>
      <vt:lpstr>条件查询（续）</vt:lpstr>
      <vt:lpstr>3. 聚集函数</vt:lpstr>
      <vt:lpstr>聚集函数（续）</vt:lpstr>
      <vt:lpstr>4.对查询结果排序</vt:lpstr>
      <vt:lpstr>对查询结果排序（续）</vt:lpstr>
      <vt:lpstr>二、更新操作</vt:lpstr>
      <vt:lpstr>修改操作(续)</vt:lpstr>
      <vt:lpstr>修改操作(续)</vt:lpstr>
      <vt:lpstr>修改操作(续)</vt:lpstr>
      <vt:lpstr>2.插入操作</vt:lpstr>
      <vt:lpstr>3. 删除操作</vt:lpstr>
      <vt:lpstr>第二章 关系数据库</vt:lpstr>
      <vt:lpstr>2.6 小结</vt:lpstr>
      <vt:lpstr>小结（续）</vt:lpstr>
      <vt:lpstr>小结（续）</vt:lpstr>
      <vt:lpstr>小结（续）</vt:lpstr>
      <vt:lpstr>小结</vt:lpstr>
      <vt:lpstr>Thank you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微软中国</dc:creator>
  <cp:lastModifiedBy>Admin</cp:lastModifiedBy>
  <cp:revision>79</cp:revision>
  <dcterms:created xsi:type="dcterms:W3CDTF">2013-05-28T06:12:06Z</dcterms:created>
  <dcterms:modified xsi:type="dcterms:W3CDTF">2020-03-08T09:24:32Z</dcterms:modified>
</cp:coreProperties>
</file>