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93"/>
  </p:notesMasterIdLst>
  <p:handoutMasterIdLst>
    <p:handoutMasterId r:id="rId94"/>
  </p:handoutMasterIdLst>
  <p:sldIdLst>
    <p:sldId id="283" r:id="rId2"/>
    <p:sldId id="264" r:id="rId3"/>
    <p:sldId id="382" r:id="rId4"/>
    <p:sldId id="383" r:id="rId5"/>
    <p:sldId id="379" r:id="rId6"/>
    <p:sldId id="380" r:id="rId7"/>
    <p:sldId id="293" r:id="rId8"/>
    <p:sldId id="294" r:id="rId9"/>
    <p:sldId id="409" r:id="rId10"/>
    <p:sldId id="296" r:id="rId11"/>
    <p:sldId id="388" r:id="rId12"/>
    <p:sldId id="384" r:id="rId13"/>
    <p:sldId id="385" r:id="rId14"/>
    <p:sldId id="386" r:id="rId15"/>
    <p:sldId id="394" r:id="rId16"/>
    <p:sldId id="298" r:id="rId17"/>
    <p:sldId id="389" r:id="rId18"/>
    <p:sldId id="308" r:id="rId19"/>
    <p:sldId id="390" r:id="rId20"/>
    <p:sldId id="303" r:id="rId21"/>
    <p:sldId id="304" r:id="rId22"/>
    <p:sldId id="305" r:id="rId23"/>
    <p:sldId id="307" r:id="rId24"/>
    <p:sldId id="310" r:id="rId25"/>
    <p:sldId id="393" r:id="rId26"/>
    <p:sldId id="311" r:id="rId27"/>
    <p:sldId id="312" r:id="rId28"/>
    <p:sldId id="313" r:id="rId29"/>
    <p:sldId id="314" r:id="rId30"/>
    <p:sldId id="315" r:id="rId31"/>
    <p:sldId id="391" r:id="rId32"/>
    <p:sldId id="316" r:id="rId33"/>
    <p:sldId id="317" r:id="rId34"/>
    <p:sldId id="321" r:id="rId35"/>
    <p:sldId id="322" r:id="rId36"/>
    <p:sldId id="323" r:id="rId37"/>
    <p:sldId id="397" r:id="rId38"/>
    <p:sldId id="328" r:id="rId39"/>
    <p:sldId id="329" r:id="rId40"/>
    <p:sldId id="398" r:id="rId41"/>
    <p:sldId id="399" r:id="rId42"/>
    <p:sldId id="330" r:id="rId43"/>
    <p:sldId id="331" r:id="rId44"/>
    <p:sldId id="332" r:id="rId45"/>
    <p:sldId id="333" r:id="rId46"/>
    <p:sldId id="334" r:id="rId47"/>
    <p:sldId id="335" r:id="rId48"/>
    <p:sldId id="336" r:id="rId49"/>
    <p:sldId id="396" r:id="rId50"/>
    <p:sldId id="400" r:id="rId51"/>
    <p:sldId id="337" r:id="rId52"/>
    <p:sldId id="403" r:id="rId53"/>
    <p:sldId id="338" r:id="rId54"/>
    <p:sldId id="339" r:id="rId55"/>
    <p:sldId id="401" r:id="rId56"/>
    <p:sldId id="410" r:id="rId57"/>
    <p:sldId id="340" r:id="rId58"/>
    <p:sldId id="341" r:id="rId59"/>
    <p:sldId id="343" r:id="rId60"/>
    <p:sldId id="344" r:id="rId61"/>
    <p:sldId id="404" r:id="rId62"/>
    <p:sldId id="346" r:id="rId63"/>
    <p:sldId id="347" r:id="rId64"/>
    <p:sldId id="405" r:id="rId65"/>
    <p:sldId id="348" r:id="rId66"/>
    <p:sldId id="349" r:id="rId67"/>
    <p:sldId id="351" r:id="rId68"/>
    <p:sldId id="352" r:id="rId69"/>
    <p:sldId id="353" r:id="rId70"/>
    <p:sldId id="355" r:id="rId71"/>
    <p:sldId id="356" r:id="rId72"/>
    <p:sldId id="357" r:id="rId73"/>
    <p:sldId id="406" r:id="rId74"/>
    <p:sldId id="407" r:id="rId75"/>
    <p:sldId id="358" r:id="rId76"/>
    <p:sldId id="354" r:id="rId77"/>
    <p:sldId id="362" r:id="rId78"/>
    <p:sldId id="363" r:id="rId79"/>
    <p:sldId id="364" r:id="rId80"/>
    <p:sldId id="366" r:id="rId81"/>
    <p:sldId id="367" r:id="rId82"/>
    <p:sldId id="368" r:id="rId83"/>
    <p:sldId id="369" r:id="rId84"/>
    <p:sldId id="370" r:id="rId85"/>
    <p:sldId id="372" r:id="rId86"/>
    <p:sldId id="373" r:id="rId87"/>
    <p:sldId id="374" r:id="rId88"/>
    <p:sldId id="375" r:id="rId89"/>
    <p:sldId id="377" r:id="rId90"/>
    <p:sldId id="378" r:id="rId91"/>
    <p:sldId id="284" r:id="rId92"/>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CC"/>
    <a:srgbClr val="FFFFCC"/>
    <a:srgbClr val="FFCCFF"/>
    <a:srgbClr val="FF33CC"/>
    <a:srgbClr val="FF99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92" autoAdjust="0"/>
    <p:restoredTop sz="91160" autoAdjust="0"/>
  </p:normalViewPr>
  <p:slideViewPr>
    <p:cSldViewPr snapToObjects="1">
      <p:cViewPr varScale="1">
        <p:scale>
          <a:sx n="58" d="100"/>
          <a:sy n="58" d="100"/>
        </p:scale>
        <p:origin x="1788" y="44"/>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67D3C1-DBE5-4313-B0AE-7576C2CF09FB}" type="datetimeFigureOut">
              <a:rPr lang="zh-CN" altLang="en-US" smtClean="0"/>
              <a:t>2020/3/24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22150-2A30-4D70-8B9E-4D395DDAC172}" type="slidenum">
              <a:rPr lang="zh-CN" altLang="en-US" smtClean="0"/>
              <a:t>‹#›</a:t>
            </a:fld>
            <a:endParaRPr lang="zh-CN" altLang="en-US"/>
          </a:p>
        </p:txBody>
      </p:sp>
    </p:spTree>
    <p:extLst>
      <p:ext uri="{BB962C8B-B14F-4D97-AF65-F5344CB8AC3E}">
        <p14:creationId xmlns:p14="http://schemas.microsoft.com/office/powerpoint/2010/main" val="2696999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822150-2A30-4D70-8B9E-4D395DDAC172}" type="slidenum">
              <a:rPr lang="zh-CN" altLang="en-US" smtClean="0"/>
              <a:t>39</a:t>
            </a:fld>
            <a:endParaRPr lang="zh-CN" altLang="en-US"/>
          </a:p>
        </p:txBody>
      </p:sp>
    </p:spTree>
    <p:extLst>
      <p:ext uri="{BB962C8B-B14F-4D97-AF65-F5344CB8AC3E}">
        <p14:creationId xmlns:p14="http://schemas.microsoft.com/office/powerpoint/2010/main" val="57517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在进行范围查询时，</a:t>
            </a:r>
            <a:r>
              <a:rPr lang="en-US" altLang="zh-CN" dirty="0"/>
              <a:t>IO</a:t>
            </a:r>
            <a:r>
              <a:rPr lang="zh-CN" altLang="en-US" dirty="0"/>
              <a:t>性能存在不同。</a:t>
            </a:r>
          </a:p>
        </p:txBody>
      </p:sp>
      <p:sp>
        <p:nvSpPr>
          <p:cNvPr id="4" name="灯片编号占位符 3"/>
          <p:cNvSpPr>
            <a:spLocks noGrp="1"/>
          </p:cNvSpPr>
          <p:nvPr>
            <p:ph type="sldNum" sz="quarter" idx="10"/>
          </p:nvPr>
        </p:nvSpPr>
        <p:spPr/>
        <p:txBody>
          <a:bodyPr/>
          <a:lstStyle/>
          <a:p>
            <a:fld id="{57822150-2A30-4D70-8B9E-4D395DDAC172}" type="slidenum">
              <a:rPr lang="zh-CN" altLang="en-US" smtClean="0"/>
              <a:t>41</a:t>
            </a:fld>
            <a:endParaRPr lang="zh-CN" altLang="en-US"/>
          </a:p>
        </p:txBody>
      </p:sp>
    </p:spTree>
    <p:extLst>
      <p:ext uri="{BB962C8B-B14F-4D97-AF65-F5344CB8AC3E}">
        <p14:creationId xmlns:p14="http://schemas.microsoft.com/office/powerpoint/2010/main" val="148592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822150-2A30-4D70-8B9E-4D395DDAC172}" type="slidenum">
              <a:rPr lang="zh-CN" altLang="en-US" smtClean="0"/>
              <a:t>63</a:t>
            </a:fld>
            <a:endParaRPr lang="zh-CN" altLang="en-US"/>
          </a:p>
        </p:txBody>
      </p:sp>
    </p:spTree>
    <p:extLst>
      <p:ext uri="{BB962C8B-B14F-4D97-AF65-F5344CB8AC3E}">
        <p14:creationId xmlns:p14="http://schemas.microsoft.com/office/powerpoint/2010/main" val="129496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9"/>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015064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39"/>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98213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771800"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latin typeface="黑体" panose="02010609060101010101" pitchFamily="49" charset="-122"/>
                <a:ea typeface="黑体" panose="02010609060101010101" pitchFamily="49" charset="-122"/>
              </a:rPr>
              <a:t>数据库系统原理</a:t>
            </a:r>
            <a:endParaRPr lang="ko-KR" altLang="en-US" dirty="0">
              <a:latin typeface="黑体" panose="02010609060101010101" pitchFamily="49" charset="-122"/>
            </a:endParaRPr>
          </a:p>
        </p:txBody>
      </p:sp>
      <p:sp>
        <p:nvSpPr>
          <p:cNvPr id="70659" name="Rectangle 1027"/>
          <p:cNvSpPr>
            <a:spLocks noGrp="1" noChangeArrowheads="1"/>
          </p:cNvSpPr>
          <p:nvPr>
            <p:ph type="subTitle" idx="1"/>
          </p:nvPr>
        </p:nvSpPr>
        <p:spPr bwMode="auto">
          <a:xfrm>
            <a:off x="1371600" y="4876800"/>
            <a:ext cx="6400800" cy="640432"/>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sz="2000" b="0" dirty="0">
                <a:latin typeface="黑体" panose="02010609060101010101" pitchFamily="49" charset="-122"/>
                <a:ea typeface="黑体" panose="02010609060101010101" pitchFamily="49" charset="-122"/>
              </a:rPr>
              <a:t>桂林电子科技大学 计算机与信息安全学院</a:t>
            </a:r>
            <a:endParaRPr lang="ko-KR" altLang="en-US" sz="2000" b="0" dirty="0">
              <a:latin typeface="黑体" panose="02010609060101010101" pitchFamily="49" charset="-122"/>
              <a:ea typeface="굴림"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6"/>
          <p:cNvSpPr>
            <a:spLocks noGrp="1" noChangeArrowheads="1"/>
          </p:cNvSpPr>
          <p:nvPr>
            <p:ph type="title"/>
          </p:nvPr>
        </p:nvSpPr>
        <p:spPr>
          <a:xfrm>
            <a:off x="107504" y="0"/>
            <a:ext cx="8807896" cy="762000"/>
          </a:xfrm>
        </p:spPr>
        <p:txBody>
          <a:bodyPr/>
          <a:lstStyle/>
          <a:p>
            <a:r>
              <a:rPr lang="zh-CN" altLang="en-US" sz="2800" dirty="0"/>
              <a:t>关系数据库语言概述：</a:t>
            </a:r>
            <a:r>
              <a:rPr lang="en-US" altLang="zh-CN" sz="2800" dirty="0"/>
              <a:t>SQL</a:t>
            </a:r>
            <a:endParaRPr lang="zh-CN" altLang="zh-CN" dirty="0">
              <a:ea typeface="宋体" charset="-122"/>
            </a:endParaRPr>
          </a:p>
        </p:txBody>
      </p:sp>
      <p:graphicFrame>
        <p:nvGraphicFramePr>
          <p:cNvPr id="505921" name="Group 65"/>
          <p:cNvGraphicFramePr>
            <a:graphicFrameLocks noGrp="1"/>
          </p:cNvGraphicFramePr>
          <p:nvPr>
            <p:ph idx="1"/>
            <p:extLst>
              <p:ext uri="{D42A27DB-BD31-4B8C-83A1-F6EECF244321}">
                <p14:modId xmlns:p14="http://schemas.microsoft.com/office/powerpoint/2010/main" val="2312840089"/>
              </p:ext>
            </p:extLst>
          </p:nvPr>
        </p:nvGraphicFramePr>
        <p:xfrm>
          <a:off x="457200" y="2132856"/>
          <a:ext cx="8229600" cy="3903713"/>
        </p:xfrm>
        <a:graphic>
          <a:graphicData uri="http://schemas.openxmlformats.org/drawingml/2006/table">
            <a:tbl>
              <a:tblPr/>
              <a:tblGrid>
                <a:gridCol w="2508250">
                  <a:extLst>
                    <a:ext uri="{9D8B030D-6E8A-4147-A177-3AD203B41FA5}">
                      <a16:colId xmlns:a16="http://schemas.microsoft.com/office/drawing/2014/main" val="20000"/>
                    </a:ext>
                  </a:extLst>
                </a:gridCol>
                <a:gridCol w="5721350">
                  <a:extLst>
                    <a:ext uri="{9D8B030D-6E8A-4147-A177-3AD203B41FA5}">
                      <a16:colId xmlns:a16="http://schemas.microsoft.com/office/drawing/2014/main" val="20001"/>
                    </a:ext>
                  </a:extLst>
                </a:gridCol>
              </a:tblGrid>
              <a:tr h="78019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SQL</a:t>
                      </a:r>
                      <a:r>
                        <a:rPr kumimoji="1" lang="zh-CN" altLang="en-US"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功能</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命令动词</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0"/>
                  </a:ext>
                </a:extLst>
              </a:tr>
              <a:tr h="78157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数据查询</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SELECT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1"/>
                  </a:ext>
                </a:extLst>
              </a:tr>
              <a:tr h="78019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数据定义</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CREATE, DROP, ALTER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2"/>
                  </a:ext>
                </a:extLst>
              </a:tr>
              <a:tr h="78157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数据操纵</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INSERT, UPDATE, DELETE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3"/>
                  </a:ext>
                </a:extLst>
              </a:tr>
              <a:tr h="780191">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cs typeface="Times New Roman" pitchFamily="18" charset="0"/>
                        </a:rPr>
                        <a:t>数据控制</a:t>
                      </a:r>
                      <a:endParaRPr kumimoji="1" lang="zh-CN" altLang="en-US"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GRANT, REVOKE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08893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23273396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学习</a:t>
            </a:r>
            <a:r>
              <a:rPr lang="en-US" altLang="zh-CN" dirty="0">
                <a:ea typeface="宋体" charset="-122"/>
              </a:rPr>
              <a:t>SQL</a:t>
            </a:r>
            <a:r>
              <a:rPr lang="zh-CN" altLang="en-US" dirty="0">
                <a:ea typeface="宋体" charset="-122"/>
              </a:rPr>
              <a:t>：辅助案例</a:t>
            </a:r>
            <a:endParaRPr lang="zh-CN" altLang="en-US" dirty="0"/>
          </a:p>
        </p:txBody>
      </p:sp>
      <p:sp>
        <p:nvSpPr>
          <p:cNvPr id="3" name="内容占位符 2"/>
          <p:cNvSpPr>
            <a:spLocks noGrp="1"/>
          </p:cNvSpPr>
          <p:nvPr>
            <p:ph idx="1"/>
          </p:nvPr>
        </p:nvSpPr>
        <p:spPr>
          <a:xfrm>
            <a:off x="185738" y="1447800"/>
            <a:ext cx="8729662" cy="4953000"/>
          </a:xfrm>
        </p:spPr>
        <p:txBody>
          <a:bodyPr/>
          <a:lstStyle/>
          <a:p>
            <a:pPr>
              <a:buSzPct val="65000"/>
              <a:buFont typeface="Wingdings" panose="05000000000000000000" pitchFamily="2" charset="2"/>
              <a:buChar char="l"/>
            </a:pPr>
            <a:r>
              <a:rPr lang="zh-CN" altLang="en-US" dirty="0"/>
              <a:t>学生</a:t>
            </a:r>
            <a:r>
              <a:rPr lang="en-US" altLang="zh-CN" dirty="0"/>
              <a:t>-</a:t>
            </a:r>
            <a:r>
              <a:rPr lang="zh-CN" altLang="en-US" dirty="0"/>
              <a:t>课程数据库</a:t>
            </a:r>
            <a:endParaRPr lang="en-US" altLang="zh-CN" dirty="0">
              <a:ea typeface="楷体_GB2312" pitchFamily="49" charset="-122"/>
            </a:endParaRPr>
          </a:p>
          <a:p>
            <a:pPr lvl="1">
              <a:buSzPct val="65000"/>
              <a:buFont typeface="Wingdings" panose="05000000000000000000" pitchFamily="2" charset="2"/>
              <a:buChar char="l"/>
            </a:pPr>
            <a:r>
              <a:rPr lang="zh-CN" altLang="en-US" dirty="0">
                <a:ea typeface="楷体_GB2312" pitchFamily="49" charset="-122"/>
              </a:rPr>
              <a:t>学生关系</a:t>
            </a:r>
            <a:r>
              <a:rPr lang="zh-CN" altLang="en-US" dirty="0">
                <a:ea typeface="宋体" charset="-122"/>
              </a:rPr>
              <a:t>：学生（学号，姓名，性别，年龄，系别）</a:t>
            </a:r>
            <a:endParaRPr lang="en-US" altLang="zh-CN" dirty="0">
              <a:ea typeface="宋体" charset="-122"/>
            </a:endParaRPr>
          </a:p>
          <a:p>
            <a:pPr marL="457200" lvl="1" indent="0">
              <a:buSzPct val="65000"/>
              <a:buNone/>
            </a:pPr>
            <a:r>
              <a:rPr lang="en-US" altLang="zh-CN" dirty="0">
                <a:solidFill>
                  <a:srgbClr val="0000FF"/>
                </a:solidFill>
                <a:ea typeface="宋体" charset="-122"/>
              </a:rPr>
              <a:t>           </a:t>
            </a:r>
            <a:r>
              <a:rPr lang="en-US" altLang="zh-CN" dirty="0">
                <a:solidFill>
                  <a:srgbClr val="003399"/>
                </a:solidFill>
              </a:rPr>
              <a:t>Student(</a:t>
            </a:r>
            <a:r>
              <a:rPr lang="en-US" altLang="zh-CN" dirty="0" err="1">
                <a:solidFill>
                  <a:srgbClr val="FF0000"/>
                </a:solidFill>
              </a:rPr>
              <a:t>Sno</a:t>
            </a:r>
            <a:r>
              <a:rPr lang="en-US" altLang="zh-CN" dirty="0">
                <a:solidFill>
                  <a:srgbClr val="003399"/>
                </a:solidFill>
              </a:rPr>
              <a:t>, </a:t>
            </a:r>
            <a:r>
              <a:rPr lang="en-US" altLang="zh-CN" dirty="0" err="1">
                <a:solidFill>
                  <a:srgbClr val="003399"/>
                </a:solidFill>
              </a:rPr>
              <a:t>Sname</a:t>
            </a:r>
            <a:r>
              <a:rPr lang="en-US" altLang="zh-CN" dirty="0">
                <a:solidFill>
                  <a:srgbClr val="003399"/>
                </a:solidFill>
              </a:rPr>
              <a:t>, </a:t>
            </a:r>
            <a:r>
              <a:rPr lang="en-US" altLang="zh-CN" dirty="0" err="1">
                <a:solidFill>
                  <a:srgbClr val="003399"/>
                </a:solidFill>
              </a:rPr>
              <a:t>Ssex</a:t>
            </a:r>
            <a:r>
              <a:rPr lang="en-US" altLang="zh-CN" dirty="0">
                <a:solidFill>
                  <a:srgbClr val="003399"/>
                </a:solidFill>
              </a:rPr>
              <a:t>, Sage, </a:t>
            </a:r>
            <a:r>
              <a:rPr lang="en-US" altLang="zh-CN" dirty="0" err="1">
                <a:solidFill>
                  <a:srgbClr val="003399"/>
                </a:solidFill>
              </a:rPr>
              <a:t>Sdept</a:t>
            </a:r>
            <a:r>
              <a:rPr lang="en-US" altLang="zh-CN" dirty="0">
                <a:solidFill>
                  <a:srgbClr val="003399"/>
                </a:solidFill>
              </a:rPr>
              <a:t>)</a:t>
            </a:r>
          </a:p>
          <a:p>
            <a:pPr marL="457200" lvl="1" indent="0">
              <a:buSzPct val="65000"/>
              <a:buNone/>
            </a:pPr>
            <a:r>
              <a:rPr lang="en-US" altLang="zh-CN" dirty="0">
                <a:solidFill>
                  <a:srgbClr val="0000FF"/>
                </a:solidFill>
                <a:ea typeface="宋体" charset="-122"/>
              </a:rPr>
              <a:t>  </a:t>
            </a:r>
            <a:endParaRPr lang="zh-CN" altLang="en-US" dirty="0">
              <a:solidFill>
                <a:srgbClr val="0000FF"/>
              </a:solidFill>
              <a:ea typeface="宋体" charset="-122"/>
            </a:endParaRPr>
          </a:p>
          <a:p>
            <a:pPr lvl="1">
              <a:buSzPct val="65000"/>
              <a:buFont typeface="Wingdings" panose="05000000000000000000" pitchFamily="2" charset="2"/>
              <a:buChar char="l"/>
            </a:pPr>
            <a:r>
              <a:rPr lang="zh-CN" altLang="en-US" dirty="0">
                <a:ea typeface="楷体_GB2312" pitchFamily="49" charset="-122"/>
              </a:rPr>
              <a:t>课程关系</a:t>
            </a:r>
            <a:r>
              <a:rPr lang="zh-CN" altLang="en-US" dirty="0">
                <a:ea typeface="宋体" charset="-122"/>
              </a:rPr>
              <a:t>：课程（课程编号，课程名称，先行课号，学分）</a:t>
            </a:r>
            <a:endParaRPr lang="en-US" altLang="zh-CN" dirty="0">
              <a:ea typeface="宋体" charset="-122"/>
            </a:endParaRPr>
          </a:p>
          <a:p>
            <a:pPr marL="457200" lvl="1" indent="0">
              <a:buSzPct val="65000"/>
              <a:buNone/>
            </a:pPr>
            <a:r>
              <a:rPr lang="en-US" altLang="zh-CN" dirty="0">
                <a:ea typeface="宋体" charset="-122"/>
              </a:rPr>
              <a:t>             </a:t>
            </a:r>
            <a:r>
              <a:rPr lang="en-US" altLang="zh-CN" dirty="0">
                <a:solidFill>
                  <a:srgbClr val="003399"/>
                </a:solidFill>
              </a:rPr>
              <a:t>Course(</a:t>
            </a:r>
            <a:r>
              <a:rPr lang="en-US" altLang="zh-CN" dirty="0" err="1">
                <a:solidFill>
                  <a:srgbClr val="FF0000"/>
                </a:solidFill>
              </a:rPr>
              <a:t>Cno</a:t>
            </a:r>
            <a:r>
              <a:rPr lang="en-US" altLang="zh-CN" dirty="0">
                <a:solidFill>
                  <a:srgbClr val="003399"/>
                </a:solidFill>
              </a:rPr>
              <a:t>, </a:t>
            </a:r>
            <a:r>
              <a:rPr lang="en-US" altLang="zh-CN" dirty="0" err="1">
                <a:solidFill>
                  <a:srgbClr val="003399"/>
                </a:solidFill>
              </a:rPr>
              <a:t>Cname</a:t>
            </a:r>
            <a:r>
              <a:rPr lang="en-US" altLang="zh-CN" dirty="0">
                <a:solidFill>
                  <a:srgbClr val="003399"/>
                </a:solidFill>
              </a:rPr>
              <a:t>, </a:t>
            </a:r>
            <a:r>
              <a:rPr lang="en-US" altLang="zh-CN" dirty="0" err="1">
                <a:solidFill>
                  <a:srgbClr val="003399"/>
                </a:solidFill>
              </a:rPr>
              <a:t>Cpno</a:t>
            </a:r>
            <a:r>
              <a:rPr lang="en-US" altLang="zh-CN" dirty="0">
                <a:solidFill>
                  <a:srgbClr val="003399"/>
                </a:solidFill>
              </a:rPr>
              <a:t>, </a:t>
            </a:r>
            <a:r>
              <a:rPr lang="en-US" altLang="zh-CN" dirty="0" err="1">
                <a:solidFill>
                  <a:srgbClr val="003399"/>
                </a:solidFill>
              </a:rPr>
              <a:t>Ccredit</a:t>
            </a:r>
            <a:r>
              <a:rPr lang="en-US" altLang="zh-CN" dirty="0">
                <a:solidFill>
                  <a:srgbClr val="003399"/>
                </a:solidFill>
              </a:rPr>
              <a:t>)</a:t>
            </a:r>
            <a:endParaRPr lang="zh-CN" altLang="en-US" dirty="0">
              <a:solidFill>
                <a:srgbClr val="003399"/>
              </a:solidFill>
            </a:endParaRPr>
          </a:p>
          <a:p>
            <a:pPr lvl="1">
              <a:buSzPct val="65000"/>
              <a:buFont typeface="Wingdings" panose="05000000000000000000" pitchFamily="2" charset="2"/>
              <a:buChar char="l"/>
            </a:pPr>
            <a:endParaRPr lang="en-US" altLang="zh-CN" dirty="0">
              <a:ea typeface="楷体_GB2312" pitchFamily="49" charset="-122"/>
            </a:endParaRPr>
          </a:p>
          <a:p>
            <a:pPr lvl="1">
              <a:buSzPct val="65000"/>
              <a:buFont typeface="Wingdings" panose="05000000000000000000" pitchFamily="2" charset="2"/>
              <a:buChar char="l"/>
            </a:pPr>
            <a:r>
              <a:rPr lang="zh-CN" altLang="en-US" dirty="0">
                <a:ea typeface="楷体_GB2312" pitchFamily="49" charset="-122"/>
              </a:rPr>
              <a:t>学生选课关系</a:t>
            </a:r>
            <a:r>
              <a:rPr lang="zh-CN" altLang="en-US" dirty="0">
                <a:ea typeface="宋体" charset="-122"/>
                <a:sym typeface="Wingdings" pitchFamily="2" charset="2"/>
              </a:rPr>
              <a:t>：选课（学号，课程编号，成绩）</a:t>
            </a:r>
            <a:endParaRPr lang="en-US" altLang="zh-CN" dirty="0">
              <a:ea typeface="宋体" charset="-122"/>
              <a:sym typeface="Wingdings" pitchFamily="2" charset="2"/>
            </a:endParaRPr>
          </a:p>
          <a:p>
            <a:pPr marL="457200" lvl="1" indent="0">
              <a:buSzPct val="65000"/>
              <a:buNone/>
            </a:pPr>
            <a:r>
              <a:rPr lang="en-US" altLang="zh-CN" dirty="0">
                <a:solidFill>
                  <a:srgbClr val="003399"/>
                </a:solidFill>
                <a:sym typeface="Wingdings" pitchFamily="2" charset="2"/>
              </a:rPr>
              <a:t>              SC( </a:t>
            </a:r>
            <a:r>
              <a:rPr lang="en-US" altLang="zh-CN" dirty="0" err="1">
                <a:solidFill>
                  <a:srgbClr val="FF0000"/>
                </a:solidFill>
                <a:sym typeface="Wingdings" pitchFamily="2" charset="2"/>
              </a:rPr>
              <a:t>Sno</a:t>
            </a:r>
            <a:r>
              <a:rPr lang="en-US" altLang="zh-CN" dirty="0">
                <a:solidFill>
                  <a:srgbClr val="FF0000"/>
                </a:solidFill>
                <a:sym typeface="Wingdings" pitchFamily="2" charset="2"/>
              </a:rPr>
              <a:t>, </a:t>
            </a:r>
            <a:r>
              <a:rPr lang="en-US" altLang="zh-CN" dirty="0" err="1">
                <a:solidFill>
                  <a:srgbClr val="FF0000"/>
                </a:solidFill>
                <a:sym typeface="Wingdings" pitchFamily="2" charset="2"/>
              </a:rPr>
              <a:t>Cno</a:t>
            </a:r>
            <a:r>
              <a:rPr lang="en-US" altLang="zh-CN" dirty="0">
                <a:solidFill>
                  <a:srgbClr val="003399"/>
                </a:solidFill>
                <a:sym typeface="Wingdings" pitchFamily="2" charset="2"/>
              </a:rPr>
              <a:t>, Grade)</a:t>
            </a:r>
            <a:endParaRPr lang="zh-CN" altLang="en-US" dirty="0">
              <a:solidFill>
                <a:srgbClr val="003399"/>
              </a:solidFill>
            </a:endParaRPr>
          </a:p>
          <a:p>
            <a:pPr marL="457200" lvl="1" indent="0">
              <a:buSzPct val="65000"/>
              <a:buNone/>
            </a:pPr>
            <a:endParaRPr lang="zh-CN" altLang="en-US" dirty="0">
              <a:solidFill>
                <a:srgbClr val="003399"/>
              </a:solidFill>
            </a:endParaRP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28" y="1303226"/>
            <a:ext cx="8523882" cy="5074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088955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arn(inVertical)">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zh-CN" altLang="en-US" dirty="0">
                <a:ea typeface="宋体" charset="-122"/>
              </a:rPr>
              <a:t>学习</a:t>
            </a:r>
            <a:r>
              <a:rPr lang="en-US" altLang="zh-CN" dirty="0">
                <a:ea typeface="宋体" charset="-122"/>
              </a:rPr>
              <a:t>SQL</a:t>
            </a:r>
            <a:r>
              <a:rPr lang="zh-CN" altLang="en-US" dirty="0">
                <a:ea typeface="宋体" charset="-122"/>
              </a:rPr>
              <a:t>：辅助案例</a:t>
            </a:r>
          </a:p>
        </p:txBody>
      </p:sp>
      <p:graphicFrame>
        <p:nvGraphicFramePr>
          <p:cNvPr id="2" name="表格 1"/>
          <p:cNvGraphicFramePr>
            <a:graphicFrameLocks noGrp="1"/>
          </p:cNvGraphicFramePr>
          <p:nvPr>
            <p:extLst>
              <p:ext uri="{D42A27DB-BD31-4B8C-83A1-F6EECF244321}">
                <p14:modId xmlns:p14="http://schemas.microsoft.com/office/powerpoint/2010/main" val="1228993561"/>
              </p:ext>
            </p:extLst>
          </p:nvPr>
        </p:nvGraphicFramePr>
        <p:xfrm>
          <a:off x="204838" y="1916832"/>
          <a:ext cx="8490720" cy="2817675"/>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
        <p:nvSpPr>
          <p:cNvPr id="10" name="Text Box 502"/>
          <p:cNvSpPr txBox="1">
            <a:spLocks noChangeArrowheads="1"/>
          </p:cNvSpPr>
          <p:nvPr/>
        </p:nvSpPr>
        <p:spPr bwMode="auto">
          <a:xfrm>
            <a:off x="221730" y="1325000"/>
            <a:ext cx="113394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dirty="0">
                <a:solidFill>
                  <a:srgbClr val="003399"/>
                </a:solidFill>
              </a:rPr>
              <a:t>Student</a:t>
            </a:r>
          </a:p>
        </p:txBody>
      </p:sp>
    </p:spTree>
    <p:extLst>
      <p:ext uri="{BB962C8B-B14F-4D97-AF65-F5344CB8AC3E}">
        <p14:creationId xmlns:p14="http://schemas.microsoft.com/office/powerpoint/2010/main" val="2858845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zh-CN" altLang="en-US" dirty="0">
                <a:ea typeface="宋体" charset="-122"/>
              </a:rPr>
              <a:t>学习</a:t>
            </a:r>
            <a:r>
              <a:rPr lang="en-US" altLang="zh-CN" dirty="0">
                <a:ea typeface="宋体" charset="-122"/>
              </a:rPr>
              <a:t>SQL</a:t>
            </a:r>
            <a:r>
              <a:rPr lang="zh-CN" altLang="en-US" dirty="0">
                <a:ea typeface="宋体" charset="-122"/>
              </a:rPr>
              <a:t>：辅助案例</a:t>
            </a:r>
          </a:p>
        </p:txBody>
      </p:sp>
      <p:sp>
        <p:nvSpPr>
          <p:cNvPr id="342518" name="Text Box 502"/>
          <p:cNvSpPr txBox="1">
            <a:spLocks noChangeArrowheads="1"/>
          </p:cNvSpPr>
          <p:nvPr/>
        </p:nvSpPr>
        <p:spPr bwMode="auto">
          <a:xfrm>
            <a:off x="166490" y="1125683"/>
            <a:ext cx="105539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dirty="0">
                <a:solidFill>
                  <a:srgbClr val="003399"/>
                </a:solidFill>
              </a:rPr>
              <a:t>Course</a:t>
            </a:r>
          </a:p>
        </p:txBody>
      </p:sp>
      <p:graphicFrame>
        <p:nvGraphicFramePr>
          <p:cNvPr id="6" name="表格 5"/>
          <p:cNvGraphicFramePr>
            <a:graphicFrameLocks noGrp="1"/>
          </p:cNvGraphicFramePr>
          <p:nvPr>
            <p:extLst>
              <p:ext uri="{D42A27DB-BD31-4B8C-83A1-F6EECF244321}">
                <p14:modId xmlns:p14="http://schemas.microsoft.com/office/powerpoint/2010/main" val="1316596545"/>
              </p:ext>
            </p:extLst>
          </p:nvPr>
        </p:nvGraphicFramePr>
        <p:xfrm>
          <a:off x="992" y="1527974"/>
          <a:ext cx="5508104" cy="4448036"/>
        </p:xfrm>
        <a:graphic>
          <a:graphicData uri="http://schemas.openxmlformats.org/drawingml/2006/table">
            <a:tbl>
              <a:tblPr firstRow="1" bandRow="1">
                <a:tableStyleId>{5C22544A-7EE6-4342-B048-85BDC9FD1C3A}</a:tableStyleId>
              </a:tblPr>
              <a:tblGrid>
                <a:gridCol w="1021436">
                  <a:extLst>
                    <a:ext uri="{9D8B030D-6E8A-4147-A177-3AD203B41FA5}">
                      <a16:colId xmlns:a16="http://schemas.microsoft.com/office/drawing/2014/main" val="20000"/>
                    </a:ext>
                  </a:extLst>
                </a:gridCol>
                <a:gridCol w="196638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60488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Cpno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Ccredit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490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数据库</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5</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4</a:t>
                      </a:r>
                    </a:p>
                  </a:txBody>
                  <a:tcPr marL="90000" marR="90000" marT="46800" marB="46800" horzOverflow="overflow"/>
                </a:tc>
                <a:extLst>
                  <a:ext uri="{0D108BD9-81ED-4DB2-BD59-A6C34878D82A}">
                    <a16:rowId xmlns:a16="http://schemas.microsoft.com/office/drawing/2014/main" val="10001"/>
                  </a:ext>
                </a:extLst>
              </a:tr>
              <a:tr h="5490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数学</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extLst>
                  <a:ext uri="{0D108BD9-81ED-4DB2-BD59-A6C34878D82A}">
                    <a16:rowId xmlns:a16="http://schemas.microsoft.com/office/drawing/2014/main" val="10002"/>
                  </a:ext>
                </a:extLst>
              </a:tr>
              <a:tr h="5490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信息系统</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4</a:t>
                      </a:r>
                    </a:p>
                  </a:txBody>
                  <a:tcPr marL="90000" marR="90000" marT="46800" marB="46800" horzOverflow="overflow"/>
                </a:tc>
                <a:extLst>
                  <a:ext uri="{0D108BD9-81ED-4DB2-BD59-A6C34878D82A}">
                    <a16:rowId xmlns:a16="http://schemas.microsoft.com/office/drawing/2014/main" val="10003"/>
                  </a:ext>
                </a:extLst>
              </a:tr>
              <a:tr h="5490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4</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操作系统</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6</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extLst>
                  <a:ext uri="{0D108BD9-81ED-4DB2-BD59-A6C34878D82A}">
                    <a16:rowId xmlns:a16="http://schemas.microsoft.com/office/drawing/2014/main" val="10004"/>
                  </a:ext>
                </a:extLst>
              </a:tr>
              <a:tr h="5490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5</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数据结构</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7</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4</a:t>
                      </a:r>
                    </a:p>
                  </a:txBody>
                  <a:tcPr marL="90000" marR="90000" marT="46800" marB="46800" horzOverflow="overflow"/>
                </a:tc>
                <a:extLst>
                  <a:ext uri="{0D108BD9-81ED-4DB2-BD59-A6C34878D82A}">
                    <a16:rowId xmlns:a16="http://schemas.microsoft.com/office/drawing/2014/main" val="10005"/>
                  </a:ext>
                </a:extLst>
              </a:tr>
              <a:tr h="5490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6</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数据处理</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extLst>
                  <a:ext uri="{0D108BD9-81ED-4DB2-BD59-A6C34878D82A}">
                    <a16:rowId xmlns:a16="http://schemas.microsoft.com/office/drawing/2014/main" val="10006"/>
                  </a:ext>
                </a:extLst>
              </a:tr>
              <a:tr h="5490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程序设计语言</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6</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4</a:t>
                      </a:r>
                    </a:p>
                  </a:txBody>
                  <a:tcPr marL="90000" marR="90000" marT="46800" marB="46800" horzOverflow="overflow"/>
                </a:tc>
                <a:extLst>
                  <a:ext uri="{0D108BD9-81ED-4DB2-BD59-A6C34878D82A}">
                    <a16:rowId xmlns:a16="http://schemas.microsoft.com/office/drawing/2014/main" val="10007"/>
                  </a:ext>
                </a:extLst>
              </a:tr>
            </a:tbl>
          </a:graphicData>
        </a:graphic>
      </p:graphicFrame>
      <p:sp>
        <p:nvSpPr>
          <p:cNvPr id="8" name="Rectangle 185"/>
          <p:cNvSpPr>
            <a:spLocks noChangeArrowheads="1"/>
          </p:cNvSpPr>
          <p:nvPr/>
        </p:nvSpPr>
        <p:spPr bwMode="auto">
          <a:xfrm>
            <a:off x="5509096" y="1074415"/>
            <a:ext cx="10795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b="1" dirty="0">
                <a:solidFill>
                  <a:srgbClr val="003399"/>
                </a:solidFill>
              </a:rPr>
              <a:t>SC</a:t>
            </a:r>
          </a:p>
        </p:txBody>
      </p:sp>
      <p:graphicFrame>
        <p:nvGraphicFramePr>
          <p:cNvPr id="9" name="表格 8"/>
          <p:cNvGraphicFramePr>
            <a:graphicFrameLocks noGrp="1"/>
          </p:cNvGraphicFramePr>
          <p:nvPr>
            <p:extLst>
              <p:ext uri="{D42A27DB-BD31-4B8C-83A1-F6EECF244321}">
                <p14:modId xmlns:p14="http://schemas.microsoft.com/office/powerpoint/2010/main" val="1687679428"/>
              </p:ext>
            </p:extLst>
          </p:nvPr>
        </p:nvGraphicFramePr>
        <p:xfrm>
          <a:off x="5620867" y="1624980"/>
          <a:ext cx="3312913" cy="3005174"/>
        </p:xfrm>
        <a:graphic>
          <a:graphicData uri="http://schemas.openxmlformats.org/drawingml/2006/table">
            <a:tbl>
              <a:tblPr firstRow="1" bandRow="1">
                <a:tableStyleId>{5C22544A-7EE6-4342-B048-85BDC9FD1C3A}</a:tableStyleId>
              </a:tblPr>
              <a:tblGrid>
                <a:gridCol w="895427">
                  <a:extLst>
                    <a:ext uri="{9D8B030D-6E8A-4147-A177-3AD203B41FA5}">
                      <a16:colId xmlns:a16="http://schemas.microsoft.com/office/drawing/2014/main" val="20000"/>
                    </a:ext>
                  </a:extLst>
                </a:gridCol>
                <a:gridCol w="971870">
                  <a:extLst>
                    <a:ext uri="{9D8B030D-6E8A-4147-A177-3AD203B41FA5}">
                      <a16:colId xmlns:a16="http://schemas.microsoft.com/office/drawing/2014/main" val="20001"/>
                    </a:ext>
                  </a:extLst>
                </a:gridCol>
                <a:gridCol w="1445616">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916574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数据库基本对象</a:t>
            </a:r>
            <a:endParaRPr lang="zh-CN" altLang="en-US" dirty="0"/>
          </a:p>
        </p:txBody>
      </p:sp>
      <p:sp>
        <p:nvSpPr>
          <p:cNvPr id="4" name="页脚占位符 3"/>
          <p:cNvSpPr>
            <a:spLocks noGrp="1"/>
          </p:cNvSpPr>
          <p:nvPr>
            <p:ph type="ftr" sz="quarter" idx="10"/>
          </p:nvPr>
        </p:nvSpPr>
        <p:spPr/>
        <p:txBody>
          <a:bodyPr/>
          <a:lstStyle/>
          <a:p>
            <a:r>
              <a:rPr lang="en-US" altLang="ko-KR"/>
              <a:t>Logo</a:t>
            </a:r>
          </a:p>
        </p:txBody>
      </p:sp>
      <p:sp>
        <p:nvSpPr>
          <p:cNvPr id="5" name="TextBox 4"/>
          <p:cNvSpPr txBox="1"/>
          <p:nvPr/>
        </p:nvSpPr>
        <p:spPr>
          <a:xfrm>
            <a:off x="323528" y="1248688"/>
            <a:ext cx="3916457" cy="1631216"/>
          </a:xfrm>
          <a:prstGeom prst="rect">
            <a:avLst/>
          </a:prstGeom>
          <a:noFill/>
        </p:spPr>
        <p:txBody>
          <a:bodyPr wrap="none" rtlCol="0">
            <a:spAutoFit/>
          </a:bodyPr>
          <a:lstStyle/>
          <a:p>
            <a:pPr marL="342900" indent="-342900" algn="l">
              <a:lnSpc>
                <a:spcPts val="4000"/>
              </a:lnSpc>
              <a:buSzPct val="65000"/>
              <a:buFont typeface="Wingdings" panose="05000000000000000000" pitchFamily="2" charset="2"/>
              <a:buChar char="l"/>
            </a:pPr>
            <a:r>
              <a:rPr lang="zh-CN" altLang="en-US" sz="2400" b="0" dirty="0">
                <a:solidFill>
                  <a:schemeClr val="tx1"/>
                </a:solidFill>
                <a:latin typeface="黑体" panose="02010609060101010101" pitchFamily="49" charset="-122"/>
                <a:ea typeface="黑体" panose="02010609060101010101" pitchFamily="49" charset="-122"/>
              </a:rPr>
              <a:t>数据库操作的两个层面：</a:t>
            </a:r>
            <a:endParaRPr lang="en-US" altLang="zh-CN" sz="2400" b="0" dirty="0">
              <a:solidFill>
                <a:schemeClr val="tx1"/>
              </a:solidFill>
              <a:latin typeface="黑体" panose="02010609060101010101" pitchFamily="49" charset="-122"/>
              <a:ea typeface="黑体" panose="02010609060101010101" pitchFamily="49" charset="-122"/>
            </a:endParaRPr>
          </a:p>
          <a:p>
            <a:pPr algn="l">
              <a:lnSpc>
                <a:spcPts val="4000"/>
              </a:lnSpc>
            </a:pP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）定义结构</a:t>
            </a:r>
            <a:endParaRPr lang="en-US" altLang="zh-CN" sz="2400" b="0" dirty="0">
              <a:solidFill>
                <a:schemeClr val="tx1"/>
              </a:solidFill>
              <a:latin typeface="黑体" panose="02010609060101010101" pitchFamily="49" charset="-122"/>
              <a:ea typeface="黑体" panose="02010609060101010101" pitchFamily="49" charset="-122"/>
            </a:endParaRPr>
          </a:p>
          <a:p>
            <a:pPr algn="l">
              <a:lnSpc>
                <a:spcPts val="4000"/>
              </a:lnSpc>
            </a:pP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）处理数据</a:t>
            </a:r>
          </a:p>
        </p:txBody>
      </p:sp>
    </p:spTree>
    <p:extLst>
      <p:ext uri="{BB962C8B-B14F-4D97-AF65-F5344CB8AC3E}">
        <p14:creationId xmlns:p14="http://schemas.microsoft.com/office/powerpoint/2010/main" val="16859743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ea typeface="宋体" charset="-122"/>
              </a:rPr>
              <a:t>数据库基本对象</a:t>
            </a:r>
          </a:p>
        </p:txBody>
      </p:sp>
      <p:sp>
        <p:nvSpPr>
          <p:cNvPr id="9219" name="Rectangle 3"/>
          <p:cNvSpPr>
            <a:spLocks noGrp="1" noChangeArrowheads="1"/>
          </p:cNvSpPr>
          <p:nvPr>
            <p:ph type="body" idx="1"/>
          </p:nvPr>
        </p:nvSpPr>
        <p:spPr>
          <a:xfrm>
            <a:off x="185738" y="1084660"/>
            <a:ext cx="8490718" cy="1296144"/>
          </a:xfrm>
          <a:solidFill>
            <a:schemeClr val="bg1">
              <a:lumMod val="90000"/>
            </a:schemeClr>
          </a:solidFill>
        </p:spPr>
        <p:txBody>
          <a:bodyPr/>
          <a:lstStyle/>
          <a:p>
            <a:pPr eaLnBrk="1" hangingPunct="1">
              <a:lnSpc>
                <a:spcPct val="80000"/>
              </a:lnSpc>
            </a:pPr>
            <a:r>
              <a:rPr lang="zh-CN" altLang="en-US" sz="2400" dirty="0">
                <a:ea typeface="宋体" charset="-122"/>
              </a:rPr>
              <a:t>基本表</a:t>
            </a:r>
          </a:p>
          <a:p>
            <a:pPr lvl="1">
              <a:lnSpc>
                <a:spcPct val="80000"/>
              </a:lnSpc>
              <a:buFont typeface="Wingdings" pitchFamily="2" charset="2"/>
              <a:buChar char="n"/>
            </a:pPr>
            <a:r>
              <a:rPr lang="zh-CN" altLang="en-US" sz="2000" dirty="0">
                <a:ea typeface="宋体" charset="-122"/>
              </a:rPr>
              <a:t>即关系，组织数据且独立存在（二维表形态）的逻辑结构，是关系数据库模式的体现；</a:t>
            </a:r>
          </a:p>
          <a:p>
            <a:pPr lvl="1" eaLnBrk="1" hangingPunct="1">
              <a:lnSpc>
                <a:spcPct val="80000"/>
              </a:lnSpc>
              <a:buFont typeface="Wingdings" pitchFamily="2" charset="2"/>
              <a:buChar char="n"/>
            </a:pPr>
            <a:r>
              <a:rPr lang="zh-CN" altLang="en-US" sz="2000" dirty="0">
                <a:ea typeface="宋体" charset="-122"/>
              </a:rPr>
              <a:t>一个关系对应一个基本表。</a:t>
            </a:r>
          </a:p>
        </p:txBody>
      </p:sp>
      <p:sp>
        <p:nvSpPr>
          <p:cNvPr id="4" name="Rectangle 3"/>
          <p:cNvSpPr txBox="1">
            <a:spLocks noChangeArrowheads="1"/>
          </p:cNvSpPr>
          <p:nvPr/>
        </p:nvSpPr>
        <p:spPr bwMode="auto">
          <a:xfrm>
            <a:off x="185738" y="2365152"/>
            <a:ext cx="8490718" cy="1224136"/>
          </a:xfrm>
          <a:prstGeom prst="rect">
            <a:avLst/>
          </a:prstGeom>
          <a:solidFill>
            <a:schemeClr val="accent1">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80000"/>
              </a:lnSpc>
            </a:pPr>
            <a:r>
              <a:rPr lang="zh-CN" altLang="en-US" sz="2400" kern="0" dirty="0">
                <a:ea typeface="宋体" charset="-122"/>
              </a:rPr>
              <a:t>存储文件</a:t>
            </a:r>
          </a:p>
          <a:p>
            <a:pPr lvl="1">
              <a:lnSpc>
                <a:spcPct val="80000"/>
              </a:lnSpc>
              <a:buFont typeface="Wingdings" pitchFamily="2" charset="2"/>
              <a:buChar char="n"/>
            </a:pPr>
            <a:r>
              <a:rPr lang="zh-CN" altLang="en-US" sz="2000" b="0" kern="0" dirty="0">
                <a:ea typeface="宋体" charset="-122"/>
              </a:rPr>
              <a:t>按照物理结构组织数据的文件，是关系数据库内模式的体现；</a:t>
            </a:r>
          </a:p>
          <a:p>
            <a:pPr lvl="1">
              <a:lnSpc>
                <a:spcPct val="80000"/>
              </a:lnSpc>
              <a:buFont typeface="Wingdings" pitchFamily="2" charset="2"/>
              <a:buChar char="n"/>
            </a:pPr>
            <a:r>
              <a:rPr lang="zh-CN" altLang="en-US" sz="2000" b="0" kern="0" dirty="0">
                <a:ea typeface="宋体" charset="-122"/>
              </a:rPr>
              <a:t>物理结构对用户透明。</a:t>
            </a:r>
            <a:endParaRPr lang="en-US" altLang="zh-CN" sz="2000" b="0" kern="0" dirty="0">
              <a:ea typeface="宋体" charset="-122"/>
            </a:endParaRPr>
          </a:p>
        </p:txBody>
      </p:sp>
      <p:sp>
        <p:nvSpPr>
          <p:cNvPr id="5" name="Rectangle 3"/>
          <p:cNvSpPr txBox="1">
            <a:spLocks noChangeArrowheads="1"/>
          </p:cNvSpPr>
          <p:nvPr/>
        </p:nvSpPr>
        <p:spPr bwMode="auto">
          <a:xfrm>
            <a:off x="185738" y="3448844"/>
            <a:ext cx="8490718" cy="1440160"/>
          </a:xfrm>
          <a:prstGeom prst="rect">
            <a:avLst/>
          </a:prstGeom>
          <a:solidFill>
            <a:srgbClr val="FFFFCC"/>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80000"/>
              </a:lnSpc>
              <a:buSzPct val="65000"/>
              <a:buFont typeface="Wingdings" panose="05000000000000000000" pitchFamily="2" charset="2"/>
              <a:buChar char="l"/>
            </a:pPr>
            <a:r>
              <a:rPr lang="zh-CN" altLang="en-US" sz="2400" kern="0" dirty="0">
                <a:ea typeface="宋体" charset="-122"/>
              </a:rPr>
              <a:t>索引</a:t>
            </a:r>
            <a:endParaRPr lang="en-US" altLang="zh-CN" sz="2400" kern="0" dirty="0">
              <a:ea typeface="宋体" charset="-122"/>
            </a:endParaRPr>
          </a:p>
          <a:p>
            <a:pPr lvl="1">
              <a:lnSpc>
                <a:spcPct val="80000"/>
              </a:lnSpc>
              <a:buFont typeface="Wingdings" pitchFamily="2" charset="2"/>
              <a:buChar char="n"/>
            </a:pPr>
            <a:r>
              <a:rPr lang="zh-CN" altLang="en-US" sz="2000" b="0" kern="0" dirty="0">
                <a:ea typeface="宋体" charset="-122"/>
              </a:rPr>
              <a:t>一种特殊的存储结构，伴随基本表存在，是基本表中若干属性（组）的有序结构；</a:t>
            </a:r>
            <a:endParaRPr lang="en-US" altLang="zh-CN" sz="2000" b="0" kern="0" dirty="0">
              <a:ea typeface="宋体" charset="-122"/>
            </a:endParaRPr>
          </a:p>
          <a:p>
            <a:pPr lvl="1">
              <a:lnSpc>
                <a:spcPct val="80000"/>
              </a:lnSpc>
              <a:buFont typeface="Wingdings" pitchFamily="2" charset="2"/>
              <a:buChar char="n"/>
            </a:pPr>
            <a:r>
              <a:rPr lang="zh-CN" altLang="en-US" sz="2000" b="0" kern="0" dirty="0">
                <a:ea typeface="宋体" charset="-122"/>
              </a:rPr>
              <a:t>用于加快数据库的查询速度。</a:t>
            </a:r>
          </a:p>
        </p:txBody>
      </p:sp>
      <p:sp>
        <p:nvSpPr>
          <p:cNvPr id="6" name="Rectangle 3"/>
          <p:cNvSpPr txBox="1">
            <a:spLocks noChangeArrowheads="1"/>
          </p:cNvSpPr>
          <p:nvPr/>
        </p:nvSpPr>
        <p:spPr bwMode="auto">
          <a:xfrm>
            <a:off x="185738" y="4799360"/>
            <a:ext cx="8490718" cy="1683568"/>
          </a:xfrm>
          <a:prstGeom prst="rect">
            <a:avLst/>
          </a:prstGeom>
          <a:solidFill>
            <a:srgbClr val="FFCCFF"/>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80000"/>
              </a:lnSpc>
            </a:pPr>
            <a:r>
              <a:rPr lang="zh-CN" altLang="en-US" sz="2400" kern="0" dirty="0">
                <a:ea typeface="宋体" charset="-122"/>
              </a:rPr>
              <a:t>视图</a:t>
            </a:r>
          </a:p>
          <a:p>
            <a:pPr lvl="1">
              <a:lnSpc>
                <a:spcPct val="80000"/>
              </a:lnSpc>
              <a:buFont typeface="Wingdings" pitchFamily="2" charset="2"/>
              <a:buChar char="n"/>
            </a:pPr>
            <a:r>
              <a:rPr lang="zh-CN" altLang="en-US" sz="2000" b="0" kern="0" dirty="0">
                <a:ea typeface="宋体" charset="-122"/>
              </a:rPr>
              <a:t>一张虚表，数据库中只存放视图的结构而不存放视图对应的数据；</a:t>
            </a:r>
            <a:endParaRPr lang="en-US" altLang="zh-CN" sz="2000" b="0" kern="0" dirty="0">
              <a:ea typeface="宋体" charset="-122"/>
            </a:endParaRPr>
          </a:p>
          <a:p>
            <a:pPr lvl="1">
              <a:lnSpc>
                <a:spcPct val="80000"/>
              </a:lnSpc>
              <a:buFont typeface="Wingdings" pitchFamily="2" charset="2"/>
              <a:buChar char="n"/>
            </a:pPr>
            <a:r>
              <a:rPr lang="zh-CN" altLang="en-US" sz="2000" b="0" kern="0" dirty="0">
                <a:ea typeface="宋体" charset="-122"/>
              </a:rPr>
              <a:t>可从一个或几个基本表导出；</a:t>
            </a:r>
          </a:p>
          <a:p>
            <a:pPr lvl="1">
              <a:lnSpc>
                <a:spcPct val="80000"/>
              </a:lnSpc>
              <a:buFont typeface="Wingdings" pitchFamily="2" charset="2"/>
              <a:buChar char="n"/>
            </a:pPr>
            <a:r>
              <a:rPr lang="zh-CN" altLang="en-US" sz="2000" b="0" kern="0" dirty="0">
                <a:ea typeface="宋体" charset="-122"/>
              </a:rPr>
              <a:t>可以基于存在的视图定义新的视图；</a:t>
            </a:r>
            <a:endParaRPr lang="en-US" altLang="zh-CN" sz="2000" b="0" kern="0" dirty="0">
              <a:ea typeface="宋体" charset="-122"/>
            </a:endParaRPr>
          </a:p>
          <a:p>
            <a:pPr lvl="1">
              <a:lnSpc>
                <a:spcPct val="80000"/>
              </a:lnSpc>
              <a:buFont typeface="Wingdings" pitchFamily="2" charset="2"/>
              <a:buChar char="n"/>
            </a:pPr>
            <a:r>
              <a:rPr lang="zh-CN" altLang="en-US" sz="2000" b="0" kern="0" dirty="0">
                <a:ea typeface="宋体" charset="-122"/>
              </a:rPr>
              <a:t>可帮助提高数据安全性或简化查询，是关系数据库外模式的体现 。</a:t>
            </a:r>
          </a:p>
        </p:txBody>
      </p:sp>
    </p:spTree>
    <p:extLst>
      <p:ext uri="{BB962C8B-B14F-4D97-AF65-F5344CB8AC3E}">
        <p14:creationId xmlns:p14="http://schemas.microsoft.com/office/powerpoint/2010/main" val="38425774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wipe(down)">
                                      <p:cBhvr>
                                        <p:cTn id="7" dur="500"/>
                                        <p:tgtEl>
                                          <p:spTgt spid="9219">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219">
                                            <p:txEl>
                                              <p:pRg st="0" end="0"/>
                                            </p:txEl>
                                          </p:spTgt>
                                        </p:tgtEl>
                                        <p:attrNameLst>
                                          <p:attrName>style.visibility</p:attrName>
                                        </p:attrNameLst>
                                      </p:cBhvr>
                                      <p:to>
                                        <p:strVal val="visible"/>
                                      </p:to>
                                    </p:set>
                                    <p:animEffect transition="in" filter="wipe(down)">
                                      <p:cBhvr>
                                        <p:cTn id="10" dur="500"/>
                                        <p:tgtEl>
                                          <p:spTgt spid="9219">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Effect transition="in" filter="wipe(down)">
                                      <p:cBhvr>
                                        <p:cTn id="13" dur="500"/>
                                        <p:tgtEl>
                                          <p:spTgt spid="9219">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219">
                                            <p:txEl>
                                              <p:pRg st="2" end="2"/>
                                            </p:txEl>
                                          </p:spTgt>
                                        </p:tgtEl>
                                        <p:attrNameLst>
                                          <p:attrName>style.visibility</p:attrName>
                                        </p:attrNameLst>
                                      </p:cBhvr>
                                      <p:to>
                                        <p:strVal val="visible"/>
                                      </p:to>
                                    </p:set>
                                    <p:animEffect transition="in" filter="wipe(down)">
                                      <p:cBhvr>
                                        <p:cTn id="16" dur="500"/>
                                        <p:tgtEl>
                                          <p:spTgt spid="92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nimBg="1"/>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数据库基本对象</a:t>
            </a:r>
            <a:endParaRPr lang="zh-CN" altLang="en-US" dirty="0"/>
          </a:p>
        </p:txBody>
      </p:sp>
      <p:sp>
        <p:nvSpPr>
          <p:cNvPr id="3" name="内容占位符 2"/>
          <p:cNvSpPr>
            <a:spLocks noGrp="1"/>
          </p:cNvSpPr>
          <p:nvPr>
            <p:ph idx="1"/>
          </p:nvPr>
        </p:nvSpPr>
        <p:spPr>
          <a:xfrm>
            <a:off x="185738" y="1268760"/>
            <a:ext cx="8562726" cy="1224136"/>
          </a:xfrm>
          <a:solidFill>
            <a:schemeClr val="bg1">
              <a:lumMod val="90000"/>
            </a:schemeClr>
          </a:solidFill>
        </p:spPr>
        <p:txBody>
          <a:bodyPr/>
          <a:lstStyle/>
          <a:p>
            <a:pPr>
              <a:lnSpc>
                <a:spcPts val="4000"/>
              </a:lnSpc>
              <a:buSzPct val="65000"/>
              <a:buFont typeface="Wingdings" panose="05000000000000000000" pitchFamily="2" charset="2"/>
              <a:buChar char="l"/>
            </a:pPr>
            <a:r>
              <a:rPr lang="zh-CN" altLang="en-US" dirty="0">
                <a:ea typeface="宋体" charset="-122"/>
              </a:rPr>
              <a:t>问题：对同一个数据库的不同用户，如果定义了相同名称的基本表，如何处理这种现象？</a:t>
            </a:r>
            <a:endParaRPr lang="zh-CN" altLang="en-US" dirty="0"/>
          </a:p>
        </p:txBody>
      </p:sp>
      <p:sp>
        <p:nvSpPr>
          <p:cNvPr id="4" name="内容占位符 2"/>
          <p:cNvSpPr txBox="1">
            <a:spLocks/>
          </p:cNvSpPr>
          <p:nvPr/>
        </p:nvSpPr>
        <p:spPr bwMode="auto">
          <a:xfrm>
            <a:off x="185738" y="2526308"/>
            <a:ext cx="8562726" cy="4143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kern="0" dirty="0">
                <a:ea typeface="宋体" charset="-122"/>
              </a:rPr>
              <a:t>模式</a:t>
            </a:r>
            <a:endParaRPr lang="en-US" altLang="zh-CN" kern="0" dirty="0">
              <a:ea typeface="宋体" charset="-122"/>
            </a:endParaRPr>
          </a:p>
          <a:p>
            <a:pPr lvl="1">
              <a:lnSpc>
                <a:spcPts val="3500"/>
              </a:lnSpc>
              <a:buSzPct val="65000"/>
              <a:buFont typeface="Wingdings" panose="05000000000000000000" pitchFamily="2" charset="2"/>
              <a:buChar char="l"/>
            </a:pPr>
            <a:r>
              <a:rPr lang="zh-CN" altLang="en-US" b="0" kern="0" dirty="0">
                <a:ea typeface="宋体" charset="-122"/>
              </a:rPr>
              <a:t>类似于命名空间，用于限定不同名称的有效作用域，从而避免命名冲突。</a:t>
            </a:r>
            <a:endParaRPr lang="en-US" altLang="zh-CN" kern="0" dirty="0">
              <a:ea typeface="宋体" charset="-122"/>
            </a:endParaRPr>
          </a:p>
          <a:p>
            <a:pPr>
              <a:lnSpc>
                <a:spcPts val="3500"/>
              </a:lnSpc>
              <a:buSzPct val="65000"/>
              <a:buFont typeface="Wingdings" panose="05000000000000000000" pitchFamily="2" charset="2"/>
              <a:buChar char="l"/>
            </a:pPr>
            <a:r>
              <a:rPr lang="zh-CN" altLang="en-US" kern="0" dirty="0">
                <a:ea typeface="宋体" charset="-122"/>
              </a:rPr>
              <a:t>对象的依存关系</a:t>
            </a:r>
            <a:endParaRPr lang="en-US" altLang="zh-CN" kern="0" dirty="0">
              <a:ea typeface="宋体" charset="-122"/>
            </a:endParaRPr>
          </a:p>
          <a:p>
            <a:pPr lvl="1">
              <a:lnSpc>
                <a:spcPts val="3500"/>
              </a:lnSpc>
              <a:buSzPct val="65000"/>
              <a:buFont typeface="Wingdings" panose="05000000000000000000" pitchFamily="2" charset="2"/>
              <a:buChar char="l"/>
            </a:pPr>
            <a:r>
              <a:rPr lang="zh-CN" altLang="en-US" b="0" kern="0" dirty="0">
                <a:ea typeface="宋体" charset="-122"/>
              </a:rPr>
              <a:t>一个</a:t>
            </a:r>
            <a:r>
              <a:rPr lang="en-US" altLang="zh-CN" b="0" kern="0" dirty="0">
                <a:ea typeface="宋体" charset="-122"/>
              </a:rPr>
              <a:t>(</a:t>
            </a:r>
            <a:r>
              <a:rPr lang="zh-CN" altLang="en-US" b="0" kern="0" dirty="0">
                <a:ea typeface="宋体" charset="-122"/>
              </a:rPr>
              <a:t>或多个</a:t>
            </a:r>
            <a:r>
              <a:rPr lang="en-US" altLang="zh-CN" b="0" kern="0" dirty="0">
                <a:ea typeface="宋体" charset="-122"/>
              </a:rPr>
              <a:t>)</a:t>
            </a:r>
            <a:r>
              <a:rPr lang="zh-CN" altLang="en-US" b="0" kern="0" dirty="0">
                <a:ea typeface="宋体" charset="-122"/>
              </a:rPr>
              <a:t>基本表对应一个存储文件；</a:t>
            </a:r>
          </a:p>
          <a:p>
            <a:pPr lvl="1">
              <a:lnSpc>
                <a:spcPts val="3500"/>
              </a:lnSpc>
              <a:buSzPct val="65000"/>
              <a:buFont typeface="Wingdings" panose="05000000000000000000" pitchFamily="2" charset="2"/>
              <a:buChar char="l"/>
            </a:pPr>
            <a:r>
              <a:rPr lang="zh-CN" altLang="en-US" b="0" kern="0" dirty="0">
                <a:ea typeface="宋体" charset="-122"/>
              </a:rPr>
              <a:t>一个表可以带若干索引；</a:t>
            </a:r>
            <a:endParaRPr lang="en-US" altLang="zh-CN" b="0" kern="0" dirty="0">
              <a:ea typeface="宋体" charset="-122"/>
            </a:endParaRPr>
          </a:p>
          <a:p>
            <a:pPr lvl="1">
              <a:lnSpc>
                <a:spcPts val="3500"/>
              </a:lnSpc>
              <a:buSzPct val="65000"/>
              <a:buFont typeface="Wingdings" panose="05000000000000000000" pitchFamily="2" charset="2"/>
              <a:buChar char="l"/>
            </a:pPr>
            <a:r>
              <a:rPr lang="zh-CN" altLang="en-US" b="0" kern="0" dirty="0">
                <a:ea typeface="宋体" charset="-122"/>
              </a:rPr>
              <a:t>一个数据库可以定义多个模式，每个模式下可以定义若干基本表。</a:t>
            </a:r>
          </a:p>
        </p:txBody>
      </p:sp>
    </p:spTree>
    <p:extLst>
      <p:ext uri="{BB962C8B-B14F-4D97-AF65-F5344CB8AC3E}">
        <p14:creationId xmlns:p14="http://schemas.microsoft.com/office/powerpoint/2010/main" val="35968012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7504" y="122237"/>
            <a:ext cx="7391400" cy="563563"/>
          </a:xfrm>
        </p:spPr>
        <p:txBody>
          <a:bodyPr/>
          <a:lstStyle/>
          <a:p>
            <a:pPr eaLnBrk="1" hangingPunct="1"/>
            <a:r>
              <a:rPr lang="zh-CN" altLang="en-US" dirty="0">
                <a:ea typeface="宋体" charset="-122"/>
              </a:rPr>
              <a:t>数据库对象命名机制</a:t>
            </a:r>
          </a:p>
        </p:txBody>
      </p:sp>
      <p:graphicFrame>
        <p:nvGraphicFramePr>
          <p:cNvPr id="19460" name="Object 7"/>
          <p:cNvGraphicFramePr>
            <a:graphicFrameLocks noGrp="1" noChangeAspect="1"/>
          </p:cNvGraphicFramePr>
          <p:nvPr>
            <p:ph sz="half" idx="2"/>
            <p:extLst>
              <p:ext uri="{D42A27DB-BD31-4B8C-83A1-F6EECF244321}">
                <p14:modId xmlns:p14="http://schemas.microsoft.com/office/powerpoint/2010/main" val="407875827"/>
              </p:ext>
            </p:extLst>
          </p:nvPr>
        </p:nvGraphicFramePr>
        <p:xfrm>
          <a:off x="1115616" y="4509120"/>
          <a:ext cx="7343775" cy="1817687"/>
        </p:xfrm>
        <a:graphic>
          <a:graphicData uri="http://schemas.openxmlformats.org/presentationml/2006/ole">
            <mc:AlternateContent xmlns:mc="http://schemas.openxmlformats.org/markup-compatibility/2006">
              <mc:Choice xmlns:v="urn:schemas-microsoft-com:vml" Requires="v">
                <p:oleObj spid="_x0000_s59461" name="Visio" r:id="rId3" imgW="5275885" imgH="1306170" progId="Visio.Drawing.11">
                  <p:embed/>
                </p:oleObj>
              </mc:Choice>
              <mc:Fallback>
                <p:oleObj name="Visio" r:id="rId3" imgW="5275885" imgH="13061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509120"/>
                        <a:ext cx="7343775" cy="181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940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1052736"/>
            <a:ext cx="46005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5815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2000"/>
                                        <p:tgtEl>
                                          <p:spTgt spid="19460"/>
                                        </p:tgtEl>
                                      </p:cBhvr>
                                    </p:animEffect>
                                    <p:anim calcmode="lin" valueType="num">
                                      <p:cBhvr>
                                        <p:cTn id="8" dur="2000" fill="hold"/>
                                        <p:tgtEl>
                                          <p:spTgt spid="19460"/>
                                        </p:tgtEl>
                                        <p:attrNameLst>
                                          <p:attrName>ppt_w</p:attrName>
                                        </p:attrNameLst>
                                      </p:cBhvr>
                                      <p:tavLst>
                                        <p:tav tm="0" fmla="#ppt_w*sin(2.5*pi*$)">
                                          <p:val>
                                            <p:fltVal val="0"/>
                                          </p:val>
                                        </p:tav>
                                        <p:tav tm="100000">
                                          <p:val>
                                            <p:fltVal val="1"/>
                                          </p:val>
                                        </p:tav>
                                      </p:tavLst>
                                    </p:anim>
                                    <p:anim calcmode="lin" valueType="num">
                                      <p:cBhvr>
                                        <p:cTn id="9" dur="2000" fill="hold"/>
                                        <p:tgtEl>
                                          <p:spTgt spid="194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44" y="122237"/>
            <a:ext cx="8875836" cy="563563"/>
          </a:xfrm>
        </p:spPr>
        <p:txBody>
          <a:bodyPr/>
          <a:lstStyle/>
          <a:p>
            <a:r>
              <a:rPr lang="zh-CN" altLang="en-US" dirty="0">
                <a:ea typeface="宋体" charset="-122"/>
              </a:rPr>
              <a:t>数据库基本对象</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14128"/>
            <a:ext cx="791749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669458" y="5622512"/>
            <a:ext cx="3570208" cy="461665"/>
          </a:xfrm>
          <a:prstGeom prst="rect">
            <a:avLst/>
          </a:prstGeom>
          <a:noFill/>
        </p:spPr>
        <p:txBody>
          <a:bodyPr wrap="none" rtlCol="0">
            <a:spAutoFit/>
          </a:bodyPr>
          <a:lstStyle/>
          <a:p>
            <a:r>
              <a:rPr lang="zh-CN" altLang="en-US" sz="2400" b="0" dirty="0">
                <a:solidFill>
                  <a:schemeClr val="tx1"/>
                </a:solidFill>
                <a:latin typeface="黑体" panose="02010609060101010101" pitchFamily="49" charset="-122"/>
                <a:ea typeface="黑体" panose="02010609060101010101" pitchFamily="49" charset="-122"/>
              </a:rPr>
              <a:t>基本表视角的对象关系图</a:t>
            </a:r>
          </a:p>
        </p:txBody>
      </p:sp>
    </p:spTree>
    <p:extLst>
      <p:ext uri="{BB962C8B-B14F-4D97-AF65-F5344CB8AC3E}">
        <p14:creationId xmlns:p14="http://schemas.microsoft.com/office/powerpoint/2010/main" val="116394980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7"/>
          <p:cNvSpPr>
            <a:spLocks noGrp="1" noChangeArrowheads="1"/>
          </p:cNvSpPr>
          <p:nvPr>
            <p:ph type="title"/>
          </p:nvPr>
        </p:nvSpPr>
        <p:spPr/>
        <p:txBody>
          <a:bodyPr/>
          <a:lstStyle/>
          <a:p>
            <a:pPr eaLnBrk="1" hangingPunct="1"/>
            <a:r>
              <a:rPr lang="zh-CN" altLang="en-US" dirty="0">
                <a:ea typeface="宋体" charset="-122"/>
              </a:rPr>
              <a:t>数据库对象定义</a:t>
            </a:r>
          </a:p>
        </p:txBody>
      </p:sp>
      <p:graphicFrame>
        <p:nvGraphicFramePr>
          <p:cNvPr id="518214" name="Group 70"/>
          <p:cNvGraphicFramePr>
            <a:graphicFrameLocks noGrp="1"/>
          </p:cNvGraphicFramePr>
          <p:nvPr>
            <p:ph idx="1"/>
            <p:extLst>
              <p:ext uri="{D42A27DB-BD31-4B8C-83A1-F6EECF244321}">
                <p14:modId xmlns:p14="http://schemas.microsoft.com/office/powerpoint/2010/main" val="1524662338"/>
              </p:ext>
            </p:extLst>
          </p:nvPr>
        </p:nvGraphicFramePr>
        <p:xfrm>
          <a:off x="263153" y="1628800"/>
          <a:ext cx="8686800" cy="4535490"/>
        </p:xfrm>
        <a:graphic>
          <a:graphicData uri="http://schemas.openxmlformats.org/drawingml/2006/table">
            <a:tbl>
              <a:tblPr/>
              <a:tblGrid>
                <a:gridCol w="1568450">
                  <a:extLst>
                    <a:ext uri="{9D8B030D-6E8A-4147-A177-3AD203B41FA5}">
                      <a16:colId xmlns:a16="http://schemas.microsoft.com/office/drawing/2014/main" val="20000"/>
                    </a:ext>
                  </a:extLst>
                </a:gridCol>
                <a:gridCol w="2690813">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1979612">
                  <a:extLst>
                    <a:ext uri="{9D8B030D-6E8A-4147-A177-3AD203B41FA5}">
                      <a16:colId xmlns:a16="http://schemas.microsoft.com/office/drawing/2014/main" val="20003"/>
                    </a:ext>
                  </a:extLst>
                </a:gridCol>
              </a:tblGrid>
              <a:tr h="642938">
                <a:tc rowSpan="2">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bg1"/>
                          </a:solidFill>
                          <a:effectLst/>
                          <a:latin typeface="Arial" charset="0"/>
                          <a:ea typeface="宋体" pitchFamily="2" charset="-122"/>
                        </a:rPr>
                        <a:t>操作对象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gridSpan="3">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bg1"/>
                          </a:solidFill>
                          <a:effectLst/>
                          <a:latin typeface="Arial" charset="0"/>
                          <a:ea typeface="宋体" pitchFamily="2" charset="-122"/>
                        </a:rPr>
                        <a:t>操作方式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41350">
                <a:tc v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bg1"/>
                          </a:solidFill>
                          <a:effectLst/>
                          <a:latin typeface="Arial" charset="0"/>
                          <a:ea typeface="宋体" pitchFamily="2" charset="-122"/>
                        </a:rPr>
                        <a:t>创 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a:ln>
                            <a:noFill/>
                          </a:ln>
                          <a:solidFill>
                            <a:schemeClr val="bg1"/>
                          </a:solidFill>
                          <a:effectLst/>
                          <a:latin typeface="Arial" charset="0"/>
                          <a:ea typeface="宋体" pitchFamily="2" charset="-122"/>
                        </a:rPr>
                        <a:t>删 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bg1"/>
                          </a:solidFill>
                          <a:effectLst/>
                          <a:latin typeface="Arial" charset="0"/>
                          <a:ea typeface="宋体" pitchFamily="2" charset="-122"/>
                        </a:rPr>
                        <a:t>修 改</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1"/>
                  </a:ext>
                </a:extLst>
              </a:tr>
              <a:tr h="64293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数据库</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DATABASE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DATABASE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2"/>
                  </a:ext>
                </a:extLst>
              </a:tr>
              <a:tr h="68103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模式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SCHEMA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SCHEMA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64293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表</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TABLE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TABLE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ALTER TABLE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4"/>
                  </a:ext>
                </a:extLst>
              </a:tr>
              <a:tr h="64135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视图</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VIEW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VIEW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5"/>
                  </a:ext>
                </a:extLst>
              </a:tr>
              <a:tr h="64293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索引</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CREATE  INDEX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DROP INDEX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745475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ea typeface="宋体" charset="-122"/>
              </a:rPr>
              <a:t>数据库对象定义：创建与删除数据库</a:t>
            </a:r>
          </a:p>
        </p:txBody>
      </p:sp>
      <p:sp>
        <p:nvSpPr>
          <p:cNvPr id="15363" name="Rectangle 3"/>
          <p:cNvSpPr>
            <a:spLocks noGrp="1" noChangeArrowheads="1"/>
          </p:cNvSpPr>
          <p:nvPr>
            <p:ph type="body" idx="1"/>
          </p:nvPr>
        </p:nvSpPr>
        <p:spPr>
          <a:xfrm>
            <a:off x="323528" y="1447800"/>
            <a:ext cx="8591872" cy="2485256"/>
          </a:xfrm>
        </p:spPr>
        <p:txBody>
          <a:bodyPr/>
          <a:lstStyle/>
          <a:p>
            <a:pPr eaLnBrk="1" hangingPunct="1"/>
            <a:r>
              <a:rPr lang="en-US" altLang="zh-CN" dirty="0">
                <a:ea typeface="宋体" charset="-122"/>
              </a:rPr>
              <a:t>CREATE DATABASE &lt;</a:t>
            </a:r>
            <a:r>
              <a:rPr lang="zh-CN" altLang="en-US" dirty="0">
                <a:ea typeface="宋体" charset="-122"/>
              </a:rPr>
              <a:t>数据库名称</a:t>
            </a:r>
            <a:r>
              <a:rPr lang="en-US" altLang="zh-CN" dirty="0">
                <a:ea typeface="宋体" charset="-122"/>
              </a:rPr>
              <a:t>&gt;</a:t>
            </a:r>
          </a:p>
          <a:p>
            <a:pPr lvl="1" eaLnBrk="1" hangingPunct="1"/>
            <a:r>
              <a:rPr lang="zh-CN" altLang="en-US" dirty="0">
                <a:ea typeface="宋体" charset="-122"/>
              </a:rPr>
              <a:t>作用：创建一个新数据库及存储该数据库的文件 </a:t>
            </a:r>
          </a:p>
          <a:p>
            <a:pPr lvl="1" eaLnBrk="1" hangingPunct="1"/>
            <a:r>
              <a:rPr lang="zh-CN" altLang="en-US" dirty="0">
                <a:ea typeface="宋体" charset="-122"/>
              </a:rPr>
              <a:t>示例：</a:t>
            </a:r>
            <a:r>
              <a:rPr lang="en-US" altLang="zh-CN" dirty="0">
                <a:ea typeface="宋体" charset="-122"/>
              </a:rPr>
              <a:t>CREATE DATABASE teaching</a:t>
            </a:r>
          </a:p>
          <a:p>
            <a:pPr lvl="1" eaLnBrk="1" hangingPunct="1"/>
            <a:endParaRPr lang="en-US" altLang="zh-CN" dirty="0">
              <a:ea typeface="宋体" charset="-122"/>
            </a:endParaRPr>
          </a:p>
          <a:p>
            <a:pPr eaLnBrk="1" hangingPunct="1"/>
            <a:r>
              <a:rPr lang="en-US" altLang="zh-CN" dirty="0">
                <a:ea typeface="宋体" charset="-122"/>
              </a:rPr>
              <a:t>DROP DATABASE &lt;</a:t>
            </a:r>
            <a:r>
              <a:rPr lang="zh-CN" altLang="en-US" dirty="0">
                <a:ea typeface="宋体" charset="-122"/>
              </a:rPr>
              <a:t>数据库名称</a:t>
            </a:r>
            <a:r>
              <a:rPr lang="en-US" altLang="zh-CN" dirty="0">
                <a:ea typeface="宋体" charset="-122"/>
              </a:rPr>
              <a:t>&gt;</a:t>
            </a:r>
          </a:p>
        </p:txBody>
      </p:sp>
      <p:sp>
        <p:nvSpPr>
          <p:cNvPr id="2" name="TextBox 1"/>
          <p:cNvSpPr txBox="1"/>
          <p:nvPr/>
        </p:nvSpPr>
        <p:spPr>
          <a:xfrm>
            <a:off x="646190" y="4754680"/>
            <a:ext cx="7238178" cy="1041952"/>
          </a:xfrm>
          <a:prstGeom prst="rect">
            <a:avLst/>
          </a:prstGeom>
          <a:noFill/>
        </p:spPr>
        <p:txBody>
          <a:bodyPr wrap="square" rtlCol="0">
            <a:spAutoFit/>
          </a:bodyPr>
          <a:lstStyle/>
          <a:p>
            <a:pPr algn="l">
              <a:lnSpc>
                <a:spcPts val="4000"/>
              </a:lnSpc>
            </a:pPr>
            <a:r>
              <a:rPr lang="zh-CN" altLang="en-US" sz="2400" dirty="0">
                <a:solidFill>
                  <a:srgbClr val="C00000"/>
                </a:solidFill>
                <a:latin typeface="黑体" panose="02010609060101010101" pitchFamily="49" charset="-122"/>
                <a:ea typeface="黑体" panose="02010609060101010101" pitchFamily="49" charset="-122"/>
              </a:rPr>
              <a:t>思考问题：一个空的数据库是什么样子？</a:t>
            </a:r>
            <a:endParaRPr lang="en-US" altLang="zh-CN" sz="2400" dirty="0">
              <a:solidFill>
                <a:srgbClr val="C00000"/>
              </a:solidFill>
              <a:latin typeface="黑体" panose="02010609060101010101" pitchFamily="49" charset="-122"/>
              <a:ea typeface="黑体" panose="02010609060101010101" pitchFamily="49" charset="-122"/>
            </a:endParaRPr>
          </a:p>
          <a:p>
            <a:pPr algn="l">
              <a:lnSpc>
                <a:spcPts val="4000"/>
              </a:lnSpc>
            </a:pPr>
            <a:r>
              <a:rPr lang="zh-CN" altLang="en-US" sz="2400" dirty="0">
                <a:solidFill>
                  <a:srgbClr val="C00000"/>
                </a:solidFill>
                <a:latin typeface="黑体" panose="02010609060101010101" pitchFamily="49" charset="-122"/>
                <a:ea typeface="黑体" panose="02010609060101010101" pitchFamily="49" charset="-122"/>
              </a:rPr>
              <a:t>分别从逻辑结构和物理存储结构角度考虑。</a:t>
            </a:r>
          </a:p>
        </p:txBody>
      </p:sp>
    </p:spTree>
    <p:extLst>
      <p:ext uri="{BB962C8B-B14F-4D97-AF65-F5344CB8AC3E}">
        <p14:creationId xmlns:p14="http://schemas.microsoft.com/office/powerpoint/2010/main" val="22609651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ea typeface="宋体" charset="-122"/>
              </a:rPr>
              <a:t>数据库对象定义：创建与删除模式</a:t>
            </a:r>
          </a:p>
        </p:txBody>
      </p:sp>
      <p:sp>
        <p:nvSpPr>
          <p:cNvPr id="16387" name="Rectangle 3"/>
          <p:cNvSpPr>
            <a:spLocks noGrp="1" noChangeArrowheads="1"/>
          </p:cNvSpPr>
          <p:nvPr>
            <p:ph type="body" idx="1"/>
          </p:nvPr>
        </p:nvSpPr>
        <p:spPr>
          <a:xfrm>
            <a:off x="185738" y="1340768"/>
            <a:ext cx="8751887" cy="4999707"/>
          </a:xfrm>
        </p:spPr>
        <p:txBody>
          <a:bodyPr/>
          <a:lstStyle/>
          <a:p>
            <a:r>
              <a:rPr lang="zh-CN" altLang="en-US" dirty="0">
                <a:ea typeface="宋体" charset="-122"/>
              </a:rPr>
              <a:t>模式（</a:t>
            </a:r>
            <a:r>
              <a:rPr lang="en-US" altLang="zh-CN" dirty="0">
                <a:ea typeface="宋体" charset="-122"/>
              </a:rPr>
              <a:t>SCHEMA</a:t>
            </a:r>
            <a:r>
              <a:rPr lang="zh-CN" altLang="en-US" dirty="0">
                <a:ea typeface="宋体" charset="-122"/>
              </a:rPr>
              <a:t>）：</a:t>
            </a:r>
            <a:r>
              <a:rPr lang="zh-CN" altLang="en-US" dirty="0">
                <a:solidFill>
                  <a:srgbClr val="003399"/>
                </a:solidFill>
                <a:ea typeface="宋体" charset="-122"/>
              </a:rPr>
              <a:t>模式表示一个独立的（抽象）空间</a:t>
            </a:r>
            <a:r>
              <a:rPr lang="zh-CN" altLang="en-US" dirty="0">
                <a:ea typeface="宋体" charset="-122"/>
              </a:rPr>
              <a:t>，其可以包含诸如表、视图、存储过程等数据库对象，以</a:t>
            </a:r>
            <a:r>
              <a:rPr lang="zh-CN" altLang="en-US" dirty="0">
                <a:solidFill>
                  <a:srgbClr val="003399"/>
                </a:solidFill>
                <a:ea typeface="宋体" charset="-122"/>
              </a:rPr>
              <a:t>表示这些数据库对象的有效边界</a:t>
            </a:r>
            <a:r>
              <a:rPr lang="zh-CN" altLang="en-US" dirty="0">
                <a:ea typeface="宋体" charset="-122"/>
              </a:rPr>
              <a:t>。模式的所有者通常是数据库用户，也可以是数据库角色或应用程序角色。</a:t>
            </a:r>
          </a:p>
          <a:p>
            <a:pPr lvl="1"/>
            <a:r>
              <a:rPr lang="en-US" altLang="zh-CN" sz="2000" dirty="0">
                <a:solidFill>
                  <a:srgbClr val="C00000"/>
                </a:solidFill>
                <a:ea typeface="宋体" charset="-122"/>
              </a:rPr>
              <a:t>CREATE SCHEMA &lt;</a:t>
            </a:r>
            <a:r>
              <a:rPr lang="zh-CN" altLang="en-US" sz="2000" dirty="0">
                <a:solidFill>
                  <a:srgbClr val="C00000"/>
                </a:solidFill>
                <a:ea typeface="宋体" charset="-122"/>
              </a:rPr>
              <a:t>模式名</a:t>
            </a:r>
            <a:r>
              <a:rPr lang="en-US" altLang="zh-CN" sz="2000" dirty="0">
                <a:solidFill>
                  <a:srgbClr val="C00000"/>
                </a:solidFill>
                <a:ea typeface="宋体" charset="-122"/>
              </a:rPr>
              <a:t>&gt; AUTHORIZATION &lt;</a:t>
            </a:r>
            <a:r>
              <a:rPr lang="zh-CN" altLang="en-US" sz="2000" dirty="0">
                <a:solidFill>
                  <a:srgbClr val="C00000"/>
                </a:solidFill>
                <a:ea typeface="宋体" charset="-122"/>
              </a:rPr>
              <a:t>用户名</a:t>
            </a:r>
            <a:r>
              <a:rPr lang="en-US" altLang="zh-CN" sz="2000" dirty="0">
                <a:solidFill>
                  <a:srgbClr val="C00000"/>
                </a:solidFill>
                <a:ea typeface="宋体" charset="-122"/>
              </a:rPr>
              <a:t>&gt;</a:t>
            </a:r>
          </a:p>
          <a:p>
            <a:pPr lvl="2"/>
            <a:r>
              <a:rPr lang="zh-CN" altLang="en-US" dirty="0">
                <a:ea typeface="宋体" charset="-122"/>
              </a:rPr>
              <a:t>作用：在当前数据库中创建模式</a:t>
            </a:r>
          </a:p>
          <a:p>
            <a:pPr lvl="2"/>
            <a:r>
              <a:rPr lang="zh-CN" altLang="en-US" dirty="0">
                <a:ea typeface="宋体" charset="-122"/>
              </a:rPr>
              <a:t>示例：</a:t>
            </a:r>
            <a:r>
              <a:rPr lang="en-US" altLang="zh-CN" sz="2000" dirty="0">
                <a:ea typeface="宋体" charset="-122"/>
              </a:rPr>
              <a:t>CREATE SCHEMA S_T AUTHORIZATION Zhang</a:t>
            </a:r>
          </a:p>
          <a:p>
            <a:pPr eaLnBrk="1" hangingPunct="1"/>
            <a:endParaRPr lang="en-US" altLang="zh-CN" sz="2000" dirty="0">
              <a:ea typeface="宋体" charset="-122"/>
            </a:endParaRPr>
          </a:p>
        </p:txBody>
      </p:sp>
    </p:spTree>
    <p:extLst>
      <p:ext uri="{BB962C8B-B14F-4D97-AF65-F5344CB8AC3E}">
        <p14:creationId xmlns:p14="http://schemas.microsoft.com/office/powerpoint/2010/main" val="189383593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ea typeface="宋体" charset="-122"/>
              </a:rPr>
              <a:t>数据库对象定义：创建与删除模式</a:t>
            </a:r>
          </a:p>
        </p:txBody>
      </p:sp>
      <p:sp>
        <p:nvSpPr>
          <p:cNvPr id="18435" name="Rectangle 3"/>
          <p:cNvSpPr>
            <a:spLocks noGrp="1" noChangeArrowheads="1"/>
          </p:cNvSpPr>
          <p:nvPr>
            <p:ph type="body" idx="1"/>
          </p:nvPr>
        </p:nvSpPr>
        <p:spPr>
          <a:xfrm>
            <a:off x="251520" y="1268760"/>
            <a:ext cx="7978080" cy="5132040"/>
          </a:xfrm>
        </p:spPr>
        <p:txBody>
          <a:bodyPr/>
          <a:lstStyle/>
          <a:p>
            <a:pPr eaLnBrk="1" hangingPunct="1">
              <a:lnSpc>
                <a:spcPts val="4000"/>
              </a:lnSpc>
            </a:pPr>
            <a:r>
              <a:rPr lang="zh-CN" altLang="en-US" sz="2400" b="0" dirty="0">
                <a:ea typeface="宋体" charset="-122"/>
              </a:rPr>
              <a:t>定义模式实际上定义了一个</a:t>
            </a:r>
            <a:r>
              <a:rPr lang="zh-CN" altLang="en-US" sz="2400" b="0" dirty="0">
                <a:solidFill>
                  <a:srgbClr val="FF3300"/>
                </a:solidFill>
                <a:ea typeface="宋体" charset="-122"/>
              </a:rPr>
              <a:t>命名空间</a:t>
            </a:r>
            <a:r>
              <a:rPr lang="zh-CN" altLang="en-US" sz="2400" b="0" dirty="0">
                <a:ea typeface="宋体" charset="-122"/>
              </a:rPr>
              <a:t>；</a:t>
            </a:r>
          </a:p>
          <a:p>
            <a:pPr eaLnBrk="1" hangingPunct="1">
              <a:lnSpc>
                <a:spcPts val="4000"/>
              </a:lnSpc>
            </a:pPr>
            <a:r>
              <a:rPr lang="zh-CN" altLang="en-US" sz="2400" b="0" dirty="0">
                <a:ea typeface="宋体" charset="-122"/>
              </a:rPr>
              <a:t>在这个空间中可以定义该模式包含的数据库对象，例如基本表、视图、索引等；</a:t>
            </a:r>
          </a:p>
        </p:txBody>
      </p:sp>
    </p:spTree>
    <p:extLst>
      <p:ext uri="{BB962C8B-B14F-4D97-AF65-F5344CB8AC3E}">
        <p14:creationId xmlns:p14="http://schemas.microsoft.com/office/powerpoint/2010/main" val="24553538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200" dirty="0">
                <a:ea typeface="宋体" charset="-122"/>
              </a:rPr>
              <a:t>数据库对象定义：创建与删除模式</a:t>
            </a:r>
          </a:p>
        </p:txBody>
      </p:sp>
      <p:sp>
        <p:nvSpPr>
          <p:cNvPr id="21507" name="Rectangle 3"/>
          <p:cNvSpPr>
            <a:spLocks noGrp="1" noChangeArrowheads="1"/>
          </p:cNvSpPr>
          <p:nvPr>
            <p:ph type="body" idx="1"/>
          </p:nvPr>
        </p:nvSpPr>
        <p:spPr>
          <a:xfrm>
            <a:off x="185738" y="1412776"/>
            <a:ext cx="8958262" cy="4911824"/>
          </a:xfrm>
        </p:spPr>
        <p:txBody>
          <a:bodyPr/>
          <a:lstStyle/>
          <a:p>
            <a:pPr eaLnBrk="1" hangingPunct="1">
              <a:lnSpc>
                <a:spcPts val="4000"/>
              </a:lnSpc>
              <a:buFont typeface="Wingdings" pitchFamily="2" charset="2"/>
              <a:buChar char="n"/>
            </a:pPr>
            <a:r>
              <a:rPr lang="en-US" altLang="zh-CN" sz="2400" dirty="0">
                <a:solidFill>
                  <a:srgbClr val="003399"/>
                </a:solidFill>
                <a:ea typeface="宋体" charset="-122"/>
              </a:rPr>
              <a:t>DROP SCHEMA &lt;</a:t>
            </a:r>
            <a:r>
              <a:rPr lang="zh-CN" altLang="en-US" sz="2400" dirty="0">
                <a:solidFill>
                  <a:srgbClr val="003399"/>
                </a:solidFill>
                <a:ea typeface="宋体" charset="-122"/>
              </a:rPr>
              <a:t>模式名</a:t>
            </a:r>
            <a:r>
              <a:rPr lang="en-US" altLang="zh-CN" sz="2400" dirty="0">
                <a:solidFill>
                  <a:srgbClr val="003399"/>
                </a:solidFill>
                <a:ea typeface="宋体" charset="-122"/>
              </a:rPr>
              <a:t>&gt;  &lt;</a:t>
            </a:r>
            <a:r>
              <a:rPr lang="en-US" altLang="zh-CN" sz="2400" dirty="0">
                <a:solidFill>
                  <a:srgbClr val="C00000"/>
                </a:solidFill>
                <a:ea typeface="宋体" charset="-122"/>
              </a:rPr>
              <a:t>CASCADE</a:t>
            </a:r>
            <a:r>
              <a:rPr lang="en-US" altLang="zh-CN" sz="2400" dirty="0">
                <a:solidFill>
                  <a:srgbClr val="003399"/>
                </a:solidFill>
                <a:ea typeface="宋体" charset="-122"/>
              </a:rPr>
              <a:t>|</a:t>
            </a:r>
            <a:r>
              <a:rPr lang="en-US" altLang="zh-CN" sz="2400" dirty="0">
                <a:solidFill>
                  <a:srgbClr val="C00000"/>
                </a:solidFill>
                <a:ea typeface="宋体" charset="-122"/>
              </a:rPr>
              <a:t>RESTRICT</a:t>
            </a:r>
            <a:r>
              <a:rPr lang="en-US" altLang="zh-CN" sz="2400" dirty="0">
                <a:solidFill>
                  <a:srgbClr val="003399"/>
                </a:solidFill>
                <a:ea typeface="宋体" charset="-122"/>
              </a:rPr>
              <a:t>&gt;</a:t>
            </a:r>
          </a:p>
          <a:p>
            <a:pPr lvl="1">
              <a:lnSpc>
                <a:spcPts val="4000"/>
              </a:lnSpc>
              <a:buFont typeface="Wingdings" pitchFamily="2" charset="2"/>
              <a:buChar char="n"/>
            </a:pPr>
            <a:r>
              <a:rPr lang="en-US" altLang="zh-CN" sz="2000" dirty="0">
                <a:ea typeface="宋体" charset="-122"/>
              </a:rPr>
              <a:t>CASCADE(</a:t>
            </a:r>
            <a:r>
              <a:rPr lang="zh-CN" altLang="en-US" sz="2000" dirty="0">
                <a:ea typeface="宋体" charset="-122"/>
              </a:rPr>
              <a:t>级联</a:t>
            </a:r>
            <a:r>
              <a:rPr lang="en-US" altLang="zh-CN" sz="2000" dirty="0">
                <a:ea typeface="宋体" charset="-122"/>
              </a:rPr>
              <a:t>)</a:t>
            </a:r>
            <a:r>
              <a:rPr lang="zh-CN" altLang="en-US" sz="2000" dirty="0">
                <a:ea typeface="宋体" charset="-122"/>
              </a:rPr>
              <a:t>：删除模式的同时把该模式中所有的数据库对象全部删除；</a:t>
            </a:r>
            <a:endParaRPr lang="en-US" altLang="zh-CN" sz="2000" dirty="0">
              <a:ea typeface="宋体" charset="-122"/>
            </a:endParaRPr>
          </a:p>
          <a:p>
            <a:pPr lvl="1">
              <a:lnSpc>
                <a:spcPts val="4000"/>
              </a:lnSpc>
              <a:buFont typeface="Wingdings" pitchFamily="2" charset="2"/>
              <a:buChar char="n"/>
            </a:pPr>
            <a:r>
              <a:rPr lang="en-US" altLang="zh-CN" sz="2000" dirty="0">
                <a:ea typeface="宋体" charset="-122"/>
              </a:rPr>
              <a:t>RESTRICT(</a:t>
            </a:r>
            <a:r>
              <a:rPr lang="zh-CN" altLang="en-US" sz="2000" dirty="0">
                <a:ea typeface="宋体" charset="-122"/>
              </a:rPr>
              <a:t>限制</a:t>
            </a:r>
            <a:r>
              <a:rPr lang="en-US" altLang="zh-CN" sz="2000" dirty="0">
                <a:ea typeface="宋体" charset="-122"/>
              </a:rPr>
              <a:t>)</a:t>
            </a:r>
            <a:r>
              <a:rPr lang="zh-CN" altLang="en-US" sz="2000" dirty="0">
                <a:ea typeface="宋体" charset="-122"/>
              </a:rPr>
              <a:t>：如果该模式中定义了下属的数据库对象（如表、视图等），则拒绝该删除语句的执行。即当该模式中没有任何下属对象时， 才可以删除。</a:t>
            </a:r>
          </a:p>
        </p:txBody>
      </p:sp>
    </p:spTree>
    <p:extLst>
      <p:ext uri="{BB962C8B-B14F-4D97-AF65-F5344CB8AC3E}">
        <p14:creationId xmlns:p14="http://schemas.microsoft.com/office/powerpoint/2010/main" val="40339389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r>
              <a:rPr lang="zh-CN" altLang="en-US" sz="2800" b="0" dirty="0">
                <a:solidFill>
                  <a:srgbClr val="C00000"/>
                </a:solidFill>
                <a:latin typeface="黑体" panose="02010609060101010101" pitchFamily="49" charset="-122"/>
                <a:ea typeface="黑体" panose="02010609060101010101" pitchFamily="49" charset="-122"/>
              </a:rPr>
              <a:t>基本表</a:t>
            </a:r>
            <a:endParaRPr lang="ko-KR" altLang="en-US" sz="2800" b="0" dirty="0">
              <a:solidFill>
                <a:srgbClr val="C00000"/>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25782266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ea typeface="宋体" charset="-122"/>
              </a:rPr>
              <a:t>基本表的定义、删除与修改</a:t>
            </a:r>
          </a:p>
        </p:txBody>
      </p:sp>
      <p:sp>
        <p:nvSpPr>
          <p:cNvPr id="22531" name="Rectangle 3"/>
          <p:cNvSpPr>
            <a:spLocks noGrp="1" noChangeArrowheads="1"/>
          </p:cNvSpPr>
          <p:nvPr>
            <p:ph type="body" idx="1"/>
          </p:nvPr>
        </p:nvSpPr>
        <p:spPr>
          <a:xfrm>
            <a:off x="185738" y="1268761"/>
            <a:ext cx="8634412" cy="792088"/>
          </a:xfrm>
        </p:spPr>
        <p:txBody>
          <a:bodyPr/>
          <a:lstStyle/>
          <a:p>
            <a:pPr algn="just" eaLnBrk="1" hangingPunct="1">
              <a:buSzPct val="65000"/>
              <a:buFont typeface="Wingdings" panose="05000000000000000000" pitchFamily="2" charset="2"/>
              <a:buChar char="l"/>
            </a:pPr>
            <a:r>
              <a:rPr lang="zh-CN" altLang="en-US" b="1" dirty="0">
                <a:ea typeface="宋体" charset="-122"/>
              </a:rPr>
              <a:t>创建基本表</a:t>
            </a:r>
            <a:endParaRPr lang="zh-CN" altLang="en-US" dirty="0">
              <a:ea typeface="宋体" charset="-122"/>
            </a:endParaRPr>
          </a:p>
        </p:txBody>
      </p:sp>
      <p:sp>
        <p:nvSpPr>
          <p:cNvPr id="2" name="TextBox 1"/>
          <p:cNvSpPr txBox="1"/>
          <p:nvPr/>
        </p:nvSpPr>
        <p:spPr>
          <a:xfrm>
            <a:off x="320873" y="3331468"/>
            <a:ext cx="8760990" cy="3120854"/>
          </a:xfrm>
          <a:prstGeom prst="rect">
            <a:avLst/>
          </a:prstGeom>
          <a:noFill/>
        </p:spPr>
        <p:txBody>
          <a:bodyPr wrap="square" rtlCol="0">
            <a:spAutoFit/>
          </a:bodyPr>
          <a:lstStyle/>
          <a:p>
            <a:pPr marL="0" indent="0" algn="just" eaLnBrk="1" hangingPunct="1">
              <a:lnSpc>
                <a:spcPct val="120000"/>
              </a:lnSpc>
              <a:buSzPct val="65000"/>
              <a:buNone/>
            </a:pPr>
            <a:r>
              <a:rPr lang="en-US" altLang="zh-CN" sz="2400" dirty="0">
                <a:solidFill>
                  <a:srgbClr val="C00000"/>
                </a:solidFill>
                <a:ea typeface="宋体" charset="-122"/>
              </a:rPr>
              <a:t>CREATE TABLE </a:t>
            </a:r>
            <a:r>
              <a:rPr lang="en-US" altLang="zh-CN" sz="2400" b="0" dirty="0">
                <a:solidFill>
                  <a:srgbClr val="003399"/>
                </a:solidFill>
                <a:ea typeface="宋体" charset="-122"/>
              </a:rPr>
              <a:t>&lt;</a:t>
            </a:r>
            <a:r>
              <a:rPr lang="zh-CN" altLang="en-US" sz="2400" b="0" dirty="0">
                <a:solidFill>
                  <a:srgbClr val="003399"/>
                </a:solidFill>
                <a:ea typeface="宋体" charset="-122"/>
              </a:rPr>
              <a:t>表名</a:t>
            </a:r>
            <a:r>
              <a:rPr lang="en-US" altLang="zh-CN" sz="2400" b="0" dirty="0">
                <a:solidFill>
                  <a:srgbClr val="003399"/>
                </a:solidFill>
                <a:ea typeface="宋体" charset="-122"/>
              </a:rPr>
              <a:t>&gt;(</a:t>
            </a:r>
          </a:p>
          <a:p>
            <a:pPr marL="0" indent="0" algn="just" eaLnBrk="1" hangingPunct="1">
              <a:lnSpc>
                <a:spcPct val="120000"/>
              </a:lnSpc>
              <a:buSzPct val="65000"/>
              <a:buNone/>
            </a:pPr>
            <a:r>
              <a:rPr lang="en-US" altLang="zh-CN" sz="2400" b="0" dirty="0">
                <a:solidFill>
                  <a:srgbClr val="003399"/>
                </a:solidFill>
                <a:ea typeface="宋体" charset="-122"/>
              </a:rPr>
              <a:t>           &lt;</a:t>
            </a:r>
            <a:r>
              <a:rPr lang="zh-CN" altLang="en-US" sz="2400" b="0" dirty="0">
                <a:solidFill>
                  <a:srgbClr val="003399"/>
                </a:solidFill>
                <a:ea typeface="宋体" charset="-122"/>
              </a:rPr>
              <a:t>列名</a:t>
            </a:r>
            <a:r>
              <a:rPr lang="en-US" altLang="zh-CN" sz="2400" b="0" dirty="0">
                <a:solidFill>
                  <a:srgbClr val="003399"/>
                </a:solidFill>
                <a:ea typeface="宋体" charset="-122"/>
              </a:rPr>
              <a:t>&gt; &lt;</a:t>
            </a:r>
            <a:r>
              <a:rPr lang="zh-CN" altLang="en-US" sz="2400" b="0" dirty="0">
                <a:solidFill>
                  <a:srgbClr val="003399"/>
                </a:solidFill>
                <a:ea typeface="宋体" charset="-122"/>
              </a:rPr>
              <a:t>数据类型</a:t>
            </a:r>
            <a:r>
              <a:rPr lang="en-US" altLang="zh-CN" sz="2400" b="0" dirty="0">
                <a:solidFill>
                  <a:srgbClr val="003399"/>
                </a:solidFill>
                <a:ea typeface="宋体" charset="-122"/>
              </a:rPr>
              <a:t>&gt;   [ &lt;</a:t>
            </a:r>
            <a:r>
              <a:rPr lang="zh-CN" altLang="en-US" sz="2400" b="0" dirty="0">
                <a:solidFill>
                  <a:srgbClr val="003399"/>
                </a:solidFill>
                <a:ea typeface="宋体" charset="-122"/>
              </a:rPr>
              <a:t>列级完整性约束条件</a:t>
            </a:r>
            <a:r>
              <a:rPr lang="en-US" altLang="zh-CN" sz="2400" b="0" dirty="0">
                <a:solidFill>
                  <a:srgbClr val="003399"/>
                </a:solidFill>
                <a:ea typeface="宋体" charset="-122"/>
              </a:rPr>
              <a:t>&gt; ]</a:t>
            </a:r>
          </a:p>
          <a:p>
            <a:pPr lvl="1" algn="just" eaLnBrk="1" hangingPunct="1">
              <a:lnSpc>
                <a:spcPct val="120000"/>
              </a:lnSpc>
              <a:buFont typeface="Wingdings" pitchFamily="2" charset="2"/>
              <a:buNone/>
            </a:pPr>
            <a:r>
              <a:rPr lang="en-US" altLang="zh-CN" sz="2400" b="0" dirty="0">
                <a:solidFill>
                  <a:srgbClr val="003399"/>
                </a:solidFill>
                <a:ea typeface="宋体" charset="-122"/>
              </a:rPr>
              <a:t>      [, &lt;</a:t>
            </a:r>
            <a:r>
              <a:rPr lang="zh-CN" altLang="en-US" sz="2400" b="0" dirty="0">
                <a:solidFill>
                  <a:srgbClr val="003399"/>
                </a:solidFill>
                <a:ea typeface="宋体" charset="-122"/>
              </a:rPr>
              <a:t>列名</a:t>
            </a:r>
            <a:r>
              <a:rPr lang="en-US" altLang="zh-CN" sz="2400" b="0" dirty="0">
                <a:solidFill>
                  <a:srgbClr val="003399"/>
                </a:solidFill>
                <a:ea typeface="宋体" charset="-122"/>
              </a:rPr>
              <a:t>&gt; &lt;</a:t>
            </a:r>
            <a:r>
              <a:rPr lang="zh-CN" altLang="en-US" sz="2400" b="0" dirty="0">
                <a:solidFill>
                  <a:srgbClr val="003399"/>
                </a:solidFill>
                <a:ea typeface="宋体" charset="-122"/>
              </a:rPr>
              <a:t>数据类型</a:t>
            </a:r>
            <a:r>
              <a:rPr lang="en-US" altLang="zh-CN" sz="2400" b="0" dirty="0">
                <a:solidFill>
                  <a:srgbClr val="003399"/>
                </a:solidFill>
                <a:ea typeface="宋体" charset="-122"/>
              </a:rPr>
              <a:t>&gt; [ &lt;</a:t>
            </a:r>
            <a:r>
              <a:rPr lang="zh-CN" altLang="en-US" sz="2400" b="0" dirty="0">
                <a:solidFill>
                  <a:srgbClr val="003399"/>
                </a:solidFill>
                <a:ea typeface="宋体" charset="-122"/>
              </a:rPr>
              <a:t>列级完整性约束条件</a:t>
            </a:r>
            <a:r>
              <a:rPr lang="en-US" altLang="zh-CN" sz="2400" b="0" dirty="0">
                <a:solidFill>
                  <a:srgbClr val="003399"/>
                </a:solidFill>
                <a:ea typeface="宋体" charset="-122"/>
              </a:rPr>
              <a:t>&gt;]  ]</a:t>
            </a:r>
          </a:p>
          <a:p>
            <a:pPr lvl="1" algn="just" eaLnBrk="1" hangingPunct="1">
              <a:lnSpc>
                <a:spcPct val="120000"/>
              </a:lnSpc>
              <a:buFont typeface="Wingdings" pitchFamily="2" charset="2"/>
              <a:buNone/>
            </a:pPr>
            <a:r>
              <a:rPr lang="en-US" altLang="zh-CN" sz="2400" b="0" dirty="0">
                <a:solidFill>
                  <a:srgbClr val="003399"/>
                </a:solidFill>
                <a:ea typeface="宋体" charset="-122"/>
              </a:rPr>
              <a:t>       </a:t>
            </a:r>
            <a:r>
              <a:rPr lang="en-US" altLang="zh-CN" sz="2400" b="0" dirty="0">
                <a:solidFill>
                  <a:srgbClr val="003399"/>
                </a:solidFill>
                <a:latin typeface="Courier New" pitchFamily="49" charset="0"/>
                <a:ea typeface="宋体" charset="-122"/>
              </a:rPr>
              <a:t>…</a:t>
            </a:r>
            <a:endParaRPr lang="en-US" altLang="zh-CN" sz="2400" b="0" dirty="0">
              <a:solidFill>
                <a:srgbClr val="003399"/>
              </a:solidFill>
              <a:ea typeface="宋体" charset="-122"/>
            </a:endParaRPr>
          </a:p>
          <a:p>
            <a:pPr lvl="1" algn="just" eaLnBrk="1" hangingPunct="1">
              <a:lnSpc>
                <a:spcPct val="120000"/>
              </a:lnSpc>
              <a:buFont typeface="Wingdings" pitchFamily="2" charset="2"/>
              <a:buNone/>
            </a:pPr>
            <a:r>
              <a:rPr lang="en-US" altLang="zh-CN" sz="2400" b="0" dirty="0">
                <a:solidFill>
                  <a:srgbClr val="003399"/>
                </a:solidFill>
                <a:ea typeface="宋体" charset="-122"/>
              </a:rPr>
              <a:t>      [, &lt;</a:t>
            </a:r>
            <a:r>
              <a:rPr lang="zh-CN" altLang="en-US" sz="2400" b="0" dirty="0">
                <a:solidFill>
                  <a:srgbClr val="003399"/>
                </a:solidFill>
                <a:ea typeface="宋体" charset="-122"/>
              </a:rPr>
              <a:t>表级完整性约束条件</a:t>
            </a:r>
            <a:r>
              <a:rPr lang="en-US" altLang="zh-CN" sz="2400" b="0" dirty="0">
                <a:solidFill>
                  <a:srgbClr val="003399"/>
                </a:solidFill>
                <a:ea typeface="宋体" charset="-122"/>
              </a:rPr>
              <a:t>&gt; ] </a:t>
            </a:r>
          </a:p>
          <a:p>
            <a:pPr lvl="1" algn="just" eaLnBrk="1" hangingPunct="1">
              <a:lnSpc>
                <a:spcPct val="120000"/>
              </a:lnSpc>
              <a:buFont typeface="Wingdings" pitchFamily="2" charset="2"/>
              <a:buNone/>
            </a:pPr>
            <a:r>
              <a:rPr lang="en-US" altLang="zh-CN" sz="2400" b="0" dirty="0">
                <a:solidFill>
                  <a:srgbClr val="003399"/>
                </a:solidFill>
                <a:ea typeface="宋体" charset="-122"/>
              </a:rPr>
              <a:t>);</a:t>
            </a:r>
            <a:endParaRPr lang="zh-CN" altLang="en-US" sz="2400" b="0" dirty="0">
              <a:solidFill>
                <a:srgbClr val="003399"/>
              </a:solidFill>
              <a:ea typeface="宋体" charset="-122"/>
            </a:endParaRPr>
          </a:p>
          <a:p>
            <a:endParaRPr lang="zh-CN" altLang="en-US" sz="2400" dirty="0">
              <a:solidFill>
                <a:srgbClr val="003399"/>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78739364"/>
              </p:ext>
            </p:extLst>
          </p:nvPr>
        </p:nvGraphicFramePr>
        <p:xfrm>
          <a:off x="395536" y="3331468"/>
          <a:ext cx="8280921" cy="2817675"/>
        </p:xfrm>
        <a:graphic>
          <a:graphicData uri="http://schemas.openxmlformats.org/drawingml/2006/table">
            <a:tbl>
              <a:tblPr firstRow="1" bandRow="1">
                <a:tableStyleId>{5C22544A-7EE6-4342-B048-85BDC9FD1C3A}</a:tableStyleId>
              </a:tblPr>
              <a:tblGrid>
                <a:gridCol w="1488345">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
        <p:nvSpPr>
          <p:cNvPr id="3" name="圆角矩形 2"/>
          <p:cNvSpPr/>
          <p:nvPr/>
        </p:nvSpPr>
        <p:spPr bwMode="auto">
          <a:xfrm>
            <a:off x="6949802" y="2780928"/>
            <a:ext cx="1872208" cy="3815410"/>
          </a:xfrm>
          <a:prstGeom prst="roundRect">
            <a:avLst/>
          </a:prstGeom>
          <a:solidFill>
            <a:srgbClr val="FF33CC">
              <a:alpha val="41961"/>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 name="圆角矩形 6"/>
          <p:cNvSpPr/>
          <p:nvPr/>
        </p:nvSpPr>
        <p:spPr bwMode="auto">
          <a:xfrm>
            <a:off x="185862" y="2633588"/>
            <a:ext cx="1872208" cy="3815410"/>
          </a:xfrm>
          <a:prstGeom prst="roundRect">
            <a:avLst/>
          </a:prstGeom>
          <a:solidFill>
            <a:schemeClr val="accent1">
              <a:lumMod val="60000"/>
              <a:lumOff val="40000"/>
              <a:alpha val="42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4" name="圆角矩形标注 3"/>
          <p:cNvSpPr/>
          <p:nvPr/>
        </p:nvSpPr>
        <p:spPr bwMode="auto">
          <a:xfrm>
            <a:off x="3094360" y="1052736"/>
            <a:ext cx="5760318" cy="1123712"/>
          </a:xfrm>
          <a:prstGeom prst="wedgeRoundRectCallout">
            <a:avLst>
              <a:gd name="adj1" fmla="val -85577"/>
              <a:gd name="adj2" fmla="val 92124"/>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457200" marR="0" indent="-457200" algn="l" defTabSz="914400" rtl="0" eaLnBrk="0" fontAlgn="base" latinLnBrk="0" hangingPunct="0">
              <a:lnSpc>
                <a:spcPct val="100000"/>
              </a:lnSpc>
              <a:spcBef>
                <a:spcPct val="0"/>
              </a:spcBef>
              <a:spcAft>
                <a:spcPct val="0"/>
              </a:spcAft>
              <a:buClrTx/>
              <a:buSzTx/>
              <a:buFontTx/>
              <a:buAutoNum type="arabicPeriod"/>
              <a:tabLst/>
            </a:pPr>
            <a:r>
              <a:rPr kumimoji="0" lang="zh-CN" altLang="en-US" sz="2000" b="1" i="0" u="none" strike="noStrike" cap="none" normalizeH="0" baseline="0" dirty="0">
                <a:ln>
                  <a:noFill/>
                </a:ln>
                <a:solidFill>
                  <a:srgbClr val="FFFF00"/>
                </a:solidFill>
                <a:effectLst/>
                <a:latin typeface="楷体" panose="02010609060101010101" pitchFamily="49" charset="-122"/>
                <a:ea typeface="楷体" panose="02010609060101010101" pitchFamily="49" charset="-122"/>
              </a:rPr>
              <a:t>每一列有一个名字</a:t>
            </a:r>
            <a:endParaRPr kumimoji="0" lang="en-US" altLang="zh-CN" sz="2000" b="1" i="0" u="none" strike="noStrike" cap="none" normalizeH="0" baseline="0" dirty="0">
              <a:ln>
                <a:noFill/>
              </a:ln>
              <a:solidFill>
                <a:srgbClr val="FFFF00"/>
              </a:solidFill>
              <a:effectLst/>
              <a:latin typeface="楷体" panose="02010609060101010101" pitchFamily="49" charset="-122"/>
              <a:ea typeface="楷体" panose="02010609060101010101" pitchFamily="49" charset="-122"/>
            </a:endParaRPr>
          </a:p>
          <a:p>
            <a:pPr marL="457200" marR="0" indent="-457200" algn="l" defTabSz="914400" rtl="0" eaLnBrk="0" fontAlgn="base" latinLnBrk="0" hangingPunct="0">
              <a:lnSpc>
                <a:spcPct val="100000"/>
              </a:lnSpc>
              <a:spcBef>
                <a:spcPct val="0"/>
              </a:spcBef>
              <a:spcAft>
                <a:spcPct val="0"/>
              </a:spcAft>
              <a:buClrTx/>
              <a:buSzTx/>
              <a:buFontTx/>
              <a:buAutoNum type="arabicPeriod"/>
              <a:tabLst/>
            </a:pPr>
            <a:r>
              <a:rPr lang="zh-CN" altLang="en-US" dirty="0">
                <a:solidFill>
                  <a:srgbClr val="FFFF00"/>
                </a:solidFill>
                <a:latin typeface="楷体" panose="02010609060101010101" pitchFamily="49" charset="-122"/>
                <a:ea typeface="楷体" panose="02010609060101010101" pitchFamily="49" charset="-122"/>
              </a:rPr>
              <a:t>每一列对应一个取值范围，且可能存在附加的取值约束（例如取值唯一）</a:t>
            </a:r>
            <a:endParaRPr kumimoji="0" lang="zh-CN" altLang="en-US" sz="2000" b="1" i="0" u="none" strike="noStrike" cap="none" normalizeH="0" baseline="0" dirty="0">
              <a:ln>
                <a:noFill/>
              </a:ln>
              <a:solidFill>
                <a:srgbClr val="FFFF00"/>
              </a:solidFill>
              <a:effectLst/>
              <a:latin typeface="楷体" panose="02010609060101010101" pitchFamily="49" charset="-122"/>
              <a:ea typeface="楷体" panose="02010609060101010101" pitchFamily="49" charset="-122"/>
            </a:endParaRPr>
          </a:p>
        </p:txBody>
      </p:sp>
      <p:sp>
        <p:nvSpPr>
          <p:cNvPr id="9" name="圆角矩形标注 8"/>
          <p:cNvSpPr/>
          <p:nvPr/>
        </p:nvSpPr>
        <p:spPr bwMode="auto">
          <a:xfrm>
            <a:off x="3094360" y="2487618"/>
            <a:ext cx="3443212" cy="783193"/>
          </a:xfrm>
          <a:prstGeom prst="wedgeRoundRectCallout">
            <a:avLst>
              <a:gd name="adj1" fmla="val 83714"/>
              <a:gd name="adj2" fmla="val -4629"/>
              <a:gd name="adj3" fmla="val 16667"/>
            </a:avLst>
          </a:prstGeom>
          <a:solidFill>
            <a:srgbClr val="00B050"/>
          </a:solidFill>
          <a:ln>
            <a:noFill/>
          </a:ln>
          <a:effectLst/>
        </p:spPr>
        <p:txBody>
          <a:bodyPr vert="horz" wrap="square" lIns="91440" tIns="45720" rIns="91440" bIns="45720" numCol="1" rtlCol="0" anchor="t" anchorCtr="0" compatLnSpc="1">
            <a:prstTxWarp prst="textNoShape">
              <a:avLst/>
            </a:prstTxWarp>
            <a:spAutoFit/>
          </a:bodyPr>
          <a:lstStyle/>
          <a:p>
            <a:pPr marL="457200" marR="0" indent="-457200" algn="l" defTabSz="914400" rtl="0" eaLnBrk="0" fontAlgn="base" latinLnBrk="0" hangingPunct="0">
              <a:lnSpc>
                <a:spcPct val="100000"/>
              </a:lnSpc>
              <a:spcBef>
                <a:spcPct val="0"/>
              </a:spcBef>
              <a:spcAft>
                <a:spcPct val="0"/>
              </a:spcAft>
              <a:buClrTx/>
              <a:buSzTx/>
              <a:buFontTx/>
              <a:buAutoNum type="arabicPeriod"/>
              <a:tabLst/>
            </a:pPr>
            <a:r>
              <a:rPr kumimoji="0" lang="zh-CN" altLang="en-US" sz="2000" b="1" i="0" u="none" strike="noStrike" cap="none" normalizeH="0" baseline="0" dirty="0">
                <a:ln>
                  <a:noFill/>
                </a:ln>
                <a:solidFill>
                  <a:srgbClr val="FFFF00"/>
                </a:solidFill>
                <a:effectLst/>
                <a:latin typeface="楷体" panose="02010609060101010101" pitchFamily="49" charset="-122"/>
                <a:ea typeface="楷体" panose="02010609060101010101" pitchFamily="49" charset="-122"/>
              </a:rPr>
              <a:t>取值也可能参照了其它表的值（例如外码）</a:t>
            </a:r>
          </a:p>
        </p:txBody>
      </p:sp>
    </p:spTree>
    <p:extLst>
      <p:ext uri="{BB962C8B-B14F-4D97-AF65-F5344CB8AC3E}">
        <p14:creationId xmlns:p14="http://schemas.microsoft.com/office/powerpoint/2010/main" val="8113629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amond(in)">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grpId="1" nodeType="clickEffect">
                                  <p:stCondLst>
                                    <p:cond delay="0"/>
                                  </p:stCondLst>
                                  <p:childTnLst>
                                    <p:animEffect transition="out" filter="checkerboard(across)">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5" presetClass="exit" presetSubtype="10" fill="hold" grpId="1" nodeType="withEffect">
                                  <p:stCondLst>
                                    <p:cond delay="0"/>
                                  </p:stCondLst>
                                  <p:childTnLst>
                                    <p:animEffect transition="out" filter="checkerboard(across)">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5" presetClass="exit" presetSubtype="10" fill="hold" grpId="1" nodeType="withEffect">
                                  <p:stCondLst>
                                    <p:cond delay="0"/>
                                  </p:stCondLst>
                                  <p:childTnLst>
                                    <p:animEffect transition="out" filter="checkerboard(across)">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5" presetClass="exit" presetSubtype="10" fill="hold" nodeType="withEffect">
                                  <p:stCondLst>
                                    <p:cond delay="0"/>
                                  </p:stCondLst>
                                  <p:childTnLst>
                                    <p:animEffect transition="out" filter="checkerboard(across)">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4" grpId="0" animBg="1"/>
      <p:bldP spid="4" grpId="1" animBg="1"/>
      <p:bldP spid="9" grpId="0" animBg="1"/>
      <p:bldP spid="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ea typeface="宋体" charset="-122"/>
              </a:rPr>
              <a:t>基本表示例</a:t>
            </a:r>
            <a:endParaRPr lang="en-US" altLang="zh-CN" dirty="0">
              <a:ea typeface="宋体" charset="-122"/>
            </a:endParaRPr>
          </a:p>
        </p:txBody>
      </p:sp>
      <p:sp>
        <p:nvSpPr>
          <p:cNvPr id="23555" name="Rectangle 3"/>
          <p:cNvSpPr>
            <a:spLocks noGrp="1" noChangeArrowheads="1"/>
          </p:cNvSpPr>
          <p:nvPr>
            <p:ph type="body" idx="1"/>
          </p:nvPr>
        </p:nvSpPr>
        <p:spPr>
          <a:xfrm>
            <a:off x="175246" y="3471418"/>
            <a:ext cx="8443664" cy="504056"/>
          </a:xfrm>
        </p:spPr>
        <p:txBody>
          <a:bodyPr/>
          <a:lstStyle/>
          <a:p>
            <a:pPr algn="just" eaLnBrk="1" hangingPunct="1">
              <a:lnSpc>
                <a:spcPct val="80000"/>
              </a:lnSpc>
              <a:buFont typeface="Wingdings" pitchFamily="2" charset="2"/>
              <a:buNone/>
            </a:pPr>
            <a:r>
              <a:rPr lang="zh-CN" altLang="en-US" sz="2200" dirty="0">
                <a:ea typeface="宋体" charset="-122"/>
              </a:rPr>
              <a:t>建立“学生”表</a:t>
            </a:r>
            <a:r>
              <a:rPr lang="en-US" altLang="zh-CN" sz="2200" dirty="0">
                <a:ea typeface="宋体" charset="-122"/>
              </a:rPr>
              <a:t>Student</a:t>
            </a:r>
            <a:r>
              <a:rPr lang="zh-CN" altLang="en-US" sz="2200" dirty="0">
                <a:ea typeface="宋体" charset="-122"/>
              </a:rPr>
              <a:t>，学号是主码，姓名取值唯一。</a:t>
            </a:r>
            <a:r>
              <a:rPr lang="zh-CN" altLang="en-US" sz="1800" dirty="0">
                <a:ea typeface="宋体" charset="-122"/>
              </a:rPr>
              <a:t> </a:t>
            </a:r>
          </a:p>
        </p:txBody>
      </p:sp>
      <p:sp>
        <p:nvSpPr>
          <p:cNvPr id="23556" name="AutoShape 7"/>
          <p:cNvSpPr>
            <a:spLocks noChangeArrowheads="1"/>
          </p:cNvSpPr>
          <p:nvPr/>
        </p:nvSpPr>
        <p:spPr bwMode="auto">
          <a:xfrm>
            <a:off x="1691680" y="1076896"/>
            <a:ext cx="914400" cy="609600"/>
          </a:xfrm>
          <a:prstGeom prst="wedgeRoundRectCallout">
            <a:avLst>
              <a:gd name="adj1" fmla="val -150000"/>
              <a:gd name="adj2" fmla="val 79426"/>
              <a:gd name="adj3" fmla="val 16667"/>
            </a:avLst>
          </a:prstGeom>
          <a:gradFill rotWithShape="1">
            <a:gsLst>
              <a:gs pos="0">
                <a:srgbClr val="CCFFFF">
                  <a:alpha val="73000"/>
                </a:srgbClr>
              </a:gs>
              <a:gs pos="100000">
                <a:srgbClr val="B9CC4A"/>
              </a:gs>
            </a:gsLst>
            <a:lin ang="5400000" scaled="1"/>
          </a:gradFill>
          <a:ln w="25400" algn="ctr">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a:latin typeface="Times New Roman" pitchFamily="18" charset="0"/>
              </a:rPr>
              <a:t>主码</a:t>
            </a:r>
          </a:p>
        </p:txBody>
      </p:sp>
      <p:graphicFrame>
        <p:nvGraphicFramePr>
          <p:cNvPr id="5" name="表格 4"/>
          <p:cNvGraphicFramePr>
            <a:graphicFrameLocks noGrp="1"/>
          </p:cNvGraphicFramePr>
          <p:nvPr>
            <p:extLst>
              <p:ext uri="{D42A27DB-BD31-4B8C-83A1-F6EECF244321}">
                <p14:modId xmlns:p14="http://schemas.microsoft.com/office/powerpoint/2010/main" val="3539998120"/>
              </p:ext>
            </p:extLst>
          </p:nvPr>
        </p:nvGraphicFramePr>
        <p:xfrm>
          <a:off x="188938" y="1916832"/>
          <a:ext cx="5851525" cy="1368152"/>
        </p:xfrm>
        <a:graphic>
          <a:graphicData uri="http://schemas.openxmlformats.org/drawingml/2006/table">
            <a:tbl>
              <a:tblPr firstRow="1" bandRow="1">
                <a:tableStyleId>{5C22544A-7EE6-4342-B048-85BDC9FD1C3A}</a:tableStyleId>
              </a:tblPr>
              <a:tblGrid>
                <a:gridCol w="1051705">
                  <a:extLst>
                    <a:ext uri="{9D8B030D-6E8A-4147-A177-3AD203B41FA5}">
                      <a16:colId xmlns:a16="http://schemas.microsoft.com/office/drawing/2014/main" val="20000"/>
                    </a:ext>
                  </a:extLst>
                </a:gridCol>
                <a:gridCol w="1199955">
                  <a:extLst>
                    <a:ext uri="{9D8B030D-6E8A-4147-A177-3AD203B41FA5}">
                      <a16:colId xmlns:a16="http://schemas.microsoft.com/office/drawing/2014/main" val="20001"/>
                    </a:ext>
                  </a:extLst>
                </a:gridCol>
                <a:gridCol w="1199955">
                  <a:extLst>
                    <a:ext uri="{9D8B030D-6E8A-4147-A177-3AD203B41FA5}">
                      <a16:colId xmlns:a16="http://schemas.microsoft.com/office/drawing/2014/main" val="20002"/>
                    </a:ext>
                  </a:extLst>
                </a:gridCol>
                <a:gridCol w="1199955">
                  <a:extLst>
                    <a:ext uri="{9D8B030D-6E8A-4147-A177-3AD203B41FA5}">
                      <a16:colId xmlns:a16="http://schemas.microsoft.com/office/drawing/2014/main" val="20003"/>
                    </a:ext>
                  </a:extLst>
                </a:gridCol>
                <a:gridCol w="1199955">
                  <a:extLst>
                    <a:ext uri="{9D8B030D-6E8A-4147-A177-3AD203B41FA5}">
                      <a16:colId xmlns:a16="http://schemas.microsoft.com/office/drawing/2014/main" val="20004"/>
                    </a:ext>
                  </a:extLst>
                </a:gridCol>
              </a:tblGrid>
              <a:tr h="434436">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FFFF00"/>
                          </a:solidFill>
                          <a:effectLst/>
                          <a:latin typeface="Arial" charset="0"/>
                          <a:ea typeface="宋体" charset="-122"/>
                        </a:rPr>
                        <a:t>Sno</a:t>
                      </a:r>
                      <a:endParaRPr kumimoji="0" lang="en-US" altLang="zh-CN" sz="2000" b="1" i="0" u="none" strike="noStrike" cap="none" normalizeH="0" baseline="0" dirty="0">
                        <a:ln>
                          <a:noFill/>
                        </a:ln>
                        <a:solidFill>
                          <a:srgbClr val="FFFF00"/>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6685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6685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2" name="TextBox 1"/>
          <p:cNvSpPr txBox="1"/>
          <p:nvPr/>
        </p:nvSpPr>
        <p:spPr>
          <a:xfrm>
            <a:off x="6300970" y="2276872"/>
            <a:ext cx="688009" cy="400110"/>
          </a:xfrm>
          <a:prstGeom prst="rect">
            <a:avLst/>
          </a:prstGeom>
          <a:noFill/>
        </p:spPr>
        <p:txBody>
          <a:bodyPr wrap="none" rtlCol="0">
            <a:spAutoFit/>
          </a:bodyPr>
          <a:lstStyle/>
          <a:p>
            <a:r>
              <a:rPr lang="zh-CN" altLang="en-US" dirty="0">
                <a:solidFill>
                  <a:srgbClr val="C00000"/>
                </a:solidFill>
              </a:rPr>
              <a:t>物化</a:t>
            </a:r>
          </a:p>
        </p:txBody>
      </p:sp>
      <p:pic>
        <p:nvPicPr>
          <p:cNvPr id="130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008" y="2028825"/>
            <a:ext cx="13716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bwMode="auto">
          <a:xfrm>
            <a:off x="6170716" y="2699664"/>
            <a:ext cx="948516" cy="0"/>
          </a:xfrm>
          <a:prstGeom prst="straightConnector1">
            <a:avLst/>
          </a:prstGeom>
          <a:noFill/>
          <a:ln w="28575" cap="flat" cmpd="sng" algn="ctr">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3"/>
          <p:cNvSpPr txBox="1">
            <a:spLocks noChangeArrowheads="1"/>
          </p:cNvSpPr>
          <p:nvPr/>
        </p:nvSpPr>
        <p:spPr bwMode="auto">
          <a:xfrm>
            <a:off x="251520" y="4039344"/>
            <a:ext cx="8092380" cy="2304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80000"/>
              </a:lnSpc>
              <a:buFont typeface="Wingdings" pitchFamily="2" charset="2"/>
              <a:buNone/>
            </a:pPr>
            <a:r>
              <a:rPr lang="zh-CN" altLang="en-US" sz="1600" b="0" kern="0" dirty="0">
                <a:ea typeface="宋体" charset="-122"/>
              </a:rPr>
              <a:t>     </a:t>
            </a:r>
            <a:r>
              <a:rPr lang="en-US" altLang="zh-CN" sz="1600" b="0" kern="0" dirty="0">
                <a:ea typeface="宋体" charset="-122"/>
              </a:rPr>
              <a:t>CREATE TABLE Student </a:t>
            </a:r>
          </a:p>
          <a:p>
            <a:pPr>
              <a:buFont typeface="Wingdings" pitchFamily="2" charset="2"/>
              <a:buNone/>
            </a:pPr>
            <a:r>
              <a:rPr lang="en-US" altLang="zh-CN" sz="1600" b="0" kern="0" dirty="0">
                <a:ea typeface="宋体" charset="-122"/>
              </a:rPr>
              <a:t>	      (</a:t>
            </a:r>
            <a:r>
              <a:rPr lang="en-US" altLang="zh-CN" sz="1600" b="0" kern="0" dirty="0" err="1">
                <a:ea typeface="宋体" charset="-122"/>
              </a:rPr>
              <a:t>Sno</a:t>
            </a:r>
            <a:r>
              <a:rPr lang="en-US" altLang="zh-CN" sz="1600" b="0" kern="0" dirty="0">
                <a:ea typeface="宋体" charset="-122"/>
              </a:rPr>
              <a:t>   CHAR(9) </a:t>
            </a:r>
            <a:r>
              <a:rPr lang="en-US" altLang="zh-CN" sz="1600" b="0" kern="0" dirty="0">
                <a:solidFill>
                  <a:srgbClr val="FF00FF"/>
                </a:solidFill>
                <a:ea typeface="宋体" charset="-122"/>
              </a:rPr>
              <a:t>PRIMARY KEY</a:t>
            </a:r>
            <a:r>
              <a:rPr lang="zh-CN" altLang="en-US" sz="1600" b="0" kern="0" dirty="0">
                <a:ea typeface="宋体" charset="-122"/>
              </a:rPr>
              <a:t>， </a:t>
            </a:r>
            <a:r>
              <a:rPr lang="en-US" altLang="zh-CN" sz="1600" b="0" kern="0" dirty="0">
                <a:ea typeface="宋体" charset="-122"/>
              </a:rPr>
              <a:t>/* </a:t>
            </a:r>
            <a:r>
              <a:rPr lang="zh-CN" altLang="en-US" sz="1600" b="0" kern="0" dirty="0">
                <a:ea typeface="宋体" charset="-122"/>
              </a:rPr>
              <a:t>列级完整性约束条件*</a:t>
            </a:r>
            <a:r>
              <a:rPr lang="en-US" altLang="zh-CN" sz="1600" b="0" kern="0" dirty="0">
                <a:ea typeface="宋体" charset="-122"/>
              </a:rPr>
              <a:t>/                  </a:t>
            </a:r>
          </a:p>
          <a:p>
            <a:pPr>
              <a:buFont typeface="Wingdings" pitchFamily="2" charset="2"/>
              <a:buNone/>
            </a:pPr>
            <a:r>
              <a:rPr lang="en-US" altLang="zh-CN" sz="1600" b="0" kern="0" dirty="0">
                <a:ea typeface="宋体" charset="-122"/>
              </a:rPr>
              <a:t>            </a:t>
            </a:r>
            <a:r>
              <a:rPr lang="en-US" altLang="zh-CN" sz="1600" b="0" kern="0" dirty="0" err="1">
                <a:ea typeface="宋体" charset="-122"/>
              </a:rPr>
              <a:t>Sname</a:t>
            </a:r>
            <a:r>
              <a:rPr lang="en-US" altLang="zh-CN" sz="1600" b="0" kern="0" dirty="0">
                <a:ea typeface="宋体" charset="-122"/>
              </a:rPr>
              <a:t>  CHAR(20) </a:t>
            </a:r>
            <a:r>
              <a:rPr lang="en-US" altLang="zh-CN" sz="1600" b="0" kern="0" dirty="0">
                <a:solidFill>
                  <a:srgbClr val="FF00FF"/>
                </a:solidFill>
                <a:ea typeface="宋体" charset="-122"/>
              </a:rPr>
              <a:t>UNIQUE</a:t>
            </a:r>
            <a:r>
              <a:rPr lang="zh-CN" altLang="en-US" sz="1600" b="0" kern="0" dirty="0">
                <a:ea typeface="宋体" charset="-122"/>
              </a:rPr>
              <a:t>，     </a:t>
            </a:r>
            <a:r>
              <a:rPr lang="en-US" altLang="zh-CN" sz="1600" b="0" kern="0" dirty="0">
                <a:ea typeface="宋体" charset="-122"/>
              </a:rPr>
              <a:t>/* </a:t>
            </a:r>
            <a:r>
              <a:rPr lang="en-US" altLang="zh-CN" sz="1600" b="0" kern="0" dirty="0" err="1">
                <a:ea typeface="宋体" charset="-122"/>
              </a:rPr>
              <a:t>Sname</a:t>
            </a:r>
            <a:r>
              <a:rPr lang="zh-CN" altLang="en-US" sz="1600" b="0" kern="0" dirty="0">
                <a:ea typeface="宋体" charset="-122"/>
              </a:rPr>
              <a:t>取唯一值*</a:t>
            </a:r>
            <a:r>
              <a:rPr lang="en-US" altLang="zh-CN" sz="1600" b="0" kern="0" dirty="0">
                <a:ea typeface="宋体" charset="-122"/>
              </a:rPr>
              <a:t>/</a:t>
            </a:r>
          </a:p>
          <a:p>
            <a:pPr>
              <a:buFont typeface="Wingdings" pitchFamily="2" charset="2"/>
              <a:buNone/>
            </a:pPr>
            <a:r>
              <a:rPr lang="en-US" altLang="zh-CN" sz="1600" b="0" kern="0" dirty="0">
                <a:ea typeface="宋体" charset="-122"/>
              </a:rPr>
              <a:t>            </a:t>
            </a:r>
            <a:r>
              <a:rPr lang="en-US" altLang="zh-CN" sz="1600" b="0" kern="0" dirty="0" err="1">
                <a:ea typeface="宋体" charset="-122"/>
              </a:rPr>
              <a:t>Ssex</a:t>
            </a:r>
            <a:r>
              <a:rPr lang="en-US" altLang="zh-CN" sz="1600" b="0" kern="0" dirty="0">
                <a:ea typeface="宋体" charset="-122"/>
              </a:rPr>
              <a:t>    CHAR(2)</a:t>
            </a:r>
            <a:r>
              <a:rPr lang="zh-CN" altLang="en-US" sz="1600" b="0" kern="0" dirty="0">
                <a:ea typeface="宋体" charset="-122"/>
              </a:rPr>
              <a:t>，</a:t>
            </a:r>
          </a:p>
          <a:p>
            <a:pPr>
              <a:buFont typeface="Wingdings" pitchFamily="2" charset="2"/>
              <a:buNone/>
            </a:pPr>
            <a:r>
              <a:rPr lang="zh-CN" altLang="en-US" sz="1600" b="0" kern="0" dirty="0">
                <a:ea typeface="宋体" charset="-122"/>
              </a:rPr>
              <a:t>            </a:t>
            </a:r>
            <a:r>
              <a:rPr lang="en-US" altLang="zh-CN" sz="1600" b="0" kern="0" dirty="0">
                <a:ea typeface="宋体" charset="-122"/>
              </a:rPr>
              <a:t>Sage   SMALLINT</a:t>
            </a:r>
            <a:r>
              <a:rPr lang="zh-CN" altLang="en-US" sz="1600" b="0" kern="0" dirty="0">
                <a:ea typeface="宋体" charset="-122"/>
              </a:rPr>
              <a:t>，</a:t>
            </a:r>
          </a:p>
          <a:p>
            <a:pPr>
              <a:buFont typeface="Wingdings" pitchFamily="2" charset="2"/>
              <a:buNone/>
            </a:pPr>
            <a:r>
              <a:rPr lang="zh-CN" altLang="en-US" sz="1600" b="0" kern="0" dirty="0">
                <a:ea typeface="宋体" charset="-122"/>
              </a:rPr>
              <a:t>            </a:t>
            </a:r>
            <a:r>
              <a:rPr lang="en-US" altLang="zh-CN" sz="1600" b="0" kern="0" dirty="0" err="1">
                <a:ea typeface="宋体" charset="-122"/>
              </a:rPr>
              <a:t>Sdept</a:t>
            </a:r>
            <a:r>
              <a:rPr lang="en-US" altLang="zh-CN" sz="1600" b="0" kern="0" dirty="0">
                <a:ea typeface="宋体" charset="-122"/>
              </a:rPr>
              <a:t>  CHAR(20)</a:t>
            </a:r>
          </a:p>
          <a:p>
            <a:pPr>
              <a:buFont typeface="Wingdings" pitchFamily="2" charset="2"/>
              <a:buNone/>
            </a:pPr>
            <a:r>
              <a:rPr lang="en-US" altLang="zh-CN" sz="1600" b="0" kern="0" dirty="0">
                <a:ea typeface="宋体" charset="-122"/>
              </a:rPr>
              <a:t>           )</a:t>
            </a:r>
            <a:r>
              <a:rPr lang="zh-CN" altLang="en-US" sz="1600" b="0" kern="0" dirty="0">
                <a:ea typeface="宋体" charset="-122"/>
              </a:rPr>
              <a:t> </a:t>
            </a:r>
          </a:p>
        </p:txBody>
      </p:sp>
    </p:spTree>
    <p:extLst>
      <p:ext uri="{BB962C8B-B14F-4D97-AF65-F5344CB8AC3E}">
        <p14:creationId xmlns:p14="http://schemas.microsoft.com/office/powerpoint/2010/main" val="36467844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z="3200" dirty="0">
                <a:ea typeface="宋体" charset="-122"/>
              </a:rPr>
              <a:t>基本表示例</a:t>
            </a:r>
          </a:p>
        </p:txBody>
      </p:sp>
      <p:sp>
        <p:nvSpPr>
          <p:cNvPr id="24579" name="Rectangle 3"/>
          <p:cNvSpPr>
            <a:spLocks noGrp="1" noChangeArrowheads="1"/>
          </p:cNvSpPr>
          <p:nvPr>
            <p:ph type="body" idx="1"/>
          </p:nvPr>
        </p:nvSpPr>
        <p:spPr>
          <a:xfrm>
            <a:off x="185738" y="1340768"/>
            <a:ext cx="8562726" cy="4896544"/>
          </a:xfrm>
        </p:spPr>
        <p:txBody>
          <a:bodyPr/>
          <a:lstStyle/>
          <a:p>
            <a:pPr eaLnBrk="1" hangingPunct="1">
              <a:buFont typeface="Wingdings" pitchFamily="2" charset="2"/>
              <a:buNone/>
            </a:pPr>
            <a:r>
              <a:rPr lang="zh-CN" altLang="en-US" sz="2400" b="0" dirty="0">
                <a:ea typeface="宋体" charset="-122"/>
              </a:rPr>
              <a:t>显式指明新建表所属的模式：</a:t>
            </a:r>
            <a:endParaRPr lang="en-US" altLang="zh-CN" sz="2400" b="0" dirty="0">
              <a:ea typeface="宋体" charset="-122"/>
            </a:endParaRPr>
          </a:p>
          <a:p>
            <a:pPr eaLnBrk="1" hangingPunct="1">
              <a:buFont typeface="Wingdings" pitchFamily="2" charset="2"/>
              <a:buNone/>
            </a:pPr>
            <a:endParaRPr lang="en-US" altLang="zh-CN" sz="2400" b="0" dirty="0">
              <a:ea typeface="宋体" charset="-122"/>
            </a:endParaRPr>
          </a:p>
          <a:p>
            <a:pPr eaLnBrk="1" hangingPunct="1">
              <a:buFont typeface="Wingdings" pitchFamily="2" charset="2"/>
              <a:buNone/>
            </a:pPr>
            <a:r>
              <a:rPr lang="en-US" altLang="zh-CN" sz="2400" b="0" dirty="0">
                <a:ea typeface="宋体" charset="-122"/>
              </a:rPr>
              <a:t>CREATE TABLE  </a:t>
            </a:r>
            <a:r>
              <a:rPr lang="en-US" altLang="zh-CN" sz="2400" dirty="0" err="1">
                <a:solidFill>
                  <a:srgbClr val="C00000"/>
                </a:solidFill>
                <a:ea typeface="宋体" charset="-122"/>
              </a:rPr>
              <a:t>test</a:t>
            </a:r>
            <a:r>
              <a:rPr lang="en-US" altLang="zh-CN" sz="2400" b="0" dirty="0" err="1">
                <a:ea typeface="宋体" charset="-122"/>
              </a:rPr>
              <a:t>.Student</a:t>
            </a:r>
            <a:r>
              <a:rPr lang="en-US" altLang="zh-CN" sz="2400" b="0" dirty="0">
                <a:ea typeface="宋体" charset="-122"/>
              </a:rPr>
              <a:t>          </a:t>
            </a:r>
          </a:p>
          <a:p>
            <a:pPr eaLnBrk="1" hangingPunct="1">
              <a:buFont typeface="Wingdings" pitchFamily="2" charset="2"/>
              <a:buNone/>
            </a:pPr>
            <a:r>
              <a:rPr lang="en-US" altLang="zh-CN" sz="2400" b="0" dirty="0">
                <a:ea typeface="宋体" charset="-122"/>
              </a:rPr>
              <a:t>	      (  </a:t>
            </a:r>
            <a:r>
              <a:rPr lang="en-US" altLang="zh-CN" sz="2400" b="0" dirty="0" err="1">
                <a:ea typeface="宋体" charset="-122"/>
              </a:rPr>
              <a:t>Sno</a:t>
            </a:r>
            <a:r>
              <a:rPr lang="en-US" altLang="zh-CN" sz="2400" b="0" dirty="0">
                <a:ea typeface="宋体" charset="-122"/>
              </a:rPr>
              <a:t>   CHAR(9) </a:t>
            </a:r>
            <a:r>
              <a:rPr lang="en-US" altLang="zh-CN" sz="2400" b="0" dirty="0">
                <a:solidFill>
                  <a:srgbClr val="FF00FF"/>
                </a:solidFill>
                <a:ea typeface="宋体" charset="-122"/>
              </a:rPr>
              <a:t>PRIMARY KEY</a:t>
            </a:r>
            <a:r>
              <a:rPr lang="zh-CN" altLang="en-US" sz="2400" b="0" dirty="0">
                <a:ea typeface="宋体" charset="-122"/>
              </a:rPr>
              <a:t>，</a:t>
            </a:r>
          </a:p>
          <a:p>
            <a:pPr eaLnBrk="1" hangingPunct="1">
              <a:buFont typeface="Wingdings" pitchFamily="2" charset="2"/>
              <a:buNone/>
            </a:pPr>
            <a:r>
              <a:rPr lang="zh-CN" altLang="en-US" sz="2400" b="0" dirty="0">
                <a:ea typeface="宋体" charset="-122"/>
              </a:rPr>
              <a:t>            </a:t>
            </a:r>
            <a:r>
              <a:rPr lang="en-US" altLang="zh-CN" sz="2400" b="0" dirty="0" err="1">
                <a:ea typeface="宋体" charset="-122"/>
              </a:rPr>
              <a:t>Sname</a:t>
            </a:r>
            <a:r>
              <a:rPr lang="en-US" altLang="zh-CN" sz="2400" b="0" dirty="0">
                <a:ea typeface="宋体" charset="-122"/>
              </a:rPr>
              <a:t>  CHAR(20) </a:t>
            </a:r>
            <a:r>
              <a:rPr lang="en-US" altLang="zh-CN" sz="2400" b="0" dirty="0">
                <a:solidFill>
                  <a:srgbClr val="FF00FF"/>
                </a:solidFill>
                <a:ea typeface="宋体" charset="-122"/>
              </a:rPr>
              <a:t>UNIQUE</a:t>
            </a:r>
            <a:r>
              <a:rPr lang="zh-CN" altLang="en-US" sz="2400" b="0" dirty="0">
                <a:ea typeface="宋体" charset="-122"/>
              </a:rPr>
              <a:t>， </a:t>
            </a:r>
          </a:p>
          <a:p>
            <a:pPr eaLnBrk="1" hangingPunct="1">
              <a:buFont typeface="Wingdings" pitchFamily="2" charset="2"/>
              <a:buNone/>
            </a:pPr>
            <a:r>
              <a:rPr lang="zh-CN" altLang="en-US" sz="2400" b="0" dirty="0">
                <a:ea typeface="宋体" charset="-122"/>
              </a:rPr>
              <a:t>            </a:t>
            </a:r>
            <a:r>
              <a:rPr lang="en-US" altLang="zh-CN" sz="2400" b="0" dirty="0" err="1">
                <a:ea typeface="宋体" charset="-122"/>
              </a:rPr>
              <a:t>Ssex</a:t>
            </a:r>
            <a:r>
              <a:rPr lang="en-US" altLang="zh-CN" sz="2400" b="0" dirty="0">
                <a:ea typeface="宋体" charset="-122"/>
              </a:rPr>
              <a:t>    CHAR(2)</a:t>
            </a:r>
            <a:r>
              <a:rPr lang="zh-CN" altLang="en-US" sz="2400" b="0" dirty="0">
                <a:ea typeface="宋体" charset="-122"/>
              </a:rPr>
              <a:t>，</a:t>
            </a:r>
          </a:p>
          <a:p>
            <a:pPr eaLnBrk="1" hangingPunct="1">
              <a:buFont typeface="Wingdings" pitchFamily="2" charset="2"/>
              <a:buNone/>
            </a:pPr>
            <a:r>
              <a:rPr lang="zh-CN" altLang="en-US" sz="2400" b="0" dirty="0">
                <a:ea typeface="宋体" charset="-122"/>
              </a:rPr>
              <a:t>            </a:t>
            </a:r>
            <a:r>
              <a:rPr lang="en-US" altLang="zh-CN" sz="2400" b="0" dirty="0">
                <a:ea typeface="宋体" charset="-122"/>
              </a:rPr>
              <a:t>Sage   SMALLINT</a:t>
            </a:r>
            <a:r>
              <a:rPr lang="zh-CN" altLang="en-US" sz="2400" b="0" dirty="0">
                <a:ea typeface="宋体" charset="-122"/>
              </a:rPr>
              <a:t>，</a:t>
            </a:r>
          </a:p>
          <a:p>
            <a:pPr eaLnBrk="1" hangingPunct="1">
              <a:buFont typeface="Wingdings" pitchFamily="2" charset="2"/>
              <a:buNone/>
            </a:pPr>
            <a:r>
              <a:rPr lang="zh-CN" altLang="en-US" sz="2400" b="0" dirty="0">
                <a:ea typeface="宋体" charset="-122"/>
              </a:rPr>
              <a:t>            </a:t>
            </a:r>
            <a:r>
              <a:rPr lang="en-US" altLang="zh-CN" sz="2400" b="0" dirty="0" err="1">
                <a:ea typeface="宋体" charset="-122"/>
              </a:rPr>
              <a:t>Sdept</a:t>
            </a:r>
            <a:r>
              <a:rPr lang="en-US" altLang="zh-CN" sz="2400" b="0" dirty="0">
                <a:ea typeface="宋体" charset="-122"/>
              </a:rPr>
              <a:t>  CHAR(20)</a:t>
            </a:r>
          </a:p>
          <a:p>
            <a:pPr eaLnBrk="1" hangingPunct="1">
              <a:buFont typeface="Wingdings" pitchFamily="2" charset="2"/>
              <a:buNone/>
            </a:pPr>
            <a:r>
              <a:rPr lang="en-US" altLang="zh-CN" sz="2400" b="0" dirty="0">
                <a:ea typeface="宋体" charset="-122"/>
              </a:rPr>
              <a:t>           )</a:t>
            </a:r>
            <a:r>
              <a:rPr lang="zh-CN" altLang="en-US" sz="2400" b="0" dirty="0">
                <a:ea typeface="宋体" charset="-122"/>
              </a:rPr>
              <a:t>； </a:t>
            </a:r>
          </a:p>
          <a:p>
            <a:pPr eaLnBrk="1" hangingPunct="1"/>
            <a:endParaRPr lang="en-US" altLang="zh-CN" dirty="0">
              <a:ea typeface="宋体" charset="-122"/>
            </a:endParaRPr>
          </a:p>
        </p:txBody>
      </p:sp>
    </p:spTree>
    <p:extLst>
      <p:ext uri="{BB962C8B-B14F-4D97-AF65-F5344CB8AC3E}">
        <p14:creationId xmlns:p14="http://schemas.microsoft.com/office/powerpoint/2010/main" val="3620796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z="3200" dirty="0">
                <a:ea typeface="宋体" charset="-122"/>
              </a:rPr>
              <a:t>基本表示例</a:t>
            </a:r>
            <a:endParaRPr lang="en-US" altLang="zh-CN" sz="3200" dirty="0">
              <a:ea typeface="宋体" charset="-122"/>
            </a:endParaRPr>
          </a:p>
        </p:txBody>
      </p:sp>
      <p:sp>
        <p:nvSpPr>
          <p:cNvPr id="25603" name="Rectangle 3"/>
          <p:cNvSpPr>
            <a:spLocks noGrp="1" noChangeArrowheads="1"/>
          </p:cNvSpPr>
          <p:nvPr>
            <p:ph type="body" idx="1"/>
          </p:nvPr>
        </p:nvSpPr>
        <p:spPr>
          <a:xfrm>
            <a:off x="185738" y="2924944"/>
            <a:ext cx="9066782" cy="3399656"/>
          </a:xfrm>
        </p:spPr>
        <p:txBody>
          <a:bodyPr/>
          <a:lstStyle/>
          <a:p>
            <a:pPr eaLnBrk="1" hangingPunct="1">
              <a:buFont typeface="Wingdings" pitchFamily="2" charset="2"/>
              <a:buNone/>
            </a:pPr>
            <a:r>
              <a:rPr lang="zh-CN" altLang="en-US" sz="2000" b="0" dirty="0">
                <a:ea typeface="宋体" charset="-122"/>
              </a:rPr>
              <a:t>创建课程表：</a:t>
            </a:r>
            <a:endParaRPr lang="en-US" altLang="zh-CN" sz="2000" b="0" dirty="0">
              <a:ea typeface="宋体" charset="-122"/>
            </a:endParaRPr>
          </a:p>
          <a:p>
            <a:pPr eaLnBrk="1" hangingPunct="1">
              <a:buFont typeface="Wingdings" pitchFamily="2" charset="2"/>
              <a:buNone/>
            </a:pPr>
            <a:r>
              <a:rPr lang="en-US" altLang="zh-CN" sz="2000" b="0" dirty="0">
                <a:ea typeface="宋体" charset="-122"/>
              </a:rPr>
              <a:t>      CREATE TABLE  Course</a:t>
            </a:r>
          </a:p>
          <a:p>
            <a:pPr eaLnBrk="1" hangingPunct="1">
              <a:buFont typeface="Wingdings" pitchFamily="2" charset="2"/>
              <a:buNone/>
            </a:pPr>
            <a:r>
              <a:rPr lang="en-US" altLang="zh-CN" sz="2000" b="0" dirty="0">
                <a:ea typeface="宋体" charset="-122"/>
              </a:rPr>
              <a:t>               ( </a:t>
            </a:r>
            <a:r>
              <a:rPr lang="en-US" altLang="zh-CN" sz="2000" b="0" dirty="0" err="1">
                <a:ea typeface="宋体" charset="-122"/>
              </a:rPr>
              <a:t>Cno</a:t>
            </a:r>
            <a:r>
              <a:rPr lang="en-US" altLang="zh-CN" sz="2000" b="0" dirty="0">
                <a:ea typeface="宋体" charset="-122"/>
              </a:rPr>
              <a:t>      CHAR(4) PRIMARY KEY</a:t>
            </a:r>
            <a:r>
              <a:rPr lang="zh-CN" altLang="en-US" sz="2000" b="0" dirty="0">
                <a:ea typeface="宋体" charset="-122"/>
              </a:rPr>
              <a:t>，</a:t>
            </a:r>
          </a:p>
          <a:p>
            <a:pPr eaLnBrk="1" hangingPunct="1">
              <a:buFont typeface="Wingdings" pitchFamily="2" charset="2"/>
              <a:buNone/>
            </a:pPr>
            <a:r>
              <a:rPr lang="zh-CN" altLang="en-US" sz="2000" b="0" dirty="0">
                <a:ea typeface="宋体" charset="-122"/>
              </a:rPr>
              <a:t>                 </a:t>
            </a:r>
            <a:r>
              <a:rPr lang="en-US" altLang="zh-CN" sz="2000" b="0" dirty="0" err="1">
                <a:ea typeface="宋体" charset="-122"/>
              </a:rPr>
              <a:t>Cname</a:t>
            </a:r>
            <a:r>
              <a:rPr lang="en-US" altLang="zh-CN" sz="2000" b="0" dirty="0">
                <a:ea typeface="宋体" charset="-122"/>
              </a:rPr>
              <a:t>  CHAR(40)</a:t>
            </a:r>
            <a:r>
              <a:rPr lang="zh-CN" altLang="en-US" sz="2000" b="0" dirty="0">
                <a:ea typeface="宋体" charset="-122"/>
              </a:rPr>
              <a:t>，            </a:t>
            </a:r>
          </a:p>
          <a:p>
            <a:pPr eaLnBrk="1" hangingPunct="1">
              <a:buFont typeface="Wingdings" pitchFamily="2" charset="2"/>
              <a:buNone/>
            </a:pPr>
            <a:r>
              <a:rPr lang="zh-CN" altLang="en-US" sz="2000" b="0" dirty="0">
                <a:ea typeface="宋体" charset="-122"/>
              </a:rPr>
              <a:t>                 </a:t>
            </a:r>
            <a:r>
              <a:rPr lang="en-US" altLang="zh-CN" sz="2000" b="0" dirty="0" err="1">
                <a:ea typeface="宋体" charset="-122"/>
              </a:rPr>
              <a:t>Cpno</a:t>
            </a:r>
            <a:r>
              <a:rPr lang="en-US" altLang="zh-CN" sz="2000" b="0" dirty="0">
                <a:ea typeface="宋体" charset="-122"/>
              </a:rPr>
              <a:t>     CHAR(4) </a:t>
            </a:r>
            <a:r>
              <a:rPr lang="zh-CN" altLang="en-US" sz="2000" b="0" dirty="0">
                <a:ea typeface="宋体" charset="-122"/>
              </a:rPr>
              <a:t>，               	                      </a:t>
            </a:r>
          </a:p>
          <a:p>
            <a:pPr eaLnBrk="1" hangingPunct="1">
              <a:buFont typeface="Wingdings" pitchFamily="2" charset="2"/>
              <a:buNone/>
            </a:pPr>
            <a:r>
              <a:rPr lang="zh-CN" altLang="en-US" sz="2000" b="0" dirty="0">
                <a:ea typeface="宋体" charset="-122"/>
              </a:rPr>
              <a:t>                 </a:t>
            </a:r>
            <a:r>
              <a:rPr lang="en-US" altLang="zh-CN" sz="2000" b="0" dirty="0" err="1">
                <a:ea typeface="宋体" charset="-122"/>
              </a:rPr>
              <a:t>Ccredit</a:t>
            </a:r>
            <a:r>
              <a:rPr lang="en-US" altLang="zh-CN" sz="2000" b="0" dirty="0">
                <a:ea typeface="宋体" charset="-122"/>
              </a:rPr>
              <a:t>  SMALLINT</a:t>
            </a:r>
            <a:r>
              <a:rPr lang="zh-CN" altLang="en-US" sz="2000" b="0" dirty="0">
                <a:ea typeface="宋体" charset="-122"/>
              </a:rPr>
              <a:t>，</a:t>
            </a:r>
          </a:p>
          <a:p>
            <a:pPr eaLnBrk="1" hangingPunct="1">
              <a:buFont typeface="Wingdings" pitchFamily="2" charset="2"/>
              <a:buNone/>
            </a:pPr>
            <a:r>
              <a:rPr lang="zh-CN" altLang="en-US" sz="2000" b="0" dirty="0">
                <a:ea typeface="宋体" charset="-122"/>
              </a:rPr>
              <a:t>                </a:t>
            </a:r>
            <a:r>
              <a:rPr lang="en-US" altLang="zh-CN" sz="2000" b="0" dirty="0">
                <a:ea typeface="宋体" charset="-122"/>
              </a:rPr>
              <a:t>FOREIGN KEY (</a:t>
            </a:r>
            <a:r>
              <a:rPr lang="en-US" altLang="zh-CN" sz="2000" b="0" dirty="0" err="1">
                <a:ea typeface="宋体" charset="-122"/>
              </a:rPr>
              <a:t>Cpno</a:t>
            </a:r>
            <a:r>
              <a:rPr lang="en-US" altLang="zh-CN" sz="2000" b="0" dirty="0">
                <a:ea typeface="宋体" charset="-122"/>
              </a:rPr>
              <a:t>) REFERENCES  Course(</a:t>
            </a:r>
            <a:r>
              <a:rPr lang="en-US" altLang="zh-CN" sz="2000" b="0" dirty="0" err="1">
                <a:ea typeface="宋体" charset="-122"/>
              </a:rPr>
              <a:t>Cno</a:t>
            </a:r>
            <a:r>
              <a:rPr lang="en-US" altLang="zh-CN" sz="2000" b="0" dirty="0">
                <a:ea typeface="宋体" charset="-122"/>
              </a:rPr>
              <a:t>) </a:t>
            </a:r>
          </a:p>
          <a:p>
            <a:pPr eaLnBrk="1" hangingPunct="1">
              <a:buFont typeface="Wingdings" pitchFamily="2" charset="2"/>
              <a:buNone/>
            </a:pPr>
            <a:r>
              <a:rPr lang="en-US" altLang="zh-CN" sz="2000" b="0" dirty="0">
                <a:ea typeface="宋体" charset="-122"/>
              </a:rPr>
              <a:t>            ); </a:t>
            </a:r>
          </a:p>
        </p:txBody>
      </p:sp>
      <p:sp>
        <p:nvSpPr>
          <p:cNvPr id="467974" name="AutoShape 6"/>
          <p:cNvSpPr>
            <a:spLocks noChangeArrowheads="1"/>
          </p:cNvSpPr>
          <p:nvPr/>
        </p:nvSpPr>
        <p:spPr bwMode="auto">
          <a:xfrm>
            <a:off x="7162800" y="1916832"/>
            <a:ext cx="1439863" cy="528637"/>
          </a:xfrm>
          <a:prstGeom prst="wedgeRoundRectCallout">
            <a:avLst>
              <a:gd name="adj1" fmla="val -256284"/>
              <a:gd name="adj2" fmla="val 442792"/>
              <a:gd name="adj3" fmla="val 16667"/>
            </a:avLst>
          </a:prstGeom>
          <a:gradFill rotWithShape="1">
            <a:gsLst>
              <a:gs pos="0">
                <a:srgbClr val="C4F2D2"/>
              </a:gs>
              <a:gs pos="100000">
                <a:srgbClr val="F6FDF8"/>
              </a:gs>
            </a:gsLst>
            <a:lin ang="5400000" scaled="1"/>
          </a:gradFill>
          <a:ln w="254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dirty="0">
                <a:latin typeface="黑体" panose="02010609060101010101" pitchFamily="49" charset="-122"/>
                <a:ea typeface="黑体" panose="02010609060101010101" pitchFamily="49" charset="-122"/>
              </a:rPr>
              <a:t>先修课课号 </a:t>
            </a:r>
          </a:p>
        </p:txBody>
      </p:sp>
      <p:sp>
        <p:nvSpPr>
          <p:cNvPr id="467976" name="AutoShape 8"/>
          <p:cNvSpPr>
            <a:spLocks noChangeArrowheads="1"/>
          </p:cNvSpPr>
          <p:nvPr/>
        </p:nvSpPr>
        <p:spPr bwMode="auto">
          <a:xfrm>
            <a:off x="5434806" y="5661248"/>
            <a:ext cx="2447925" cy="1008063"/>
          </a:xfrm>
          <a:prstGeom prst="wedgeRoundRectCallout">
            <a:avLst>
              <a:gd name="adj1" fmla="val -108042"/>
              <a:gd name="adj2" fmla="val -66218"/>
              <a:gd name="adj3" fmla="val 16667"/>
            </a:avLst>
          </a:prstGeom>
          <a:gradFill rotWithShape="1">
            <a:gsLst>
              <a:gs pos="0">
                <a:srgbClr val="C4F2D2"/>
              </a:gs>
              <a:gs pos="100000">
                <a:srgbClr val="E9FAEE"/>
              </a:gs>
            </a:gsLst>
            <a:lin ang="5400000" scaled="1"/>
          </a:gradFill>
          <a:ln w="25400" algn="ctr">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en-US" altLang="zh-CN" sz="1800" dirty="0">
                <a:latin typeface="黑体" panose="02010609060101010101" pitchFamily="49" charset="-122"/>
                <a:ea typeface="黑体" panose="02010609060101010101" pitchFamily="49" charset="-122"/>
              </a:rPr>
              <a:t>   </a:t>
            </a:r>
            <a:r>
              <a:rPr lang="en-US" altLang="zh-CN" sz="1800" dirty="0" err="1">
                <a:latin typeface="黑体" panose="02010609060101010101" pitchFamily="49" charset="-122"/>
                <a:ea typeface="黑体" panose="02010609060101010101" pitchFamily="49" charset="-122"/>
              </a:rPr>
              <a:t>Cpno</a:t>
            </a:r>
            <a:r>
              <a:rPr lang="zh-CN" altLang="en-US" sz="1800" dirty="0">
                <a:latin typeface="黑体" panose="02010609060101010101" pitchFamily="49" charset="-122"/>
                <a:ea typeface="黑体" panose="02010609060101010101" pitchFamily="49" charset="-122"/>
              </a:rPr>
              <a:t>是外码</a:t>
            </a:r>
          </a:p>
          <a:p>
            <a:pPr algn="ctr" eaLnBrk="1" hangingPunct="1">
              <a:spcBef>
                <a:spcPct val="0"/>
              </a:spcBef>
              <a:buClrTx/>
              <a:buFontTx/>
              <a:buNone/>
            </a:pPr>
            <a:r>
              <a:rPr lang="zh-CN" altLang="en-US" sz="1800" dirty="0">
                <a:latin typeface="黑体" panose="02010609060101010101" pitchFamily="49" charset="-122"/>
                <a:ea typeface="黑体" panose="02010609060101010101" pitchFamily="49" charset="-122"/>
              </a:rPr>
              <a:t>  被参照表是</a:t>
            </a:r>
            <a:r>
              <a:rPr lang="en-US" altLang="zh-CN" sz="1800" dirty="0">
                <a:latin typeface="黑体" panose="02010609060101010101" pitchFamily="49" charset="-122"/>
                <a:ea typeface="黑体" panose="02010609060101010101" pitchFamily="49" charset="-122"/>
              </a:rPr>
              <a:t>Course</a:t>
            </a:r>
          </a:p>
          <a:p>
            <a:pPr algn="ctr" eaLnBrk="1" hangingPunct="1">
              <a:spcBef>
                <a:spcPct val="0"/>
              </a:spcBef>
              <a:buClrTx/>
              <a:buFontTx/>
              <a:buNone/>
            </a:pPr>
            <a:r>
              <a:rPr lang="zh-CN" altLang="en-US" sz="1800" dirty="0">
                <a:latin typeface="黑体" panose="02010609060101010101" pitchFamily="49" charset="-122"/>
                <a:ea typeface="黑体" panose="02010609060101010101" pitchFamily="49" charset="-122"/>
              </a:rPr>
              <a:t>被参照列是</a:t>
            </a:r>
            <a:r>
              <a:rPr lang="en-US" altLang="zh-CN" sz="1800" dirty="0" err="1">
                <a:latin typeface="黑体" panose="02010609060101010101" pitchFamily="49" charset="-122"/>
                <a:ea typeface="黑体" panose="02010609060101010101" pitchFamily="49" charset="-122"/>
              </a:rPr>
              <a:t>Cno</a:t>
            </a:r>
            <a:endParaRPr lang="en-US" altLang="zh-CN" sz="1800" dirty="0">
              <a:latin typeface="黑体" panose="02010609060101010101" pitchFamily="49" charset="-122"/>
              <a:ea typeface="黑体"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874992123"/>
              </p:ext>
            </p:extLst>
          </p:nvPr>
        </p:nvGraphicFramePr>
        <p:xfrm>
          <a:off x="213594" y="1131042"/>
          <a:ext cx="4713883" cy="1702926"/>
        </p:xfrm>
        <a:graphic>
          <a:graphicData uri="http://schemas.openxmlformats.org/drawingml/2006/table">
            <a:tbl>
              <a:tblPr firstRow="1" bandRow="1">
                <a:tableStyleId>{5C22544A-7EE6-4342-B048-85BDC9FD1C3A}</a:tableStyleId>
              </a:tblPr>
              <a:tblGrid>
                <a:gridCol w="874154">
                  <a:extLst>
                    <a:ext uri="{9D8B030D-6E8A-4147-A177-3AD203B41FA5}">
                      <a16:colId xmlns:a16="http://schemas.microsoft.com/office/drawing/2014/main" val="20000"/>
                    </a:ext>
                  </a:extLst>
                </a:gridCol>
                <a:gridCol w="1682852">
                  <a:extLst>
                    <a:ext uri="{9D8B030D-6E8A-4147-A177-3AD203B41FA5}">
                      <a16:colId xmlns:a16="http://schemas.microsoft.com/office/drawing/2014/main" val="20001"/>
                    </a:ext>
                  </a:extLst>
                </a:gridCol>
                <a:gridCol w="986001">
                  <a:extLst>
                    <a:ext uri="{9D8B030D-6E8A-4147-A177-3AD203B41FA5}">
                      <a16:colId xmlns:a16="http://schemas.microsoft.com/office/drawing/2014/main" val="20002"/>
                    </a:ext>
                  </a:extLst>
                </a:gridCol>
                <a:gridCol w="1170876">
                  <a:extLst>
                    <a:ext uri="{9D8B030D-6E8A-4147-A177-3AD203B41FA5}">
                      <a16:colId xmlns:a16="http://schemas.microsoft.com/office/drawing/2014/main" val="20003"/>
                    </a:ext>
                  </a:extLst>
                </a:gridCol>
              </a:tblGrid>
              <a:tr h="60488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Cpno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Ccredit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490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5490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134168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down)">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wipe(down)">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wipe(down)">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wipe(down)">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wipe(down)">
                                      <p:cBhvr>
                                        <p:cTn id="27" dur="5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wipe(down)">
                                      <p:cBhvr>
                                        <p:cTn id="32" dur="500"/>
                                        <p:tgtEl>
                                          <p:spTgt spid="25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5603">
                                            <p:txEl>
                                              <p:pRg st="6" end="6"/>
                                            </p:txEl>
                                          </p:spTgt>
                                        </p:tgtEl>
                                        <p:attrNameLst>
                                          <p:attrName>style.visibility</p:attrName>
                                        </p:attrNameLst>
                                      </p:cBhvr>
                                      <p:to>
                                        <p:strVal val="visible"/>
                                      </p:to>
                                    </p:set>
                                    <p:animEffect transition="in" filter="wipe(down)">
                                      <p:cBhvr>
                                        <p:cTn id="37" dur="500"/>
                                        <p:tgtEl>
                                          <p:spTgt spid="25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5603">
                                            <p:txEl>
                                              <p:pRg st="7" end="7"/>
                                            </p:txEl>
                                          </p:spTgt>
                                        </p:tgtEl>
                                        <p:attrNameLst>
                                          <p:attrName>style.visibility</p:attrName>
                                        </p:attrNameLst>
                                      </p:cBhvr>
                                      <p:to>
                                        <p:strVal val="visible"/>
                                      </p:to>
                                    </p:set>
                                    <p:animEffect transition="in" filter="wipe(down)">
                                      <p:cBhvr>
                                        <p:cTn id="42" dur="500"/>
                                        <p:tgtEl>
                                          <p:spTgt spid="256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67974"/>
                                        </p:tgtEl>
                                        <p:attrNameLst>
                                          <p:attrName>style.visibility</p:attrName>
                                        </p:attrNameLst>
                                      </p:cBhvr>
                                      <p:to>
                                        <p:strVal val="visible"/>
                                      </p:to>
                                    </p:set>
                                    <p:anim calcmode="lin" valueType="num">
                                      <p:cBhvr additive="base">
                                        <p:cTn id="47" dur="500" fill="hold"/>
                                        <p:tgtEl>
                                          <p:spTgt spid="467974"/>
                                        </p:tgtEl>
                                        <p:attrNameLst>
                                          <p:attrName>ppt_x</p:attrName>
                                        </p:attrNameLst>
                                      </p:cBhvr>
                                      <p:tavLst>
                                        <p:tav tm="0">
                                          <p:val>
                                            <p:strVal val="#ppt_x"/>
                                          </p:val>
                                        </p:tav>
                                        <p:tav tm="100000">
                                          <p:val>
                                            <p:strVal val="#ppt_x"/>
                                          </p:val>
                                        </p:tav>
                                      </p:tavLst>
                                    </p:anim>
                                    <p:anim calcmode="lin" valueType="num">
                                      <p:cBhvr additive="base">
                                        <p:cTn id="48" dur="500" fill="hold"/>
                                        <p:tgtEl>
                                          <p:spTgt spid="46797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67976"/>
                                        </p:tgtEl>
                                        <p:attrNameLst>
                                          <p:attrName>style.visibility</p:attrName>
                                        </p:attrNameLst>
                                      </p:cBhvr>
                                      <p:to>
                                        <p:strVal val="visible"/>
                                      </p:to>
                                    </p:set>
                                    <p:anim calcmode="lin" valueType="num">
                                      <p:cBhvr additive="base">
                                        <p:cTn id="53" dur="500" fill="hold"/>
                                        <p:tgtEl>
                                          <p:spTgt spid="467976"/>
                                        </p:tgtEl>
                                        <p:attrNameLst>
                                          <p:attrName>ppt_x</p:attrName>
                                        </p:attrNameLst>
                                      </p:cBhvr>
                                      <p:tavLst>
                                        <p:tav tm="0">
                                          <p:val>
                                            <p:strVal val="#ppt_x"/>
                                          </p:val>
                                        </p:tav>
                                        <p:tav tm="100000">
                                          <p:val>
                                            <p:strVal val="#ppt_x"/>
                                          </p:val>
                                        </p:tav>
                                      </p:tavLst>
                                    </p:anim>
                                    <p:anim calcmode="lin" valueType="num">
                                      <p:cBhvr additive="base">
                                        <p:cTn id="54" dur="500" fill="hold"/>
                                        <p:tgtEl>
                                          <p:spTgt spid="4679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467974" grpId="0" animBg="1"/>
      <p:bldP spid="4679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引子</a:t>
            </a:r>
          </a:p>
        </p:txBody>
      </p:sp>
      <p:sp>
        <p:nvSpPr>
          <p:cNvPr id="3" name="内容占位符 2"/>
          <p:cNvSpPr>
            <a:spLocks noGrp="1"/>
          </p:cNvSpPr>
          <p:nvPr>
            <p:ph idx="1"/>
          </p:nvPr>
        </p:nvSpPr>
        <p:spPr>
          <a:xfrm>
            <a:off x="517848" y="1340768"/>
            <a:ext cx="7372350" cy="720080"/>
          </a:xfrm>
        </p:spPr>
        <p:txBody>
          <a:bodyPr/>
          <a:lstStyle/>
          <a:p>
            <a:r>
              <a:rPr lang="zh-CN" altLang="en-US" dirty="0"/>
              <a:t>编写程序建立一个学生信息管理系统</a:t>
            </a:r>
          </a:p>
        </p:txBody>
      </p:sp>
      <p:pic>
        <p:nvPicPr>
          <p:cNvPr id="150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89920"/>
            <a:ext cx="74771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圆角矩形标注 3"/>
          <p:cNvSpPr/>
          <p:nvPr/>
        </p:nvSpPr>
        <p:spPr bwMode="auto">
          <a:xfrm>
            <a:off x="3203848" y="1844823"/>
            <a:ext cx="5940152" cy="1123712"/>
          </a:xfrm>
          <a:prstGeom prst="wedgeRoundRectCallout">
            <a:avLst>
              <a:gd name="adj1" fmla="val -59450"/>
              <a:gd name="adj2" fmla="val 87598"/>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系统实现时，应用程序员更多地关注数据的逻辑结构，数据在外存的存储通常由操作系统管理（</a:t>
            </a:r>
            <a:r>
              <a:rPr kumimoji="0" lang="zh-CN" altLang="en-US" sz="20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操作系统向我们屏蔽了数据的存储细节</a:t>
            </a: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6874986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200">
                <a:ea typeface="宋体" charset="-122"/>
              </a:rPr>
              <a:t>学生选课表</a:t>
            </a:r>
            <a:r>
              <a:rPr lang="en-US" altLang="zh-CN" sz="3200">
                <a:ea typeface="宋体" charset="-122"/>
              </a:rPr>
              <a:t>SC</a:t>
            </a:r>
          </a:p>
        </p:txBody>
      </p:sp>
      <p:sp>
        <p:nvSpPr>
          <p:cNvPr id="26627" name="Rectangle 3"/>
          <p:cNvSpPr>
            <a:spLocks noGrp="1" noChangeArrowheads="1"/>
          </p:cNvSpPr>
          <p:nvPr>
            <p:ph type="body" idx="1"/>
          </p:nvPr>
        </p:nvSpPr>
        <p:spPr>
          <a:xfrm>
            <a:off x="163786" y="2313525"/>
            <a:ext cx="7372350" cy="3632785"/>
          </a:xfrm>
        </p:spPr>
        <p:txBody>
          <a:bodyPr/>
          <a:lstStyle/>
          <a:p>
            <a:pPr eaLnBrk="1" hangingPunct="1">
              <a:lnSpc>
                <a:spcPct val="90000"/>
              </a:lnSpc>
              <a:buFont typeface="Wingdings" pitchFamily="2" charset="2"/>
              <a:buNone/>
            </a:pPr>
            <a:r>
              <a:rPr lang="zh-CN" altLang="en-US" sz="2000" b="0" dirty="0">
                <a:latin typeface="宋体" charset="-122"/>
                <a:ea typeface="宋体" charset="-122"/>
              </a:rPr>
              <a:t>建立一个“学生选课”表</a:t>
            </a:r>
            <a:r>
              <a:rPr lang="en-US" altLang="zh-CN" sz="2000" b="0" dirty="0">
                <a:latin typeface="宋体" charset="-122"/>
                <a:ea typeface="宋体" charset="-122"/>
              </a:rPr>
              <a:t>SC</a:t>
            </a:r>
            <a:r>
              <a:rPr lang="zh-CN" altLang="en-US" sz="2000" b="0" dirty="0">
                <a:latin typeface="宋体" charset="-122"/>
                <a:ea typeface="宋体" charset="-122"/>
              </a:rPr>
              <a:t>：</a:t>
            </a:r>
            <a:endParaRPr lang="en-US" altLang="zh-CN" sz="2000" b="0" dirty="0">
              <a:latin typeface="宋体" charset="-122"/>
              <a:ea typeface="宋体" charset="-122"/>
            </a:endParaRPr>
          </a:p>
          <a:p>
            <a:pPr eaLnBrk="1" hangingPunct="1">
              <a:buFont typeface="Wingdings" pitchFamily="2" charset="2"/>
              <a:buNone/>
            </a:pPr>
            <a:r>
              <a:rPr lang="en-US" altLang="zh-CN" sz="2000" b="0" dirty="0">
                <a:ea typeface="宋体" charset="-122"/>
              </a:rPr>
              <a:t>	CREATE TABLE  SC</a:t>
            </a:r>
          </a:p>
          <a:p>
            <a:pPr eaLnBrk="1" hangingPunct="1">
              <a:buFont typeface="Wingdings" pitchFamily="2" charset="2"/>
              <a:buNone/>
            </a:pPr>
            <a:r>
              <a:rPr lang="en-US" altLang="zh-CN" sz="2000" b="0" dirty="0">
                <a:ea typeface="宋体" charset="-122"/>
              </a:rPr>
              <a:t>    ( </a:t>
            </a:r>
            <a:r>
              <a:rPr lang="en-US" altLang="zh-CN" sz="2000" b="0" dirty="0" err="1">
                <a:ea typeface="宋体" charset="-122"/>
              </a:rPr>
              <a:t>Sno</a:t>
            </a:r>
            <a:r>
              <a:rPr lang="en-US" altLang="zh-CN" sz="2000" b="0" dirty="0">
                <a:ea typeface="宋体" charset="-122"/>
              </a:rPr>
              <a:t>  CHAR(9)</a:t>
            </a:r>
            <a:r>
              <a:rPr lang="zh-CN" altLang="en-US" sz="2000" b="0" dirty="0">
                <a:ea typeface="宋体" charset="-122"/>
              </a:rPr>
              <a:t>， </a:t>
            </a:r>
          </a:p>
          <a:p>
            <a:pPr eaLnBrk="1" hangingPunct="1">
              <a:buFont typeface="Wingdings" pitchFamily="2" charset="2"/>
              <a:buNone/>
            </a:pPr>
            <a:r>
              <a:rPr lang="zh-CN" altLang="en-US" sz="2000" b="0" dirty="0">
                <a:ea typeface="宋体" charset="-122"/>
              </a:rPr>
              <a:t>      </a:t>
            </a:r>
            <a:r>
              <a:rPr lang="en-US" altLang="zh-CN" sz="2000" b="0" dirty="0" err="1">
                <a:ea typeface="宋体" charset="-122"/>
              </a:rPr>
              <a:t>Cno</a:t>
            </a:r>
            <a:r>
              <a:rPr lang="en-US" altLang="zh-CN" sz="2000" b="0" dirty="0">
                <a:ea typeface="宋体" charset="-122"/>
              </a:rPr>
              <a:t>  CHAR(4)</a:t>
            </a:r>
            <a:r>
              <a:rPr lang="zh-CN" altLang="en-US" sz="2000" b="0" dirty="0">
                <a:ea typeface="宋体" charset="-122"/>
              </a:rPr>
              <a:t>，  </a:t>
            </a:r>
          </a:p>
          <a:p>
            <a:pPr eaLnBrk="1" hangingPunct="1">
              <a:buFont typeface="Wingdings" pitchFamily="2" charset="2"/>
              <a:buNone/>
            </a:pPr>
            <a:r>
              <a:rPr lang="zh-CN" altLang="en-US" sz="2000" b="0" dirty="0">
                <a:ea typeface="宋体" charset="-122"/>
              </a:rPr>
              <a:t>      </a:t>
            </a:r>
            <a:r>
              <a:rPr lang="en-US" altLang="zh-CN" sz="2000" b="0" dirty="0">
                <a:ea typeface="宋体" charset="-122"/>
              </a:rPr>
              <a:t>Grade    SMALLINT</a:t>
            </a:r>
            <a:r>
              <a:rPr lang="zh-CN" altLang="en-US" sz="2000" b="0" dirty="0">
                <a:ea typeface="宋体" charset="-122"/>
              </a:rPr>
              <a:t>，</a:t>
            </a:r>
          </a:p>
          <a:p>
            <a:pPr eaLnBrk="1" hangingPunct="1">
              <a:buFont typeface="Wingdings" pitchFamily="2" charset="2"/>
              <a:buNone/>
            </a:pPr>
            <a:r>
              <a:rPr lang="zh-CN" altLang="en-US" sz="2000" b="0" dirty="0">
                <a:ea typeface="宋体" charset="-122"/>
              </a:rPr>
              <a:t>      </a:t>
            </a:r>
            <a:r>
              <a:rPr lang="en-US" altLang="zh-CN" sz="2000" b="0" dirty="0">
                <a:solidFill>
                  <a:srgbClr val="C00000"/>
                </a:solidFill>
                <a:ea typeface="宋体" charset="-122"/>
              </a:rPr>
              <a:t>PRIMARY KEY (</a:t>
            </a:r>
            <a:r>
              <a:rPr lang="en-US" altLang="zh-CN" sz="2000" b="0" dirty="0" err="1">
                <a:solidFill>
                  <a:srgbClr val="C00000"/>
                </a:solidFill>
                <a:ea typeface="宋体" charset="-122"/>
              </a:rPr>
              <a:t>Sno</a:t>
            </a:r>
            <a:r>
              <a:rPr lang="zh-CN" altLang="en-US" sz="2000" b="0" dirty="0">
                <a:solidFill>
                  <a:srgbClr val="C00000"/>
                </a:solidFill>
                <a:ea typeface="宋体" charset="-122"/>
              </a:rPr>
              <a:t>，</a:t>
            </a:r>
            <a:r>
              <a:rPr lang="en-US" altLang="zh-CN" sz="2000" b="0" dirty="0" err="1">
                <a:solidFill>
                  <a:srgbClr val="C00000"/>
                </a:solidFill>
                <a:ea typeface="宋体" charset="-122"/>
              </a:rPr>
              <a:t>Cno</a:t>
            </a:r>
            <a:r>
              <a:rPr lang="en-US" altLang="zh-CN" sz="2000" b="0" dirty="0">
                <a:solidFill>
                  <a:srgbClr val="C00000"/>
                </a:solidFill>
                <a:ea typeface="宋体" charset="-122"/>
              </a:rPr>
              <a:t>)</a:t>
            </a:r>
            <a:r>
              <a:rPr lang="zh-CN" altLang="en-US" sz="2000" b="0" dirty="0">
                <a:solidFill>
                  <a:srgbClr val="C00000"/>
                </a:solidFill>
                <a:ea typeface="宋体" charset="-122"/>
              </a:rPr>
              <a:t>，  </a:t>
            </a:r>
          </a:p>
          <a:p>
            <a:pPr eaLnBrk="1" hangingPunct="1">
              <a:buFont typeface="Wingdings" pitchFamily="2" charset="2"/>
              <a:buNone/>
            </a:pPr>
            <a:r>
              <a:rPr lang="en-US" altLang="zh-CN" sz="2000" b="0" dirty="0">
                <a:solidFill>
                  <a:srgbClr val="003399"/>
                </a:solidFill>
                <a:ea typeface="宋体" charset="-122"/>
              </a:rPr>
              <a:t>      FOREIGN KEY (</a:t>
            </a:r>
            <a:r>
              <a:rPr lang="en-US" altLang="zh-CN" sz="2000" b="0" dirty="0" err="1">
                <a:solidFill>
                  <a:srgbClr val="003399"/>
                </a:solidFill>
                <a:ea typeface="宋体" charset="-122"/>
              </a:rPr>
              <a:t>Sno</a:t>
            </a:r>
            <a:r>
              <a:rPr lang="en-US" altLang="zh-CN" sz="2000" b="0" dirty="0">
                <a:solidFill>
                  <a:srgbClr val="003399"/>
                </a:solidFill>
                <a:ea typeface="宋体" charset="-122"/>
              </a:rPr>
              <a:t>) REFERENCES Student(</a:t>
            </a:r>
            <a:r>
              <a:rPr lang="en-US" altLang="zh-CN" sz="2000" b="0" dirty="0" err="1">
                <a:solidFill>
                  <a:srgbClr val="003399"/>
                </a:solidFill>
                <a:ea typeface="宋体" charset="-122"/>
              </a:rPr>
              <a:t>Sno</a:t>
            </a:r>
            <a:r>
              <a:rPr lang="en-US" altLang="zh-CN" sz="2000" b="0" dirty="0">
                <a:solidFill>
                  <a:srgbClr val="003399"/>
                </a:solidFill>
                <a:ea typeface="宋体" charset="-122"/>
              </a:rPr>
              <a:t>)</a:t>
            </a:r>
            <a:r>
              <a:rPr lang="zh-CN" altLang="en-US" sz="2000" b="0" dirty="0">
                <a:solidFill>
                  <a:srgbClr val="003399"/>
                </a:solidFill>
                <a:ea typeface="宋体" charset="-122"/>
              </a:rPr>
              <a:t>，</a:t>
            </a:r>
          </a:p>
          <a:p>
            <a:pPr eaLnBrk="1" hangingPunct="1">
              <a:buFont typeface="Wingdings" pitchFamily="2" charset="2"/>
              <a:buNone/>
            </a:pPr>
            <a:r>
              <a:rPr lang="en-US" altLang="zh-CN" sz="2000" b="0" dirty="0">
                <a:solidFill>
                  <a:srgbClr val="003399"/>
                </a:solidFill>
                <a:ea typeface="宋体" charset="-122"/>
              </a:rPr>
              <a:t>      FOREIGN KEY (</a:t>
            </a:r>
            <a:r>
              <a:rPr lang="en-US" altLang="zh-CN" sz="2000" b="0" dirty="0" err="1">
                <a:solidFill>
                  <a:srgbClr val="003399"/>
                </a:solidFill>
                <a:ea typeface="宋体" charset="-122"/>
              </a:rPr>
              <a:t>Cno</a:t>
            </a:r>
            <a:r>
              <a:rPr lang="en-US" altLang="zh-CN" sz="2000" b="0" dirty="0">
                <a:solidFill>
                  <a:srgbClr val="003399"/>
                </a:solidFill>
                <a:ea typeface="宋体" charset="-122"/>
              </a:rPr>
              <a:t>) REFERENCES Course(</a:t>
            </a:r>
            <a:r>
              <a:rPr lang="en-US" altLang="zh-CN" sz="2000" b="0" dirty="0" err="1">
                <a:solidFill>
                  <a:srgbClr val="003399"/>
                </a:solidFill>
                <a:ea typeface="宋体" charset="-122"/>
              </a:rPr>
              <a:t>Cno</a:t>
            </a:r>
            <a:r>
              <a:rPr lang="en-US" altLang="zh-CN" sz="2000" b="0" dirty="0">
                <a:solidFill>
                  <a:srgbClr val="003399"/>
                </a:solidFill>
                <a:ea typeface="宋体" charset="-122"/>
              </a:rPr>
              <a:t>)</a:t>
            </a:r>
          </a:p>
          <a:p>
            <a:pPr eaLnBrk="1" hangingPunct="1">
              <a:buFont typeface="Wingdings" pitchFamily="2" charset="2"/>
              <a:buNone/>
            </a:pPr>
            <a:r>
              <a:rPr lang="en-US" altLang="zh-CN" sz="2000" b="0" dirty="0">
                <a:ea typeface="宋体" charset="-122"/>
              </a:rPr>
              <a:t>   ); </a:t>
            </a:r>
          </a:p>
        </p:txBody>
      </p:sp>
      <p:graphicFrame>
        <p:nvGraphicFramePr>
          <p:cNvPr id="4" name="表格 3"/>
          <p:cNvGraphicFramePr>
            <a:graphicFrameLocks noGrp="1"/>
          </p:cNvGraphicFramePr>
          <p:nvPr>
            <p:extLst>
              <p:ext uri="{D42A27DB-BD31-4B8C-83A1-F6EECF244321}">
                <p14:modId xmlns:p14="http://schemas.microsoft.com/office/powerpoint/2010/main" val="781238816"/>
              </p:ext>
            </p:extLst>
          </p:nvPr>
        </p:nvGraphicFramePr>
        <p:xfrm>
          <a:off x="5831087" y="1124744"/>
          <a:ext cx="3312913" cy="3005174"/>
        </p:xfrm>
        <a:graphic>
          <a:graphicData uri="http://schemas.openxmlformats.org/drawingml/2006/table">
            <a:tbl>
              <a:tblPr firstRow="1" bandRow="1">
                <a:tableStyleId>{5C22544A-7EE6-4342-B048-85BDC9FD1C3A}</a:tableStyleId>
              </a:tblPr>
              <a:tblGrid>
                <a:gridCol w="895427">
                  <a:extLst>
                    <a:ext uri="{9D8B030D-6E8A-4147-A177-3AD203B41FA5}">
                      <a16:colId xmlns:a16="http://schemas.microsoft.com/office/drawing/2014/main" val="20000"/>
                    </a:ext>
                  </a:extLst>
                </a:gridCol>
                <a:gridCol w="971870">
                  <a:extLst>
                    <a:ext uri="{9D8B030D-6E8A-4147-A177-3AD203B41FA5}">
                      <a16:colId xmlns:a16="http://schemas.microsoft.com/office/drawing/2014/main" val="20001"/>
                    </a:ext>
                  </a:extLst>
                </a:gridCol>
                <a:gridCol w="1445616">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5"/>
                  </a:ext>
                </a:extLst>
              </a:tr>
            </a:tbl>
          </a:graphicData>
        </a:graphic>
      </p:graphicFrame>
      <p:sp>
        <p:nvSpPr>
          <p:cNvPr id="2" name="圆角矩形标注 1"/>
          <p:cNvSpPr/>
          <p:nvPr/>
        </p:nvSpPr>
        <p:spPr bwMode="auto">
          <a:xfrm>
            <a:off x="192634" y="5672070"/>
            <a:ext cx="4212468" cy="783193"/>
          </a:xfrm>
          <a:prstGeom prst="wedgeRoundRectCallout">
            <a:avLst>
              <a:gd name="adj1" fmla="val 18481"/>
              <a:gd name="adj2" fmla="val -103766"/>
              <a:gd name="adj3" fmla="val 16667"/>
            </a:avLst>
          </a:prstGeom>
          <a:solidFill>
            <a:schemeClr val="bg1">
              <a:lumMod val="50000"/>
            </a:schemeClr>
          </a:solidFill>
          <a:ln>
            <a:noFill/>
          </a:ln>
          <a:effectLst/>
        </p:spPr>
        <p:txBody>
          <a:bodyPr vert="horz" wrap="square" lIns="91440" tIns="45720" rIns="91440" bIns="45720" numCol="1" rtlCol="0" anchor="t" anchorCtr="0" compatLnSpc="1">
            <a:prstTxWarp prst="textNoShape">
              <a:avLst/>
            </a:prstTxWarp>
            <a:spAutoFit/>
          </a:bodyPr>
          <a:lstStyle/>
          <a:p>
            <a:pPr algn="l" eaLnBrk="1" hangingPunct="1">
              <a:buFont typeface="Wingdings" pitchFamily="2" charset="2"/>
              <a:buNone/>
            </a:pPr>
            <a:r>
              <a:rPr lang="zh-CN" altLang="en-US" b="0" dirty="0">
                <a:solidFill>
                  <a:srgbClr val="FFFF00"/>
                </a:solidFill>
                <a:ea typeface="宋体" charset="-122"/>
              </a:rPr>
              <a:t>表级完整性约束条件， </a:t>
            </a:r>
            <a:r>
              <a:rPr lang="en-US" altLang="zh-CN" b="0" dirty="0" err="1">
                <a:solidFill>
                  <a:srgbClr val="FFFF00"/>
                </a:solidFill>
                <a:ea typeface="宋体" charset="-122"/>
              </a:rPr>
              <a:t>Cno</a:t>
            </a:r>
            <a:r>
              <a:rPr lang="zh-CN" altLang="en-US" b="0" dirty="0">
                <a:solidFill>
                  <a:srgbClr val="FFFF00"/>
                </a:solidFill>
                <a:ea typeface="宋体" charset="-122"/>
              </a:rPr>
              <a:t>是外码，被参照表是</a:t>
            </a:r>
            <a:r>
              <a:rPr lang="en-US" altLang="zh-CN" b="0" dirty="0">
                <a:solidFill>
                  <a:srgbClr val="FFFF00"/>
                </a:solidFill>
                <a:ea typeface="宋体" charset="-122"/>
              </a:rPr>
              <a:t>Course</a:t>
            </a:r>
          </a:p>
        </p:txBody>
      </p:sp>
      <p:sp>
        <p:nvSpPr>
          <p:cNvPr id="3" name="圆角矩形标注 2"/>
          <p:cNvSpPr/>
          <p:nvPr/>
        </p:nvSpPr>
        <p:spPr bwMode="auto">
          <a:xfrm>
            <a:off x="4847456" y="5672070"/>
            <a:ext cx="4067944" cy="783193"/>
          </a:xfrm>
          <a:prstGeom prst="wedgeRoundRectCallout">
            <a:avLst>
              <a:gd name="adj1" fmla="val -87013"/>
              <a:gd name="adj2" fmla="val -177148"/>
              <a:gd name="adj3" fmla="val 16667"/>
            </a:avLst>
          </a:prstGeom>
          <a:solidFill>
            <a:srgbClr val="0070C0"/>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b="0" dirty="0">
                <a:solidFill>
                  <a:srgbClr val="FFFF00"/>
                </a:solidFill>
                <a:ea typeface="宋体" charset="-122"/>
              </a:rPr>
              <a:t> 表级完整性约束条件，</a:t>
            </a:r>
            <a:r>
              <a:rPr lang="en-US" altLang="zh-CN" b="0" dirty="0" err="1">
                <a:solidFill>
                  <a:srgbClr val="FFFF00"/>
                </a:solidFill>
                <a:ea typeface="宋体" charset="-122"/>
              </a:rPr>
              <a:t>Sno</a:t>
            </a:r>
            <a:r>
              <a:rPr lang="zh-CN" altLang="en-US" b="0" dirty="0">
                <a:solidFill>
                  <a:srgbClr val="FFFF00"/>
                </a:solidFill>
                <a:ea typeface="宋体" charset="-122"/>
              </a:rPr>
              <a:t>是外码，被参照表是</a:t>
            </a:r>
            <a:r>
              <a:rPr lang="en-US" altLang="zh-CN" b="0" dirty="0">
                <a:solidFill>
                  <a:srgbClr val="FFFF00"/>
                </a:solidFill>
                <a:ea typeface="宋体" charset="-122"/>
              </a:rPr>
              <a:t>Student</a:t>
            </a:r>
            <a:endParaRPr kumimoji="0" lang="zh-CN" altLang="en-US" sz="2000" b="1" i="0" u="none" strike="noStrike" cap="none" normalizeH="0" baseline="0" dirty="0">
              <a:ln>
                <a:noFill/>
              </a:ln>
              <a:solidFill>
                <a:srgbClr val="FFFF00"/>
              </a:solidFill>
              <a:effectLst/>
            </a:endParaRPr>
          </a:p>
        </p:txBody>
      </p:sp>
      <p:sp>
        <p:nvSpPr>
          <p:cNvPr id="5" name="圆角矩形标注 4"/>
          <p:cNvSpPr/>
          <p:nvPr/>
        </p:nvSpPr>
        <p:spPr bwMode="auto">
          <a:xfrm>
            <a:off x="1079612" y="980728"/>
            <a:ext cx="3816424" cy="783193"/>
          </a:xfrm>
          <a:prstGeom prst="wedgeRoundRectCallout">
            <a:avLst>
              <a:gd name="adj1" fmla="val 18102"/>
              <a:gd name="adj2" fmla="val 354087"/>
              <a:gd name="adj3" fmla="val 16667"/>
            </a:avLst>
          </a:prstGeom>
          <a:solidFill>
            <a:srgbClr val="00B050"/>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b="0" dirty="0">
                <a:solidFill>
                  <a:srgbClr val="FFFF00"/>
                </a:solidFill>
                <a:ea typeface="宋体" charset="-122"/>
              </a:rPr>
              <a:t> 主码由两个属性构成，必须作为表级完整性进行定义</a:t>
            </a:r>
            <a:endParaRPr kumimoji="0" lang="zh-CN" altLang="en-US" sz="2000" b="1" i="0" u="none" strike="noStrike" cap="none" normalizeH="0" baseline="0" dirty="0">
              <a:ln>
                <a:noFill/>
              </a:ln>
              <a:solidFill>
                <a:srgbClr val="FFFF00"/>
              </a:solidFill>
              <a:effectLst/>
            </a:endParaRPr>
          </a:p>
        </p:txBody>
      </p:sp>
    </p:spTree>
    <p:extLst>
      <p:ext uri="{BB962C8B-B14F-4D97-AF65-F5344CB8AC3E}">
        <p14:creationId xmlns:p14="http://schemas.microsoft.com/office/powerpoint/2010/main" val="31143186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down)">
                                      <p:cBhvr>
                                        <p:cTn id="7" dur="500"/>
                                        <p:tgtEl>
                                          <p:spTgt spid="2662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wipe(down)">
                                      <p:cBhvr>
                                        <p:cTn id="10" dur="500"/>
                                        <p:tgtEl>
                                          <p:spTgt spid="2662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wipe(down)">
                                      <p:cBhvr>
                                        <p:cTn id="13" dur="500"/>
                                        <p:tgtEl>
                                          <p:spTgt spid="2662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wipe(down)">
                                      <p:cBhvr>
                                        <p:cTn id="16" dur="500"/>
                                        <p:tgtEl>
                                          <p:spTgt spid="2662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Effect transition="in" filter="wipe(down)">
                                      <p:cBhvr>
                                        <p:cTn id="19" dur="500"/>
                                        <p:tgtEl>
                                          <p:spTgt spid="26627">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627">
                                            <p:txEl>
                                              <p:pRg st="5" end="5"/>
                                            </p:txEl>
                                          </p:spTgt>
                                        </p:tgtEl>
                                        <p:attrNameLst>
                                          <p:attrName>style.visibility</p:attrName>
                                        </p:attrNameLst>
                                      </p:cBhvr>
                                      <p:to>
                                        <p:strVal val="visible"/>
                                      </p:to>
                                    </p:set>
                                    <p:animEffect transition="in" filter="wipe(down)">
                                      <p:cBhvr>
                                        <p:cTn id="22" dur="500"/>
                                        <p:tgtEl>
                                          <p:spTgt spid="26627">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7">
                                            <p:txEl>
                                              <p:pRg st="6" end="6"/>
                                            </p:txEl>
                                          </p:spTgt>
                                        </p:tgtEl>
                                        <p:attrNameLst>
                                          <p:attrName>style.visibility</p:attrName>
                                        </p:attrNameLst>
                                      </p:cBhvr>
                                      <p:to>
                                        <p:strVal val="visible"/>
                                      </p:to>
                                    </p:set>
                                    <p:animEffect transition="in" filter="wipe(down)">
                                      <p:cBhvr>
                                        <p:cTn id="25" dur="500"/>
                                        <p:tgtEl>
                                          <p:spTgt spid="26627">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6627">
                                            <p:txEl>
                                              <p:pRg st="7" end="7"/>
                                            </p:txEl>
                                          </p:spTgt>
                                        </p:tgtEl>
                                        <p:attrNameLst>
                                          <p:attrName>style.visibility</p:attrName>
                                        </p:attrNameLst>
                                      </p:cBhvr>
                                      <p:to>
                                        <p:strVal val="visible"/>
                                      </p:to>
                                    </p:set>
                                    <p:animEffect transition="in" filter="wipe(down)">
                                      <p:cBhvr>
                                        <p:cTn id="28" dur="500"/>
                                        <p:tgtEl>
                                          <p:spTgt spid="26627">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6627">
                                            <p:txEl>
                                              <p:pRg st="8" end="8"/>
                                            </p:txEl>
                                          </p:spTgt>
                                        </p:tgtEl>
                                        <p:attrNameLst>
                                          <p:attrName>style.visibility</p:attrName>
                                        </p:attrNameLst>
                                      </p:cBhvr>
                                      <p:to>
                                        <p:strVal val="visible"/>
                                      </p:to>
                                    </p:set>
                                    <p:animEffect transition="in" filter="wipe(down)">
                                      <p:cBhvr>
                                        <p:cTn id="31" dur="500"/>
                                        <p:tgtEl>
                                          <p:spTgt spid="26627">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circle(in)">
                                      <p:cBhvr>
                                        <p:cTn id="36" dur="2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circle(in)">
                                      <p:cBhvr>
                                        <p:cTn id="41" dur="2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ea typeface="宋体" charset="-122"/>
              </a:rPr>
              <a:t>基本表示例</a:t>
            </a:r>
            <a:endParaRPr lang="zh-CN" altLang="zh-CN" dirty="0">
              <a:ea typeface="宋体" charset="-122"/>
            </a:endParaRPr>
          </a:p>
        </p:txBody>
      </p:sp>
      <p:sp>
        <p:nvSpPr>
          <p:cNvPr id="17411" name="Rectangle 3"/>
          <p:cNvSpPr>
            <a:spLocks noGrp="1" noChangeArrowheads="1"/>
          </p:cNvSpPr>
          <p:nvPr>
            <p:ph type="body" idx="1"/>
          </p:nvPr>
        </p:nvSpPr>
        <p:spPr>
          <a:xfrm>
            <a:off x="185738" y="1052736"/>
            <a:ext cx="8519864" cy="2952328"/>
          </a:xfrm>
          <a:solidFill>
            <a:schemeClr val="bg1">
              <a:lumMod val="90000"/>
            </a:schemeClr>
          </a:solidFill>
        </p:spPr>
        <p:txBody>
          <a:bodyPr/>
          <a:lstStyle/>
          <a:p>
            <a:pPr>
              <a:lnSpc>
                <a:spcPts val="4000"/>
              </a:lnSpc>
            </a:pPr>
            <a:r>
              <a:rPr lang="zh-CN" altLang="en-US" sz="2400" b="0" dirty="0">
                <a:ea typeface="宋体" charset="-122"/>
              </a:rPr>
              <a:t>在</a:t>
            </a:r>
            <a:r>
              <a:rPr lang="en-US" altLang="zh-CN" sz="2400" b="0" dirty="0">
                <a:ea typeface="宋体" charset="-122"/>
              </a:rPr>
              <a:t>CREATE SCHEMA</a:t>
            </a:r>
            <a:r>
              <a:rPr lang="zh-CN" altLang="en-US" sz="2400" b="0" dirty="0">
                <a:ea typeface="宋体" charset="-122"/>
              </a:rPr>
              <a:t>中可以接受</a:t>
            </a:r>
            <a:r>
              <a:rPr lang="en-US" altLang="zh-CN" sz="2400" b="0" dirty="0">
                <a:ea typeface="宋体" charset="-122"/>
              </a:rPr>
              <a:t>CREATE TABLE</a:t>
            </a:r>
            <a:r>
              <a:rPr lang="zh-CN" altLang="en-US" sz="2400" b="0" dirty="0">
                <a:ea typeface="宋体" charset="-122"/>
              </a:rPr>
              <a:t>，</a:t>
            </a:r>
            <a:r>
              <a:rPr lang="en-US" altLang="zh-CN" sz="2400" b="0" dirty="0">
                <a:ea typeface="宋体" charset="-122"/>
              </a:rPr>
              <a:t>CREATE VIEW</a:t>
            </a:r>
            <a:r>
              <a:rPr lang="zh-CN" altLang="en-US" sz="2400" b="0" dirty="0">
                <a:ea typeface="宋体" charset="-122"/>
              </a:rPr>
              <a:t>和</a:t>
            </a:r>
            <a:r>
              <a:rPr lang="en-US" altLang="zh-CN" sz="2400" b="0" dirty="0">
                <a:ea typeface="宋体" charset="-122"/>
              </a:rPr>
              <a:t>GRANT</a:t>
            </a:r>
            <a:r>
              <a:rPr lang="zh-CN" altLang="en-US" sz="2400" b="0" dirty="0">
                <a:ea typeface="宋体" charset="-122"/>
              </a:rPr>
              <a:t>、</a:t>
            </a:r>
            <a:r>
              <a:rPr lang="en-US" altLang="zh-CN" sz="2400" b="0" dirty="0">
                <a:ea typeface="宋体" charset="-122"/>
              </a:rPr>
              <a:t>REVOKE</a:t>
            </a:r>
            <a:r>
              <a:rPr lang="zh-CN" altLang="en-US" sz="2400" b="0" dirty="0">
                <a:ea typeface="宋体" charset="-122"/>
              </a:rPr>
              <a:t>、</a:t>
            </a:r>
            <a:r>
              <a:rPr lang="en-US" altLang="zh-CN" sz="2400" b="0" dirty="0">
                <a:ea typeface="宋体" charset="-122"/>
              </a:rPr>
              <a:t>DENY</a:t>
            </a:r>
            <a:r>
              <a:rPr lang="zh-CN" altLang="en-US" sz="2400" b="0" dirty="0">
                <a:ea typeface="宋体" charset="-122"/>
              </a:rPr>
              <a:t>子句。</a:t>
            </a:r>
            <a:endParaRPr lang="en-US" altLang="zh-CN" sz="2400" b="0" dirty="0">
              <a:ea typeface="宋体" charset="-122"/>
            </a:endParaRPr>
          </a:p>
          <a:p>
            <a:pPr lvl="1">
              <a:lnSpc>
                <a:spcPts val="4000"/>
              </a:lnSpc>
            </a:pPr>
            <a:r>
              <a:rPr lang="en-US" altLang="zh-CN" sz="2000" dirty="0">
                <a:solidFill>
                  <a:srgbClr val="003399"/>
                </a:solidFill>
                <a:ea typeface="宋体" charset="-122"/>
              </a:rPr>
              <a:t>CREATE SCHEMA &lt;</a:t>
            </a:r>
            <a:r>
              <a:rPr lang="zh-CN" altLang="en-US" sz="2000" dirty="0">
                <a:solidFill>
                  <a:srgbClr val="003399"/>
                </a:solidFill>
                <a:ea typeface="宋体" charset="-122"/>
              </a:rPr>
              <a:t>模式名</a:t>
            </a:r>
            <a:r>
              <a:rPr lang="en-US" altLang="zh-CN" sz="2000" dirty="0">
                <a:solidFill>
                  <a:srgbClr val="003399"/>
                </a:solidFill>
                <a:ea typeface="宋体" charset="-122"/>
              </a:rPr>
              <a:t>&gt; </a:t>
            </a:r>
          </a:p>
          <a:p>
            <a:pPr lvl="1">
              <a:lnSpc>
                <a:spcPts val="4000"/>
              </a:lnSpc>
            </a:pPr>
            <a:r>
              <a:rPr lang="en-US" altLang="zh-CN" sz="2000" dirty="0">
                <a:solidFill>
                  <a:srgbClr val="003399"/>
                </a:solidFill>
                <a:ea typeface="宋体" charset="-122"/>
              </a:rPr>
              <a:t>AUTHORIZATION &lt;</a:t>
            </a:r>
            <a:r>
              <a:rPr lang="zh-CN" altLang="en-US" sz="2000" dirty="0">
                <a:solidFill>
                  <a:srgbClr val="003399"/>
                </a:solidFill>
                <a:ea typeface="宋体" charset="-122"/>
              </a:rPr>
              <a:t>用户名</a:t>
            </a:r>
            <a:r>
              <a:rPr lang="en-US" altLang="zh-CN" sz="2000" dirty="0">
                <a:solidFill>
                  <a:srgbClr val="003399"/>
                </a:solidFill>
                <a:ea typeface="宋体" charset="-122"/>
              </a:rPr>
              <a:t>&gt;</a:t>
            </a:r>
          </a:p>
          <a:p>
            <a:pPr lvl="1">
              <a:lnSpc>
                <a:spcPts val="4000"/>
              </a:lnSpc>
            </a:pPr>
            <a:r>
              <a:rPr lang="en-US" altLang="zh-CN" sz="2000" dirty="0">
                <a:solidFill>
                  <a:srgbClr val="003399"/>
                </a:solidFill>
                <a:ea typeface="宋体" charset="-122"/>
              </a:rPr>
              <a:t>[&lt;</a:t>
            </a:r>
            <a:r>
              <a:rPr lang="zh-CN" altLang="en-US" sz="2000" dirty="0">
                <a:solidFill>
                  <a:srgbClr val="003399"/>
                </a:solidFill>
                <a:ea typeface="宋体" charset="-122"/>
              </a:rPr>
              <a:t>表定义子句</a:t>
            </a:r>
            <a:r>
              <a:rPr lang="en-US" altLang="zh-CN" sz="2000" dirty="0">
                <a:solidFill>
                  <a:srgbClr val="003399"/>
                </a:solidFill>
                <a:ea typeface="宋体" charset="-122"/>
              </a:rPr>
              <a:t>&gt;|&lt;</a:t>
            </a:r>
            <a:r>
              <a:rPr lang="zh-CN" altLang="en-US" sz="2000" dirty="0">
                <a:solidFill>
                  <a:srgbClr val="003399"/>
                </a:solidFill>
                <a:ea typeface="宋体" charset="-122"/>
              </a:rPr>
              <a:t>视图定义子句</a:t>
            </a:r>
            <a:r>
              <a:rPr lang="en-US" altLang="zh-CN" sz="2000" dirty="0">
                <a:solidFill>
                  <a:srgbClr val="003399"/>
                </a:solidFill>
                <a:ea typeface="宋体" charset="-122"/>
              </a:rPr>
              <a:t>&gt;|&lt;</a:t>
            </a:r>
            <a:r>
              <a:rPr lang="zh-CN" altLang="en-US" sz="2000" dirty="0">
                <a:solidFill>
                  <a:srgbClr val="003399"/>
                </a:solidFill>
                <a:ea typeface="宋体" charset="-122"/>
              </a:rPr>
              <a:t>授权定义子句</a:t>
            </a:r>
            <a:r>
              <a:rPr lang="en-US" altLang="zh-CN" sz="2000" dirty="0">
                <a:solidFill>
                  <a:srgbClr val="003399"/>
                </a:solidFill>
                <a:ea typeface="宋体" charset="-122"/>
              </a:rPr>
              <a:t>&gt;]</a:t>
            </a:r>
            <a:endParaRPr lang="en-US" altLang="zh-CN" dirty="0">
              <a:ea typeface="宋体" charset="-122"/>
            </a:endParaRPr>
          </a:p>
        </p:txBody>
      </p:sp>
      <p:sp>
        <p:nvSpPr>
          <p:cNvPr id="2" name="TextBox 1"/>
          <p:cNvSpPr txBox="1"/>
          <p:nvPr/>
        </p:nvSpPr>
        <p:spPr>
          <a:xfrm>
            <a:off x="683568" y="4293096"/>
            <a:ext cx="6768752" cy="1938992"/>
          </a:xfrm>
          <a:prstGeom prst="rect">
            <a:avLst/>
          </a:prstGeom>
          <a:noFill/>
        </p:spPr>
        <p:txBody>
          <a:bodyPr wrap="square" rtlCol="0">
            <a:spAutoFit/>
          </a:bodyPr>
          <a:lstStyle/>
          <a:p>
            <a:pPr lvl="1" algn="l" eaLnBrk="1" hangingPunct="1"/>
            <a:r>
              <a:rPr lang="en-US" altLang="zh-CN" b="0" dirty="0">
                <a:solidFill>
                  <a:srgbClr val="C00000"/>
                </a:solidFill>
                <a:ea typeface="宋体" charset="-122"/>
              </a:rPr>
              <a:t>CREATE SCHEMA test AUTHORIZATION Zhang</a:t>
            </a:r>
          </a:p>
          <a:p>
            <a:pPr lvl="1" algn="l" eaLnBrk="1" hangingPunct="1"/>
            <a:r>
              <a:rPr lang="en-US" altLang="zh-CN" b="0" dirty="0">
                <a:solidFill>
                  <a:srgbClr val="C00000"/>
                </a:solidFill>
                <a:ea typeface="宋体" charset="-122"/>
              </a:rPr>
              <a:t>  CREATE TABLE Table_1( </a:t>
            </a:r>
          </a:p>
          <a:p>
            <a:pPr lvl="1" algn="l" eaLnBrk="1" hangingPunct="1"/>
            <a:r>
              <a:rPr lang="en-US" altLang="zh-CN" b="0" dirty="0">
                <a:solidFill>
                  <a:srgbClr val="C00000"/>
                </a:solidFill>
                <a:ea typeface="宋体" charset="-122"/>
              </a:rPr>
              <a:t>     Col1 INT,</a:t>
            </a:r>
          </a:p>
          <a:p>
            <a:pPr lvl="1" algn="l" eaLnBrk="1" hangingPunct="1"/>
            <a:r>
              <a:rPr lang="en-US" altLang="zh-CN" b="0" dirty="0">
                <a:solidFill>
                  <a:srgbClr val="C00000"/>
                </a:solidFill>
                <a:ea typeface="宋体" charset="-122"/>
              </a:rPr>
              <a:t>     Col2 INT,</a:t>
            </a:r>
          </a:p>
          <a:p>
            <a:pPr lvl="1" algn="l" eaLnBrk="1" hangingPunct="1"/>
            <a:r>
              <a:rPr lang="en-US" altLang="zh-CN" b="0" dirty="0">
                <a:solidFill>
                  <a:srgbClr val="C00000"/>
                </a:solidFill>
                <a:ea typeface="宋体" charset="-122"/>
              </a:rPr>
              <a:t>     Col3 CHAR(20)</a:t>
            </a:r>
          </a:p>
          <a:p>
            <a:pPr lvl="1" algn="l" eaLnBrk="1" hangingPunct="1"/>
            <a:r>
              <a:rPr lang="en-US" altLang="zh-CN" b="0" dirty="0">
                <a:solidFill>
                  <a:srgbClr val="C00000"/>
                </a:solidFill>
                <a:ea typeface="宋体" charset="-122"/>
              </a:rPr>
              <a:t>  );</a:t>
            </a:r>
            <a:endParaRPr lang="zh-CN" altLang="en-US" dirty="0"/>
          </a:p>
        </p:txBody>
      </p:sp>
    </p:spTree>
    <p:extLst>
      <p:ext uri="{BB962C8B-B14F-4D97-AF65-F5344CB8AC3E}">
        <p14:creationId xmlns:p14="http://schemas.microsoft.com/office/powerpoint/2010/main" val="34052835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200" dirty="0">
                <a:ea typeface="宋体" charset="-122"/>
              </a:rPr>
              <a:t>数据对象定义：</a:t>
            </a:r>
            <a:r>
              <a:rPr lang="en-US" altLang="zh-CN" sz="3200" dirty="0">
                <a:ea typeface="宋体" charset="-122"/>
              </a:rPr>
              <a:t>SQL</a:t>
            </a:r>
            <a:r>
              <a:rPr lang="zh-CN" altLang="en-US" sz="3200" dirty="0">
                <a:ea typeface="宋体" charset="-122"/>
              </a:rPr>
              <a:t>数据类型</a:t>
            </a:r>
          </a:p>
        </p:txBody>
      </p:sp>
      <p:sp>
        <p:nvSpPr>
          <p:cNvPr id="27651" name="Rectangle 3"/>
          <p:cNvSpPr>
            <a:spLocks noGrp="1" noChangeArrowheads="1"/>
          </p:cNvSpPr>
          <p:nvPr>
            <p:ph type="body" idx="1"/>
          </p:nvPr>
        </p:nvSpPr>
        <p:spPr>
          <a:xfrm>
            <a:off x="251520" y="1484784"/>
            <a:ext cx="8229600" cy="4191000"/>
          </a:xfrm>
        </p:spPr>
        <p:txBody>
          <a:bodyPr/>
          <a:lstStyle/>
          <a:p>
            <a:pPr eaLnBrk="1" hangingPunct="1">
              <a:lnSpc>
                <a:spcPct val="140000"/>
              </a:lnSpc>
            </a:pPr>
            <a:r>
              <a:rPr lang="en-US" altLang="zh-CN" dirty="0">
                <a:ea typeface="宋体" charset="-122"/>
              </a:rPr>
              <a:t>SQL</a:t>
            </a:r>
            <a:r>
              <a:rPr lang="zh-CN" altLang="en-US" dirty="0">
                <a:ea typeface="宋体" charset="-122"/>
              </a:rPr>
              <a:t>中，域的概念用</a:t>
            </a:r>
            <a:r>
              <a:rPr lang="zh-CN" altLang="en-US" dirty="0">
                <a:solidFill>
                  <a:srgbClr val="FF66FF"/>
                </a:solidFill>
                <a:ea typeface="宋体" charset="-122"/>
              </a:rPr>
              <a:t>数据类型</a:t>
            </a:r>
            <a:r>
              <a:rPr lang="zh-CN" altLang="en-US" dirty="0">
                <a:ea typeface="宋体" charset="-122"/>
              </a:rPr>
              <a:t>来实现；</a:t>
            </a:r>
          </a:p>
          <a:p>
            <a:pPr eaLnBrk="1" hangingPunct="1">
              <a:lnSpc>
                <a:spcPct val="140000"/>
              </a:lnSpc>
            </a:pPr>
            <a:r>
              <a:rPr lang="zh-CN" altLang="en-US" dirty="0">
                <a:ea typeface="宋体" charset="-122"/>
              </a:rPr>
              <a:t>域（数据类型）的语义 </a:t>
            </a:r>
          </a:p>
          <a:p>
            <a:pPr lvl="1" eaLnBrk="1" hangingPunct="1">
              <a:lnSpc>
                <a:spcPct val="140000"/>
              </a:lnSpc>
              <a:buFont typeface="Wingdings" pitchFamily="2" charset="2"/>
              <a:buChar char="n"/>
            </a:pPr>
            <a:r>
              <a:rPr lang="zh-CN" altLang="en-US">
                <a:ea typeface="宋体" charset="-122"/>
              </a:rPr>
              <a:t>可以取哪些</a:t>
            </a:r>
            <a:r>
              <a:rPr lang="zh-CN" altLang="en-US" dirty="0">
                <a:ea typeface="宋体" charset="-122"/>
              </a:rPr>
              <a:t>值（取值范围） </a:t>
            </a:r>
          </a:p>
          <a:p>
            <a:pPr lvl="1" eaLnBrk="1" hangingPunct="1">
              <a:lnSpc>
                <a:spcPct val="140000"/>
              </a:lnSpc>
              <a:buFont typeface="Wingdings" pitchFamily="2" charset="2"/>
              <a:buChar char="n"/>
            </a:pPr>
            <a:r>
              <a:rPr lang="zh-CN" altLang="en-US" dirty="0">
                <a:ea typeface="宋体" charset="-122"/>
              </a:rPr>
              <a:t>可以做哪些运算 </a:t>
            </a:r>
          </a:p>
        </p:txBody>
      </p:sp>
    </p:spTree>
    <p:extLst>
      <p:ext uri="{BB962C8B-B14F-4D97-AF65-F5344CB8AC3E}">
        <p14:creationId xmlns:p14="http://schemas.microsoft.com/office/powerpoint/2010/main" val="322642843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200" dirty="0">
                <a:ea typeface="宋体" charset="-122"/>
              </a:rPr>
              <a:t>数据对象定义：</a:t>
            </a:r>
            <a:r>
              <a:rPr lang="en-US" altLang="zh-CN" sz="3200" dirty="0">
                <a:ea typeface="宋体" charset="-122"/>
              </a:rPr>
              <a:t>SQL</a:t>
            </a:r>
            <a:r>
              <a:rPr lang="zh-CN" altLang="en-US" sz="3200" dirty="0">
                <a:ea typeface="宋体" charset="-122"/>
              </a:rPr>
              <a:t>数据类型</a:t>
            </a:r>
          </a:p>
        </p:txBody>
      </p:sp>
      <p:graphicFrame>
        <p:nvGraphicFramePr>
          <p:cNvPr id="2" name="表格 1"/>
          <p:cNvGraphicFramePr>
            <a:graphicFrameLocks noGrp="1"/>
          </p:cNvGraphicFramePr>
          <p:nvPr>
            <p:extLst>
              <p:ext uri="{D42A27DB-BD31-4B8C-83A1-F6EECF244321}">
                <p14:modId xmlns:p14="http://schemas.microsoft.com/office/powerpoint/2010/main" val="4146735587"/>
              </p:ext>
            </p:extLst>
          </p:nvPr>
        </p:nvGraphicFramePr>
        <p:xfrm>
          <a:off x="251520" y="1268764"/>
          <a:ext cx="8568952" cy="5040552"/>
        </p:xfrm>
        <a:graphic>
          <a:graphicData uri="http://schemas.openxmlformats.org/drawingml/2006/table">
            <a:tbl>
              <a:tblPr firstRow="1" bandRow="1">
                <a:tableStyleId>{5C22544A-7EE6-4342-B048-85BDC9FD1C3A}</a:tableStyleId>
              </a:tblPr>
              <a:tblGrid>
                <a:gridCol w="2330153">
                  <a:extLst>
                    <a:ext uri="{9D8B030D-6E8A-4147-A177-3AD203B41FA5}">
                      <a16:colId xmlns:a16="http://schemas.microsoft.com/office/drawing/2014/main" val="20000"/>
                    </a:ext>
                  </a:extLst>
                </a:gridCol>
                <a:gridCol w="6238799">
                  <a:extLst>
                    <a:ext uri="{9D8B030D-6E8A-4147-A177-3AD203B41FA5}">
                      <a16:colId xmlns:a16="http://schemas.microsoft.com/office/drawing/2014/main" val="20001"/>
                    </a:ext>
                  </a:extLst>
                </a:gridCol>
              </a:tblGrid>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rPr>
                        <a:t>数据类型</a:t>
                      </a:r>
                    </a:p>
                  </a:txBody>
                  <a:tcPr horzOverflow="overflow">
                    <a:solidFill>
                      <a:srgbClr val="0070C0"/>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rPr>
                        <a:t>含义</a:t>
                      </a:r>
                    </a:p>
                  </a:txBody>
                  <a:tcPr horzOverflow="overflow">
                    <a:solidFill>
                      <a:srgbClr val="0070C0"/>
                    </a:solidFill>
                  </a:tcPr>
                </a:tc>
                <a:extLst>
                  <a:ext uri="{0D108BD9-81ED-4DB2-BD59-A6C34878D82A}">
                    <a16:rowId xmlns:a16="http://schemas.microsoft.com/office/drawing/2014/main" val="10000"/>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CHAR(n)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长度为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的定长非</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Unicode</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字符串</a:t>
                      </a:r>
                    </a:p>
                  </a:txBody>
                  <a:tcPr horzOverflow="overflow"/>
                </a:tc>
                <a:extLst>
                  <a:ext uri="{0D108BD9-81ED-4DB2-BD59-A6C34878D82A}">
                    <a16:rowId xmlns:a16="http://schemas.microsoft.com/office/drawing/2014/main" val="10001"/>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VARCHAR(n)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最大长度为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的变长非</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Unicode</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字符串</a:t>
                      </a:r>
                    </a:p>
                  </a:txBody>
                  <a:tcPr horzOverflow="overflow"/>
                </a:tc>
                <a:extLst>
                  <a:ext uri="{0D108BD9-81ED-4DB2-BD59-A6C34878D82A}">
                    <a16:rowId xmlns:a16="http://schemas.microsoft.com/office/drawing/2014/main" val="10002"/>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NVARCHAR(n)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最大长度为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的变长</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Unicode </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字符串</a:t>
                      </a:r>
                    </a:p>
                  </a:txBody>
                  <a:tcPr horzOverflow="overflow"/>
                </a:tc>
                <a:extLst>
                  <a:ext uri="{0D108BD9-81ED-4DB2-BD59-A6C34878D82A}">
                    <a16:rowId xmlns:a16="http://schemas.microsoft.com/office/drawing/2014/main" val="10003"/>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长整数（也可以写作</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INTEGER</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tc>
                <a:extLst>
                  <a:ext uri="{0D108BD9-81ED-4DB2-BD59-A6C34878D82A}">
                    <a16:rowId xmlns:a16="http://schemas.microsoft.com/office/drawing/2014/main" val="10004"/>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SMALLINT</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短整数</a:t>
                      </a:r>
                    </a:p>
                  </a:txBody>
                  <a:tcPr horzOverflow="overflow"/>
                </a:tc>
                <a:extLst>
                  <a:ext uri="{0D108BD9-81ED-4DB2-BD59-A6C34878D82A}">
                    <a16:rowId xmlns:a16="http://schemas.microsoft.com/office/drawing/2014/main" val="10005"/>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NUMERIC(p</a:t>
                      </a:r>
                      <a:r>
                        <a:rPr kumimoji="1"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定点数，由</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位数字（不包括符号、小数点）组成，小数后面有</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位数字</a:t>
                      </a:r>
                    </a:p>
                  </a:txBody>
                  <a:tcPr horzOverflow="overflow"/>
                </a:tc>
                <a:extLst>
                  <a:ext uri="{0D108BD9-81ED-4DB2-BD59-A6C34878D82A}">
                    <a16:rowId xmlns:a16="http://schemas.microsoft.com/office/drawing/2014/main" val="10006"/>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REAL</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取决于机器精度的浮点数</a:t>
                      </a:r>
                    </a:p>
                  </a:txBody>
                  <a:tcPr horzOverflow="overflow"/>
                </a:tc>
                <a:extLst>
                  <a:ext uri="{0D108BD9-81ED-4DB2-BD59-A6C34878D82A}">
                    <a16:rowId xmlns:a16="http://schemas.microsoft.com/office/drawing/2014/main" val="10007"/>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Double Precision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取决于机器精度的双精度浮点数</a:t>
                      </a:r>
                    </a:p>
                  </a:txBody>
                  <a:tcPr horzOverflow="overflow"/>
                </a:tc>
                <a:extLst>
                  <a:ext uri="{0D108BD9-81ED-4DB2-BD59-A6C34878D82A}">
                    <a16:rowId xmlns:a16="http://schemas.microsoft.com/office/drawing/2014/main" val="10008"/>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FLOAT(n)</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浮点数，精度至少为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位数字</a:t>
                      </a:r>
                    </a:p>
                  </a:txBody>
                  <a:tcPr horzOverflow="overflow"/>
                </a:tc>
                <a:extLst>
                  <a:ext uri="{0D108BD9-81ED-4DB2-BD59-A6C34878D82A}">
                    <a16:rowId xmlns:a16="http://schemas.microsoft.com/office/drawing/2014/main" val="10009"/>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DATE</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日期，包含年、月、日，格式为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YYYY-MM-DD</a:t>
                      </a:r>
                    </a:p>
                  </a:txBody>
                  <a:tcPr horzOverflow="overflow"/>
                </a:tc>
                <a:extLst>
                  <a:ext uri="{0D108BD9-81ED-4DB2-BD59-A6C34878D82A}">
                    <a16:rowId xmlns:a16="http://schemas.microsoft.com/office/drawing/2014/main" val="10010"/>
                  </a:ext>
                </a:extLst>
              </a:tr>
              <a:tr h="420046">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TIME</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时间，包含一日的时、分、秒，格式为</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HH:MM:SS</a:t>
                      </a:r>
                    </a:p>
                  </a:txBody>
                  <a:tcPr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450202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2800" dirty="0">
                <a:ea typeface="宋体" charset="-122"/>
              </a:rPr>
              <a:t>数据对象定义：</a:t>
            </a:r>
            <a:r>
              <a:rPr lang="zh-CN" altLang="en-US" dirty="0">
                <a:ea typeface="宋体" charset="-122"/>
              </a:rPr>
              <a:t>修改基本表</a:t>
            </a:r>
          </a:p>
        </p:txBody>
      </p:sp>
      <p:sp>
        <p:nvSpPr>
          <p:cNvPr id="32771" name="Rectangle 3"/>
          <p:cNvSpPr>
            <a:spLocks noGrp="1" noChangeArrowheads="1"/>
          </p:cNvSpPr>
          <p:nvPr>
            <p:ph type="body" idx="1"/>
          </p:nvPr>
        </p:nvSpPr>
        <p:spPr>
          <a:xfrm>
            <a:off x="467544" y="1556792"/>
            <a:ext cx="8280920" cy="4114800"/>
          </a:xfrm>
        </p:spPr>
        <p:txBody>
          <a:bodyPr/>
          <a:lstStyle/>
          <a:p>
            <a:pPr algn="just" eaLnBrk="1" hangingPunct="1">
              <a:lnSpc>
                <a:spcPct val="120000"/>
              </a:lnSpc>
              <a:buFont typeface="Wingdings" pitchFamily="2" charset="2"/>
              <a:buNone/>
            </a:pPr>
            <a:r>
              <a:rPr lang="en-US" altLang="zh-CN" sz="2400" dirty="0">
                <a:solidFill>
                  <a:srgbClr val="003399"/>
                </a:solidFill>
                <a:ea typeface="宋体" charset="-122"/>
              </a:rPr>
              <a:t>ALTER TABLE </a:t>
            </a:r>
            <a:r>
              <a:rPr lang="en-US" altLang="zh-CN" sz="2400" dirty="0">
                <a:ea typeface="宋体" charset="-122"/>
              </a:rPr>
              <a:t>&lt;</a:t>
            </a:r>
            <a:r>
              <a:rPr lang="zh-CN" altLang="en-US" sz="2400" dirty="0">
                <a:ea typeface="宋体" charset="-122"/>
              </a:rPr>
              <a:t>表名</a:t>
            </a:r>
            <a:r>
              <a:rPr lang="en-US" altLang="zh-CN" sz="2400" dirty="0">
                <a:ea typeface="宋体" charset="-122"/>
              </a:rPr>
              <a:t>&gt;</a:t>
            </a:r>
          </a:p>
          <a:p>
            <a:pPr lvl="2" algn="just" eaLnBrk="1" hangingPunct="1">
              <a:lnSpc>
                <a:spcPct val="120000"/>
              </a:lnSpc>
              <a:buFontTx/>
              <a:buNone/>
            </a:pPr>
            <a:r>
              <a:rPr lang="en-US" altLang="zh-CN" dirty="0">
                <a:ea typeface="宋体" charset="-122"/>
              </a:rPr>
              <a:t>  [ ADD &lt;</a:t>
            </a:r>
            <a:r>
              <a:rPr lang="zh-CN" altLang="en-US" dirty="0">
                <a:ea typeface="宋体" charset="-122"/>
              </a:rPr>
              <a:t>新列名</a:t>
            </a:r>
            <a:r>
              <a:rPr lang="en-US" altLang="zh-CN" dirty="0">
                <a:ea typeface="宋体" charset="-122"/>
              </a:rPr>
              <a:t>&gt; &lt;</a:t>
            </a:r>
            <a:r>
              <a:rPr lang="zh-CN" altLang="en-US" dirty="0">
                <a:ea typeface="宋体" charset="-122"/>
              </a:rPr>
              <a:t>数据类型</a:t>
            </a:r>
            <a:r>
              <a:rPr lang="en-US" altLang="zh-CN" dirty="0">
                <a:ea typeface="宋体" charset="-122"/>
              </a:rPr>
              <a:t>&gt; [ </a:t>
            </a:r>
            <a:r>
              <a:rPr lang="zh-CN" altLang="en-US" dirty="0">
                <a:ea typeface="宋体" charset="-122"/>
              </a:rPr>
              <a:t>完整性约束 </a:t>
            </a:r>
            <a:r>
              <a:rPr lang="en-US" altLang="zh-CN" dirty="0">
                <a:ea typeface="宋体" charset="-122"/>
              </a:rPr>
              <a:t>] ]</a:t>
            </a:r>
          </a:p>
          <a:p>
            <a:pPr lvl="2" algn="just" eaLnBrk="1" hangingPunct="1">
              <a:lnSpc>
                <a:spcPct val="120000"/>
              </a:lnSpc>
              <a:buFontTx/>
              <a:buNone/>
            </a:pPr>
            <a:r>
              <a:rPr lang="en-US" altLang="zh-CN" dirty="0">
                <a:ea typeface="宋体" charset="-122"/>
              </a:rPr>
              <a:t>| [ DROP &lt;</a:t>
            </a:r>
            <a:r>
              <a:rPr lang="zh-CN" altLang="en-US" dirty="0">
                <a:ea typeface="宋体" charset="-122"/>
              </a:rPr>
              <a:t>完整性约束名</a:t>
            </a:r>
            <a:r>
              <a:rPr lang="en-US" altLang="zh-CN" dirty="0">
                <a:ea typeface="宋体" charset="-122"/>
              </a:rPr>
              <a:t>&gt; ]</a:t>
            </a:r>
          </a:p>
          <a:p>
            <a:pPr lvl="2" algn="just" eaLnBrk="1" hangingPunct="1">
              <a:lnSpc>
                <a:spcPct val="120000"/>
              </a:lnSpc>
              <a:buFontTx/>
              <a:buNone/>
            </a:pPr>
            <a:r>
              <a:rPr lang="en-US" altLang="zh-CN" dirty="0">
                <a:ea typeface="宋体" charset="-122"/>
              </a:rPr>
              <a:t>| [ ALTER COLUMN&lt;</a:t>
            </a:r>
            <a:r>
              <a:rPr lang="zh-CN" altLang="en-US" dirty="0">
                <a:ea typeface="宋体" charset="-122"/>
              </a:rPr>
              <a:t>列名</a:t>
            </a:r>
            <a:r>
              <a:rPr lang="en-US" altLang="zh-CN" dirty="0">
                <a:ea typeface="宋体" charset="-122"/>
              </a:rPr>
              <a:t>&gt; &lt;</a:t>
            </a:r>
            <a:r>
              <a:rPr lang="zh-CN" altLang="en-US" dirty="0">
                <a:ea typeface="宋体" charset="-122"/>
              </a:rPr>
              <a:t>数据类型</a:t>
            </a:r>
            <a:r>
              <a:rPr lang="en-US" altLang="zh-CN" dirty="0">
                <a:ea typeface="宋体" charset="-122"/>
              </a:rPr>
              <a:t>&gt; ];</a:t>
            </a:r>
            <a:endParaRPr lang="zh-CN" altLang="en-US" dirty="0">
              <a:ea typeface="宋体" charset="-122"/>
            </a:endParaRPr>
          </a:p>
          <a:p>
            <a:pPr lvl="2" algn="just" eaLnBrk="1" hangingPunct="1">
              <a:lnSpc>
                <a:spcPct val="120000"/>
              </a:lnSpc>
              <a:buFontTx/>
              <a:buNone/>
            </a:pPr>
            <a:endParaRPr lang="en-US" altLang="zh-CN" dirty="0">
              <a:ea typeface="宋体" charset="-122"/>
            </a:endParaRPr>
          </a:p>
        </p:txBody>
      </p:sp>
    </p:spTree>
    <p:extLst>
      <p:ext uri="{BB962C8B-B14F-4D97-AF65-F5344CB8AC3E}">
        <p14:creationId xmlns:p14="http://schemas.microsoft.com/office/powerpoint/2010/main" val="31619227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z="3200" dirty="0">
                <a:ea typeface="宋体" charset="-122"/>
              </a:rPr>
              <a:t>数据对象定义：</a:t>
            </a:r>
            <a:r>
              <a:rPr lang="zh-CN" altLang="en-US" dirty="0">
                <a:ea typeface="宋体" charset="-122"/>
              </a:rPr>
              <a:t>修改基本表示例</a:t>
            </a:r>
          </a:p>
        </p:txBody>
      </p:sp>
      <p:sp>
        <p:nvSpPr>
          <p:cNvPr id="33795" name="Rectangle 3"/>
          <p:cNvSpPr>
            <a:spLocks noGrp="1" noChangeArrowheads="1"/>
          </p:cNvSpPr>
          <p:nvPr>
            <p:ph type="body" idx="1"/>
          </p:nvPr>
        </p:nvSpPr>
        <p:spPr>
          <a:xfrm>
            <a:off x="367184" y="3170436"/>
            <a:ext cx="7834064" cy="1368152"/>
          </a:xfrm>
          <a:solidFill>
            <a:schemeClr val="tx2">
              <a:lumMod val="20000"/>
              <a:lumOff val="80000"/>
            </a:schemeClr>
          </a:solidFill>
        </p:spPr>
        <p:txBody>
          <a:bodyPr/>
          <a:lstStyle/>
          <a:p>
            <a:pPr eaLnBrk="1" hangingPunct="1">
              <a:lnSpc>
                <a:spcPts val="4000"/>
              </a:lnSpc>
              <a:buFont typeface="Wingdings" panose="05000000000000000000" pitchFamily="2" charset="2"/>
              <a:buChar char="l"/>
            </a:pPr>
            <a:r>
              <a:rPr lang="zh-CN" altLang="en-US" sz="2000" dirty="0">
                <a:ea typeface="宋体" charset="-122"/>
              </a:rPr>
              <a:t>将年龄的数据类型由字符型改为整型</a:t>
            </a:r>
          </a:p>
          <a:p>
            <a:pPr marL="0" indent="0" eaLnBrk="1" hangingPunct="1">
              <a:lnSpc>
                <a:spcPts val="4000"/>
              </a:lnSpc>
              <a:buNone/>
            </a:pPr>
            <a:r>
              <a:rPr lang="zh-CN" altLang="en-US" sz="2000" dirty="0">
                <a:ea typeface="宋体" charset="-122"/>
              </a:rPr>
              <a:t>     </a:t>
            </a:r>
            <a:r>
              <a:rPr lang="en-US" altLang="zh-CN" sz="2000" b="0" dirty="0">
                <a:solidFill>
                  <a:srgbClr val="003399"/>
                </a:solidFill>
                <a:ea typeface="宋体" charset="-122"/>
              </a:rPr>
              <a:t>ALTER TABLE Student ALTER COLUMN Sage INT</a:t>
            </a:r>
            <a:r>
              <a:rPr lang="zh-CN" altLang="en-US" sz="2000" b="0" dirty="0">
                <a:solidFill>
                  <a:srgbClr val="003399"/>
                </a:solidFill>
                <a:ea typeface="宋体" charset="-122"/>
              </a:rPr>
              <a:t>；</a:t>
            </a:r>
            <a:endParaRPr lang="en-US" altLang="zh-CN" sz="2000" b="0" dirty="0">
              <a:solidFill>
                <a:srgbClr val="003399"/>
              </a:solidFill>
              <a:ea typeface="宋体" charset="-122"/>
            </a:endParaRPr>
          </a:p>
          <a:p>
            <a:pPr marL="0" indent="0" eaLnBrk="1" hangingPunct="1">
              <a:lnSpc>
                <a:spcPts val="4000"/>
              </a:lnSpc>
              <a:buNone/>
            </a:pPr>
            <a:endParaRPr lang="zh-CN" altLang="en-US" sz="2000" b="0" dirty="0">
              <a:solidFill>
                <a:srgbClr val="003399"/>
              </a:solidFill>
              <a:ea typeface="宋体" charset="-122"/>
            </a:endParaRPr>
          </a:p>
        </p:txBody>
      </p:sp>
      <p:sp>
        <p:nvSpPr>
          <p:cNvPr id="4" name="Rectangle 3"/>
          <p:cNvSpPr txBox="1">
            <a:spLocks noChangeArrowheads="1"/>
          </p:cNvSpPr>
          <p:nvPr/>
        </p:nvSpPr>
        <p:spPr bwMode="auto">
          <a:xfrm>
            <a:off x="367184" y="1268760"/>
            <a:ext cx="7834064" cy="1872208"/>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lnSpc>
                <a:spcPts val="4000"/>
              </a:lnSpc>
              <a:buFont typeface="Wingdings" panose="05000000000000000000" pitchFamily="2" charset="2"/>
              <a:buChar char="l"/>
            </a:pPr>
            <a:r>
              <a:rPr lang="zh-CN" altLang="en-US" sz="2000" kern="0" dirty="0">
                <a:ea typeface="宋体" charset="-122"/>
              </a:rPr>
              <a:t>向</a:t>
            </a:r>
            <a:r>
              <a:rPr lang="en-US" altLang="zh-CN" sz="2000" kern="0" dirty="0">
                <a:ea typeface="宋体" charset="-122"/>
              </a:rPr>
              <a:t>Student</a:t>
            </a:r>
            <a:r>
              <a:rPr lang="zh-CN" altLang="en-US" sz="2000" kern="0" dirty="0">
                <a:ea typeface="宋体" charset="-122"/>
              </a:rPr>
              <a:t>表增加</a:t>
            </a:r>
            <a:r>
              <a:rPr lang="zh-CN" altLang="en-US" sz="2000" kern="0" dirty="0">
                <a:latin typeface="Courier New" pitchFamily="49" charset="0"/>
                <a:ea typeface="宋体" charset="-122"/>
              </a:rPr>
              <a:t>“</a:t>
            </a:r>
            <a:r>
              <a:rPr lang="zh-CN" altLang="en-US" sz="2000" kern="0" dirty="0">
                <a:ea typeface="宋体" charset="-122"/>
              </a:rPr>
              <a:t>入学时间</a:t>
            </a:r>
            <a:r>
              <a:rPr lang="zh-CN" altLang="en-US" sz="2000" kern="0" dirty="0">
                <a:latin typeface="Courier New" pitchFamily="49" charset="0"/>
                <a:ea typeface="宋体" charset="-122"/>
              </a:rPr>
              <a:t>”</a:t>
            </a:r>
            <a:r>
              <a:rPr lang="zh-CN" altLang="en-US" sz="2000" kern="0" dirty="0">
                <a:ea typeface="宋体" charset="-122"/>
              </a:rPr>
              <a:t>列，其数据类型为日期型</a:t>
            </a:r>
          </a:p>
          <a:p>
            <a:pPr marL="457200" lvl="1" indent="0" algn="just">
              <a:lnSpc>
                <a:spcPts val="4000"/>
              </a:lnSpc>
              <a:buFontTx/>
              <a:buNone/>
            </a:pPr>
            <a:r>
              <a:rPr lang="en-US" altLang="zh-CN" sz="2000" b="0" kern="0" dirty="0">
                <a:solidFill>
                  <a:srgbClr val="003399"/>
                </a:solidFill>
                <a:ea typeface="宋体" charset="-122"/>
              </a:rPr>
              <a:t>ALTER TABLE Student ADD </a:t>
            </a:r>
            <a:r>
              <a:rPr lang="en-US" altLang="zh-CN" sz="2000" b="0" kern="0" dirty="0" err="1">
                <a:solidFill>
                  <a:srgbClr val="003399"/>
                </a:solidFill>
                <a:ea typeface="宋体" charset="-122"/>
              </a:rPr>
              <a:t>Sentrance</a:t>
            </a:r>
            <a:r>
              <a:rPr lang="en-US" altLang="zh-CN" sz="2000" b="0" kern="0" dirty="0">
                <a:solidFill>
                  <a:srgbClr val="003399"/>
                </a:solidFill>
                <a:ea typeface="宋体" charset="-122"/>
              </a:rPr>
              <a:t> DATE</a:t>
            </a:r>
            <a:r>
              <a:rPr lang="zh-CN" altLang="en-US" sz="2000" b="0" kern="0" dirty="0">
                <a:solidFill>
                  <a:srgbClr val="003399"/>
                </a:solidFill>
                <a:ea typeface="宋体" charset="-122"/>
              </a:rPr>
              <a:t>；</a:t>
            </a:r>
          </a:p>
          <a:p>
            <a:pPr marL="457200" lvl="1" indent="0" algn="just">
              <a:lnSpc>
                <a:spcPts val="4000"/>
              </a:lnSpc>
              <a:buFontTx/>
              <a:buNone/>
            </a:pPr>
            <a:r>
              <a:rPr lang="zh-CN" altLang="en-US" sz="2000" b="0" kern="0" dirty="0">
                <a:ea typeface="宋体" charset="-122"/>
              </a:rPr>
              <a:t>注：新增加的列一律为空值。</a:t>
            </a:r>
          </a:p>
        </p:txBody>
      </p:sp>
      <p:sp>
        <p:nvSpPr>
          <p:cNvPr id="5" name="Rectangle 3"/>
          <p:cNvSpPr txBox="1">
            <a:spLocks noChangeArrowheads="1"/>
          </p:cNvSpPr>
          <p:nvPr/>
        </p:nvSpPr>
        <p:spPr bwMode="auto">
          <a:xfrm>
            <a:off x="367184" y="4653136"/>
            <a:ext cx="7834064" cy="1368152"/>
          </a:xfrm>
          <a:prstGeom prst="rect">
            <a:avLst/>
          </a:prstGeom>
          <a:solidFill>
            <a:srgbClr val="FFCCFF"/>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4000"/>
              </a:lnSpc>
              <a:buFont typeface="Wingdings" panose="05000000000000000000" pitchFamily="2" charset="2"/>
              <a:buChar char="l"/>
            </a:pPr>
            <a:r>
              <a:rPr lang="zh-CN" altLang="en-US" sz="2000" kern="0" dirty="0">
                <a:ea typeface="宋体" charset="-122"/>
              </a:rPr>
              <a:t>增加课程名称必须取唯一值的约束条件</a:t>
            </a:r>
          </a:p>
          <a:p>
            <a:pPr marL="0" indent="0">
              <a:lnSpc>
                <a:spcPts val="4000"/>
              </a:lnSpc>
              <a:buFontTx/>
              <a:buNone/>
            </a:pPr>
            <a:r>
              <a:rPr lang="zh-CN" altLang="en-US" sz="2000" kern="0" dirty="0">
                <a:ea typeface="宋体" charset="-122"/>
              </a:rPr>
              <a:t>    </a:t>
            </a:r>
            <a:r>
              <a:rPr lang="en-US" altLang="zh-CN" sz="2000" b="0" kern="0" dirty="0">
                <a:solidFill>
                  <a:srgbClr val="003399"/>
                </a:solidFill>
                <a:ea typeface="宋体" charset="-122"/>
              </a:rPr>
              <a:t>ALTER TABLE Course ADD UNIQUE(</a:t>
            </a:r>
            <a:r>
              <a:rPr lang="en-US" altLang="zh-CN" sz="2000" b="0" kern="0" dirty="0" err="1">
                <a:solidFill>
                  <a:srgbClr val="003399"/>
                </a:solidFill>
                <a:ea typeface="宋体" charset="-122"/>
              </a:rPr>
              <a:t>Cname</a:t>
            </a:r>
            <a:r>
              <a:rPr lang="en-US" altLang="zh-CN" sz="2000" b="0" kern="0" dirty="0">
                <a:solidFill>
                  <a:srgbClr val="003399"/>
                </a:solidFill>
                <a:ea typeface="宋体" charset="-122"/>
              </a:rPr>
              <a:t>); </a:t>
            </a:r>
          </a:p>
        </p:txBody>
      </p:sp>
    </p:spTree>
    <p:extLst>
      <p:ext uri="{BB962C8B-B14F-4D97-AF65-F5344CB8AC3E}">
        <p14:creationId xmlns:p14="http://schemas.microsoft.com/office/powerpoint/2010/main" val="15492918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5">
                                            <p:bg/>
                                          </p:spTgt>
                                        </p:tgtEl>
                                        <p:attrNameLst>
                                          <p:attrName>style.visibility</p:attrName>
                                        </p:attrNameLst>
                                      </p:cBhvr>
                                      <p:to>
                                        <p:strVal val="visible"/>
                                      </p:to>
                                    </p:set>
                                    <p:animEffect transition="in" filter="wipe(down)">
                                      <p:cBhvr>
                                        <p:cTn id="7" dur="500"/>
                                        <p:tgtEl>
                                          <p:spTgt spid="3379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wipe(down)">
                                      <p:cBhvr>
                                        <p:cTn id="12" dur="500"/>
                                        <p:tgtEl>
                                          <p:spTgt spid="337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795">
                                            <p:txEl>
                                              <p:pRg st="1" end="1"/>
                                            </p:txEl>
                                          </p:spTgt>
                                        </p:tgtEl>
                                        <p:attrNameLst>
                                          <p:attrName>style.visibility</p:attrName>
                                        </p:attrNameLst>
                                      </p:cBhvr>
                                      <p:to>
                                        <p:strVal val="visible"/>
                                      </p:to>
                                    </p:set>
                                    <p:animEffect transition="in" filter="wipe(down)">
                                      <p:cBhvr>
                                        <p:cTn id="17" dur="500"/>
                                        <p:tgtEl>
                                          <p:spTgt spid="337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z="3200" dirty="0">
                <a:ea typeface="宋体" charset="-122"/>
              </a:rPr>
              <a:t>数据对象定义：</a:t>
            </a:r>
            <a:r>
              <a:rPr lang="zh-CN" altLang="en-US" dirty="0">
                <a:ea typeface="宋体" charset="-122"/>
              </a:rPr>
              <a:t>删除基本表 </a:t>
            </a:r>
          </a:p>
        </p:txBody>
      </p:sp>
      <p:sp>
        <p:nvSpPr>
          <p:cNvPr id="34819" name="Rectangle 3"/>
          <p:cNvSpPr>
            <a:spLocks noGrp="1" noChangeArrowheads="1"/>
          </p:cNvSpPr>
          <p:nvPr>
            <p:ph type="body" idx="1"/>
          </p:nvPr>
        </p:nvSpPr>
        <p:spPr>
          <a:xfrm>
            <a:off x="445170" y="1268760"/>
            <a:ext cx="8451850" cy="864096"/>
          </a:xfrm>
          <a:solidFill>
            <a:schemeClr val="bg1">
              <a:lumMod val="90000"/>
            </a:schemeClr>
          </a:solidFill>
        </p:spPr>
        <p:txBody>
          <a:bodyPr/>
          <a:lstStyle/>
          <a:p>
            <a:pPr eaLnBrk="1" hangingPunct="1">
              <a:buSzPct val="65000"/>
              <a:buFont typeface="Wingdings" panose="05000000000000000000" pitchFamily="2" charset="2"/>
              <a:buChar char="l"/>
            </a:pPr>
            <a:r>
              <a:rPr lang="en-US" altLang="zh-CN" dirty="0">
                <a:solidFill>
                  <a:srgbClr val="3366CC"/>
                </a:solidFill>
                <a:ea typeface="宋体" charset="-122"/>
              </a:rPr>
              <a:t>DROP TABLE &lt;</a:t>
            </a:r>
            <a:r>
              <a:rPr lang="zh-CN" altLang="en-US" dirty="0">
                <a:solidFill>
                  <a:srgbClr val="3366CC"/>
                </a:solidFill>
                <a:ea typeface="宋体" charset="-122"/>
              </a:rPr>
              <a:t>表名</a:t>
            </a:r>
            <a:r>
              <a:rPr lang="en-US" altLang="zh-CN" dirty="0">
                <a:solidFill>
                  <a:srgbClr val="3366CC"/>
                </a:solidFill>
                <a:ea typeface="宋体" charset="-122"/>
              </a:rPr>
              <a:t>&gt;</a:t>
            </a:r>
          </a:p>
        </p:txBody>
      </p:sp>
      <p:sp>
        <p:nvSpPr>
          <p:cNvPr id="4" name="Rectangle 3"/>
          <p:cNvSpPr txBox="1">
            <a:spLocks noChangeArrowheads="1"/>
          </p:cNvSpPr>
          <p:nvPr/>
        </p:nvSpPr>
        <p:spPr bwMode="auto">
          <a:xfrm>
            <a:off x="410642" y="2805956"/>
            <a:ext cx="848637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just">
              <a:buSzPct val="65000"/>
              <a:buFont typeface="Wingdings" panose="05000000000000000000" pitchFamily="2" charset="2"/>
              <a:buChar char="l"/>
            </a:pPr>
            <a:r>
              <a:rPr lang="zh-CN" altLang="en-US" dirty="0">
                <a:ea typeface="宋体" charset="-122"/>
              </a:rPr>
              <a:t>删除</a:t>
            </a:r>
            <a:r>
              <a:rPr lang="en-US" altLang="zh-CN" dirty="0">
                <a:ea typeface="宋体" charset="-122"/>
              </a:rPr>
              <a:t>Student</a:t>
            </a:r>
            <a:r>
              <a:rPr lang="zh-CN" altLang="en-US" dirty="0">
                <a:ea typeface="宋体" charset="-122"/>
              </a:rPr>
              <a:t>表</a:t>
            </a:r>
          </a:p>
          <a:p>
            <a:pPr marL="457200" lvl="1" indent="0">
              <a:lnSpc>
                <a:spcPct val="160000"/>
              </a:lnSpc>
              <a:buSzPct val="65000"/>
              <a:buNone/>
            </a:pPr>
            <a:r>
              <a:rPr lang="en-US" altLang="zh-CN" dirty="0">
                <a:ea typeface="宋体" charset="-122"/>
              </a:rPr>
              <a:t>DROP TABLE  Student  </a:t>
            </a:r>
            <a:r>
              <a:rPr lang="en-US" altLang="zh-CN" dirty="0">
                <a:solidFill>
                  <a:srgbClr val="C00000"/>
                </a:solidFill>
                <a:ea typeface="宋体" charset="-122"/>
              </a:rPr>
              <a:t>CASCADE</a:t>
            </a:r>
            <a:r>
              <a:rPr lang="en-US" altLang="zh-CN" dirty="0">
                <a:ea typeface="宋体" charset="-122"/>
              </a:rPr>
              <a:t> ;</a:t>
            </a:r>
          </a:p>
          <a:p>
            <a:pPr lvl="1">
              <a:lnSpc>
                <a:spcPct val="160000"/>
              </a:lnSpc>
              <a:buFont typeface="Wingdings" pitchFamily="2" charset="2"/>
              <a:buChar char="n"/>
            </a:pPr>
            <a:r>
              <a:rPr lang="zh-CN" altLang="en-US" b="0" kern="0" dirty="0">
                <a:ea typeface="宋体" charset="-122"/>
              </a:rPr>
              <a:t>基本表定义被删除，数据被删除；</a:t>
            </a:r>
          </a:p>
          <a:p>
            <a:pPr lvl="1">
              <a:lnSpc>
                <a:spcPct val="160000"/>
              </a:lnSpc>
              <a:buFont typeface="Wingdings" pitchFamily="2" charset="2"/>
              <a:buChar char="n"/>
            </a:pPr>
            <a:r>
              <a:rPr lang="zh-CN" altLang="en-US" b="0" kern="0" dirty="0">
                <a:ea typeface="宋体" charset="-122"/>
              </a:rPr>
              <a:t>表上建立的索引、视图、触发器等也被删除；</a:t>
            </a:r>
          </a:p>
          <a:p>
            <a:pPr algn="just">
              <a:buFont typeface="Wingdings" pitchFamily="2" charset="2"/>
              <a:buNone/>
            </a:pPr>
            <a:endParaRPr lang="en-US" altLang="zh-CN" b="0" kern="0" dirty="0">
              <a:ea typeface="宋体" charset="-122"/>
            </a:endParaRPr>
          </a:p>
        </p:txBody>
      </p:sp>
    </p:spTree>
    <p:extLst>
      <p:ext uri="{BB962C8B-B14F-4D97-AF65-F5344CB8AC3E}">
        <p14:creationId xmlns:p14="http://schemas.microsoft.com/office/powerpoint/2010/main" val="33417561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r>
              <a:rPr lang="zh-CN" altLang="en-US" sz="2800" b="0" dirty="0">
                <a:solidFill>
                  <a:srgbClr val="C00000"/>
                </a:solidFill>
                <a:latin typeface="黑体" panose="02010609060101010101" pitchFamily="49" charset="-122"/>
                <a:ea typeface="黑体" panose="02010609060101010101" pitchFamily="49" charset="-122"/>
              </a:rPr>
              <a:t>索引</a:t>
            </a:r>
            <a:endParaRPr lang="ko-KR" altLang="en-US" sz="2800" b="0" dirty="0">
              <a:solidFill>
                <a:srgbClr val="C00000"/>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35770029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ea typeface="宋体" charset="-122"/>
              </a:rPr>
              <a:t>数据对象定义：索引的建立与删除</a:t>
            </a:r>
          </a:p>
        </p:txBody>
      </p:sp>
      <p:sp>
        <p:nvSpPr>
          <p:cNvPr id="39939" name="Rectangle 3"/>
          <p:cNvSpPr>
            <a:spLocks noGrp="1" noChangeArrowheads="1"/>
          </p:cNvSpPr>
          <p:nvPr>
            <p:ph type="body" idx="1"/>
          </p:nvPr>
        </p:nvSpPr>
        <p:spPr>
          <a:xfrm>
            <a:off x="321668" y="1373436"/>
            <a:ext cx="8229600" cy="1008112"/>
          </a:xfrm>
          <a:solidFill>
            <a:schemeClr val="bg1">
              <a:lumMod val="90000"/>
            </a:schemeClr>
          </a:solidFill>
        </p:spPr>
        <p:txBody>
          <a:bodyPr/>
          <a:lstStyle/>
          <a:p>
            <a:pPr eaLnBrk="1" hangingPunct="1">
              <a:lnSpc>
                <a:spcPts val="4000"/>
              </a:lnSpc>
            </a:pPr>
            <a:r>
              <a:rPr lang="zh-CN" altLang="en-US" sz="2400" dirty="0">
                <a:solidFill>
                  <a:srgbClr val="C00000"/>
                </a:solidFill>
                <a:ea typeface="宋体" charset="-122"/>
              </a:rPr>
              <a:t>现实诉求：将大量相关数据集中存放的核心目标之一是为了将来能快速地对其进行查找。</a:t>
            </a:r>
          </a:p>
        </p:txBody>
      </p:sp>
      <p:sp>
        <p:nvSpPr>
          <p:cNvPr id="4" name="Rectangle 3"/>
          <p:cNvSpPr txBox="1">
            <a:spLocks noChangeArrowheads="1"/>
          </p:cNvSpPr>
          <p:nvPr/>
        </p:nvSpPr>
        <p:spPr bwMode="auto">
          <a:xfrm>
            <a:off x="467544" y="2827884"/>
            <a:ext cx="8352928" cy="117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1" hangingPunct="1">
              <a:lnSpc>
                <a:spcPts val="4000"/>
              </a:lnSpc>
              <a:spcBef>
                <a:spcPct val="20000"/>
              </a:spcBef>
              <a:buClr>
                <a:schemeClr val="folHlink"/>
              </a:buClr>
              <a:buSzPct val="110000"/>
              <a:buChar char="•"/>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思考问题：给你一张选课表，查询‘</a:t>
            </a:r>
            <a:r>
              <a:rPr lang="en-US" altLang="zh-CN" dirty="0"/>
              <a:t>03001</a:t>
            </a:r>
            <a:r>
              <a:rPr lang="zh-CN" altLang="en-US" dirty="0"/>
              <a:t>’号学生的所有选课记录，你会怎么做？</a:t>
            </a:r>
          </a:p>
        </p:txBody>
      </p:sp>
      <p:graphicFrame>
        <p:nvGraphicFramePr>
          <p:cNvPr id="5" name="表格 4"/>
          <p:cNvGraphicFramePr>
            <a:graphicFrameLocks noGrp="1"/>
          </p:cNvGraphicFramePr>
          <p:nvPr>
            <p:extLst>
              <p:ext uri="{D42A27DB-BD31-4B8C-83A1-F6EECF244321}">
                <p14:modId xmlns:p14="http://schemas.microsoft.com/office/powerpoint/2010/main" val="2505891369"/>
              </p:ext>
            </p:extLst>
          </p:nvPr>
        </p:nvGraphicFramePr>
        <p:xfrm>
          <a:off x="5586339" y="3458890"/>
          <a:ext cx="3312913" cy="3005174"/>
        </p:xfrm>
        <a:graphic>
          <a:graphicData uri="http://schemas.openxmlformats.org/drawingml/2006/table">
            <a:tbl>
              <a:tblPr firstRow="1" bandRow="1">
                <a:tableStyleId>{5C22544A-7EE6-4342-B048-85BDC9FD1C3A}</a:tableStyleId>
              </a:tblPr>
              <a:tblGrid>
                <a:gridCol w="895427">
                  <a:extLst>
                    <a:ext uri="{9D8B030D-6E8A-4147-A177-3AD203B41FA5}">
                      <a16:colId xmlns:a16="http://schemas.microsoft.com/office/drawing/2014/main" val="20000"/>
                    </a:ext>
                  </a:extLst>
                </a:gridCol>
                <a:gridCol w="971870">
                  <a:extLst>
                    <a:ext uri="{9D8B030D-6E8A-4147-A177-3AD203B41FA5}">
                      <a16:colId xmlns:a16="http://schemas.microsoft.com/office/drawing/2014/main" val="20001"/>
                    </a:ext>
                  </a:extLst>
                </a:gridCol>
                <a:gridCol w="1445616">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940864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6" presetClass="entr" presetSubtype="2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4904" y="101600"/>
            <a:ext cx="7391400" cy="563563"/>
          </a:xfrm>
        </p:spPr>
        <p:txBody>
          <a:bodyPr/>
          <a:lstStyle/>
          <a:p>
            <a:r>
              <a:rPr lang="zh-CN" altLang="en-US" dirty="0">
                <a:ea typeface="宋体" charset="-122"/>
              </a:rPr>
              <a:t>数据对象定义：索引</a:t>
            </a:r>
            <a:endParaRPr lang="zh-CN" altLang="zh-CN" dirty="0">
              <a:ea typeface="宋体" charset="-122"/>
            </a:endParaRPr>
          </a:p>
        </p:txBody>
      </p:sp>
      <p:sp>
        <p:nvSpPr>
          <p:cNvPr id="6" name="Rectangle 3"/>
          <p:cNvSpPr txBox="1">
            <a:spLocks noChangeArrowheads="1"/>
          </p:cNvSpPr>
          <p:nvPr/>
        </p:nvSpPr>
        <p:spPr bwMode="auto">
          <a:xfrm>
            <a:off x="196701" y="1143844"/>
            <a:ext cx="8352928" cy="72008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4000"/>
              </a:lnSpc>
              <a:spcBef>
                <a:spcPct val="20000"/>
              </a:spcBef>
              <a:buClr>
                <a:schemeClr val="folHlink"/>
              </a:buClr>
              <a:buSzPct val="110000"/>
              <a:buChar char="•"/>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表扫描的方法</a:t>
            </a:r>
          </a:p>
        </p:txBody>
      </p:sp>
      <p:sp>
        <p:nvSpPr>
          <p:cNvPr id="7" name="Rectangle 3"/>
          <p:cNvSpPr txBox="1">
            <a:spLocks noChangeArrowheads="1"/>
          </p:cNvSpPr>
          <p:nvPr/>
        </p:nvSpPr>
        <p:spPr bwMode="auto">
          <a:xfrm>
            <a:off x="196701" y="1863924"/>
            <a:ext cx="8352928" cy="720080"/>
          </a:xfrm>
          <a:prstGeom prst="rect">
            <a:avLst/>
          </a:prstGeom>
          <a:solidFill>
            <a:srgbClr val="FFCCFF"/>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4000"/>
              </a:lnSpc>
              <a:spcBef>
                <a:spcPct val="20000"/>
              </a:spcBef>
              <a:buClr>
                <a:schemeClr val="folHlink"/>
              </a:buClr>
              <a:buSzPct val="110000"/>
              <a:buChar char="•"/>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一个优化的方法</a:t>
            </a:r>
          </a:p>
        </p:txBody>
      </p:sp>
      <p:graphicFrame>
        <p:nvGraphicFramePr>
          <p:cNvPr id="8" name="表格 7"/>
          <p:cNvGraphicFramePr>
            <a:graphicFrameLocks noGrp="1"/>
          </p:cNvGraphicFramePr>
          <p:nvPr>
            <p:extLst>
              <p:ext uri="{D42A27DB-BD31-4B8C-83A1-F6EECF244321}">
                <p14:modId xmlns:p14="http://schemas.microsoft.com/office/powerpoint/2010/main" val="2994987092"/>
              </p:ext>
            </p:extLst>
          </p:nvPr>
        </p:nvGraphicFramePr>
        <p:xfrm>
          <a:off x="3501729" y="3367004"/>
          <a:ext cx="2798463"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gridCol w="813424">
                  <a:extLst>
                    <a:ext uri="{9D8B030D-6E8A-4147-A177-3AD203B41FA5}">
                      <a16:colId xmlns:a16="http://schemas.microsoft.com/office/drawing/2014/main" val="20001"/>
                    </a:ext>
                  </a:extLst>
                </a:gridCol>
                <a:gridCol w="1058784">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003399"/>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33CC"/>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5"/>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33CC"/>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854144357"/>
              </p:ext>
            </p:extLst>
          </p:nvPr>
        </p:nvGraphicFramePr>
        <p:xfrm>
          <a:off x="179512" y="2690912"/>
          <a:ext cx="2232248" cy="2011454"/>
        </p:xfrm>
        <a:graphic>
          <a:graphicData uri="http://schemas.openxmlformats.org/drawingml/2006/table">
            <a:tbl>
              <a:tblPr firstRow="1" bandRow="1">
                <a:tableStyleId>{5C22544A-7EE6-4342-B048-85BDC9FD1C3A}</a:tableStyleId>
              </a:tblPr>
              <a:tblGrid>
                <a:gridCol w="1070432">
                  <a:extLst>
                    <a:ext uri="{9D8B030D-6E8A-4147-A177-3AD203B41FA5}">
                      <a16:colId xmlns:a16="http://schemas.microsoft.com/office/drawing/2014/main" val="20000"/>
                    </a:ext>
                  </a:extLst>
                </a:gridCol>
                <a:gridCol w="1161816">
                  <a:extLst>
                    <a:ext uri="{9D8B030D-6E8A-4147-A177-3AD203B41FA5}">
                      <a16:colId xmlns:a16="http://schemas.microsoft.com/office/drawing/2014/main" val="20001"/>
                    </a:ext>
                  </a:extLst>
                </a:gridCol>
              </a:tblGrid>
              <a:tr h="55398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Pointer</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003399"/>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33CC"/>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3" name="直接连接符 2"/>
          <p:cNvCxnSpPr/>
          <p:nvPr/>
        </p:nvCxnSpPr>
        <p:spPr bwMode="auto">
          <a:xfrm>
            <a:off x="1763688" y="3501008"/>
            <a:ext cx="849660" cy="0"/>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1763688" y="3955132"/>
            <a:ext cx="1461852" cy="0"/>
          </a:xfrm>
          <a:prstGeom prst="line">
            <a:avLst/>
          </a:prstGeom>
          <a:noFill/>
          <a:ln w="19050" cap="flat" cmpd="sng" algn="ctr">
            <a:solidFill>
              <a:srgbClr val="00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1763688" y="4437112"/>
            <a:ext cx="1197744" cy="0"/>
          </a:xfrm>
          <a:prstGeom prst="line">
            <a:avLst/>
          </a:prstGeom>
          <a:noFill/>
          <a:ln w="19050" cap="flat" cmpd="sng" algn="ctr">
            <a:solidFill>
              <a:srgbClr val="FF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613348" y="3501008"/>
            <a:ext cx="0" cy="2664296"/>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2629000" y="4157216"/>
            <a:ext cx="912068" cy="0"/>
          </a:xfrm>
          <a:prstGeom prst="line">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2949352" y="6581328"/>
            <a:ext cx="552376" cy="0"/>
          </a:xfrm>
          <a:prstGeom prst="line">
            <a:avLst/>
          </a:prstGeom>
          <a:noFill/>
          <a:ln w="19050" cap="flat" cmpd="sng" algn="ctr">
            <a:solidFill>
              <a:srgbClr val="FF33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2965004" y="4437112"/>
            <a:ext cx="0" cy="2160240"/>
          </a:xfrm>
          <a:prstGeom prst="line">
            <a:avLst/>
          </a:prstGeom>
          <a:noFill/>
          <a:ln w="19050" cap="flat" cmpd="sng" algn="ctr">
            <a:solidFill>
              <a:srgbClr val="FF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2949352" y="5157192"/>
            <a:ext cx="552376" cy="0"/>
          </a:xfrm>
          <a:prstGeom prst="line">
            <a:avLst/>
          </a:prstGeom>
          <a:noFill/>
          <a:ln w="19050" cap="flat" cmpd="sng" algn="ctr">
            <a:solidFill>
              <a:srgbClr val="FF33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2613348" y="5589240"/>
            <a:ext cx="888380" cy="0"/>
          </a:xfrm>
          <a:prstGeom prst="line">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2613348" y="6165304"/>
            <a:ext cx="912068" cy="0"/>
          </a:xfrm>
          <a:prstGeom prst="line">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3225540" y="4652558"/>
            <a:ext cx="315528" cy="0"/>
          </a:xfrm>
          <a:prstGeom prst="line">
            <a:avLst/>
          </a:prstGeom>
          <a:noFill/>
          <a:ln w="19050" cap="flat" cmpd="sng" algn="ctr">
            <a:solidFill>
              <a:srgbClr val="00339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3225540" y="3955132"/>
            <a:ext cx="0" cy="697426"/>
          </a:xfrm>
          <a:prstGeom prst="line">
            <a:avLst/>
          </a:prstGeom>
          <a:noFill/>
          <a:ln w="19050" cap="flat" cmpd="sng" algn="ctr">
            <a:solidFill>
              <a:srgbClr val="00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7" name="表格 46"/>
          <p:cNvGraphicFramePr>
            <a:graphicFrameLocks noGrp="1"/>
          </p:cNvGraphicFramePr>
          <p:nvPr>
            <p:extLst>
              <p:ext uri="{D42A27DB-BD31-4B8C-83A1-F6EECF244321}">
                <p14:modId xmlns:p14="http://schemas.microsoft.com/office/powerpoint/2010/main" val="1828172373"/>
              </p:ext>
            </p:extLst>
          </p:nvPr>
        </p:nvGraphicFramePr>
        <p:xfrm>
          <a:off x="5580112" y="1182788"/>
          <a:ext cx="2232248" cy="2011454"/>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tblGrid>
              <a:tr h="55398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Pointer</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49" name="直接连接符 48"/>
          <p:cNvCxnSpPr/>
          <p:nvPr/>
        </p:nvCxnSpPr>
        <p:spPr bwMode="auto">
          <a:xfrm>
            <a:off x="7092280" y="1942356"/>
            <a:ext cx="849660"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a:off x="7092280" y="2420888"/>
            <a:ext cx="1223628" cy="0"/>
          </a:xfrm>
          <a:prstGeom prst="line">
            <a:avLst/>
          </a:prstGeom>
          <a:noFill/>
          <a:ln w="19050" cap="flat" cmpd="sng" algn="ctr">
            <a:solidFill>
              <a:schemeClr val="tx1"/>
            </a:solidFill>
            <a:prstDash val="dash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6300192" y="6126956"/>
            <a:ext cx="2672680" cy="0"/>
          </a:xfrm>
          <a:prstGeom prst="line">
            <a:avLst/>
          </a:prstGeom>
          <a:noFill/>
          <a:ln w="19050" cap="flat" cmpd="sng" algn="ctr">
            <a:solidFill>
              <a:schemeClr val="tx1"/>
            </a:solidFill>
            <a:prstDash val="lgDash"/>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7920260" y="1942356"/>
            <a:ext cx="0" cy="221486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6285756" y="4156968"/>
            <a:ext cx="1656184" cy="0"/>
          </a:xfrm>
          <a:prstGeom prst="line">
            <a:avLst/>
          </a:prstGeom>
          <a:noFill/>
          <a:ln w="19050" cap="flat" cmpd="sng" algn="ctr">
            <a:solidFill>
              <a:schemeClr val="tx1"/>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p:nvPr/>
        </p:nvCxnSpPr>
        <p:spPr bwMode="auto">
          <a:xfrm>
            <a:off x="6300192" y="4676718"/>
            <a:ext cx="2015716" cy="0"/>
          </a:xfrm>
          <a:prstGeom prst="line">
            <a:avLst/>
          </a:prstGeom>
          <a:noFill/>
          <a:ln w="19050" cap="flat" cmpd="sng" algn="ctr">
            <a:solidFill>
              <a:schemeClr val="tx1"/>
            </a:solidFill>
            <a:prstDash val="dashDot"/>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p:nvPr/>
        </p:nvCxnSpPr>
        <p:spPr bwMode="auto">
          <a:xfrm>
            <a:off x="6315236" y="5157192"/>
            <a:ext cx="2000672" cy="0"/>
          </a:xfrm>
          <a:prstGeom prst="line">
            <a:avLst/>
          </a:prstGeom>
          <a:noFill/>
          <a:ln w="19050" cap="flat" cmpd="sng" algn="ctr">
            <a:solidFill>
              <a:schemeClr val="tx1"/>
            </a:solidFill>
            <a:prstDash val="dashDot"/>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p:nvPr/>
        </p:nvCxnSpPr>
        <p:spPr bwMode="auto">
          <a:xfrm>
            <a:off x="6300192" y="5733256"/>
            <a:ext cx="2015716" cy="0"/>
          </a:xfrm>
          <a:prstGeom prst="line">
            <a:avLst/>
          </a:prstGeom>
          <a:noFill/>
          <a:ln w="19050" cap="flat" cmpd="sng" algn="ctr">
            <a:solidFill>
              <a:schemeClr val="tx1"/>
            </a:solidFill>
            <a:prstDash val="dashDot"/>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a:off x="7099442" y="2924944"/>
            <a:ext cx="1873430" cy="0"/>
          </a:xfrm>
          <a:prstGeom prst="line">
            <a:avLst/>
          </a:prstGeom>
          <a:noFill/>
          <a:ln w="19050" cap="flat" cmpd="sng" algn="ctr">
            <a:solidFill>
              <a:schemeClr val="tx1"/>
            </a:solidFill>
            <a:prstDash val="lg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6315236" y="6581328"/>
            <a:ext cx="2657636" cy="0"/>
          </a:xfrm>
          <a:prstGeom prst="line">
            <a:avLst/>
          </a:prstGeom>
          <a:noFill/>
          <a:ln w="19050" cap="flat" cmpd="sng" algn="ctr">
            <a:solidFill>
              <a:schemeClr val="tx1"/>
            </a:solidFill>
            <a:prstDash val="lgDash"/>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8315908" y="2420888"/>
            <a:ext cx="0" cy="3312368"/>
          </a:xfrm>
          <a:prstGeom prst="line">
            <a:avLst/>
          </a:prstGeom>
          <a:noFill/>
          <a:ln w="19050" cap="flat" cmpd="sng" algn="ctr">
            <a:solidFill>
              <a:schemeClr val="tx1"/>
            </a:solidFill>
            <a:prstDash val="dash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a:off x="8972872" y="2924944"/>
            <a:ext cx="0" cy="3656384"/>
          </a:xfrm>
          <a:prstGeom prst="line">
            <a:avLst/>
          </a:prstGeom>
          <a:noFill/>
          <a:ln w="19050" cap="flat" cmpd="sng" algn="ctr">
            <a:solidFill>
              <a:schemeClr val="tx1"/>
            </a:solidFill>
            <a:prstDash val="lg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9434" name="TextBox 529433"/>
          <p:cNvSpPr txBox="1"/>
          <p:nvPr/>
        </p:nvSpPr>
        <p:spPr>
          <a:xfrm>
            <a:off x="2771800" y="2794132"/>
            <a:ext cx="4172937" cy="400110"/>
          </a:xfrm>
          <a:prstGeom prst="rect">
            <a:avLst/>
          </a:prstGeom>
          <a:noFill/>
        </p:spPr>
        <p:txBody>
          <a:bodyPr wrap="none" rtlCol="0">
            <a:spAutoFit/>
          </a:bodyPr>
          <a:lstStyle/>
          <a:p>
            <a:r>
              <a:rPr lang="zh-CN" altLang="en-US" dirty="0">
                <a:solidFill>
                  <a:srgbClr val="C00000"/>
                </a:solidFill>
                <a:latin typeface="楷体" panose="02010609060101010101" pitchFamily="49" charset="-122"/>
                <a:ea typeface="楷体" panose="02010609060101010101" pitchFamily="49" charset="-122"/>
              </a:rPr>
              <a:t>如果要查询</a:t>
            </a:r>
            <a:r>
              <a:rPr lang="en-US" altLang="zh-CN" dirty="0">
                <a:solidFill>
                  <a:srgbClr val="C00000"/>
                </a:solidFill>
                <a:latin typeface="楷体" panose="02010609060101010101" pitchFamily="49" charset="-122"/>
                <a:ea typeface="楷体" panose="02010609060101010101" pitchFamily="49" charset="-122"/>
              </a:rPr>
              <a:t>2</a:t>
            </a:r>
            <a:r>
              <a:rPr lang="zh-CN" altLang="en-US" dirty="0">
                <a:solidFill>
                  <a:srgbClr val="C00000"/>
                </a:solidFill>
                <a:latin typeface="楷体" panose="02010609060101010101" pitchFamily="49" charset="-122"/>
                <a:ea typeface="楷体" panose="02010609060101010101" pitchFamily="49" charset="-122"/>
              </a:rPr>
              <a:t>号课程的选课记录呢？</a:t>
            </a:r>
          </a:p>
        </p:txBody>
      </p:sp>
    </p:spTree>
    <p:extLst>
      <p:ext uri="{BB962C8B-B14F-4D97-AF65-F5344CB8AC3E}">
        <p14:creationId xmlns:p14="http://schemas.microsoft.com/office/powerpoint/2010/main" val="40798937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16" presetClass="entr" presetSubtype="2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circle(in)">
                                      <p:cBhvr>
                                        <p:cTn id="28" dur="2000"/>
                                        <p:tgtEl>
                                          <p:spTgt spid="19"/>
                                        </p:tgtEl>
                                      </p:cBhvr>
                                    </p:animEffect>
                                  </p:childTnLst>
                                </p:cTn>
                              </p:par>
                              <p:par>
                                <p:cTn id="29" presetID="6" presetClass="entr" presetSubtype="16"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ircle(in)">
                                      <p:cBhvr>
                                        <p:cTn id="31" dur="20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2000"/>
                                        <p:tgtEl>
                                          <p:spTgt spid="12"/>
                                        </p:tgtEl>
                                      </p:cBhvr>
                                    </p:animEffect>
                                  </p:childTnLst>
                                </p:cTn>
                              </p:par>
                              <p:par>
                                <p:cTn id="37" presetID="6" presetClass="entr" presetSubtype="16"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circle(in)">
                                      <p:cBhvr>
                                        <p:cTn id="39" dur="2000"/>
                                        <p:tgtEl>
                                          <p:spTgt spid="38"/>
                                        </p:tgtEl>
                                      </p:cBhvr>
                                    </p:animEffect>
                                  </p:childTnLst>
                                </p:cTn>
                              </p:par>
                              <p:par>
                                <p:cTn id="40" presetID="6" presetClass="entr" presetSubtype="16"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circle(in)">
                                      <p:cBhvr>
                                        <p:cTn id="42" dur="20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circle(in)">
                                      <p:cBhvr>
                                        <p:cTn id="50" dur="2000"/>
                                        <p:tgtEl>
                                          <p:spTgt spid="17"/>
                                        </p:tgtEl>
                                      </p:cBhvr>
                                    </p:animEffect>
                                  </p:childTnLst>
                                </p:cTn>
                              </p:par>
                              <p:par>
                                <p:cTn id="51" presetID="6" presetClass="entr" presetSubtype="16"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circle(in)">
                                      <p:cBhvr>
                                        <p:cTn id="53" dur="2000"/>
                                        <p:tgtEl>
                                          <p:spTgt spid="18"/>
                                        </p:tgtEl>
                                      </p:cBhvr>
                                    </p:animEffect>
                                  </p:childTnLst>
                                </p:cTn>
                              </p:par>
                              <p:par>
                                <p:cTn id="54" presetID="6" presetClass="entr" presetSubtype="16"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circle(in)">
                                      <p:cBhvr>
                                        <p:cTn id="56" dur="20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529434"/>
                                        </p:tgtEl>
                                        <p:attrNameLst>
                                          <p:attrName>style.visibility</p:attrName>
                                        </p:attrNameLst>
                                      </p:cBhvr>
                                      <p:to>
                                        <p:strVal val="visible"/>
                                      </p:to>
                                    </p:set>
                                    <p:animEffect transition="in" filter="wipe(down)">
                                      <p:cBhvr>
                                        <p:cTn id="61" dur="580">
                                          <p:stCondLst>
                                            <p:cond delay="0"/>
                                          </p:stCondLst>
                                        </p:cTn>
                                        <p:tgtEl>
                                          <p:spTgt spid="529434"/>
                                        </p:tgtEl>
                                      </p:cBhvr>
                                    </p:animEffect>
                                    <p:anim calcmode="lin" valueType="num">
                                      <p:cBhvr>
                                        <p:cTn id="62" dur="1822" tmFilter="0,0; 0.14,0.36; 0.43,0.73; 0.71,0.91; 1.0,1.0">
                                          <p:stCondLst>
                                            <p:cond delay="0"/>
                                          </p:stCondLst>
                                        </p:cTn>
                                        <p:tgtEl>
                                          <p:spTgt spid="529434"/>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29434"/>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29434"/>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29434"/>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29434"/>
                                        </p:tgtEl>
                                        <p:attrNameLst>
                                          <p:attrName>ppt_y</p:attrName>
                                        </p:attrNameLst>
                                      </p:cBhvr>
                                      <p:tavLst>
                                        <p:tav tm="0" fmla="#ppt_y-sin(pi*$)/81">
                                          <p:val>
                                            <p:fltVal val="0"/>
                                          </p:val>
                                        </p:tav>
                                        <p:tav tm="100000">
                                          <p:val>
                                            <p:fltVal val="1"/>
                                          </p:val>
                                        </p:tav>
                                      </p:tavLst>
                                    </p:anim>
                                    <p:animScale>
                                      <p:cBhvr>
                                        <p:cTn id="67" dur="26">
                                          <p:stCondLst>
                                            <p:cond delay="650"/>
                                          </p:stCondLst>
                                        </p:cTn>
                                        <p:tgtEl>
                                          <p:spTgt spid="529434"/>
                                        </p:tgtEl>
                                      </p:cBhvr>
                                      <p:to x="100000" y="60000"/>
                                    </p:animScale>
                                    <p:animScale>
                                      <p:cBhvr>
                                        <p:cTn id="68" dur="166" decel="50000">
                                          <p:stCondLst>
                                            <p:cond delay="676"/>
                                          </p:stCondLst>
                                        </p:cTn>
                                        <p:tgtEl>
                                          <p:spTgt spid="529434"/>
                                        </p:tgtEl>
                                      </p:cBhvr>
                                      <p:to x="100000" y="100000"/>
                                    </p:animScale>
                                    <p:animScale>
                                      <p:cBhvr>
                                        <p:cTn id="69" dur="26">
                                          <p:stCondLst>
                                            <p:cond delay="1312"/>
                                          </p:stCondLst>
                                        </p:cTn>
                                        <p:tgtEl>
                                          <p:spTgt spid="529434"/>
                                        </p:tgtEl>
                                      </p:cBhvr>
                                      <p:to x="100000" y="80000"/>
                                    </p:animScale>
                                    <p:animScale>
                                      <p:cBhvr>
                                        <p:cTn id="70" dur="166" decel="50000">
                                          <p:stCondLst>
                                            <p:cond delay="1338"/>
                                          </p:stCondLst>
                                        </p:cTn>
                                        <p:tgtEl>
                                          <p:spTgt spid="529434"/>
                                        </p:tgtEl>
                                      </p:cBhvr>
                                      <p:to x="100000" y="100000"/>
                                    </p:animScale>
                                    <p:animScale>
                                      <p:cBhvr>
                                        <p:cTn id="71" dur="26">
                                          <p:stCondLst>
                                            <p:cond delay="1642"/>
                                          </p:stCondLst>
                                        </p:cTn>
                                        <p:tgtEl>
                                          <p:spTgt spid="529434"/>
                                        </p:tgtEl>
                                      </p:cBhvr>
                                      <p:to x="100000" y="90000"/>
                                    </p:animScale>
                                    <p:animScale>
                                      <p:cBhvr>
                                        <p:cTn id="72" dur="166" decel="50000">
                                          <p:stCondLst>
                                            <p:cond delay="1668"/>
                                          </p:stCondLst>
                                        </p:cTn>
                                        <p:tgtEl>
                                          <p:spTgt spid="529434"/>
                                        </p:tgtEl>
                                      </p:cBhvr>
                                      <p:to x="100000" y="100000"/>
                                    </p:animScale>
                                    <p:animScale>
                                      <p:cBhvr>
                                        <p:cTn id="73" dur="26">
                                          <p:stCondLst>
                                            <p:cond delay="1808"/>
                                          </p:stCondLst>
                                        </p:cTn>
                                        <p:tgtEl>
                                          <p:spTgt spid="529434"/>
                                        </p:tgtEl>
                                      </p:cBhvr>
                                      <p:to x="100000" y="95000"/>
                                    </p:animScale>
                                    <p:animScale>
                                      <p:cBhvr>
                                        <p:cTn id="74" dur="166" decel="50000">
                                          <p:stCondLst>
                                            <p:cond delay="1834"/>
                                          </p:stCondLst>
                                        </p:cTn>
                                        <p:tgtEl>
                                          <p:spTgt spid="529434"/>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529434"/>
                                        </p:tgtEl>
                                      </p:cBhvr>
                                    </p:animEffect>
                                    <p:set>
                                      <p:cBhvr>
                                        <p:cTn id="79" dur="1" fill="hold">
                                          <p:stCondLst>
                                            <p:cond delay="499"/>
                                          </p:stCondLst>
                                        </p:cTn>
                                        <p:tgtEl>
                                          <p:spTgt spid="529434"/>
                                        </p:tgtEl>
                                        <p:attrNameLst>
                                          <p:attrName>style.visibility</p:attrName>
                                        </p:attrNameLst>
                                      </p:cBhvr>
                                      <p:to>
                                        <p:strVal val="hidden"/>
                                      </p:to>
                                    </p:set>
                                  </p:childTnLst>
                                </p:cTn>
                              </p:par>
                              <p:par>
                                <p:cTn id="80" presetID="16" presetClass="entr" presetSubtype="21" fill="hold"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arn(inVertical)">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circle(in)">
                                      <p:cBhvr>
                                        <p:cTn id="87" dur="2000"/>
                                        <p:tgtEl>
                                          <p:spTgt spid="49"/>
                                        </p:tgtEl>
                                      </p:cBhvr>
                                    </p:animEffect>
                                  </p:childTnLst>
                                </p:cTn>
                              </p:par>
                              <p:par>
                                <p:cTn id="88" presetID="6" presetClass="entr" presetSubtype="16"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circle(in)">
                                      <p:cBhvr>
                                        <p:cTn id="90" dur="2000"/>
                                        <p:tgtEl>
                                          <p:spTgt spid="54"/>
                                        </p:tgtEl>
                                      </p:cBhvr>
                                    </p:animEffect>
                                  </p:childTnLst>
                                </p:cTn>
                              </p:par>
                              <p:par>
                                <p:cTn id="91" presetID="6" presetClass="entr" presetSubtype="16" fill="hold" nodeType="with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circle(in)">
                                      <p:cBhvr>
                                        <p:cTn id="93" dur="2000"/>
                                        <p:tgtEl>
                                          <p:spTgt spid="56"/>
                                        </p:tgtEl>
                                      </p:cBhvr>
                                    </p:animEffect>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nodeType="click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circle(in)">
                                      <p:cBhvr>
                                        <p:cTn id="98" dur="2000"/>
                                        <p:tgtEl>
                                          <p:spTgt spid="50"/>
                                        </p:tgtEl>
                                      </p:cBhvr>
                                    </p:animEffect>
                                  </p:childTnLst>
                                </p:cTn>
                              </p:par>
                              <p:par>
                                <p:cTn id="99" presetID="6" presetClass="entr" presetSubtype="16" fill="hold" nodeType="with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circle(in)">
                                      <p:cBhvr>
                                        <p:cTn id="101" dur="2000"/>
                                        <p:tgtEl>
                                          <p:spTgt spid="62"/>
                                        </p:tgtEl>
                                      </p:cBhvr>
                                    </p:animEffect>
                                  </p:childTnLst>
                                </p:cTn>
                              </p:par>
                              <p:par>
                                <p:cTn id="102" presetID="6" presetClass="entr" presetSubtype="16" fill="hold"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circle(in)">
                                      <p:cBhvr>
                                        <p:cTn id="104" dur="2000"/>
                                        <p:tgtEl>
                                          <p:spTgt spid="57"/>
                                        </p:tgtEl>
                                      </p:cBhvr>
                                    </p:animEffect>
                                  </p:childTnLst>
                                </p:cTn>
                              </p:par>
                              <p:par>
                                <p:cTn id="105" presetID="6" presetClass="entr" presetSubtype="16"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circle(in)">
                                      <p:cBhvr>
                                        <p:cTn id="107" dur="2000"/>
                                        <p:tgtEl>
                                          <p:spTgt spid="58"/>
                                        </p:tgtEl>
                                      </p:cBhvr>
                                    </p:animEffect>
                                  </p:childTnLst>
                                </p:cTn>
                              </p:par>
                              <p:par>
                                <p:cTn id="108" presetID="6" presetClass="entr" presetSubtype="16" fill="hold" nodeType="withEffect">
                                  <p:stCondLst>
                                    <p:cond delay="0"/>
                                  </p:stCondLst>
                                  <p:childTnLst>
                                    <p:set>
                                      <p:cBhvr>
                                        <p:cTn id="109" dur="1" fill="hold">
                                          <p:stCondLst>
                                            <p:cond delay="0"/>
                                          </p:stCondLst>
                                        </p:cTn>
                                        <p:tgtEl>
                                          <p:spTgt spid="59"/>
                                        </p:tgtEl>
                                        <p:attrNameLst>
                                          <p:attrName>style.visibility</p:attrName>
                                        </p:attrNameLst>
                                      </p:cBhvr>
                                      <p:to>
                                        <p:strVal val="visible"/>
                                      </p:to>
                                    </p:set>
                                    <p:animEffect transition="in" filter="circle(in)">
                                      <p:cBhvr>
                                        <p:cTn id="110" dur="2000"/>
                                        <p:tgtEl>
                                          <p:spTgt spid="59"/>
                                        </p:tgtEl>
                                      </p:cBhvr>
                                    </p:animEffect>
                                  </p:childTnLst>
                                </p:cTn>
                              </p:par>
                            </p:childTnLst>
                          </p:cTn>
                        </p:par>
                      </p:childTnLst>
                    </p:cTn>
                  </p:par>
                  <p:par>
                    <p:cTn id="111" fill="hold">
                      <p:stCondLst>
                        <p:cond delay="indefinite"/>
                      </p:stCondLst>
                      <p:childTnLst>
                        <p:par>
                          <p:cTn id="112" fill="hold">
                            <p:stCondLst>
                              <p:cond delay="0"/>
                            </p:stCondLst>
                            <p:childTnLst>
                              <p:par>
                                <p:cTn id="113" presetID="6" presetClass="entr" presetSubtype="16" fill="hold" nodeType="click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circle(in)">
                                      <p:cBhvr>
                                        <p:cTn id="115" dur="2000"/>
                                        <p:tgtEl>
                                          <p:spTgt spid="60"/>
                                        </p:tgtEl>
                                      </p:cBhvr>
                                    </p:animEffect>
                                  </p:childTnLst>
                                </p:cTn>
                              </p:par>
                              <p:par>
                                <p:cTn id="116" presetID="6" presetClass="entr" presetSubtype="16"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circle(in)">
                                      <p:cBhvr>
                                        <p:cTn id="118" dur="2000"/>
                                        <p:tgtEl>
                                          <p:spTgt spid="52"/>
                                        </p:tgtEl>
                                      </p:cBhvr>
                                    </p:animEffect>
                                  </p:childTnLst>
                                </p:cTn>
                              </p:par>
                              <p:par>
                                <p:cTn id="119" presetID="6" presetClass="entr" presetSubtype="16"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circle(in)">
                                      <p:cBhvr>
                                        <p:cTn id="121" dur="2000"/>
                                        <p:tgtEl>
                                          <p:spTgt spid="61"/>
                                        </p:tgtEl>
                                      </p:cBhvr>
                                    </p:animEffect>
                                  </p:childTnLst>
                                </p:cTn>
                              </p:par>
                              <p:par>
                                <p:cTn id="122" presetID="6" presetClass="entr" presetSubtype="16" fill="hold" nodeType="withEffect">
                                  <p:stCondLst>
                                    <p:cond delay="0"/>
                                  </p:stCondLst>
                                  <p:childTnLst>
                                    <p:set>
                                      <p:cBhvr>
                                        <p:cTn id="123" dur="1" fill="hold">
                                          <p:stCondLst>
                                            <p:cond delay="0"/>
                                          </p:stCondLst>
                                        </p:cTn>
                                        <p:tgtEl>
                                          <p:spTgt spid="64"/>
                                        </p:tgtEl>
                                        <p:attrNameLst>
                                          <p:attrName>style.visibility</p:attrName>
                                        </p:attrNameLst>
                                      </p:cBhvr>
                                      <p:to>
                                        <p:strVal val="visible"/>
                                      </p:to>
                                    </p:set>
                                    <p:animEffect transition="in" filter="circle(in)">
                                      <p:cBhvr>
                                        <p:cTn id="124"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29434" grpId="0"/>
      <p:bldP spid="52943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引子</a:t>
            </a:r>
          </a:p>
        </p:txBody>
      </p:sp>
      <p:pic>
        <p:nvPicPr>
          <p:cNvPr id="151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86" y="2780928"/>
            <a:ext cx="873442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标注 4"/>
          <p:cNvSpPr/>
          <p:nvPr/>
        </p:nvSpPr>
        <p:spPr bwMode="auto">
          <a:xfrm>
            <a:off x="257409" y="1498084"/>
            <a:ext cx="8572178" cy="783193"/>
          </a:xfrm>
          <a:prstGeom prst="wedgeRoundRectCallout">
            <a:avLst>
              <a:gd name="adj1" fmla="val 344"/>
              <a:gd name="adj2" fmla="val 127204"/>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algn="l"/>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DBMS</a:t>
            </a: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向我们</a:t>
            </a:r>
            <a:r>
              <a:rPr lang="zh-CN" altLang="en-US" dirty="0">
                <a:solidFill>
                  <a:schemeClr val="tx1"/>
                </a:solidFill>
                <a:latin typeface="黑体" panose="02010609060101010101" pitchFamily="49" charset="-122"/>
                <a:ea typeface="黑体" panose="02010609060101010101" pitchFamily="49" charset="-122"/>
              </a:rPr>
              <a:t>屏蔽了数据的存储细节，应用程序员只需要关注数据的逻辑结构。这使得为所有关系数据库提供统一的标准操作语言提供了基础。</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027571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ea typeface="宋体" charset="-122"/>
              </a:rPr>
              <a:t>数据对象定义：索引的建立与删除</a:t>
            </a:r>
          </a:p>
        </p:txBody>
      </p:sp>
      <p:sp>
        <p:nvSpPr>
          <p:cNvPr id="4" name="Rectangle 3"/>
          <p:cNvSpPr txBox="1">
            <a:spLocks noChangeArrowheads="1"/>
          </p:cNvSpPr>
          <p:nvPr/>
        </p:nvSpPr>
        <p:spPr bwMode="auto">
          <a:xfrm>
            <a:off x="323528" y="1628800"/>
            <a:ext cx="835292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1" hangingPunct="1">
              <a:lnSpc>
                <a:spcPts val="4000"/>
              </a:lnSpc>
              <a:spcBef>
                <a:spcPct val="20000"/>
              </a:spcBef>
              <a:buClr>
                <a:schemeClr val="folHlink"/>
              </a:buClr>
              <a:buSzPct val="110000"/>
              <a:buChar char="•"/>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引入</a:t>
            </a:r>
            <a:r>
              <a:rPr lang="zh-CN" altLang="en-US" dirty="0">
                <a:solidFill>
                  <a:srgbClr val="FF9900"/>
                </a:solidFill>
              </a:rPr>
              <a:t>索引</a:t>
            </a:r>
            <a:r>
              <a:rPr lang="zh-CN" altLang="en-US" dirty="0"/>
              <a:t>提高数据库的查询速度。</a:t>
            </a:r>
          </a:p>
          <a:p>
            <a:endParaRPr lang="en-US" altLang="zh-CN" dirty="0"/>
          </a:p>
          <a:p>
            <a:r>
              <a:rPr lang="zh-CN" altLang="en-US" dirty="0"/>
              <a:t>索引：数据表中一个或多个列的一种有序（存储）结构。每个索引项都有一个特定的搜索码与表中的记录关联，索引按顺序存储搜索码的值。</a:t>
            </a:r>
            <a:endParaRPr lang="en-US" altLang="zh-CN" dirty="0"/>
          </a:p>
          <a:p>
            <a:endParaRPr lang="en-US" altLang="zh-CN" dirty="0"/>
          </a:p>
          <a:p>
            <a:r>
              <a:rPr lang="zh-CN" altLang="en-US" dirty="0"/>
              <a:t>索引采用空间换时间策略来提高查询速度。</a:t>
            </a:r>
          </a:p>
          <a:p>
            <a:endParaRPr lang="zh-CN" altLang="en-US" dirty="0"/>
          </a:p>
        </p:txBody>
      </p:sp>
    </p:spTree>
    <p:extLst>
      <p:ext uri="{BB962C8B-B14F-4D97-AF65-F5344CB8AC3E}">
        <p14:creationId xmlns:p14="http://schemas.microsoft.com/office/powerpoint/2010/main" val="43769288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27000"/>
            <a:ext cx="8729662" cy="609600"/>
          </a:xfrm>
        </p:spPr>
        <p:txBody>
          <a:bodyPr/>
          <a:lstStyle/>
          <a:p>
            <a:r>
              <a:rPr lang="zh-CN" altLang="en-US" dirty="0">
                <a:ea typeface="宋体" charset="-122"/>
              </a:rPr>
              <a:t>数据对象定义：索引的建立与删除</a:t>
            </a:r>
            <a:endParaRPr lang="zh-CN" altLang="en-US" dirty="0"/>
          </a:p>
        </p:txBody>
      </p:sp>
      <p:sp>
        <p:nvSpPr>
          <p:cNvPr id="3" name="内容占位符 2"/>
          <p:cNvSpPr>
            <a:spLocks noGrp="1"/>
          </p:cNvSpPr>
          <p:nvPr>
            <p:ph idx="1"/>
          </p:nvPr>
        </p:nvSpPr>
        <p:spPr>
          <a:xfrm>
            <a:off x="361975" y="1114772"/>
            <a:ext cx="7978080" cy="1656184"/>
          </a:xfrm>
          <a:solidFill>
            <a:schemeClr val="bg1">
              <a:lumMod val="90000"/>
            </a:schemeClr>
          </a:solidFill>
        </p:spPr>
        <p:txBody>
          <a:bodyPr/>
          <a:lstStyle/>
          <a:p>
            <a:r>
              <a:rPr lang="zh-CN" altLang="en-US" sz="2400" dirty="0">
                <a:latin typeface="楷体" panose="02010609060101010101" pitchFamily="49" charset="-122"/>
                <a:ea typeface="楷体" panose="02010609060101010101" pitchFamily="49" charset="-122"/>
              </a:rPr>
              <a:t>问题</a:t>
            </a:r>
            <a:r>
              <a:rPr lang="zh-CN" altLang="en-US" sz="2400" b="0" dirty="0">
                <a:latin typeface="楷体" panose="02010609060101010101" pitchFamily="49" charset="-122"/>
                <a:ea typeface="楷体" panose="02010609060101010101" pitchFamily="49" charset="-122"/>
              </a:rPr>
              <a:t>：两张内容完全相同的表，如果有不同的存储结构，对查询性能有何影响？</a:t>
            </a:r>
            <a:endParaRPr lang="en-US" altLang="zh-CN" sz="2400" b="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案例</a:t>
            </a:r>
            <a:r>
              <a:rPr lang="zh-CN" altLang="en-US" sz="2400" b="0" dirty="0">
                <a:latin typeface="楷体" panose="02010609060101010101" pitchFamily="49" charset="-122"/>
                <a:ea typeface="楷体" panose="02010609060101010101" pitchFamily="49" charset="-122"/>
              </a:rPr>
              <a:t>：如果需要查询</a:t>
            </a:r>
            <a:r>
              <a:rPr lang="en-US" altLang="zh-CN" sz="2400" b="0" dirty="0">
                <a:latin typeface="楷体" panose="02010609060101010101" pitchFamily="49" charset="-122"/>
                <a:ea typeface="楷体" panose="02010609060101010101" pitchFamily="49" charset="-122"/>
              </a:rPr>
              <a:t>90</a:t>
            </a:r>
            <a:r>
              <a:rPr lang="zh-CN" altLang="en-US" sz="2400" b="0" dirty="0">
                <a:latin typeface="楷体" panose="02010609060101010101" pitchFamily="49" charset="-122"/>
                <a:ea typeface="楷体" panose="02010609060101010101" pitchFamily="49" charset="-122"/>
              </a:rPr>
              <a:t>分以上的选课记录，请分析下面两种表结构对查询的影响。</a:t>
            </a:r>
          </a:p>
        </p:txBody>
      </p:sp>
      <p:graphicFrame>
        <p:nvGraphicFramePr>
          <p:cNvPr id="4" name="表格 3"/>
          <p:cNvGraphicFramePr>
            <a:graphicFrameLocks noGrp="1"/>
          </p:cNvGraphicFramePr>
          <p:nvPr>
            <p:extLst>
              <p:ext uri="{D42A27DB-BD31-4B8C-83A1-F6EECF244321}">
                <p14:modId xmlns:p14="http://schemas.microsoft.com/office/powerpoint/2010/main" val="4026344580"/>
              </p:ext>
            </p:extLst>
          </p:nvPr>
        </p:nvGraphicFramePr>
        <p:xfrm>
          <a:off x="179512" y="3247546"/>
          <a:ext cx="2798463"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gridCol w="813424">
                  <a:extLst>
                    <a:ext uri="{9D8B030D-6E8A-4147-A177-3AD203B41FA5}">
                      <a16:colId xmlns:a16="http://schemas.microsoft.com/office/drawing/2014/main" val="20001"/>
                    </a:ext>
                  </a:extLst>
                </a:gridCol>
                <a:gridCol w="1058784">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5"/>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96</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510987208"/>
              </p:ext>
            </p:extLst>
          </p:nvPr>
        </p:nvGraphicFramePr>
        <p:xfrm>
          <a:off x="4932040" y="3273954"/>
          <a:ext cx="2798463"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gridCol w="813424">
                  <a:extLst>
                    <a:ext uri="{9D8B030D-6E8A-4147-A177-3AD203B41FA5}">
                      <a16:colId xmlns:a16="http://schemas.microsoft.com/office/drawing/2014/main" val="20001"/>
                    </a:ext>
                  </a:extLst>
                </a:gridCol>
                <a:gridCol w="1058784">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96</a:t>
                      </a:r>
                    </a:p>
                  </a:txBody>
                  <a:tcPr marL="90000" marR="90000" marT="46800" marB="46800" horzOverflow="overflow"/>
                </a:tc>
                <a:extLst>
                  <a:ext uri="{0D108BD9-81ED-4DB2-BD59-A6C34878D82A}">
                    <a16:rowId xmlns:a16="http://schemas.microsoft.com/office/drawing/2014/main" val="10001"/>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5"/>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0190035"/>
              </p:ext>
            </p:extLst>
          </p:nvPr>
        </p:nvGraphicFramePr>
        <p:xfrm>
          <a:off x="834802" y="1114772"/>
          <a:ext cx="2232248" cy="2011454"/>
        </p:xfrm>
        <a:graphic>
          <a:graphicData uri="http://schemas.openxmlformats.org/drawingml/2006/table">
            <a:tbl>
              <a:tblPr firstRow="1" bandRow="1">
                <a:tableStyleId>{5C22544A-7EE6-4342-B048-85BDC9FD1C3A}</a:tableStyleId>
              </a:tblPr>
              <a:tblGrid>
                <a:gridCol w="1070432">
                  <a:extLst>
                    <a:ext uri="{9D8B030D-6E8A-4147-A177-3AD203B41FA5}">
                      <a16:colId xmlns:a16="http://schemas.microsoft.com/office/drawing/2014/main" val="20000"/>
                    </a:ext>
                  </a:extLst>
                </a:gridCol>
                <a:gridCol w="1161816">
                  <a:extLst>
                    <a:ext uri="{9D8B030D-6E8A-4147-A177-3AD203B41FA5}">
                      <a16:colId xmlns:a16="http://schemas.microsoft.com/office/drawing/2014/main" val="20001"/>
                    </a:ext>
                  </a:extLst>
                </a:gridCol>
              </a:tblGrid>
              <a:tr h="55398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Pointer</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90-100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80-89</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70-79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7" name="直接连接符 6"/>
          <p:cNvCxnSpPr/>
          <p:nvPr/>
        </p:nvCxnSpPr>
        <p:spPr bwMode="auto">
          <a:xfrm>
            <a:off x="2555776" y="1916832"/>
            <a:ext cx="936104"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491880" y="1916832"/>
            <a:ext cx="0" cy="452116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H="1">
            <a:off x="2977975" y="4077072"/>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4" name="表格 13"/>
          <p:cNvGraphicFramePr>
            <a:graphicFrameLocks noGrp="1"/>
          </p:cNvGraphicFramePr>
          <p:nvPr>
            <p:extLst>
              <p:ext uri="{D42A27DB-BD31-4B8C-83A1-F6EECF244321}">
                <p14:modId xmlns:p14="http://schemas.microsoft.com/office/powerpoint/2010/main" val="1446015396"/>
              </p:ext>
            </p:extLst>
          </p:nvPr>
        </p:nvGraphicFramePr>
        <p:xfrm>
          <a:off x="5686787" y="1114772"/>
          <a:ext cx="2232248" cy="2011454"/>
        </p:xfrm>
        <a:graphic>
          <a:graphicData uri="http://schemas.openxmlformats.org/drawingml/2006/table">
            <a:tbl>
              <a:tblPr firstRow="1" bandRow="1">
                <a:tableStyleId>{5C22544A-7EE6-4342-B048-85BDC9FD1C3A}</a:tableStyleId>
              </a:tblPr>
              <a:tblGrid>
                <a:gridCol w="1070432">
                  <a:extLst>
                    <a:ext uri="{9D8B030D-6E8A-4147-A177-3AD203B41FA5}">
                      <a16:colId xmlns:a16="http://schemas.microsoft.com/office/drawing/2014/main" val="20000"/>
                    </a:ext>
                  </a:extLst>
                </a:gridCol>
                <a:gridCol w="1161816">
                  <a:extLst>
                    <a:ext uri="{9D8B030D-6E8A-4147-A177-3AD203B41FA5}">
                      <a16:colId xmlns:a16="http://schemas.microsoft.com/office/drawing/2014/main" val="20001"/>
                    </a:ext>
                  </a:extLst>
                </a:gridCol>
              </a:tblGrid>
              <a:tr h="55398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Pointer</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90-100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80-89</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70-79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18" name="直接连接符 17"/>
          <p:cNvCxnSpPr/>
          <p:nvPr/>
        </p:nvCxnSpPr>
        <p:spPr bwMode="auto">
          <a:xfrm flipH="1">
            <a:off x="2977974" y="5013176"/>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flipH="1">
            <a:off x="2977975" y="6437992"/>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2555776" y="2336840"/>
            <a:ext cx="1296144"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flipH="1">
            <a:off x="3851919" y="2336840"/>
            <a:ext cx="1" cy="3684448"/>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H="1">
            <a:off x="2977974" y="5517232"/>
            <a:ext cx="87394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flipH="1">
            <a:off x="2978286" y="6021288"/>
            <a:ext cx="873633"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2555776" y="2924944"/>
            <a:ext cx="1583929"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139705" y="2924944"/>
            <a:ext cx="0" cy="1584176"/>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p:cNvCxnSpPr/>
          <p:nvPr/>
        </p:nvCxnSpPr>
        <p:spPr bwMode="auto">
          <a:xfrm flipH="1">
            <a:off x="2977974" y="4509120"/>
            <a:ext cx="1161731"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7308304" y="1916832"/>
            <a:ext cx="936104"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flipH="1">
            <a:off x="8244407" y="1916832"/>
            <a:ext cx="1" cy="3096344"/>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flipH="1">
            <a:off x="7730503" y="4077072"/>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p:cNvCxnSpPr/>
          <p:nvPr/>
        </p:nvCxnSpPr>
        <p:spPr bwMode="auto">
          <a:xfrm flipH="1">
            <a:off x="7730502" y="5013176"/>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p:cNvCxnSpPr/>
          <p:nvPr/>
        </p:nvCxnSpPr>
        <p:spPr bwMode="auto">
          <a:xfrm flipH="1">
            <a:off x="7704258" y="4653136"/>
            <a:ext cx="51390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p:nvPr/>
        </p:nvCxnSpPr>
        <p:spPr bwMode="auto">
          <a:xfrm>
            <a:off x="7308304" y="2336840"/>
            <a:ext cx="1296144"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flipH="1">
            <a:off x="8604447" y="2336840"/>
            <a:ext cx="1" cy="3684448"/>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flipH="1">
            <a:off x="7730502" y="5517232"/>
            <a:ext cx="873945"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flipH="1">
            <a:off x="7730814" y="6021288"/>
            <a:ext cx="873633"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7308304" y="2924944"/>
            <a:ext cx="1583929"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8892233" y="2924944"/>
            <a:ext cx="0" cy="35271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flipH="1">
            <a:off x="7730814" y="6452044"/>
            <a:ext cx="1161731" cy="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1853154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bg/>
                                          </p:spTgt>
                                        </p:tgtEl>
                                        <p:attrNameLst>
                                          <p:attrName>style.visibility</p:attrName>
                                        </p:attrNameLst>
                                      </p:cBhvr>
                                      <p:to>
                                        <p:strVal val="hidden"/>
                                      </p:to>
                                    </p:set>
                                  </p:childTnLst>
                                </p:cTn>
                              </p:par>
                            </p:childTnLst>
                          </p:cTn>
                        </p:par>
                        <p:par>
                          <p:cTn id="11" fill="hold">
                            <p:stCondLst>
                              <p:cond delay="0"/>
                            </p:stCondLst>
                            <p:childTnLst>
                              <p:par>
                                <p:cTn id="12" presetID="6"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par>
                                <p:cTn id="15" presetID="6"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6"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par>
                                <p:cTn id="21" presetID="6" presetClass="entr" presetSubtype="16"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par>
                                <p:cTn id="24" presetID="6" presetClass="entr" presetSubtype="16"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par>
                                <p:cTn id="27" presetID="6"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par>
                                <p:cTn id="30" presetID="6" presetClass="entr" presetSubtype="16"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ircle(in)">
                                      <p:cBhvr>
                                        <p:cTn id="32" dur="2000"/>
                                        <p:tgtEl>
                                          <p:spTgt spid="14"/>
                                        </p:tgtEl>
                                      </p:cBhvr>
                                    </p:animEffect>
                                  </p:childTnLst>
                                </p:cTn>
                              </p:par>
                              <p:par>
                                <p:cTn id="33" presetID="6" presetClass="entr" presetSubtype="16"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circle(in)">
                                      <p:cBhvr>
                                        <p:cTn id="35" dur="2000"/>
                                        <p:tgtEl>
                                          <p:spTgt spid="18"/>
                                        </p:tgtEl>
                                      </p:cBhvr>
                                    </p:animEffect>
                                  </p:childTnLst>
                                </p:cTn>
                              </p:par>
                              <p:par>
                                <p:cTn id="36" presetID="6" presetClass="entr" presetSubtype="16"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circle(in)">
                                      <p:cBhvr>
                                        <p:cTn id="38" dur="2000"/>
                                        <p:tgtEl>
                                          <p:spTgt spid="19"/>
                                        </p:tgtEl>
                                      </p:cBhvr>
                                    </p:animEffect>
                                  </p:childTnLst>
                                </p:cTn>
                              </p:par>
                              <p:par>
                                <p:cTn id="39" presetID="6" presetClass="entr" presetSubtype="16"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circle(in)">
                                      <p:cBhvr>
                                        <p:cTn id="41" dur="2000"/>
                                        <p:tgtEl>
                                          <p:spTgt spid="20"/>
                                        </p:tgtEl>
                                      </p:cBhvr>
                                    </p:animEffect>
                                  </p:childTnLst>
                                </p:cTn>
                              </p:par>
                              <p:par>
                                <p:cTn id="42" presetID="6" presetClass="entr" presetSubtype="16"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circle(in)">
                                      <p:cBhvr>
                                        <p:cTn id="44" dur="2000"/>
                                        <p:tgtEl>
                                          <p:spTgt spid="21"/>
                                        </p:tgtEl>
                                      </p:cBhvr>
                                    </p:animEffect>
                                  </p:childTnLst>
                                </p:cTn>
                              </p:par>
                              <p:par>
                                <p:cTn id="45" presetID="6" presetClass="entr" presetSubtype="16"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circle(in)">
                                      <p:cBhvr>
                                        <p:cTn id="47" dur="2000"/>
                                        <p:tgtEl>
                                          <p:spTgt spid="23"/>
                                        </p:tgtEl>
                                      </p:cBhvr>
                                    </p:animEffect>
                                  </p:childTnLst>
                                </p:cTn>
                              </p:par>
                              <p:par>
                                <p:cTn id="48" presetID="6" presetClass="entr" presetSubtype="16"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ircle(in)">
                                      <p:cBhvr>
                                        <p:cTn id="50" dur="2000"/>
                                        <p:tgtEl>
                                          <p:spTgt spid="24"/>
                                        </p:tgtEl>
                                      </p:cBhvr>
                                    </p:animEffect>
                                  </p:childTnLst>
                                </p:cTn>
                              </p:par>
                              <p:par>
                                <p:cTn id="51" presetID="6" presetClass="entr" presetSubtype="16"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circle(in)">
                                      <p:cBhvr>
                                        <p:cTn id="53" dur="2000"/>
                                        <p:tgtEl>
                                          <p:spTgt spid="34"/>
                                        </p:tgtEl>
                                      </p:cBhvr>
                                    </p:animEffect>
                                  </p:childTnLst>
                                </p:cTn>
                              </p:par>
                              <p:par>
                                <p:cTn id="54" presetID="6" presetClass="entr" presetSubtype="16" fill="hold"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circle(in)">
                                      <p:cBhvr>
                                        <p:cTn id="56" dur="2000"/>
                                        <p:tgtEl>
                                          <p:spTgt spid="35"/>
                                        </p:tgtEl>
                                      </p:cBhvr>
                                    </p:animEffect>
                                  </p:childTnLst>
                                </p:cTn>
                              </p:par>
                              <p:par>
                                <p:cTn id="57" presetID="6" presetClass="entr" presetSubtype="16"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circle(in)">
                                      <p:cBhvr>
                                        <p:cTn id="59" dur="2000"/>
                                        <p:tgtEl>
                                          <p:spTgt spid="36"/>
                                        </p:tgtEl>
                                      </p:cBhvr>
                                    </p:animEffect>
                                  </p:childTnLst>
                                </p:cTn>
                              </p:par>
                              <p:par>
                                <p:cTn id="60" presetID="6"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circle(in)">
                                      <p:cBhvr>
                                        <p:cTn id="62" dur="2000"/>
                                        <p:tgtEl>
                                          <p:spTgt spid="43"/>
                                        </p:tgtEl>
                                      </p:cBhvr>
                                    </p:animEffect>
                                  </p:childTnLst>
                                </p:cTn>
                              </p:par>
                              <p:par>
                                <p:cTn id="63" presetID="6" presetClass="entr" presetSubtype="16"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circle(in)">
                                      <p:cBhvr>
                                        <p:cTn id="65" dur="2000"/>
                                        <p:tgtEl>
                                          <p:spTgt spid="44"/>
                                        </p:tgtEl>
                                      </p:cBhvr>
                                    </p:animEffect>
                                  </p:childTnLst>
                                </p:cTn>
                              </p:par>
                              <p:par>
                                <p:cTn id="66" presetID="6" presetClass="entr" presetSubtype="16" fill="hold"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circle(in)">
                                      <p:cBhvr>
                                        <p:cTn id="68" dur="2000"/>
                                        <p:tgtEl>
                                          <p:spTgt spid="45"/>
                                        </p:tgtEl>
                                      </p:cBhvr>
                                    </p:animEffect>
                                  </p:childTnLst>
                                </p:cTn>
                              </p:par>
                              <p:par>
                                <p:cTn id="69" presetID="6" presetClass="entr" presetSubtype="16"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circle(in)">
                                      <p:cBhvr>
                                        <p:cTn id="71" dur="2000"/>
                                        <p:tgtEl>
                                          <p:spTgt spid="46"/>
                                        </p:tgtEl>
                                      </p:cBhvr>
                                    </p:animEffect>
                                  </p:childTnLst>
                                </p:cTn>
                              </p:par>
                              <p:par>
                                <p:cTn id="72" presetID="6" presetClass="entr" presetSubtype="16" fill="hold"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circle(in)">
                                      <p:cBhvr>
                                        <p:cTn id="74" dur="2000"/>
                                        <p:tgtEl>
                                          <p:spTgt spid="47"/>
                                        </p:tgtEl>
                                      </p:cBhvr>
                                    </p:animEffect>
                                  </p:childTnLst>
                                </p:cTn>
                              </p:par>
                              <p:par>
                                <p:cTn id="75" presetID="6" presetClass="entr" presetSubtype="16"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circle(in)">
                                      <p:cBhvr>
                                        <p:cTn id="77" dur="2000"/>
                                        <p:tgtEl>
                                          <p:spTgt spid="48"/>
                                        </p:tgtEl>
                                      </p:cBhvr>
                                    </p:animEffect>
                                  </p:childTnLst>
                                </p:cTn>
                              </p:par>
                              <p:par>
                                <p:cTn id="78" presetID="6" presetClass="entr" presetSubtype="16" fill="hold"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circle(in)">
                                      <p:cBhvr>
                                        <p:cTn id="80" dur="2000"/>
                                        <p:tgtEl>
                                          <p:spTgt spid="49"/>
                                        </p:tgtEl>
                                      </p:cBhvr>
                                    </p:animEffect>
                                  </p:childTnLst>
                                </p:cTn>
                              </p:par>
                              <p:par>
                                <p:cTn id="81" presetID="6" presetClass="entr" presetSubtype="16"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circle(in)">
                                      <p:cBhvr>
                                        <p:cTn id="83" dur="2000"/>
                                        <p:tgtEl>
                                          <p:spTgt spid="50"/>
                                        </p:tgtEl>
                                      </p:cBhvr>
                                    </p:animEffect>
                                  </p:childTnLst>
                                </p:cTn>
                              </p:par>
                              <p:par>
                                <p:cTn id="84" presetID="6" presetClass="entr" presetSubtype="16" fill="hold"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circle(in)">
                                      <p:cBhvr>
                                        <p:cTn id="86" dur="2000"/>
                                        <p:tgtEl>
                                          <p:spTgt spid="51"/>
                                        </p:tgtEl>
                                      </p:cBhvr>
                                    </p:animEffect>
                                  </p:childTnLst>
                                </p:cTn>
                              </p:par>
                              <p:par>
                                <p:cTn id="87" presetID="6" presetClass="entr" presetSubtype="16"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circle(in)">
                                      <p:cBhvr>
                                        <p:cTn id="89" dur="2000"/>
                                        <p:tgtEl>
                                          <p:spTgt spid="52"/>
                                        </p:tgtEl>
                                      </p:cBhvr>
                                    </p:animEffect>
                                  </p:childTnLst>
                                </p:cTn>
                              </p:par>
                              <p:par>
                                <p:cTn id="90" presetID="6" presetClass="entr" presetSubtype="16" fill="hold" nodeType="with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circle(in)">
                                      <p:cBhvr>
                                        <p:cTn id="92" dur="2000"/>
                                        <p:tgtEl>
                                          <p:spTgt spid="53"/>
                                        </p:tgtEl>
                                      </p:cBhvr>
                                    </p:animEffect>
                                  </p:childTnLst>
                                </p:cTn>
                              </p:par>
                              <p:par>
                                <p:cTn id="93" presetID="6" presetClass="entr" presetSubtype="16" fill="hold"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circle(in)">
                                      <p:cBhvr>
                                        <p:cTn id="95"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ea typeface="宋体" charset="-122"/>
              </a:rPr>
              <a:t>数据对象定义：索引的建立与删除</a:t>
            </a:r>
          </a:p>
        </p:txBody>
      </p:sp>
      <p:sp>
        <p:nvSpPr>
          <p:cNvPr id="41987" name="Rectangle 3"/>
          <p:cNvSpPr>
            <a:spLocks noGrp="1" noChangeArrowheads="1"/>
          </p:cNvSpPr>
          <p:nvPr>
            <p:ph type="body" idx="1"/>
          </p:nvPr>
        </p:nvSpPr>
        <p:spPr>
          <a:xfrm>
            <a:off x="323528" y="1484784"/>
            <a:ext cx="8064896" cy="2448272"/>
          </a:xfrm>
        </p:spPr>
        <p:txBody>
          <a:bodyPr/>
          <a:lstStyle/>
          <a:p>
            <a:pPr eaLnBrk="1" hangingPunct="1"/>
            <a:r>
              <a:rPr lang="zh-CN" altLang="en-US" dirty="0">
                <a:ea typeface="宋体" charset="-122"/>
              </a:rPr>
              <a:t>聚簇索引</a:t>
            </a:r>
          </a:p>
          <a:p>
            <a:pPr lvl="1" eaLnBrk="1" hangingPunct="1"/>
            <a:r>
              <a:rPr lang="zh-CN" altLang="en-US" dirty="0">
                <a:ea typeface="宋体" charset="-122"/>
              </a:rPr>
              <a:t>表中数据的物理存储顺序按照索引键的排序次序存储</a:t>
            </a:r>
          </a:p>
          <a:p>
            <a:pPr lvl="1" eaLnBrk="1" hangingPunct="1"/>
            <a:r>
              <a:rPr lang="zh-CN" altLang="en-US" dirty="0">
                <a:ea typeface="宋体" charset="-122"/>
              </a:rPr>
              <a:t>一个数据表只能建立一个聚簇索引</a:t>
            </a:r>
          </a:p>
          <a:p>
            <a:pPr eaLnBrk="1" hangingPunct="1"/>
            <a:r>
              <a:rPr lang="zh-CN" altLang="en-US" dirty="0">
                <a:ea typeface="宋体" charset="-122"/>
              </a:rPr>
              <a:t>非聚簇索引</a:t>
            </a:r>
          </a:p>
          <a:p>
            <a:pPr eaLnBrk="1" hangingPunct="1"/>
            <a:endParaRPr lang="en-US" altLang="zh-CN" dirty="0">
              <a:ea typeface="宋体" charset="-122"/>
            </a:endParaRPr>
          </a:p>
        </p:txBody>
      </p:sp>
    </p:spTree>
    <p:extLst>
      <p:ext uri="{BB962C8B-B14F-4D97-AF65-F5344CB8AC3E}">
        <p14:creationId xmlns:p14="http://schemas.microsoft.com/office/powerpoint/2010/main" val="275696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a:ea typeface="宋体" charset="-122"/>
              </a:rPr>
              <a:t>数据对象定义：索引的建立与删除</a:t>
            </a:r>
          </a:p>
        </p:txBody>
      </p:sp>
      <p:sp>
        <p:nvSpPr>
          <p:cNvPr id="43011" name="Rectangle 3"/>
          <p:cNvSpPr>
            <a:spLocks noGrp="1" noChangeArrowheads="1"/>
          </p:cNvSpPr>
          <p:nvPr>
            <p:ph type="body" idx="1"/>
          </p:nvPr>
        </p:nvSpPr>
        <p:spPr>
          <a:xfrm>
            <a:off x="323528" y="1340768"/>
            <a:ext cx="7906072" cy="4953000"/>
          </a:xfrm>
        </p:spPr>
        <p:txBody>
          <a:bodyPr/>
          <a:lstStyle/>
          <a:p>
            <a:pPr eaLnBrk="1" hangingPunct="1"/>
            <a:r>
              <a:rPr lang="zh-CN" altLang="en-US" dirty="0">
                <a:ea typeface="宋体" charset="-122"/>
              </a:rPr>
              <a:t>对索引的基本理解</a:t>
            </a:r>
            <a:endParaRPr lang="en-US" altLang="zh-CN" dirty="0">
              <a:ea typeface="宋体" charset="-122"/>
            </a:endParaRPr>
          </a:p>
          <a:p>
            <a:pPr lvl="1"/>
            <a:r>
              <a:rPr lang="zh-CN" altLang="en-US" dirty="0">
                <a:ea typeface="宋体" charset="-122"/>
              </a:rPr>
              <a:t>索引会占用额外的存储空间，并且降低插入、删除和更新行的速度，但会提高查询速度。</a:t>
            </a:r>
          </a:p>
          <a:p>
            <a:pPr lvl="1"/>
            <a:r>
              <a:rPr lang="zh-CN" altLang="en-US" dirty="0">
                <a:ea typeface="宋体" charset="-122"/>
              </a:rPr>
              <a:t>应在频繁进行查询操作的列上建立索引。</a:t>
            </a:r>
          </a:p>
          <a:p>
            <a:pPr lvl="1"/>
            <a:r>
              <a:rPr lang="zh-CN" altLang="en-US" dirty="0">
                <a:ea typeface="宋体" charset="-122"/>
              </a:rPr>
              <a:t>系统在查询数据时自动选择合适的索引作为存储路径，用户不必也不能选择索引。 </a:t>
            </a:r>
          </a:p>
        </p:txBody>
      </p:sp>
    </p:spTree>
    <p:extLst>
      <p:ext uri="{BB962C8B-B14F-4D97-AF65-F5344CB8AC3E}">
        <p14:creationId xmlns:p14="http://schemas.microsoft.com/office/powerpoint/2010/main" val="14229348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2800" dirty="0">
                <a:ea typeface="宋体" charset="-122"/>
              </a:rPr>
              <a:t>数据对象定义：索引的建立与删除</a:t>
            </a:r>
          </a:p>
        </p:txBody>
      </p:sp>
      <p:sp>
        <p:nvSpPr>
          <p:cNvPr id="44035" name="Rectangle 3"/>
          <p:cNvSpPr>
            <a:spLocks noGrp="1" noChangeArrowheads="1"/>
          </p:cNvSpPr>
          <p:nvPr>
            <p:ph type="body" idx="1"/>
          </p:nvPr>
        </p:nvSpPr>
        <p:spPr>
          <a:xfrm>
            <a:off x="185738" y="1447800"/>
            <a:ext cx="8418710" cy="4953000"/>
          </a:xfrm>
        </p:spPr>
        <p:txBody>
          <a:bodyPr/>
          <a:lstStyle/>
          <a:p>
            <a:pPr eaLnBrk="1" hangingPunct="1">
              <a:lnSpc>
                <a:spcPct val="130000"/>
              </a:lnSpc>
            </a:pPr>
            <a:r>
              <a:rPr lang="en-US" altLang="zh-CN" sz="2400" dirty="0">
                <a:ea typeface="宋体" charset="-122"/>
              </a:rPr>
              <a:t>RDBMS</a:t>
            </a:r>
            <a:r>
              <a:rPr lang="zh-CN" altLang="en-US" sz="2400" dirty="0">
                <a:ea typeface="宋体" charset="-122"/>
              </a:rPr>
              <a:t>中索引一般采用</a:t>
            </a:r>
            <a:r>
              <a:rPr lang="en-US" altLang="zh-CN" sz="2400" dirty="0">
                <a:ea typeface="宋体" charset="-122"/>
              </a:rPr>
              <a:t>B+</a:t>
            </a:r>
            <a:r>
              <a:rPr lang="zh-CN" altLang="en-US" sz="2400" dirty="0">
                <a:ea typeface="宋体" charset="-122"/>
              </a:rPr>
              <a:t>树、</a:t>
            </a:r>
            <a:r>
              <a:rPr lang="en-US" altLang="zh-CN" sz="2400" dirty="0">
                <a:ea typeface="宋体" charset="-122"/>
              </a:rPr>
              <a:t>HASH</a:t>
            </a:r>
            <a:r>
              <a:rPr lang="zh-CN" altLang="en-US" sz="2400" dirty="0">
                <a:ea typeface="宋体" charset="-122"/>
              </a:rPr>
              <a:t>索引来实现</a:t>
            </a:r>
          </a:p>
          <a:p>
            <a:pPr lvl="1" eaLnBrk="1" hangingPunct="1">
              <a:lnSpc>
                <a:spcPct val="130000"/>
              </a:lnSpc>
              <a:buFont typeface="Wingdings" pitchFamily="2" charset="2"/>
              <a:buChar char="n"/>
            </a:pPr>
            <a:r>
              <a:rPr lang="en-US" altLang="zh-CN" dirty="0">
                <a:ea typeface="宋体" charset="-122"/>
              </a:rPr>
              <a:t>B+</a:t>
            </a:r>
            <a:r>
              <a:rPr lang="zh-CN" altLang="en-US" dirty="0">
                <a:ea typeface="宋体" charset="-122"/>
              </a:rPr>
              <a:t>树索引具有动态平衡的优点 </a:t>
            </a:r>
          </a:p>
          <a:p>
            <a:pPr lvl="1" eaLnBrk="1" hangingPunct="1">
              <a:lnSpc>
                <a:spcPct val="130000"/>
              </a:lnSpc>
              <a:buFont typeface="Wingdings" pitchFamily="2" charset="2"/>
              <a:buChar char="n"/>
            </a:pPr>
            <a:r>
              <a:rPr lang="en-US" altLang="zh-CN" dirty="0">
                <a:ea typeface="宋体" charset="-122"/>
              </a:rPr>
              <a:t>HASH</a:t>
            </a:r>
            <a:r>
              <a:rPr lang="zh-CN" altLang="en-US" dirty="0">
                <a:ea typeface="宋体" charset="-122"/>
              </a:rPr>
              <a:t>索引具有查找速度快的特点</a:t>
            </a:r>
          </a:p>
          <a:p>
            <a:pPr eaLnBrk="1" hangingPunct="1">
              <a:lnSpc>
                <a:spcPct val="130000"/>
              </a:lnSpc>
            </a:pPr>
            <a:r>
              <a:rPr lang="zh-CN" altLang="en-US" sz="2400" dirty="0">
                <a:ea typeface="宋体" charset="-122"/>
              </a:rPr>
              <a:t>索引是关系数据库的内部实现技术，属于内模式的范畴 </a:t>
            </a:r>
          </a:p>
        </p:txBody>
      </p:sp>
    </p:spTree>
    <p:extLst>
      <p:ext uri="{BB962C8B-B14F-4D97-AF65-F5344CB8AC3E}">
        <p14:creationId xmlns:p14="http://schemas.microsoft.com/office/powerpoint/2010/main" val="32060650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ea typeface="宋体" charset="-122"/>
              </a:rPr>
              <a:t>数据对象定义：索引的建立与删除</a:t>
            </a:r>
          </a:p>
        </p:txBody>
      </p:sp>
      <p:sp>
        <p:nvSpPr>
          <p:cNvPr id="45059" name="Rectangle 3"/>
          <p:cNvSpPr>
            <a:spLocks noGrp="1" noChangeArrowheads="1"/>
          </p:cNvSpPr>
          <p:nvPr>
            <p:ph type="body" idx="1"/>
          </p:nvPr>
        </p:nvSpPr>
        <p:spPr>
          <a:xfrm>
            <a:off x="185738" y="1484784"/>
            <a:ext cx="8424863" cy="720080"/>
          </a:xfrm>
          <a:solidFill>
            <a:schemeClr val="bg1">
              <a:lumMod val="90000"/>
            </a:schemeClr>
          </a:solidFill>
        </p:spPr>
        <p:txBody>
          <a:bodyPr/>
          <a:lstStyle/>
          <a:p>
            <a:pPr algn="just"/>
            <a:r>
              <a:rPr lang="zh-CN" altLang="en-US" dirty="0">
                <a:ea typeface="宋体" charset="-122"/>
              </a:rPr>
              <a:t>索引类型：唯一索引、非唯一索引、聚簇索引</a:t>
            </a:r>
            <a:r>
              <a:rPr lang="zh-CN" altLang="en-US" sz="2600" dirty="0">
                <a:ea typeface="宋体" charset="-122"/>
              </a:rPr>
              <a:t>	</a:t>
            </a:r>
          </a:p>
        </p:txBody>
      </p:sp>
      <p:sp>
        <p:nvSpPr>
          <p:cNvPr id="4" name="Rectangle 3"/>
          <p:cNvSpPr txBox="1">
            <a:spLocks noChangeArrowheads="1"/>
          </p:cNvSpPr>
          <p:nvPr/>
        </p:nvSpPr>
        <p:spPr bwMode="auto">
          <a:xfrm>
            <a:off x="-324544" y="2578596"/>
            <a:ext cx="9468544" cy="329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gn="just">
              <a:lnSpc>
                <a:spcPts val="4000"/>
              </a:lnSpc>
              <a:buFont typeface="Wingdings" pitchFamily="2" charset="2"/>
              <a:buNone/>
            </a:pPr>
            <a:r>
              <a:rPr lang="en-US" altLang="zh-CN" sz="2000" b="0" kern="0" dirty="0">
                <a:ea typeface="宋体" charset="-122"/>
              </a:rPr>
              <a:t>CREATE </a:t>
            </a:r>
            <a:r>
              <a:rPr lang="en-US" altLang="zh-CN" sz="2000" b="0" kern="0" dirty="0">
                <a:solidFill>
                  <a:srgbClr val="FF3300"/>
                </a:solidFill>
                <a:ea typeface="宋体" charset="-122"/>
              </a:rPr>
              <a:t>[UNIQUE] </a:t>
            </a:r>
            <a:r>
              <a:rPr lang="en-US" altLang="zh-CN" sz="2000" b="0" kern="0" dirty="0">
                <a:solidFill>
                  <a:srgbClr val="003399"/>
                </a:solidFill>
                <a:ea typeface="宋体" charset="-122"/>
              </a:rPr>
              <a:t>[CLUSTERED|NONCLUSTERED] </a:t>
            </a:r>
            <a:r>
              <a:rPr lang="en-US" altLang="zh-CN" sz="2000" b="0" kern="0" dirty="0">
                <a:ea typeface="宋体" charset="-122"/>
              </a:rPr>
              <a:t>INDEX &lt;</a:t>
            </a:r>
            <a:r>
              <a:rPr lang="zh-CN" altLang="en-US" sz="2000" b="0" kern="0" dirty="0">
                <a:ea typeface="宋体" charset="-122"/>
              </a:rPr>
              <a:t>索引名</a:t>
            </a:r>
            <a:r>
              <a:rPr lang="en-US" altLang="zh-CN" sz="2000" b="0" kern="0" dirty="0">
                <a:ea typeface="宋体" charset="-122"/>
              </a:rPr>
              <a:t>&gt; </a:t>
            </a:r>
          </a:p>
          <a:p>
            <a:pPr lvl="1" algn="just">
              <a:lnSpc>
                <a:spcPts val="4000"/>
              </a:lnSpc>
              <a:buFont typeface="Wingdings" pitchFamily="2" charset="2"/>
              <a:buNone/>
            </a:pPr>
            <a:r>
              <a:rPr lang="en-US" altLang="zh-CN" sz="2000" b="0" kern="0" dirty="0">
                <a:ea typeface="宋体" charset="-122"/>
              </a:rPr>
              <a:t>ON &lt;</a:t>
            </a:r>
            <a:r>
              <a:rPr lang="zh-CN" altLang="en-US" sz="2000" b="0" kern="0" dirty="0">
                <a:ea typeface="宋体" charset="-122"/>
              </a:rPr>
              <a:t>表名</a:t>
            </a:r>
            <a:r>
              <a:rPr lang="en-US" altLang="zh-CN" sz="2000" b="0" kern="0" dirty="0">
                <a:ea typeface="宋体" charset="-122"/>
              </a:rPr>
              <a:t>&gt;(  &lt;</a:t>
            </a:r>
            <a:r>
              <a:rPr lang="zh-CN" altLang="en-US" sz="2000" b="0" kern="0" dirty="0">
                <a:ea typeface="宋体" charset="-122"/>
              </a:rPr>
              <a:t>列名</a:t>
            </a:r>
            <a:r>
              <a:rPr lang="en-US" altLang="zh-CN" sz="2000" b="0" kern="0" dirty="0">
                <a:ea typeface="宋体" charset="-122"/>
              </a:rPr>
              <a:t>&gt;[&lt;</a:t>
            </a:r>
            <a:r>
              <a:rPr lang="zh-CN" altLang="en-US" sz="2000" b="0" kern="0" dirty="0">
                <a:ea typeface="宋体" charset="-122"/>
              </a:rPr>
              <a:t>次序</a:t>
            </a:r>
            <a:r>
              <a:rPr lang="en-US" altLang="zh-CN" sz="2000" b="0" kern="0" dirty="0">
                <a:ea typeface="宋体" charset="-122"/>
              </a:rPr>
              <a:t>&gt;]</a:t>
            </a:r>
          </a:p>
          <a:p>
            <a:pPr lvl="1" algn="just">
              <a:lnSpc>
                <a:spcPts val="4000"/>
              </a:lnSpc>
              <a:buFont typeface="Wingdings" pitchFamily="2" charset="2"/>
              <a:buNone/>
            </a:pPr>
            <a:r>
              <a:rPr lang="en-US" altLang="zh-CN" sz="2000" b="0" kern="0" dirty="0">
                <a:ea typeface="宋体" charset="-122"/>
              </a:rPr>
              <a:t>                  [,&lt;</a:t>
            </a:r>
            <a:r>
              <a:rPr lang="zh-CN" altLang="en-US" sz="2000" b="0" kern="0" dirty="0">
                <a:ea typeface="宋体" charset="-122"/>
              </a:rPr>
              <a:t>列名</a:t>
            </a:r>
            <a:r>
              <a:rPr lang="en-US" altLang="zh-CN" sz="2000" b="0" kern="0" dirty="0">
                <a:ea typeface="宋体" charset="-122"/>
              </a:rPr>
              <a:t>&gt;[&lt;</a:t>
            </a:r>
            <a:r>
              <a:rPr lang="zh-CN" altLang="en-US" sz="2000" b="0" kern="0" dirty="0">
                <a:ea typeface="宋体" charset="-122"/>
              </a:rPr>
              <a:t>次序</a:t>
            </a:r>
            <a:r>
              <a:rPr lang="en-US" altLang="zh-CN" sz="2000" b="0" kern="0" dirty="0">
                <a:ea typeface="宋体" charset="-122"/>
              </a:rPr>
              <a:t>&gt;] ]</a:t>
            </a:r>
          </a:p>
          <a:p>
            <a:pPr lvl="1" algn="just">
              <a:lnSpc>
                <a:spcPts val="4000"/>
              </a:lnSpc>
              <a:buFont typeface="Wingdings" pitchFamily="2" charset="2"/>
              <a:buNone/>
            </a:pPr>
            <a:r>
              <a:rPr lang="en-US" altLang="zh-CN" sz="2000" b="0" kern="0" dirty="0">
                <a:latin typeface="Courier New" pitchFamily="49" charset="0"/>
                <a:ea typeface="宋体" charset="-122"/>
              </a:rPr>
              <a:t>          …</a:t>
            </a:r>
          </a:p>
          <a:p>
            <a:pPr lvl="1" algn="just">
              <a:lnSpc>
                <a:spcPts val="4000"/>
              </a:lnSpc>
              <a:buFont typeface="Wingdings" pitchFamily="2" charset="2"/>
              <a:buNone/>
            </a:pPr>
            <a:r>
              <a:rPr lang="en-US" altLang="zh-CN" sz="2000" b="0" kern="0" dirty="0">
                <a:latin typeface="Courier New" pitchFamily="49" charset="0"/>
                <a:ea typeface="宋体" charset="-122"/>
              </a:rPr>
              <a:t>         </a:t>
            </a:r>
            <a:r>
              <a:rPr lang="en-US" altLang="zh-CN" sz="2000" b="0" kern="0" dirty="0">
                <a:ea typeface="宋体" charset="-122"/>
              </a:rPr>
              <a:t>);</a:t>
            </a:r>
          </a:p>
          <a:p>
            <a:pPr lvl="1" algn="just">
              <a:lnSpc>
                <a:spcPts val="4000"/>
              </a:lnSpc>
              <a:buFont typeface="Wingdings" pitchFamily="2" charset="2"/>
              <a:buNone/>
            </a:pPr>
            <a:r>
              <a:rPr lang="zh-CN" altLang="en-US" kern="0" dirty="0">
                <a:solidFill>
                  <a:srgbClr val="C00000"/>
                </a:solidFill>
                <a:ea typeface="宋体" charset="-122"/>
              </a:rPr>
              <a:t>注：次序关键字 </a:t>
            </a:r>
            <a:r>
              <a:rPr lang="en-US" altLang="zh-CN" kern="0" dirty="0">
                <a:solidFill>
                  <a:srgbClr val="C00000"/>
                </a:solidFill>
                <a:ea typeface="宋体" charset="-122"/>
              </a:rPr>
              <a:t>ASC </a:t>
            </a:r>
            <a:r>
              <a:rPr lang="zh-CN" altLang="en-US" kern="0" dirty="0">
                <a:solidFill>
                  <a:srgbClr val="C00000"/>
                </a:solidFill>
                <a:ea typeface="宋体" charset="-122"/>
              </a:rPr>
              <a:t>或</a:t>
            </a:r>
            <a:r>
              <a:rPr lang="en-US" altLang="zh-CN" kern="0" dirty="0">
                <a:solidFill>
                  <a:srgbClr val="C00000"/>
                </a:solidFill>
                <a:ea typeface="宋体" charset="-122"/>
              </a:rPr>
              <a:t>DESC</a:t>
            </a:r>
            <a:r>
              <a:rPr lang="zh-CN" altLang="en-US" kern="0" dirty="0">
                <a:solidFill>
                  <a:srgbClr val="C00000"/>
                </a:solidFill>
                <a:ea typeface="宋体" charset="-122"/>
              </a:rPr>
              <a:t>。</a:t>
            </a:r>
            <a:endParaRPr lang="en-US" altLang="zh-CN" kern="0" dirty="0">
              <a:solidFill>
                <a:srgbClr val="C00000"/>
              </a:solidFill>
              <a:ea typeface="宋体" charset="-122"/>
            </a:endParaRPr>
          </a:p>
        </p:txBody>
      </p:sp>
    </p:spTree>
    <p:extLst>
      <p:ext uri="{BB962C8B-B14F-4D97-AF65-F5344CB8AC3E}">
        <p14:creationId xmlns:p14="http://schemas.microsoft.com/office/powerpoint/2010/main" val="13578055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z="3200" dirty="0">
                <a:ea typeface="宋体" charset="-122"/>
              </a:rPr>
              <a:t>数据对象定义：索引的建立与删除</a:t>
            </a:r>
          </a:p>
        </p:txBody>
      </p:sp>
      <p:sp>
        <p:nvSpPr>
          <p:cNvPr id="46083" name="Rectangle 3"/>
          <p:cNvSpPr>
            <a:spLocks noGrp="1" noChangeArrowheads="1"/>
          </p:cNvSpPr>
          <p:nvPr>
            <p:ph type="body" idx="1"/>
          </p:nvPr>
        </p:nvSpPr>
        <p:spPr>
          <a:xfrm>
            <a:off x="323528" y="1398836"/>
            <a:ext cx="7848872" cy="2520280"/>
          </a:xfrm>
        </p:spPr>
        <p:txBody>
          <a:bodyPr/>
          <a:lstStyle/>
          <a:p>
            <a:pPr>
              <a:lnSpc>
                <a:spcPts val="4000"/>
              </a:lnSpc>
            </a:pPr>
            <a:r>
              <a:rPr lang="zh-CN" altLang="en-US" sz="2600" dirty="0">
                <a:ea typeface="宋体" charset="-122"/>
              </a:rPr>
              <a:t>在</a:t>
            </a:r>
            <a:r>
              <a:rPr lang="en-US" altLang="zh-CN" sz="2600" dirty="0">
                <a:ea typeface="宋体" charset="-122"/>
              </a:rPr>
              <a:t>Student</a:t>
            </a:r>
            <a:r>
              <a:rPr lang="zh-CN" altLang="en-US" sz="2600" dirty="0">
                <a:ea typeface="宋体" charset="-122"/>
              </a:rPr>
              <a:t>表的</a:t>
            </a:r>
            <a:r>
              <a:rPr lang="en-US" altLang="zh-CN" sz="2600" dirty="0" err="1">
                <a:ea typeface="宋体" charset="-122"/>
              </a:rPr>
              <a:t>Sname</a:t>
            </a:r>
            <a:r>
              <a:rPr lang="zh-CN" altLang="en-US" sz="2600" dirty="0">
                <a:ea typeface="宋体" charset="-122"/>
              </a:rPr>
              <a:t>（姓名）列上建立一个聚簇索引</a:t>
            </a:r>
            <a:endParaRPr lang="en-US" altLang="zh-CN" sz="2600" dirty="0">
              <a:ea typeface="宋体" charset="-122"/>
            </a:endParaRPr>
          </a:p>
          <a:p>
            <a:pPr>
              <a:lnSpc>
                <a:spcPts val="4000"/>
              </a:lnSpc>
              <a:buNone/>
            </a:pPr>
            <a:r>
              <a:rPr lang="en-US" altLang="zh-CN" sz="2400" dirty="0">
                <a:ea typeface="宋体" charset="-122"/>
              </a:rPr>
              <a:t>         </a:t>
            </a:r>
            <a:r>
              <a:rPr lang="en-US" altLang="zh-CN" sz="2400" b="0" dirty="0">
                <a:ea typeface="宋体" charset="-122"/>
              </a:rPr>
              <a:t>CREATE CLUSTERED INDEX </a:t>
            </a:r>
            <a:r>
              <a:rPr lang="en-US" altLang="zh-CN" sz="2400" b="0" dirty="0" err="1">
                <a:ea typeface="宋体" charset="-122"/>
              </a:rPr>
              <a:t>Stusname</a:t>
            </a:r>
            <a:r>
              <a:rPr lang="en-US" altLang="zh-CN" sz="2400" b="0" dirty="0">
                <a:ea typeface="宋体" charset="-122"/>
              </a:rPr>
              <a:t> </a:t>
            </a:r>
          </a:p>
          <a:p>
            <a:pPr>
              <a:lnSpc>
                <a:spcPts val="4000"/>
              </a:lnSpc>
              <a:buNone/>
            </a:pPr>
            <a:r>
              <a:rPr lang="en-US" altLang="zh-CN" sz="2400" b="0" dirty="0">
                <a:ea typeface="宋体" charset="-122"/>
              </a:rPr>
              <a:t>         ON  Student( </a:t>
            </a:r>
            <a:r>
              <a:rPr lang="en-US" altLang="zh-CN" sz="2400" b="0" dirty="0" err="1">
                <a:ea typeface="宋体" charset="-122"/>
              </a:rPr>
              <a:t>Sname</a:t>
            </a:r>
            <a:r>
              <a:rPr lang="en-US" altLang="zh-CN" sz="2400" b="0" dirty="0">
                <a:ea typeface="宋体" charset="-122"/>
              </a:rPr>
              <a:t> )</a:t>
            </a:r>
            <a:r>
              <a:rPr lang="zh-CN" altLang="en-US" sz="2400" b="0" dirty="0">
                <a:ea typeface="宋体" charset="-122"/>
              </a:rPr>
              <a:t>；</a:t>
            </a:r>
          </a:p>
          <a:p>
            <a:pPr>
              <a:lnSpc>
                <a:spcPts val="4000"/>
              </a:lnSpc>
            </a:pPr>
            <a:endParaRPr lang="zh-CN" altLang="en-US" sz="2600" dirty="0">
              <a:ea typeface="宋体" charset="-122"/>
            </a:endParaRPr>
          </a:p>
        </p:txBody>
      </p:sp>
      <p:sp>
        <p:nvSpPr>
          <p:cNvPr id="4" name="Rectangle 3"/>
          <p:cNvSpPr txBox="1">
            <a:spLocks noChangeArrowheads="1"/>
          </p:cNvSpPr>
          <p:nvPr/>
        </p:nvSpPr>
        <p:spPr bwMode="auto">
          <a:xfrm>
            <a:off x="355452" y="3933056"/>
            <a:ext cx="8321004" cy="247650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4000"/>
              </a:lnSpc>
            </a:pPr>
            <a:r>
              <a:rPr lang="zh-CN" altLang="en-US" sz="2400" kern="0" dirty="0">
                <a:ea typeface="宋体" charset="-122"/>
              </a:rPr>
              <a:t>注意</a:t>
            </a:r>
            <a:endParaRPr lang="en-US" altLang="zh-CN" sz="2400" kern="0" dirty="0">
              <a:ea typeface="宋体" charset="-122"/>
            </a:endParaRPr>
          </a:p>
          <a:p>
            <a:pPr lvl="1">
              <a:lnSpc>
                <a:spcPts val="4000"/>
              </a:lnSpc>
            </a:pPr>
            <a:r>
              <a:rPr lang="zh-CN" altLang="en-US" sz="2000" b="0" kern="0" dirty="0">
                <a:ea typeface="宋体" charset="-122"/>
              </a:rPr>
              <a:t>在最经常进行范围查询的列上建立聚簇索引可以提高查询效率； </a:t>
            </a:r>
          </a:p>
          <a:p>
            <a:pPr lvl="1">
              <a:lnSpc>
                <a:spcPts val="4000"/>
              </a:lnSpc>
            </a:pPr>
            <a:r>
              <a:rPr lang="zh-CN" altLang="en-US" sz="2000" b="0" kern="0" dirty="0">
                <a:ea typeface="宋体" charset="-122"/>
              </a:rPr>
              <a:t>一个基本表上最多只能建立一个聚簇索引； </a:t>
            </a:r>
          </a:p>
          <a:p>
            <a:pPr lvl="1">
              <a:lnSpc>
                <a:spcPts val="4000"/>
              </a:lnSpc>
            </a:pPr>
            <a:r>
              <a:rPr lang="zh-CN" altLang="en-US" sz="2000" b="0" kern="0" dirty="0">
                <a:ea typeface="宋体" charset="-122"/>
              </a:rPr>
              <a:t>经常更新的列不宜建立聚簇索引。</a:t>
            </a:r>
            <a:r>
              <a:rPr lang="zh-CN" altLang="en-US" b="0" kern="0" dirty="0">
                <a:ea typeface="宋体" charset="-122"/>
              </a:rPr>
              <a:t> </a:t>
            </a:r>
          </a:p>
        </p:txBody>
      </p:sp>
    </p:spTree>
    <p:extLst>
      <p:ext uri="{BB962C8B-B14F-4D97-AF65-F5344CB8AC3E}">
        <p14:creationId xmlns:p14="http://schemas.microsoft.com/office/powerpoint/2010/main" val="5843059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ea typeface="宋体" charset="-122"/>
              </a:rPr>
              <a:t>数据对象定义：索引的建立与删除</a:t>
            </a:r>
          </a:p>
        </p:txBody>
      </p:sp>
      <p:sp>
        <p:nvSpPr>
          <p:cNvPr id="47107" name="Rectangle 3"/>
          <p:cNvSpPr>
            <a:spLocks noGrp="1" noChangeArrowheads="1"/>
          </p:cNvSpPr>
          <p:nvPr>
            <p:ph type="body" idx="1"/>
          </p:nvPr>
        </p:nvSpPr>
        <p:spPr>
          <a:xfrm>
            <a:off x="323528" y="1268760"/>
            <a:ext cx="8208912" cy="5132040"/>
          </a:xfrm>
        </p:spPr>
        <p:txBody>
          <a:bodyPr/>
          <a:lstStyle/>
          <a:p>
            <a:pPr algn="just" eaLnBrk="1" hangingPunct="1">
              <a:lnSpc>
                <a:spcPts val="4000"/>
              </a:lnSpc>
              <a:buSzPct val="65000"/>
              <a:buFont typeface="Wingdings" panose="05000000000000000000" pitchFamily="2" charset="2"/>
              <a:buChar char="l"/>
            </a:pPr>
            <a:r>
              <a:rPr lang="zh-CN" altLang="en-US" sz="2400" dirty="0">
                <a:ea typeface="宋体" charset="-122"/>
              </a:rPr>
              <a:t>请说明下述索引的含义</a:t>
            </a:r>
            <a:endParaRPr lang="en-US" altLang="zh-CN" sz="2400" dirty="0">
              <a:ea typeface="宋体" charset="-122"/>
            </a:endParaRPr>
          </a:p>
          <a:p>
            <a:pPr algn="just" eaLnBrk="1" hangingPunct="1">
              <a:lnSpc>
                <a:spcPts val="4000"/>
              </a:lnSpc>
              <a:buFont typeface="Wingdings" pitchFamily="2" charset="2"/>
              <a:buNone/>
            </a:pPr>
            <a:r>
              <a:rPr lang="zh-CN" altLang="en-US" sz="2400" b="0" dirty="0">
                <a:ea typeface="宋体" charset="-122"/>
              </a:rPr>
              <a:t>     </a:t>
            </a:r>
            <a:r>
              <a:rPr lang="en-US" altLang="zh-CN" sz="2400" b="0" dirty="0">
                <a:ea typeface="宋体" charset="-122"/>
              </a:rPr>
              <a:t>CREATE UNIQUE INDEX  </a:t>
            </a:r>
            <a:r>
              <a:rPr lang="en-US" altLang="zh-CN" sz="2400" b="0" dirty="0" err="1">
                <a:ea typeface="宋体" charset="-122"/>
              </a:rPr>
              <a:t>Stusno</a:t>
            </a:r>
            <a:r>
              <a:rPr lang="en-US" altLang="zh-CN" sz="2400" b="0" dirty="0">
                <a:ea typeface="宋体" charset="-122"/>
              </a:rPr>
              <a:t> </a:t>
            </a:r>
          </a:p>
          <a:p>
            <a:pPr algn="just" eaLnBrk="1" hangingPunct="1">
              <a:lnSpc>
                <a:spcPts val="4000"/>
              </a:lnSpc>
              <a:buFont typeface="Wingdings" pitchFamily="2" charset="2"/>
              <a:buNone/>
            </a:pPr>
            <a:r>
              <a:rPr lang="en-US" altLang="zh-CN" sz="2400" b="0" dirty="0">
                <a:ea typeface="宋体" charset="-122"/>
              </a:rPr>
              <a:t>     ON Student(</a:t>
            </a:r>
            <a:r>
              <a:rPr lang="en-US" altLang="zh-CN" sz="2400" b="0" dirty="0" err="1">
                <a:ea typeface="宋体" charset="-122"/>
              </a:rPr>
              <a:t>Sno</a:t>
            </a:r>
            <a:r>
              <a:rPr lang="en-US" altLang="zh-CN" sz="2400" b="0" dirty="0">
                <a:ea typeface="宋体" charset="-122"/>
              </a:rPr>
              <a:t>)</a:t>
            </a:r>
            <a:r>
              <a:rPr lang="zh-CN" altLang="en-US" sz="2400" b="0" dirty="0">
                <a:ea typeface="宋体" charset="-122"/>
              </a:rPr>
              <a:t>；</a:t>
            </a:r>
            <a:endParaRPr lang="en-US" altLang="zh-CN" sz="2400" b="0" dirty="0">
              <a:ea typeface="宋体" charset="-122"/>
            </a:endParaRPr>
          </a:p>
          <a:p>
            <a:pPr algn="just" eaLnBrk="1" hangingPunct="1">
              <a:lnSpc>
                <a:spcPts val="4000"/>
              </a:lnSpc>
              <a:buFont typeface="Wingdings" pitchFamily="2" charset="2"/>
              <a:buNone/>
            </a:pPr>
            <a:endParaRPr lang="zh-CN" altLang="en-US" dirty="0">
              <a:ea typeface="宋体" charset="-122"/>
            </a:endParaRPr>
          </a:p>
          <a:p>
            <a:pPr lvl="1" algn="just" eaLnBrk="1" hangingPunct="1">
              <a:lnSpc>
                <a:spcPts val="4000"/>
              </a:lnSpc>
              <a:buFont typeface="Wingdings" pitchFamily="2" charset="2"/>
              <a:buNone/>
            </a:pPr>
            <a:r>
              <a:rPr lang="en-US" altLang="zh-CN" dirty="0">
                <a:ea typeface="宋体" charset="-122"/>
              </a:rPr>
              <a:t>CREATE UNIQUE INDEX  </a:t>
            </a:r>
            <a:r>
              <a:rPr lang="en-US" altLang="zh-CN" dirty="0" err="1">
                <a:ea typeface="宋体" charset="-122"/>
              </a:rPr>
              <a:t>Coucno</a:t>
            </a:r>
            <a:r>
              <a:rPr lang="en-US" altLang="zh-CN" dirty="0">
                <a:ea typeface="宋体" charset="-122"/>
              </a:rPr>
              <a:t> </a:t>
            </a:r>
          </a:p>
          <a:p>
            <a:pPr lvl="1" algn="just" eaLnBrk="1" hangingPunct="1">
              <a:lnSpc>
                <a:spcPts val="4000"/>
              </a:lnSpc>
              <a:buFont typeface="Wingdings" pitchFamily="2" charset="2"/>
              <a:buNone/>
            </a:pPr>
            <a:r>
              <a:rPr lang="en-US" altLang="zh-CN" dirty="0">
                <a:ea typeface="宋体" charset="-122"/>
              </a:rPr>
              <a:t>ON Course(</a:t>
            </a:r>
            <a:r>
              <a:rPr lang="en-US" altLang="zh-CN" dirty="0" err="1">
                <a:ea typeface="宋体" charset="-122"/>
              </a:rPr>
              <a:t>Cno</a:t>
            </a:r>
            <a:r>
              <a:rPr lang="en-US" altLang="zh-CN" dirty="0">
                <a:ea typeface="宋体" charset="-122"/>
              </a:rPr>
              <a:t> DESC)</a:t>
            </a:r>
            <a:r>
              <a:rPr lang="zh-CN" altLang="en-US" dirty="0">
                <a:ea typeface="宋体" charset="-122"/>
              </a:rPr>
              <a:t>；</a:t>
            </a:r>
            <a:endParaRPr lang="en-US" altLang="zh-CN" dirty="0">
              <a:ea typeface="宋体" charset="-122"/>
            </a:endParaRPr>
          </a:p>
          <a:p>
            <a:pPr lvl="1" algn="just" eaLnBrk="1" hangingPunct="1">
              <a:lnSpc>
                <a:spcPts val="4000"/>
              </a:lnSpc>
              <a:buFont typeface="Wingdings" pitchFamily="2" charset="2"/>
              <a:buNone/>
            </a:pPr>
            <a:endParaRPr lang="zh-CN" altLang="en-US" dirty="0">
              <a:ea typeface="宋体" charset="-122"/>
            </a:endParaRPr>
          </a:p>
          <a:p>
            <a:pPr lvl="1" eaLnBrk="1" hangingPunct="1">
              <a:lnSpc>
                <a:spcPts val="4000"/>
              </a:lnSpc>
              <a:buFont typeface="Wingdings" pitchFamily="2" charset="2"/>
              <a:buNone/>
            </a:pPr>
            <a:r>
              <a:rPr lang="en-US" altLang="zh-CN" dirty="0">
                <a:ea typeface="宋体" charset="-122"/>
              </a:rPr>
              <a:t>CREATE UNIQUE INDEX  </a:t>
            </a:r>
            <a:r>
              <a:rPr lang="en-US" altLang="zh-CN" dirty="0" err="1">
                <a:ea typeface="宋体" charset="-122"/>
              </a:rPr>
              <a:t>SCno</a:t>
            </a:r>
            <a:r>
              <a:rPr lang="en-US" altLang="zh-CN" dirty="0">
                <a:ea typeface="宋体" charset="-122"/>
              </a:rPr>
              <a:t> </a:t>
            </a:r>
          </a:p>
          <a:p>
            <a:pPr lvl="1" eaLnBrk="1" hangingPunct="1">
              <a:lnSpc>
                <a:spcPts val="4000"/>
              </a:lnSpc>
              <a:buFont typeface="Wingdings" pitchFamily="2" charset="2"/>
              <a:buNone/>
            </a:pPr>
            <a:r>
              <a:rPr lang="en-US" altLang="zh-CN" dirty="0">
                <a:ea typeface="宋体" charset="-122"/>
              </a:rPr>
              <a:t>ON SC(</a:t>
            </a:r>
            <a:r>
              <a:rPr lang="en-US" altLang="zh-CN" dirty="0" err="1">
                <a:ea typeface="宋体" charset="-122"/>
              </a:rPr>
              <a:t>Sno</a:t>
            </a:r>
            <a:r>
              <a:rPr lang="en-US" altLang="zh-CN" dirty="0">
                <a:ea typeface="宋体" charset="-122"/>
              </a:rPr>
              <a:t> ASC</a:t>
            </a:r>
            <a:r>
              <a:rPr lang="zh-CN" altLang="en-US" dirty="0">
                <a:ea typeface="宋体" charset="-122"/>
              </a:rPr>
              <a:t>，</a:t>
            </a:r>
            <a:r>
              <a:rPr lang="en-US" altLang="zh-CN" dirty="0" err="1">
                <a:ea typeface="宋体" charset="-122"/>
              </a:rPr>
              <a:t>Cno</a:t>
            </a:r>
            <a:r>
              <a:rPr lang="en-US" altLang="zh-CN" dirty="0">
                <a:ea typeface="宋体" charset="-122"/>
              </a:rPr>
              <a:t> DESC)</a:t>
            </a:r>
            <a:r>
              <a:rPr lang="zh-CN" altLang="en-US" dirty="0">
                <a:ea typeface="宋体" charset="-122"/>
              </a:rPr>
              <a:t>；</a:t>
            </a:r>
          </a:p>
          <a:p>
            <a:pPr lvl="1" eaLnBrk="1" hangingPunct="1">
              <a:lnSpc>
                <a:spcPts val="4000"/>
              </a:lnSpc>
              <a:buFont typeface="Wingdings" pitchFamily="2" charset="2"/>
              <a:buNone/>
            </a:pPr>
            <a:r>
              <a:rPr lang="zh-CN" altLang="en-US" dirty="0">
                <a:ea typeface="宋体" charset="-122"/>
              </a:rPr>
              <a:t>     </a:t>
            </a:r>
          </a:p>
          <a:p>
            <a:pPr lvl="1" eaLnBrk="1" hangingPunct="1">
              <a:lnSpc>
                <a:spcPts val="4000"/>
              </a:lnSpc>
              <a:buFont typeface="Wingdings" pitchFamily="2" charset="2"/>
              <a:buNone/>
            </a:pPr>
            <a:r>
              <a:rPr lang="zh-CN" altLang="en-US" dirty="0">
                <a:ea typeface="宋体" charset="-122"/>
              </a:rPr>
              <a:t>      </a:t>
            </a:r>
          </a:p>
        </p:txBody>
      </p:sp>
    </p:spTree>
    <p:extLst>
      <p:ext uri="{BB962C8B-B14F-4D97-AF65-F5344CB8AC3E}">
        <p14:creationId xmlns:p14="http://schemas.microsoft.com/office/powerpoint/2010/main" val="1632360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a:ea typeface="宋体" charset="-122"/>
              </a:rPr>
              <a:t>数据对象定义：索引的建立与删除</a:t>
            </a:r>
          </a:p>
        </p:txBody>
      </p:sp>
      <p:sp>
        <p:nvSpPr>
          <p:cNvPr id="48131" name="Rectangle 3"/>
          <p:cNvSpPr>
            <a:spLocks noGrp="1" noChangeArrowheads="1"/>
          </p:cNvSpPr>
          <p:nvPr>
            <p:ph type="body" idx="1"/>
          </p:nvPr>
        </p:nvSpPr>
        <p:spPr>
          <a:xfrm>
            <a:off x="395536" y="1340768"/>
            <a:ext cx="8291264" cy="4679032"/>
          </a:xfrm>
        </p:spPr>
        <p:txBody>
          <a:bodyPr/>
          <a:lstStyle/>
          <a:p>
            <a:pPr algn="just" eaLnBrk="1" hangingPunct="1"/>
            <a:r>
              <a:rPr lang="en-US" altLang="zh-CN" dirty="0">
                <a:solidFill>
                  <a:srgbClr val="FF5050"/>
                </a:solidFill>
                <a:ea typeface="宋体" charset="-122"/>
              </a:rPr>
              <a:t>DROP</a:t>
            </a:r>
            <a:r>
              <a:rPr lang="en-US" altLang="zh-CN" dirty="0">
                <a:ea typeface="宋体" charset="-122"/>
              </a:rPr>
              <a:t> INDEX &lt;</a:t>
            </a:r>
            <a:r>
              <a:rPr lang="zh-CN" altLang="en-US" dirty="0">
                <a:ea typeface="宋体" charset="-122"/>
              </a:rPr>
              <a:t>索引名</a:t>
            </a:r>
            <a:r>
              <a:rPr lang="en-US" altLang="zh-CN" dirty="0">
                <a:ea typeface="宋体" charset="-122"/>
              </a:rPr>
              <a:t>&gt;;</a:t>
            </a:r>
          </a:p>
          <a:p>
            <a:pPr lvl="1" algn="just"/>
            <a:r>
              <a:rPr lang="zh-CN" altLang="en-US" dirty="0">
                <a:ea typeface="宋体" charset="-122"/>
              </a:rPr>
              <a:t>删除索引时，系统会从数据字典中删去有关该索引的描述。</a:t>
            </a:r>
            <a:endParaRPr lang="en-US" altLang="zh-CN" dirty="0">
              <a:ea typeface="宋体" charset="-122"/>
            </a:endParaRPr>
          </a:p>
          <a:p>
            <a:pPr lvl="1" algn="just"/>
            <a:r>
              <a:rPr lang="zh-CN" altLang="en-US" dirty="0">
                <a:ea typeface="宋体" charset="-122"/>
              </a:rPr>
              <a:t>删除</a:t>
            </a:r>
            <a:r>
              <a:rPr lang="en-US" altLang="zh-CN" dirty="0">
                <a:ea typeface="宋体" charset="-122"/>
              </a:rPr>
              <a:t>Student</a:t>
            </a:r>
            <a:r>
              <a:rPr lang="zh-CN" altLang="en-US" dirty="0">
                <a:ea typeface="宋体" charset="-122"/>
              </a:rPr>
              <a:t>表的</a:t>
            </a:r>
            <a:r>
              <a:rPr lang="en-US" altLang="zh-CN" dirty="0" err="1">
                <a:ea typeface="宋体" charset="-122"/>
              </a:rPr>
              <a:t>Stusname</a:t>
            </a:r>
            <a:r>
              <a:rPr lang="zh-CN" altLang="en-US" dirty="0">
                <a:ea typeface="宋体" charset="-122"/>
              </a:rPr>
              <a:t>索引</a:t>
            </a:r>
          </a:p>
          <a:p>
            <a:pPr lvl="2" eaLnBrk="1" hangingPunct="1">
              <a:lnSpc>
                <a:spcPct val="170000"/>
              </a:lnSpc>
              <a:buFontTx/>
              <a:buNone/>
            </a:pPr>
            <a:r>
              <a:rPr lang="zh-CN" altLang="en-US" dirty="0">
                <a:ea typeface="宋体" charset="-122"/>
              </a:rPr>
              <a:t>	   </a:t>
            </a:r>
            <a:r>
              <a:rPr lang="en-US" altLang="zh-CN" dirty="0">
                <a:ea typeface="宋体" charset="-122"/>
              </a:rPr>
              <a:t>DROP INDEX </a:t>
            </a:r>
            <a:r>
              <a:rPr lang="en-US" altLang="zh-CN" dirty="0" err="1">
                <a:ea typeface="宋体" charset="-122"/>
              </a:rPr>
              <a:t>Stusname</a:t>
            </a:r>
            <a:r>
              <a:rPr lang="en-US" altLang="zh-CN" dirty="0">
                <a:ea typeface="宋体" charset="-122"/>
              </a:rPr>
              <a:t>;</a:t>
            </a:r>
            <a:endParaRPr lang="zh-CN" altLang="en-US" dirty="0">
              <a:ea typeface="宋体" charset="-122"/>
            </a:endParaRPr>
          </a:p>
        </p:txBody>
      </p:sp>
    </p:spTree>
    <p:extLst>
      <p:ext uri="{BB962C8B-B14F-4D97-AF65-F5344CB8AC3E}">
        <p14:creationId xmlns:p14="http://schemas.microsoft.com/office/powerpoint/2010/main" val="19350707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200" dirty="0">
                <a:ea typeface="宋体" charset="-122"/>
              </a:rPr>
              <a:t>总结</a:t>
            </a:r>
          </a:p>
        </p:txBody>
      </p:sp>
      <p:sp>
        <p:nvSpPr>
          <p:cNvPr id="29699" name="Rectangle 3"/>
          <p:cNvSpPr>
            <a:spLocks noGrp="1" noChangeArrowheads="1"/>
          </p:cNvSpPr>
          <p:nvPr>
            <p:ph type="body" idx="1"/>
          </p:nvPr>
        </p:nvSpPr>
        <p:spPr>
          <a:xfrm>
            <a:off x="323528" y="1340768"/>
            <a:ext cx="8208912" cy="5060032"/>
          </a:xfrm>
        </p:spPr>
        <p:txBody>
          <a:bodyPr/>
          <a:lstStyle/>
          <a:p>
            <a:pPr>
              <a:lnSpc>
                <a:spcPct val="120000"/>
              </a:lnSpc>
            </a:pPr>
            <a:r>
              <a:rPr lang="zh-CN" altLang="en-US" sz="2400" dirty="0">
                <a:ea typeface="宋体" charset="-122"/>
              </a:rPr>
              <a:t>模式与基本表</a:t>
            </a:r>
            <a:endParaRPr lang="en-US" altLang="zh-CN" sz="2400" dirty="0">
              <a:ea typeface="宋体" charset="-122"/>
            </a:endParaRPr>
          </a:p>
          <a:p>
            <a:pPr lvl="1">
              <a:lnSpc>
                <a:spcPct val="120000"/>
              </a:lnSpc>
            </a:pPr>
            <a:r>
              <a:rPr lang="zh-CN" altLang="en-US" sz="2000" dirty="0">
                <a:ea typeface="宋体" charset="-122"/>
              </a:rPr>
              <a:t>每一个基本表都属于某一个模式，一个模式包含多个基本表。</a:t>
            </a:r>
            <a:endParaRPr lang="en-US" altLang="zh-CN" sz="2000" dirty="0">
              <a:ea typeface="宋体" charset="-122"/>
            </a:endParaRPr>
          </a:p>
          <a:p>
            <a:pPr>
              <a:lnSpc>
                <a:spcPct val="120000"/>
              </a:lnSpc>
            </a:pPr>
            <a:r>
              <a:rPr lang="zh-CN" altLang="en-US" sz="2400" dirty="0">
                <a:ea typeface="宋体" charset="-122"/>
              </a:rPr>
              <a:t>基本表与索引</a:t>
            </a:r>
          </a:p>
          <a:p>
            <a:pPr eaLnBrk="1" hangingPunct="1">
              <a:buFont typeface="Wingdings" pitchFamily="2" charset="2"/>
              <a:buChar char="n"/>
            </a:pPr>
            <a:endParaRPr lang="en-US" altLang="zh-CN" sz="2400" dirty="0">
              <a:ea typeface="宋体" charset="-122"/>
            </a:endParaRPr>
          </a:p>
        </p:txBody>
      </p:sp>
    </p:spTree>
    <p:extLst>
      <p:ext uri="{BB962C8B-B14F-4D97-AF65-F5344CB8AC3E}">
        <p14:creationId xmlns:p14="http://schemas.microsoft.com/office/powerpoint/2010/main" val="26213320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538" y="76200"/>
            <a:ext cx="8729662" cy="609600"/>
          </a:xfrm>
        </p:spPr>
        <p:txBody>
          <a:bodyPr/>
          <a:lstStyle/>
          <a:p>
            <a:r>
              <a:rPr lang="zh-CN" altLang="en-US" dirty="0"/>
              <a:t>关系数据库语言概述</a:t>
            </a:r>
          </a:p>
        </p:txBody>
      </p:sp>
      <p:sp>
        <p:nvSpPr>
          <p:cNvPr id="3" name="内容占位符 2"/>
          <p:cNvSpPr>
            <a:spLocks noGrp="1"/>
          </p:cNvSpPr>
          <p:nvPr>
            <p:ph idx="1"/>
          </p:nvPr>
        </p:nvSpPr>
        <p:spPr>
          <a:xfrm>
            <a:off x="251520" y="1340768"/>
            <a:ext cx="8587680" cy="1296144"/>
          </a:xfrm>
          <a:solidFill>
            <a:schemeClr val="bg1">
              <a:lumMod val="90000"/>
            </a:schemeClr>
          </a:solidFill>
        </p:spPr>
        <p:txBody>
          <a:bodyPr/>
          <a:lstStyle/>
          <a:p>
            <a:r>
              <a:rPr lang="zh-CN" altLang="en-US" sz="2400" dirty="0"/>
              <a:t>我们需要一种数据操作语言，</a:t>
            </a:r>
            <a:endParaRPr lang="en-US" altLang="zh-CN" sz="2400" dirty="0"/>
          </a:p>
          <a:p>
            <a:pPr lvl="1"/>
            <a:r>
              <a:rPr lang="zh-CN" altLang="en-US" sz="2000" dirty="0"/>
              <a:t>支持用程序的思路解决数据库的操作问题；</a:t>
            </a:r>
            <a:endParaRPr lang="en-US" altLang="zh-CN" sz="2000" dirty="0"/>
          </a:p>
          <a:p>
            <a:pPr lvl="1"/>
            <a:r>
              <a:rPr lang="zh-CN" altLang="en-US" sz="2000" dirty="0"/>
              <a:t>保证数据库操作的标准化。</a:t>
            </a:r>
            <a:endParaRPr lang="en-US" altLang="zh-CN" sz="2000" dirty="0"/>
          </a:p>
        </p:txBody>
      </p:sp>
      <p:sp>
        <p:nvSpPr>
          <p:cNvPr id="4" name="TextBox 3"/>
          <p:cNvSpPr txBox="1"/>
          <p:nvPr/>
        </p:nvSpPr>
        <p:spPr>
          <a:xfrm>
            <a:off x="683568" y="5216132"/>
            <a:ext cx="6833922" cy="1118255"/>
          </a:xfrm>
          <a:prstGeom prst="rect">
            <a:avLst/>
          </a:prstGeom>
          <a:noFill/>
        </p:spPr>
        <p:txBody>
          <a:bodyPr wrap="none" rtlCol="0">
            <a:spAutoFit/>
          </a:bodyPr>
          <a:lstStyle/>
          <a:p>
            <a:pPr marL="457200" indent="-457200" algn="l">
              <a:lnSpc>
                <a:spcPts val="4000"/>
              </a:lnSpc>
              <a:buAutoNum type="arabicPeriod"/>
            </a:pPr>
            <a:r>
              <a:rPr lang="en-US" altLang="zh-CN" sz="2400" dirty="0">
                <a:solidFill>
                  <a:srgbClr val="FF0000"/>
                </a:solidFill>
                <a:latin typeface="黑体" panose="02010609060101010101" pitchFamily="49" charset="-122"/>
                <a:ea typeface="黑体" panose="02010609060101010101" pitchFamily="49" charset="-122"/>
              </a:rPr>
              <a:t>C</a:t>
            </a:r>
            <a:r>
              <a:rPr lang="zh-CN" altLang="en-US" sz="2400" dirty="0">
                <a:solidFill>
                  <a:srgbClr val="FF0000"/>
                </a:solidFill>
                <a:latin typeface="黑体" panose="02010609060101010101" pitchFamily="49" charset="-122"/>
                <a:ea typeface="黑体" panose="02010609060101010101" pitchFamily="49" charset="-122"/>
              </a:rPr>
              <a:t>和</a:t>
            </a:r>
            <a:r>
              <a:rPr lang="en-US" altLang="zh-CN" sz="2400" dirty="0">
                <a:solidFill>
                  <a:srgbClr val="FF0000"/>
                </a:solidFill>
                <a:latin typeface="黑体" panose="02010609060101010101" pitchFamily="49" charset="-122"/>
                <a:ea typeface="黑体" panose="02010609060101010101" pitchFamily="49" charset="-122"/>
              </a:rPr>
              <a:t>Java</a:t>
            </a:r>
            <a:r>
              <a:rPr lang="zh-CN" altLang="en-US" sz="2400" dirty="0">
                <a:solidFill>
                  <a:srgbClr val="FF0000"/>
                </a:solidFill>
                <a:latin typeface="黑体" panose="02010609060101010101" pitchFamily="49" charset="-122"/>
                <a:ea typeface="黑体" panose="02010609060101010101" pitchFamily="49" charset="-122"/>
              </a:rPr>
              <a:t>这样的语言满足上述性质吗？</a:t>
            </a:r>
            <a:endParaRPr lang="en-US" altLang="zh-CN" sz="2400" dirty="0">
              <a:solidFill>
                <a:srgbClr val="FF0000"/>
              </a:solidFill>
              <a:latin typeface="黑体" panose="02010609060101010101" pitchFamily="49" charset="-122"/>
              <a:ea typeface="黑体" panose="02010609060101010101" pitchFamily="49" charset="-122"/>
            </a:endParaRPr>
          </a:p>
          <a:p>
            <a:pPr marL="457200" indent="-457200" algn="l">
              <a:lnSpc>
                <a:spcPts val="4000"/>
              </a:lnSpc>
              <a:buAutoNum type="arabicPeriod"/>
            </a:pPr>
            <a:r>
              <a:rPr lang="zh-CN" altLang="en-US" sz="2400" dirty="0">
                <a:solidFill>
                  <a:srgbClr val="FF0000"/>
                </a:solidFill>
                <a:latin typeface="黑体" panose="02010609060101010101" pitchFamily="49" charset="-122"/>
                <a:ea typeface="黑体" panose="02010609060101010101" pitchFamily="49" charset="-122"/>
              </a:rPr>
              <a:t>存在这样统一的、标准的数据库操作语言吗？</a:t>
            </a:r>
            <a:endParaRPr lang="zh-CN" altLang="en-US" dirty="0">
              <a:latin typeface="黑体" panose="02010609060101010101" pitchFamily="49" charset="-122"/>
              <a:ea typeface="黑体" panose="02010609060101010101" pitchFamily="49" charset="-122"/>
            </a:endParaRPr>
          </a:p>
        </p:txBody>
      </p:sp>
      <p:sp>
        <p:nvSpPr>
          <p:cNvPr id="5" name="内容占位符 2"/>
          <p:cNvSpPr txBox="1">
            <a:spLocks/>
          </p:cNvSpPr>
          <p:nvPr/>
        </p:nvSpPr>
        <p:spPr bwMode="auto">
          <a:xfrm>
            <a:off x="258416" y="2780928"/>
            <a:ext cx="8587680" cy="243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sz="2400" kern="0" dirty="0"/>
              <a:t>针对数据库特征与操作需求，其还应具有如下性质</a:t>
            </a:r>
            <a:endParaRPr lang="en-US" altLang="zh-CN" sz="2400" kern="0" dirty="0"/>
          </a:p>
          <a:p>
            <a:pPr lvl="1"/>
            <a:r>
              <a:rPr lang="zh-CN" altLang="en-US" sz="2000" b="0" kern="0" dirty="0">
                <a:ea typeface="宋体" charset="-122"/>
              </a:rPr>
              <a:t>功能综合统一：数据定义语言 </a:t>
            </a:r>
            <a:r>
              <a:rPr lang="en-US" altLang="zh-CN" sz="2000" b="0" kern="0" dirty="0">
                <a:ea typeface="宋体" charset="-122"/>
              </a:rPr>
              <a:t>+ </a:t>
            </a:r>
            <a:r>
              <a:rPr lang="zh-CN" altLang="en-US" sz="2000" b="0" kern="0" dirty="0">
                <a:ea typeface="宋体" charset="-122"/>
              </a:rPr>
              <a:t>数据操纵语言 </a:t>
            </a:r>
            <a:r>
              <a:rPr lang="en-US" altLang="zh-CN" sz="2000" b="0" kern="0" dirty="0">
                <a:ea typeface="宋体" charset="-122"/>
              </a:rPr>
              <a:t>+ </a:t>
            </a:r>
            <a:r>
              <a:rPr lang="zh-CN" altLang="en-US" sz="2000" b="0" kern="0" dirty="0">
                <a:ea typeface="宋体" charset="-122"/>
              </a:rPr>
              <a:t>数据控制语言</a:t>
            </a:r>
          </a:p>
          <a:p>
            <a:pPr lvl="1"/>
            <a:r>
              <a:rPr lang="zh-CN" altLang="en-US" sz="2000" b="0" kern="0" dirty="0">
                <a:ea typeface="宋体" charset="-122"/>
              </a:rPr>
              <a:t>高度非过程化</a:t>
            </a:r>
          </a:p>
          <a:p>
            <a:pPr lvl="1"/>
            <a:r>
              <a:rPr lang="zh-CN" altLang="en-US" sz="2000" b="0" kern="0" dirty="0">
                <a:ea typeface="宋体" charset="-122"/>
              </a:rPr>
              <a:t>面向集合的操作方式</a:t>
            </a:r>
          </a:p>
          <a:p>
            <a:pPr lvl="1"/>
            <a:r>
              <a:rPr lang="zh-CN" altLang="en-US" sz="2000" b="0" kern="0" dirty="0">
                <a:ea typeface="宋体" charset="-122"/>
              </a:rPr>
              <a:t>以同一种语法结构提供两种使用方式：自含式语言 </a:t>
            </a:r>
            <a:r>
              <a:rPr lang="en-US" altLang="zh-CN" sz="2000" b="0" kern="0" dirty="0">
                <a:ea typeface="宋体" charset="-122"/>
              </a:rPr>
              <a:t>+ </a:t>
            </a:r>
            <a:r>
              <a:rPr lang="zh-CN" altLang="en-US" sz="2000" b="0" kern="0" dirty="0">
                <a:ea typeface="宋体" charset="-122"/>
              </a:rPr>
              <a:t>嵌入式语言</a:t>
            </a:r>
          </a:p>
          <a:p>
            <a:pPr lvl="1"/>
            <a:r>
              <a:rPr lang="zh-CN" altLang="en-US" sz="2000" b="0" kern="0" dirty="0">
                <a:ea typeface="宋体" charset="-122"/>
              </a:rPr>
              <a:t>语言简洁，易学易用</a:t>
            </a:r>
          </a:p>
        </p:txBody>
      </p:sp>
    </p:spTree>
    <p:extLst>
      <p:ext uri="{BB962C8B-B14F-4D97-AF65-F5344CB8AC3E}">
        <p14:creationId xmlns:p14="http://schemas.microsoft.com/office/powerpoint/2010/main" val="38226644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286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关系数据库语言概述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1524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286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数据库对象</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对象定义</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1524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2286000" y="3338513"/>
            <a:ext cx="5988496"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数据操作（查询</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更新）：</a:t>
            </a:r>
            <a:r>
              <a:rPr lang="zh-CN" altLang="en-US" sz="2800" b="0" dirty="0">
                <a:solidFill>
                  <a:srgbClr val="C00000"/>
                </a:solidFill>
                <a:latin typeface="黑体" panose="02010609060101010101" pitchFamily="49" charset="-122"/>
                <a:ea typeface="黑体" panose="02010609060101010101" pitchFamily="49" charset="-122"/>
              </a:rPr>
              <a:t>数据查询</a:t>
            </a:r>
            <a:endParaRPr lang="ko-KR" altLang="en-US" sz="2800" b="0" dirty="0">
              <a:solidFill>
                <a:srgbClr val="C00000"/>
              </a:solidFill>
              <a:latin typeface="黑体" panose="02010609060101010101" pitchFamily="49" charset="-122"/>
            </a:endParaRPr>
          </a:p>
        </p:txBody>
      </p:sp>
      <p:sp>
        <p:nvSpPr>
          <p:cNvPr id="33828" name="AutoShape 36"/>
          <p:cNvSpPr>
            <a:spLocks noChangeArrowheads="1"/>
          </p:cNvSpPr>
          <p:nvPr/>
        </p:nvSpPr>
        <p:spPr bwMode="auto">
          <a:xfrm>
            <a:off x="1524000" y="33162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3</a:t>
            </a:r>
          </a:p>
        </p:txBody>
      </p:sp>
      <p:sp>
        <p:nvSpPr>
          <p:cNvPr id="33829" name="Rectangle 37"/>
          <p:cNvSpPr>
            <a:spLocks noChangeArrowheads="1"/>
          </p:cNvSpPr>
          <p:nvPr/>
        </p:nvSpPr>
        <p:spPr bwMode="auto">
          <a:xfrm>
            <a:off x="2286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视图</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1524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286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1524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9662638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4404" y="1926129"/>
            <a:ext cx="7251972" cy="2217846"/>
          </a:xfrm>
          <a:prstGeom prst="rect">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49155" name="Rectangle 3"/>
          <p:cNvSpPr>
            <a:spLocks noGrp="1" noChangeArrowheads="1"/>
          </p:cNvSpPr>
          <p:nvPr>
            <p:ph type="body" idx="1"/>
          </p:nvPr>
        </p:nvSpPr>
        <p:spPr>
          <a:xfrm>
            <a:off x="251520" y="1412776"/>
            <a:ext cx="8663880" cy="4530824"/>
          </a:xfrm>
        </p:spPr>
        <p:txBody>
          <a:bodyPr/>
          <a:lstStyle/>
          <a:p>
            <a:pPr algn="just" eaLnBrk="1" hangingPunct="1">
              <a:lnSpc>
                <a:spcPct val="150000"/>
              </a:lnSpc>
            </a:pPr>
            <a:r>
              <a:rPr lang="zh-CN" altLang="en-US" sz="2400" dirty="0">
                <a:ea typeface="宋体" charset="-122"/>
              </a:rPr>
              <a:t>语句格式</a:t>
            </a:r>
          </a:p>
          <a:p>
            <a:pPr algn="just" eaLnBrk="1" hangingPunct="1">
              <a:lnSpc>
                <a:spcPct val="150000"/>
              </a:lnSpc>
              <a:buFont typeface="Wingdings" pitchFamily="2" charset="2"/>
              <a:buNone/>
            </a:pPr>
            <a:r>
              <a:rPr lang="zh-CN" altLang="en-US" sz="2000" dirty="0">
                <a:solidFill>
                  <a:srgbClr val="D75B5B"/>
                </a:solidFill>
                <a:ea typeface="宋体" charset="-122"/>
              </a:rPr>
              <a:t>      </a:t>
            </a:r>
            <a:r>
              <a:rPr lang="en-US" altLang="zh-CN" sz="2000" b="0" dirty="0">
                <a:solidFill>
                  <a:srgbClr val="D75B5B"/>
                </a:solidFill>
                <a:ea typeface="宋体" charset="-122"/>
              </a:rPr>
              <a:t>SELECT</a:t>
            </a:r>
            <a:r>
              <a:rPr lang="en-US" altLang="zh-CN" sz="2000" b="0" dirty="0">
                <a:ea typeface="宋体" charset="-122"/>
              </a:rPr>
              <a:t> [ALL|DISTINCT]   &lt;</a:t>
            </a:r>
            <a:r>
              <a:rPr lang="zh-CN" altLang="en-US" sz="2000" b="0" dirty="0">
                <a:ea typeface="宋体" charset="-122"/>
              </a:rPr>
              <a:t>目标列表达式</a:t>
            </a:r>
            <a:r>
              <a:rPr lang="en-US" altLang="zh-CN" sz="2000" b="0" dirty="0">
                <a:ea typeface="宋体" charset="-122"/>
              </a:rPr>
              <a:t>&gt;</a:t>
            </a:r>
          </a:p>
          <a:p>
            <a:pPr marL="819150" lvl="1" eaLnBrk="1" hangingPunct="1">
              <a:lnSpc>
                <a:spcPct val="150000"/>
              </a:lnSpc>
              <a:buFont typeface="Wingdings" pitchFamily="2" charset="2"/>
              <a:buNone/>
            </a:pPr>
            <a:r>
              <a:rPr lang="en-US" altLang="zh-CN" sz="2000" dirty="0">
                <a:ea typeface="宋体" charset="-122"/>
              </a:rPr>
              <a:t>                                        [</a:t>
            </a:r>
            <a:r>
              <a:rPr lang="zh-CN" altLang="en-US" sz="2000" dirty="0">
                <a:ea typeface="宋体" charset="-122"/>
              </a:rPr>
              <a:t>，</a:t>
            </a:r>
            <a:r>
              <a:rPr lang="en-US" altLang="zh-CN" sz="2000" dirty="0">
                <a:ea typeface="宋体" charset="-122"/>
              </a:rPr>
              <a:t>&lt;</a:t>
            </a:r>
            <a:r>
              <a:rPr lang="zh-CN" altLang="en-US" sz="2000" dirty="0">
                <a:ea typeface="宋体" charset="-122"/>
              </a:rPr>
              <a:t>目标列表达式</a:t>
            </a:r>
            <a:r>
              <a:rPr lang="en-US" altLang="zh-CN" sz="2000" dirty="0">
                <a:ea typeface="宋体" charset="-122"/>
              </a:rPr>
              <a:t>&gt;]  </a:t>
            </a:r>
            <a:r>
              <a:rPr lang="en-US" altLang="zh-CN" sz="2000" dirty="0">
                <a:latin typeface="Courier New" pitchFamily="49" charset="0"/>
                <a:ea typeface="宋体" charset="-122"/>
              </a:rPr>
              <a:t>…</a:t>
            </a:r>
            <a:endParaRPr lang="en-US" altLang="zh-CN" sz="2000" dirty="0">
              <a:ea typeface="宋体" charset="-122"/>
            </a:endParaRPr>
          </a:p>
          <a:p>
            <a:pPr marL="819150" lvl="1" eaLnBrk="1" hangingPunct="1">
              <a:lnSpc>
                <a:spcPct val="150000"/>
              </a:lnSpc>
              <a:buFont typeface="Wingdings" pitchFamily="2" charset="2"/>
              <a:buNone/>
            </a:pPr>
            <a:r>
              <a:rPr lang="en-US" altLang="zh-CN" sz="2000" dirty="0">
                <a:solidFill>
                  <a:srgbClr val="D75B5B"/>
                </a:solidFill>
                <a:ea typeface="宋体" charset="-122"/>
              </a:rPr>
              <a:t>FROM </a:t>
            </a:r>
            <a:r>
              <a:rPr lang="en-US" altLang="zh-CN" sz="2000" dirty="0">
                <a:ea typeface="宋体" charset="-122"/>
              </a:rPr>
              <a:t>&lt;</a:t>
            </a:r>
            <a:r>
              <a:rPr lang="zh-CN" altLang="en-US" sz="2000" dirty="0">
                <a:ea typeface="宋体" charset="-122"/>
              </a:rPr>
              <a:t>表名或视图名</a:t>
            </a:r>
            <a:r>
              <a:rPr lang="en-US" altLang="zh-CN" sz="2000" dirty="0">
                <a:ea typeface="宋体" charset="-122"/>
              </a:rPr>
              <a:t>&gt;  [</a:t>
            </a:r>
            <a:r>
              <a:rPr lang="zh-CN" altLang="en-US" sz="2000" dirty="0">
                <a:ea typeface="宋体" charset="-122"/>
              </a:rPr>
              <a:t>，</a:t>
            </a:r>
            <a:r>
              <a:rPr lang="en-US" altLang="zh-CN" sz="2000" dirty="0">
                <a:ea typeface="宋体" charset="-122"/>
              </a:rPr>
              <a:t>&lt;</a:t>
            </a:r>
            <a:r>
              <a:rPr lang="zh-CN" altLang="en-US" sz="2000" dirty="0">
                <a:ea typeface="宋体" charset="-122"/>
              </a:rPr>
              <a:t>表名或视图名</a:t>
            </a:r>
            <a:r>
              <a:rPr lang="en-US" altLang="zh-CN" sz="2000" dirty="0">
                <a:ea typeface="宋体" charset="-122"/>
              </a:rPr>
              <a:t>&gt; ]  </a:t>
            </a:r>
            <a:r>
              <a:rPr lang="en-US" altLang="zh-CN" sz="2000" dirty="0">
                <a:latin typeface="Courier New" pitchFamily="49" charset="0"/>
                <a:ea typeface="宋体" charset="-122"/>
              </a:rPr>
              <a:t>…</a:t>
            </a:r>
            <a:endParaRPr lang="en-US" altLang="zh-CN" sz="2000" dirty="0">
              <a:ea typeface="宋体" charset="-122"/>
            </a:endParaRPr>
          </a:p>
          <a:p>
            <a:pPr marL="819150" lvl="1" algn="just" eaLnBrk="1" hangingPunct="1">
              <a:lnSpc>
                <a:spcPct val="150000"/>
              </a:lnSpc>
              <a:buFont typeface="Wingdings" pitchFamily="2" charset="2"/>
              <a:buNone/>
            </a:pPr>
            <a:r>
              <a:rPr lang="en-US" altLang="zh-CN" sz="2000" dirty="0">
                <a:ea typeface="宋体" charset="-122"/>
              </a:rPr>
              <a:t>[ </a:t>
            </a:r>
            <a:r>
              <a:rPr lang="en-US" altLang="zh-CN" sz="2000" dirty="0">
                <a:solidFill>
                  <a:srgbClr val="D75B5B"/>
                </a:solidFill>
                <a:ea typeface="宋体" charset="-122"/>
              </a:rPr>
              <a:t>WHERE</a:t>
            </a:r>
            <a:r>
              <a:rPr lang="en-US" altLang="zh-CN" sz="2000" dirty="0">
                <a:ea typeface="宋体" charset="-122"/>
              </a:rPr>
              <a:t> &lt;</a:t>
            </a:r>
            <a:r>
              <a:rPr lang="zh-CN" altLang="en-US" sz="2000" dirty="0">
                <a:ea typeface="宋体" charset="-122"/>
              </a:rPr>
              <a:t>条件表达式</a:t>
            </a:r>
            <a:r>
              <a:rPr lang="en-US" altLang="zh-CN" sz="2000" dirty="0">
                <a:ea typeface="宋体" charset="-122"/>
              </a:rPr>
              <a:t>&gt; ]</a:t>
            </a:r>
          </a:p>
          <a:p>
            <a:pPr marL="819150" lvl="1" algn="just" eaLnBrk="1" hangingPunct="1">
              <a:lnSpc>
                <a:spcPct val="150000"/>
              </a:lnSpc>
              <a:buFont typeface="Wingdings" pitchFamily="2" charset="2"/>
              <a:buNone/>
            </a:pPr>
            <a:r>
              <a:rPr lang="en-US" altLang="zh-CN" sz="2000" dirty="0">
                <a:ea typeface="宋体" charset="-122"/>
              </a:rPr>
              <a:t>[ </a:t>
            </a:r>
            <a:r>
              <a:rPr lang="en-US" altLang="zh-CN" sz="2000" dirty="0">
                <a:solidFill>
                  <a:srgbClr val="D75B5B"/>
                </a:solidFill>
                <a:ea typeface="宋体" charset="-122"/>
              </a:rPr>
              <a:t>GROUP BY</a:t>
            </a:r>
            <a:r>
              <a:rPr lang="en-US" altLang="zh-CN" sz="2000" dirty="0">
                <a:ea typeface="宋体" charset="-122"/>
              </a:rPr>
              <a:t> &lt;</a:t>
            </a:r>
            <a:r>
              <a:rPr lang="zh-CN" altLang="en-US" sz="2000" dirty="0">
                <a:ea typeface="宋体" charset="-122"/>
              </a:rPr>
              <a:t>列名</a:t>
            </a:r>
            <a:r>
              <a:rPr lang="en-US" altLang="zh-CN" sz="2000" dirty="0">
                <a:ea typeface="宋体" charset="-122"/>
              </a:rPr>
              <a:t>1&gt; [ </a:t>
            </a:r>
            <a:r>
              <a:rPr lang="en-US" altLang="zh-CN" sz="2000" dirty="0">
                <a:solidFill>
                  <a:srgbClr val="D75B5B"/>
                </a:solidFill>
                <a:ea typeface="宋体" charset="-122"/>
              </a:rPr>
              <a:t>HAVING</a:t>
            </a:r>
            <a:r>
              <a:rPr lang="en-US" altLang="zh-CN" sz="2000" dirty="0">
                <a:ea typeface="宋体" charset="-122"/>
              </a:rPr>
              <a:t> &lt;</a:t>
            </a:r>
            <a:r>
              <a:rPr lang="zh-CN" altLang="en-US" sz="2000" dirty="0">
                <a:ea typeface="宋体" charset="-122"/>
              </a:rPr>
              <a:t>条件表达式</a:t>
            </a:r>
            <a:r>
              <a:rPr lang="en-US" altLang="zh-CN" sz="2000" dirty="0">
                <a:ea typeface="宋体" charset="-122"/>
              </a:rPr>
              <a:t>&gt; ] ]</a:t>
            </a:r>
          </a:p>
          <a:p>
            <a:pPr marL="819150" lvl="1" algn="just" eaLnBrk="1" hangingPunct="1">
              <a:lnSpc>
                <a:spcPct val="150000"/>
              </a:lnSpc>
              <a:buFont typeface="Wingdings" pitchFamily="2" charset="2"/>
              <a:buNone/>
            </a:pPr>
            <a:r>
              <a:rPr lang="en-US" altLang="zh-CN" sz="2000" dirty="0">
                <a:ea typeface="宋体" charset="-122"/>
              </a:rPr>
              <a:t>[ </a:t>
            </a:r>
            <a:r>
              <a:rPr lang="en-US" altLang="zh-CN" sz="2000" dirty="0">
                <a:solidFill>
                  <a:srgbClr val="D75B5B"/>
                </a:solidFill>
                <a:ea typeface="宋体" charset="-122"/>
              </a:rPr>
              <a:t>ORDER BY</a:t>
            </a:r>
            <a:r>
              <a:rPr lang="en-US" altLang="zh-CN" sz="2000" dirty="0">
                <a:ea typeface="宋体" charset="-122"/>
              </a:rPr>
              <a:t> &lt;</a:t>
            </a:r>
            <a:r>
              <a:rPr lang="zh-CN" altLang="en-US" sz="2000" dirty="0">
                <a:ea typeface="宋体" charset="-122"/>
              </a:rPr>
              <a:t>列名</a:t>
            </a:r>
            <a:r>
              <a:rPr lang="en-US" altLang="zh-CN" sz="2000" dirty="0">
                <a:ea typeface="宋体" charset="-122"/>
              </a:rPr>
              <a:t>2&gt; [ ASC | DESC ] ];</a:t>
            </a:r>
            <a:endParaRPr lang="zh-CN" altLang="en-US" sz="2000" dirty="0">
              <a:ea typeface="宋体" charset="-122"/>
            </a:endParaRPr>
          </a:p>
        </p:txBody>
      </p:sp>
      <p:sp>
        <p:nvSpPr>
          <p:cNvPr id="49154" name="Rectangle 2"/>
          <p:cNvSpPr>
            <a:spLocks noGrp="1" noChangeArrowheads="1"/>
          </p:cNvSpPr>
          <p:nvPr>
            <p:ph type="title"/>
          </p:nvPr>
        </p:nvSpPr>
        <p:spPr/>
        <p:txBody>
          <a:bodyPr/>
          <a:lstStyle/>
          <a:p>
            <a:r>
              <a:rPr lang="zh-CN" altLang="en-US" dirty="0">
                <a:ea typeface="宋体" charset="-122"/>
              </a:rPr>
              <a:t>数据操作：数据查询</a:t>
            </a:r>
          </a:p>
        </p:txBody>
      </p:sp>
    </p:spTree>
    <p:extLst>
      <p:ext uri="{BB962C8B-B14F-4D97-AF65-F5344CB8AC3E}">
        <p14:creationId xmlns:p14="http://schemas.microsoft.com/office/powerpoint/2010/main" val="400385610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zh-CN" altLang="en-US" dirty="0">
                <a:ea typeface="宋体" charset="-122"/>
              </a:rPr>
              <a:t>数据查询：辅助案例</a:t>
            </a:r>
          </a:p>
        </p:txBody>
      </p:sp>
      <p:graphicFrame>
        <p:nvGraphicFramePr>
          <p:cNvPr id="2" name="表格 1"/>
          <p:cNvGraphicFramePr>
            <a:graphicFrameLocks noGrp="1"/>
          </p:cNvGraphicFramePr>
          <p:nvPr>
            <p:extLst>
              <p:ext uri="{D42A27DB-BD31-4B8C-83A1-F6EECF244321}">
                <p14:modId xmlns:p14="http://schemas.microsoft.com/office/powerpoint/2010/main" val="1350013347"/>
              </p:ext>
            </p:extLst>
          </p:nvPr>
        </p:nvGraphicFramePr>
        <p:xfrm>
          <a:off x="204838" y="1916832"/>
          <a:ext cx="8490720" cy="2817675"/>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gridCol w="1698144">
                  <a:extLst>
                    <a:ext uri="{9D8B030D-6E8A-4147-A177-3AD203B41FA5}">
                      <a16:colId xmlns:a16="http://schemas.microsoft.com/office/drawing/2014/main" val="20003"/>
                    </a:ext>
                  </a:extLst>
                </a:gridCol>
                <a:gridCol w="1698144">
                  <a:extLst>
                    <a:ext uri="{9D8B030D-6E8A-4147-A177-3AD203B41FA5}">
                      <a16:colId xmlns:a16="http://schemas.microsoft.com/office/drawing/2014/main" val="20004"/>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
        <p:nvSpPr>
          <p:cNvPr id="10" name="Text Box 502"/>
          <p:cNvSpPr txBox="1">
            <a:spLocks noChangeArrowheads="1"/>
          </p:cNvSpPr>
          <p:nvPr/>
        </p:nvSpPr>
        <p:spPr bwMode="auto">
          <a:xfrm>
            <a:off x="221730" y="1325000"/>
            <a:ext cx="113394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dirty="0">
                <a:solidFill>
                  <a:srgbClr val="003399"/>
                </a:solidFill>
              </a:rPr>
              <a:t>Student</a:t>
            </a:r>
          </a:p>
        </p:txBody>
      </p:sp>
    </p:spTree>
    <p:extLst>
      <p:ext uri="{BB962C8B-B14F-4D97-AF65-F5344CB8AC3E}">
        <p14:creationId xmlns:p14="http://schemas.microsoft.com/office/powerpoint/2010/main" val="366478339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z="3200" dirty="0">
                <a:ea typeface="宋体" charset="-122"/>
              </a:rPr>
              <a:t>数据操作：数据查询</a:t>
            </a:r>
          </a:p>
        </p:txBody>
      </p:sp>
      <p:sp>
        <p:nvSpPr>
          <p:cNvPr id="50179" name="Rectangle 3"/>
          <p:cNvSpPr>
            <a:spLocks noGrp="1" noChangeArrowheads="1"/>
          </p:cNvSpPr>
          <p:nvPr>
            <p:ph type="body" idx="1"/>
          </p:nvPr>
        </p:nvSpPr>
        <p:spPr>
          <a:xfrm>
            <a:off x="323528" y="1447800"/>
            <a:ext cx="7906072" cy="4953000"/>
          </a:xfrm>
        </p:spPr>
        <p:txBody>
          <a:bodyPr/>
          <a:lstStyle/>
          <a:p>
            <a:pPr algn="just" eaLnBrk="1" hangingPunct="1"/>
            <a:r>
              <a:rPr lang="zh-CN" altLang="en-US" dirty="0">
                <a:ea typeface="宋体" charset="-122"/>
              </a:rPr>
              <a:t>查询指定列</a:t>
            </a:r>
          </a:p>
          <a:p>
            <a:pPr lvl="1" algn="just">
              <a:buFont typeface="Wingdings" panose="05000000000000000000" pitchFamily="2" charset="2"/>
              <a:buChar char="Ø"/>
            </a:pPr>
            <a:r>
              <a:rPr lang="zh-CN" altLang="en-US" sz="2400" dirty="0">
                <a:ea typeface="宋体" charset="-122"/>
              </a:rPr>
              <a:t>	</a:t>
            </a:r>
            <a:r>
              <a:rPr lang="zh-CN" altLang="en-US" dirty="0">
                <a:ea typeface="宋体" charset="-122"/>
              </a:rPr>
              <a:t>查询全体学生的学号与姓名。</a:t>
            </a:r>
          </a:p>
          <a:p>
            <a:pPr lvl="1" algn="just" eaLnBrk="1" hangingPunct="1">
              <a:buFont typeface="Wingdings" pitchFamily="2" charset="2"/>
              <a:buNone/>
            </a:pPr>
            <a:r>
              <a:rPr lang="zh-CN" altLang="en-US" sz="2000" dirty="0">
                <a:ea typeface="宋体" charset="-122"/>
              </a:rPr>
              <a:t>		</a:t>
            </a:r>
          </a:p>
          <a:p>
            <a:pPr lvl="1" algn="just" eaLnBrk="1" hangingPunct="1">
              <a:buFont typeface="Wingdings" pitchFamily="2" charset="2"/>
              <a:buNone/>
            </a:pPr>
            <a:endParaRPr lang="zh-CN" altLang="en-US" sz="2000" dirty="0">
              <a:ea typeface="宋体" charset="-122"/>
            </a:endParaRPr>
          </a:p>
          <a:p>
            <a:pPr lvl="1" algn="just" eaLnBrk="1" hangingPunct="1">
              <a:buFont typeface="Wingdings" pitchFamily="2" charset="2"/>
              <a:buNone/>
            </a:pPr>
            <a:endParaRPr lang="zh-CN" altLang="en-US" sz="2000" dirty="0">
              <a:ea typeface="宋体" charset="-122"/>
            </a:endParaRPr>
          </a:p>
          <a:p>
            <a:pPr lvl="1" algn="just" eaLnBrk="1" hangingPunct="1">
              <a:buFont typeface="Wingdings" pitchFamily="2" charset="2"/>
              <a:buNone/>
            </a:pPr>
            <a:r>
              <a:rPr lang="zh-CN" altLang="en-US" sz="2000" dirty="0">
                <a:latin typeface="Courier New" pitchFamily="49" charset="0"/>
                <a:ea typeface="宋体" charset="-122"/>
              </a:rPr>
              <a:t> </a:t>
            </a:r>
            <a:endParaRPr lang="zh-CN" altLang="en-US" sz="2000" dirty="0">
              <a:ea typeface="宋体" charset="-122"/>
            </a:endParaRPr>
          </a:p>
          <a:p>
            <a:pPr lvl="1" algn="just">
              <a:buFont typeface="Wingdings" panose="05000000000000000000" pitchFamily="2" charset="2"/>
              <a:buChar char="Ø"/>
            </a:pPr>
            <a:r>
              <a:rPr lang="zh-CN" altLang="en-US" sz="2400" dirty="0">
                <a:ea typeface="宋体" charset="-122"/>
              </a:rPr>
              <a:t>	</a:t>
            </a:r>
            <a:r>
              <a:rPr lang="zh-CN" altLang="en-US" dirty="0">
                <a:ea typeface="宋体" charset="-122"/>
              </a:rPr>
              <a:t>查询全体学生的姓名、学号、所在系。</a:t>
            </a:r>
          </a:p>
          <a:p>
            <a:pPr lvl="1" algn="just" eaLnBrk="1" hangingPunct="1">
              <a:buFont typeface="Wingdings" pitchFamily="2" charset="2"/>
              <a:buNone/>
            </a:pPr>
            <a:endParaRPr lang="en-US" altLang="zh-CN" dirty="0">
              <a:ea typeface="宋体" charset="-122"/>
            </a:endParaRPr>
          </a:p>
        </p:txBody>
      </p:sp>
      <p:sp>
        <p:nvSpPr>
          <p:cNvPr id="368644" name="Text Box 4"/>
          <p:cNvSpPr txBox="1">
            <a:spLocks noChangeArrowheads="1"/>
          </p:cNvSpPr>
          <p:nvPr/>
        </p:nvSpPr>
        <p:spPr bwMode="auto">
          <a:xfrm>
            <a:off x="1619250" y="2708920"/>
            <a:ext cx="45354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sz="2800" b="0" dirty="0">
                <a:solidFill>
                  <a:srgbClr val="003399"/>
                </a:solidFill>
                <a:latin typeface="Times New Roman" pitchFamily="18" charset="0"/>
              </a:rPr>
              <a:t>SELECT </a:t>
            </a:r>
            <a:r>
              <a:rPr lang="en-US" altLang="zh-CN" sz="2800" b="0" dirty="0" err="1">
                <a:solidFill>
                  <a:srgbClr val="003399"/>
                </a:solidFill>
                <a:latin typeface="Times New Roman" pitchFamily="18" charset="0"/>
              </a:rPr>
              <a:t>Sno</a:t>
            </a:r>
            <a:r>
              <a:rPr lang="en-US" altLang="zh-CN" sz="2800" b="0" dirty="0">
                <a:solidFill>
                  <a:srgbClr val="003399"/>
                </a:solidFill>
                <a:latin typeface="Times New Roman" pitchFamily="18" charset="0"/>
              </a:rPr>
              <a:t>, </a:t>
            </a:r>
            <a:r>
              <a:rPr lang="en-US" altLang="zh-CN" sz="2800" b="0" dirty="0" err="1">
                <a:solidFill>
                  <a:srgbClr val="003399"/>
                </a:solidFill>
                <a:latin typeface="Times New Roman" pitchFamily="18" charset="0"/>
              </a:rPr>
              <a:t>Sname</a:t>
            </a:r>
            <a:endParaRPr lang="en-US" altLang="zh-CN" sz="2800" b="0" dirty="0">
              <a:solidFill>
                <a:srgbClr val="003399"/>
              </a:solidFill>
              <a:latin typeface="Times New Roman" pitchFamily="18" charset="0"/>
            </a:endParaRPr>
          </a:p>
          <a:p>
            <a:pPr lvl="1" eaLnBrk="1" hangingPunct="1">
              <a:spcBef>
                <a:spcPct val="0"/>
              </a:spcBef>
              <a:buClrTx/>
              <a:buFontTx/>
              <a:buNone/>
            </a:pPr>
            <a:r>
              <a:rPr lang="en-US" altLang="zh-CN" sz="2800" b="0" dirty="0">
                <a:solidFill>
                  <a:srgbClr val="003399"/>
                </a:solidFill>
                <a:latin typeface="Times New Roman" pitchFamily="18" charset="0"/>
              </a:rPr>
              <a:t>FROM  Student </a:t>
            </a:r>
          </a:p>
        </p:txBody>
      </p:sp>
      <p:sp>
        <p:nvSpPr>
          <p:cNvPr id="368645" name="Text Box 5"/>
          <p:cNvSpPr txBox="1">
            <a:spLocks noChangeArrowheads="1"/>
          </p:cNvSpPr>
          <p:nvPr/>
        </p:nvSpPr>
        <p:spPr bwMode="auto">
          <a:xfrm>
            <a:off x="1631330" y="4581128"/>
            <a:ext cx="538894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sz="2800" b="0" dirty="0">
                <a:solidFill>
                  <a:srgbClr val="003399"/>
                </a:solidFill>
                <a:latin typeface="Times New Roman" pitchFamily="18" charset="0"/>
              </a:rPr>
              <a:t>SELECT </a:t>
            </a:r>
            <a:r>
              <a:rPr lang="en-US" altLang="zh-CN" sz="2800" b="0" dirty="0" err="1">
                <a:solidFill>
                  <a:srgbClr val="003399"/>
                </a:solidFill>
                <a:latin typeface="Times New Roman" pitchFamily="18" charset="0"/>
              </a:rPr>
              <a:t>Sname</a:t>
            </a:r>
            <a:r>
              <a:rPr lang="en-US" altLang="zh-CN" sz="2800" b="0" dirty="0">
                <a:solidFill>
                  <a:srgbClr val="003399"/>
                </a:solidFill>
                <a:latin typeface="Times New Roman" pitchFamily="18" charset="0"/>
              </a:rPr>
              <a:t>, </a:t>
            </a:r>
            <a:r>
              <a:rPr lang="en-US" altLang="zh-CN" sz="2800" b="0" dirty="0" err="1">
                <a:solidFill>
                  <a:srgbClr val="003399"/>
                </a:solidFill>
                <a:latin typeface="Times New Roman" pitchFamily="18" charset="0"/>
              </a:rPr>
              <a:t>Sno</a:t>
            </a:r>
            <a:r>
              <a:rPr lang="en-US" altLang="zh-CN" sz="2800" b="0" dirty="0">
                <a:solidFill>
                  <a:srgbClr val="003399"/>
                </a:solidFill>
                <a:latin typeface="Times New Roman" pitchFamily="18" charset="0"/>
              </a:rPr>
              <a:t>, </a:t>
            </a:r>
            <a:r>
              <a:rPr lang="en-US" altLang="zh-CN" sz="2800" b="0" dirty="0" err="1">
                <a:solidFill>
                  <a:srgbClr val="003399"/>
                </a:solidFill>
                <a:latin typeface="Times New Roman" pitchFamily="18" charset="0"/>
              </a:rPr>
              <a:t>Sdept</a:t>
            </a:r>
            <a:endParaRPr lang="en-US" altLang="zh-CN" sz="2800" b="0" dirty="0">
              <a:solidFill>
                <a:srgbClr val="003399"/>
              </a:solidFill>
              <a:latin typeface="Times New Roman" pitchFamily="18" charset="0"/>
            </a:endParaRPr>
          </a:p>
          <a:p>
            <a:pPr lvl="1" eaLnBrk="1" hangingPunct="1">
              <a:spcBef>
                <a:spcPct val="0"/>
              </a:spcBef>
              <a:buClrTx/>
              <a:buFontTx/>
              <a:buNone/>
            </a:pPr>
            <a:r>
              <a:rPr lang="en-US" altLang="zh-CN" sz="2800" b="0" dirty="0">
                <a:solidFill>
                  <a:srgbClr val="003399"/>
                </a:solidFill>
                <a:latin typeface="Times New Roman" pitchFamily="18" charset="0"/>
              </a:rPr>
              <a:t>FROM Stud </a:t>
            </a:r>
            <a:r>
              <a:rPr lang="en-US" altLang="zh-CN" sz="2800" b="0" dirty="0" err="1">
                <a:solidFill>
                  <a:srgbClr val="003399"/>
                </a:solidFill>
                <a:latin typeface="Times New Roman" pitchFamily="18" charset="0"/>
              </a:rPr>
              <a:t>ent</a:t>
            </a:r>
            <a:endParaRPr lang="en-US" altLang="zh-CN" sz="2800" b="0" dirty="0">
              <a:solidFill>
                <a:srgbClr val="003399"/>
              </a:solidFill>
              <a:latin typeface="Times New Roman"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148426486"/>
              </p:ext>
            </p:extLst>
          </p:nvPr>
        </p:nvGraphicFramePr>
        <p:xfrm>
          <a:off x="5715788" y="1052736"/>
          <a:ext cx="3396288" cy="2817675"/>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348028359"/>
              </p:ext>
            </p:extLst>
          </p:nvPr>
        </p:nvGraphicFramePr>
        <p:xfrm>
          <a:off x="3913386" y="1052736"/>
          <a:ext cx="5094432" cy="2817675"/>
        </p:xfrm>
        <a:graphic>
          <a:graphicData uri="http://schemas.openxmlformats.org/drawingml/2006/table">
            <a:tbl>
              <a:tblPr firstRow="1" bandRow="1">
                <a:tableStyleId>{5C22544A-7EE6-4342-B048-85BDC9FD1C3A}</a:tableStyleId>
              </a:tblPr>
              <a:tblGrid>
                <a:gridCol w="1698144">
                  <a:extLst>
                    <a:ext uri="{9D8B030D-6E8A-4147-A177-3AD203B41FA5}">
                      <a16:colId xmlns:a16="http://schemas.microsoft.com/office/drawing/2014/main" val="20000"/>
                    </a:ext>
                  </a:extLst>
                </a:gridCol>
                <a:gridCol w="1698144">
                  <a:extLst>
                    <a:ext uri="{9D8B030D-6E8A-4147-A177-3AD203B41FA5}">
                      <a16:colId xmlns:a16="http://schemas.microsoft.com/office/drawing/2014/main" val="20001"/>
                    </a:ext>
                  </a:extLst>
                </a:gridCol>
                <a:gridCol w="1698144">
                  <a:extLst>
                    <a:ext uri="{9D8B030D-6E8A-4147-A177-3AD203B41FA5}">
                      <a16:colId xmlns:a16="http://schemas.microsoft.com/office/drawing/2014/main" val="20002"/>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530969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68644"/>
                                        </p:tgtEl>
                                        <p:attrNameLst>
                                          <p:attrName>style.visibility</p:attrName>
                                        </p:attrNameLst>
                                      </p:cBhvr>
                                      <p:to>
                                        <p:strVal val="visible"/>
                                      </p:to>
                                    </p:set>
                                    <p:anim calcmode="lin" valueType="num">
                                      <p:cBhvr additive="base">
                                        <p:cTn id="7" dur="500"/>
                                        <p:tgtEl>
                                          <p:spTgt spid="368644"/>
                                        </p:tgtEl>
                                        <p:attrNameLst>
                                          <p:attrName>ppt_x</p:attrName>
                                        </p:attrNameLst>
                                      </p:cBhvr>
                                      <p:tavLst>
                                        <p:tav tm="0">
                                          <p:val>
                                            <p:strVal val="#ppt_x+#ppt_w*1.125000"/>
                                          </p:val>
                                        </p:tav>
                                        <p:tav tm="100000">
                                          <p:val>
                                            <p:strVal val="#ppt_x"/>
                                          </p:val>
                                        </p:tav>
                                      </p:tavLst>
                                    </p:anim>
                                    <p:animEffect transition="in" filter="wipe(left)">
                                      <p:cBhvr>
                                        <p:cTn id="8" dur="500"/>
                                        <p:tgtEl>
                                          <p:spTgt spid="36864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68645"/>
                                        </p:tgtEl>
                                        <p:attrNameLst>
                                          <p:attrName>style.visibility</p:attrName>
                                        </p:attrNameLst>
                                      </p:cBhvr>
                                      <p:to>
                                        <p:strVal val="visible"/>
                                      </p:to>
                                    </p:set>
                                    <p:animEffect transition="in" filter="slide(fromBottom)">
                                      <p:cBhvr>
                                        <p:cTn id="19" dur="500"/>
                                        <p:tgtEl>
                                          <p:spTgt spid="36864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3" fill="hold" nodeType="clickEffect">
                                  <p:stCondLst>
                                    <p:cond delay="0"/>
                                  </p:stCondLst>
                                  <p:childTnLst>
                                    <p:anim calcmode="lin" valueType="num">
                                      <p:cBhvr additive="base">
                                        <p:cTn id="23" dur="500"/>
                                        <p:tgtEl>
                                          <p:spTgt spid="6"/>
                                        </p:tgtEl>
                                        <p:attrNameLst>
                                          <p:attrName>ppt_x</p:attrName>
                                        </p:attrNameLst>
                                      </p:cBhvr>
                                      <p:tavLst>
                                        <p:tav tm="0">
                                          <p:val>
                                            <p:strVal val="ppt_x"/>
                                          </p:val>
                                        </p:tav>
                                        <p:tav tm="100000">
                                          <p:val>
                                            <p:strVal val="1+ppt_w/2"/>
                                          </p:val>
                                        </p:tav>
                                      </p:tavLst>
                                    </p:anim>
                                    <p:anim calcmode="lin" valueType="num">
                                      <p:cBhvr additive="base">
                                        <p:cTn id="24" dur="500"/>
                                        <p:tgtEl>
                                          <p:spTgt spid="6"/>
                                        </p:tgtEl>
                                        <p:attrNameLst>
                                          <p:attrName>ppt_y</p:attrName>
                                        </p:attrNameLst>
                                      </p:cBhvr>
                                      <p:tavLst>
                                        <p:tav tm="0">
                                          <p:val>
                                            <p:strVal val="ppt_y"/>
                                          </p:val>
                                        </p:tav>
                                        <p:tav tm="100000">
                                          <p:val>
                                            <p:strVal val="0-ppt_h/2"/>
                                          </p:val>
                                        </p:tav>
                                      </p:tavLst>
                                    </p:anim>
                                    <p:set>
                                      <p:cBhvr>
                                        <p:cTn id="25" dur="1" fill="hold">
                                          <p:stCondLst>
                                            <p:cond delay="499"/>
                                          </p:stCondLst>
                                        </p:cTn>
                                        <p:tgtEl>
                                          <p:spTgt spid="6"/>
                                        </p:tgtEl>
                                        <p:attrNameLst>
                                          <p:attrName>style.visibility</p:attrName>
                                        </p:attrNameLst>
                                      </p:cBhvr>
                                      <p:to>
                                        <p:strVal val="hidden"/>
                                      </p:to>
                                    </p:set>
                                  </p:childTnLst>
                                </p:cTn>
                              </p:par>
                              <p:par>
                                <p:cTn id="26" presetID="2" presetClass="entr" presetSubtype="2"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p:bldP spid="3686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ea typeface="宋体" charset="-122"/>
              </a:rPr>
              <a:t>数据操作：数据查询</a:t>
            </a:r>
          </a:p>
        </p:txBody>
      </p:sp>
      <p:sp>
        <p:nvSpPr>
          <p:cNvPr id="51203" name="Rectangle 3"/>
          <p:cNvSpPr>
            <a:spLocks noGrp="1" noChangeArrowheads="1"/>
          </p:cNvSpPr>
          <p:nvPr>
            <p:ph type="body" idx="1"/>
          </p:nvPr>
        </p:nvSpPr>
        <p:spPr>
          <a:xfrm>
            <a:off x="185738" y="1340768"/>
            <a:ext cx="7762056" cy="1693168"/>
          </a:xfrm>
        </p:spPr>
        <p:txBody>
          <a:bodyPr/>
          <a:lstStyle/>
          <a:p>
            <a:pPr algn="just" eaLnBrk="1" hangingPunct="1"/>
            <a:r>
              <a:rPr lang="zh-CN" altLang="en-US" dirty="0">
                <a:ea typeface="宋体" charset="-122"/>
              </a:rPr>
              <a:t>选出所有属性列</a:t>
            </a:r>
          </a:p>
          <a:p>
            <a:pPr lvl="1" algn="just" eaLnBrk="1" hangingPunct="1">
              <a:buSzPct val="65000"/>
              <a:buFont typeface="Wingdings" panose="05000000000000000000" pitchFamily="2" charset="2"/>
              <a:buChar char="l"/>
            </a:pPr>
            <a:r>
              <a:rPr lang="zh-CN" altLang="en-US" dirty="0">
                <a:ea typeface="宋体" charset="-122"/>
              </a:rPr>
              <a:t>在</a:t>
            </a:r>
            <a:r>
              <a:rPr lang="en-US" altLang="zh-CN" dirty="0">
                <a:ea typeface="宋体" charset="-122"/>
              </a:rPr>
              <a:t>SELECT</a:t>
            </a:r>
            <a:r>
              <a:rPr lang="zh-CN" altLang="en-US" dirty="0">
                <a:ea typeface="宋体" charset="-122"/>
              </a:rPr>
              <a:t>关键字后面列出所有列名 </a:t>
            </a:r>
          </a:p>
          <a:p>
            <a:pPr lvl="1" algn="just" eaLnBrk="1" hangingPunct="1">
              <a:buSzPct val="65000"/>
              <a:buFont typeface="Wingdings" panose="05000000000000000000" pitchFamily="2" charset="2"/>
              <a:buChar char="l"/>
            </a:pPr>
            <a:r>
              <a:rPr lang="zh-CN" altLang="en-US" dirty="0">
                <a:ea typeface="宋体" charset="-122"/>
              </a:rPr>
              <a:t>将</a:t>
            </a:r>
            <a:r>
              <a:rPr lang="en-US" altLang="zh-CN" dirty="0">
                <a:ea typeface="宋体" charset="-122"/>
              </a:rPr>
              <a:t>&lt;</a:t>
            </a:r>
            <a:r>
              <a:rPr lang="zh-CN" altLang="en-US" dirty="0">
                <a:ea typeface="宋体" charset="-122"/>
              </a:rPr>
              <a:t>目标列表达式</a:t>
            </a:r>
            <a:r>
              <a:rPr lang="en-US" altLang="zh-CN" dirty="0">
                <a:ea typeface="宋体" charset="-122"/>
              </a:rPr>
              <a:t>&gt;</a:t>
            </a:r>
            <a:r>
              <a:rPr lang="zh-CN" altLang="en-US" dirty="0">
                <a:ea typeface="宋体" charset="-122"/>
              </a:rPr>
              <a:t>指定为 </a:t>
            </a:r>
            <a:r>
              <a:rPr lang="zh-CN" altLang="en-US" dirty="0">
                <a:solidFill>
                  <a:srgbClr val="FF5050"/>
                </a:solidFill>
                <a:ea typeface="宋体" charset="-122"/>
              </a:rPr>
              <a:t>*</a:t>
            </a:r>
          </a:p>
        </p:txBody>
      </p:sp>
      <p:sp>
        <p:nvSpPr>
          <p:cNvPr id="369668" name="Text Box 4"/>
          <p:cNvSpPr txBox="1">
            <a:spLocks noChangeArrowheads="1"/>
          </p:cNvSpPr>
          <p:nvPr/>
        </p:nvSpPr>
        <p:spPr bwMode="auto">
          <a:xfrm>
            <a:off x="755576" y="4005064"/>
            <a:ext cx="7849244"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2" eaLnBrk="1" hangingPunct="1">
              <a:spcBef>
                <a:spcPct val="0"/>
              </a:spcBef>
              <a:buClrTx/>
              <a:buFontTx/>
              <a:buNone/>
            </a:pPr>
            <a:r>
              <a:rPr lang="en-US" altLang="zh-CN" sz="2800" b="0" dirty="0">
                <a:solidFill>
                  <a:srgbClr val="003399"/>
                </a:solidFill>
                <a:latin typeface="Times New Roman" pitchFamily="18" charset="0"/>
              </a:rPr>
              <a:t>SELECT  </a:t>
            </a:r>
            <a:r>
              <a:rPr lang="en-US" altLang="zh-CN" sz="2800" b="0" dirty="0" err="1">
                <a:solidFill>
                  <a:srgbClr val="003399"/>
                </a:solidFill>
                <a:latin typeface="Times New Roman" pitchFamily="18" charset="0"/>
              </a:rPr>
              <a:t>Sno</a:t>
            </a:r>
            <a:r>
              <a:rPr lang="zh-CN" altLang="en-US" sz="2800" b="0" dirty="0">
                <a:solidFill>
                  <a:srgbClr val="003399"/>
                </a:solidFill>
                <a:latin typeface="Times New Roman" pitchFamily="18" charset="0"/>
              </a:rPr>
              <a:t>，</a:t>
            </a:r>
            <a:r>
              <a:rPr lang="en-US" altLang="zh-CN" sz="2800" b="0" dirty="0" err="1">
                <a:solidFill>
                  <a:srgbClr val="003399"/>
                </a:solidFill>
                <a:latin typeface="Times New Roman" pitchFamily="18" charset="0"/>
              </a:rPr>
              <a:t>Sname</a:t>
            </a:r>
            <a:r>
              <a:rPr lang="zh-CN" altLang="en-US" sz="2800" b="0" dirty="0">
                <a:solidFill>
                  <a:srgbClr val="003399"/>
                </a:solidFill>
                <a:latin typeface="Times New Roman" pitchFamily="18" charset="0"/>
              </a:rPr>
              <a:t>，</a:t>
            </a:r>
            <a:r>
              <a:rPr lang="en-US" altLang="zh-CN" sz="2800" b="0" dirty="0" err="1">
                <a:solidFill>
                  <a:srgbClr val="003399"/>
                </a:solidFill>
                <a:latin typeface="Times New Roman" pitchFamily="18" charset="0"/>
              </a:rPr>
              <a:t>Ssex</a:t>
            </a:r>
            <a:r>
              <a:rPr lang="zh-CN" altLang="en-US" sz="2800" b="0" dirty="0">
                <a:solidFill>
                  <a:srgbClr val="003399"/>
                </a:solidFill>
                <a:latin typeface="Times New Roman" pitchFamily="18" charset="0"/>
              </a:rPr>
              <a:t>，</a:t>
            </a:r>
            <a:r>
              <a:rPr lang="en-US" altLang="zh-CN" sz="2800" b="0" dirty="0">
                <a:solidFill>
                  <a:srgbClr val="003399"/>
                </a:solidFill>
                <a:latin typeface="Times New Roman" pitchFamily="18" charset="0"/>
              </a:rPr>
              <a:t>Sage</a:t>
            </a:r>
            <a:r>
              <a:rPr lang="zh-CN" altLang="en-US" sz="2800" b="0" dirty="0">
                <a:solidFill>
                  <a:srgbClr val="003399"/>
                </a:solidFill>
                <a:latin typeface="Times New Roman" pitchFamily="18" charset="0"/>
              </a:rPr>
              <a:t>，</a:t>
            </a:r>
            <a:r>
              <a:rPr lang="en-US" altLang="zh-CN" sz="2800" b="0" dirty="0" err="1">
                <a:solidFill>
                  <a:srgbClr val="003399"/>
                </a:solidFill>
                <a:latin typeface="Times New Roman" pitchFamily="18" charset="0"/>
              </a:rPr>
              <a:t>Sdept</a:t>
            </a:r>
            <a:r>
              <a:rPr lang="en-US" altLang="zh-CN" sz="2800" b="0" dirty="0">
                <a:solidFill>
                  <a:srgbClr val="003399"/>
                </a:solidFill>
                <a:latin typeface="Times New Roman" pitchFamily="18" charset="0"/>
              </a:rPr>
              <a:t> </a:t>
            </a:r>
          </a:p>
          <a:p>
            <a:pPr lvl="2" eaLnBrk="1" hangingPunct="1">
              <a:spcBef>
                <a:spcPct val="0"/>
              </a:spcBef>
              <a:buClrTx/>
              <a:buFontTx/>
              <a:buNone/>
            </a:pPr>
            <a:r>
              <a:rPr lang="en-US" altLang="zh-CN" sz="2800" b="0" dirty="0">
                <a:solidFill>
                  <a:srgbClr val="003399"/>
                </a:solidFill>
                <a:latin typeface="Times New Roman" pitchFamily="18" charset="0"/>
              </a:rPr>
              <a:t>FROM Student</a:t>
            </a:r>
            <a:r>
              <a:rPr lang="zh-CN" altLang="en-US" sz="2800" b="0" dirty="0">
                <a:solidFill>
                  <a:srgbClr val="003399"/>
                </a:solidFill>
                <a:latin typeface="Times New Roman" pitchFamily="18" charset="0"/>
              </a:rPr>
              <a:t>； </a:t>
            </a:r>
          </a:p>
          <a:p>
            <a:pPr lvl="2" eaLnBrk="1" hangingPunct="1">
              <a:spcBef>
                <a:spcPct val="0"/>
              </a:spcBef>
              <a:buClrTx/>
              <a:buFontTx/>
              <a:buNone/>
            </a:pPr>
            <a:r>
              <a:rPr lang="zh-CN" altLang="en-US" sz="2800" b="0" dirty="0">
                <a:latin typeface="Times New Roman" pitchFamily="18" charset="0"/>
              </a:rPr>
              <a:t>   或</a:t>
            </a:r>
          </a:p>
          <a:p>
            <a:pPr lvl="2" eaLnBrk="1" hangingPunct="1">
              <a:spcBef>
                <a:spcPct val="0"/>
              </a:spcBef>
              <a:buClrTx/>
              <a:buFontTx/>
              <a:buNone/>
            </a:pPr>
            <a:r>
              <a:rPr lang="en-US" altLang="zh-CN" sz="2800" b="0" dirty="0">
                <a:solidFill>
                  <a:srgbClr val="003399"/>
                </a:solidFill>
                <a:latin typeface="Times New Roman" pitchFamily="18" charset="0"/>
              </a:rPr>
              <a:t>SELECT  *</a:t>
            </a:r>
          </a:p>
          <a:p>
            <a:pPr lvl="2" eaLnBrk="1" hangingPunct="1">
              <a:spcBef>
                <a:spcPct val="0"/>
              </a:spcBef>
              <a:buClrTx/>
              <a:buFontTx/>
              <a:buNone/>
            </a:pPr>
            <a:r>
              <a:rPr lang="en-US" altLang="zh-CN" sz="2800" b="0" dirty="0">
                <a:solidFill>
                  <a:srgbClr val="003399"/>
                </a:solidFill>
                <a:latin typeface="Times New Roman" pitchFamily="18" charset="0"/>
              </a:rPr>
              <a:t>FROM Student</a:t>
            </a:r>
            <a:r>
              <a:rPr lang="zh-CN" altLang="en-US" sz="2800" b="0" dirty="0">
                <a:solidFill>
                  <a:srgbClr val="003399"/>
                </a:solidFill>
                <a:latin typeface="Times New Roman" pitchFamily="18" charset="0"/>
              </a:rPr>
              <a:t>； </a:t>
            </a:r>
            <a:endParaRPr lang="zh-CN" altLang="en-US" sz="2800" dirty="0">
              <a:solidFill>
                <a:srgbClr val="003399"/>
              </a:solidFill>
              <a:latin typeface="Times New Roman" pitchFamily="18" charset="0"/>
            </a:endParaRPr>
          </a:p>
        </p:txBody>
      </p:sp>
      <p:sp>
        <p:nvSpPr>
          <p:cNvPr id="5" name="Rectangle 3"/>
          <p:cNvSpPr txBox="1">
            <a:spLocks noChangeArrowheads="1"/>
          </p:cNvSpPr>
          <p:nvPr/>
        </p:nvSpPr>
        <p:spPr bwMode="auto">
          <a:xfrm>
            <a:off x="1232470" y="3305572"/>
            <a:ext cx="7372350" cy="69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gn="just">
              <a:buFont typeface="Wingdings" panose="05000000000000000000" pitchFamily="2" charset="2"/>
              <a:buChar char="Ø"/>
            </a:pPr>
            <a:r>
              <a:rPr lang="zh-CN" altLang="en-US" kern="0" dirty="0">
                <a:ea typeface="宋体" charset="-122"/>
              </a:rPr>
              <a:t>查询全体学生的详细记录。</a:t>
            </a:r>
          </a:p>
        </p:txBody>
      </p:sp>
    </p:spTree>
    <p:extLst>
      <p:ext uri="{BB962C8B-B14F-4D97-AF65-F5344CB8AC3E}">
        <p14:creationId xmlns:p14="http://schemas.microsoft.com/office/powerpoint/2010/main" val="12356177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369668"/>
                                        </p:tgtEl>
                                        <p:attrNameLst>
                                          <p:attrName>style.visibility</p:attrName>
                                        </p:attrNameLst>
                                      </p:cBhvr>
                                      <p:to>
                                        <p:strVal val="visible"/>
                                      </p:to>
                                    </p:set>
                                    <p:animEffect transition="in" filter="slide(fromBottom)">
                                      <p:cBhvr>
                                        <p:cTn id="14"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r>
              <a:rPr lang="en-US" altLang="zh-CN" dirty="0"/>
              <a:t>SQL</a:t>
            </a:r>
            <a:r>
              <a:rPr lang="zh-CN" altLang="en-US" dirty="0"/>
              <a:t>语言特征</a:t>
            </a:r>
          </a:p>
        </p:txBody>
      </p:sp>
      <p:sp>
        <p:nvSpPr>
          <p:cNvPr id="3" name="内容占位符 2"/>
          <p:cNvSpPr>
            <a:spLocks noGrp="1"/>
          </p:cNvSpPr>
          <p:nvPr>
            <p:ph idx="1"/>
          </p:nvPr>
        </p:nvSpPr>
        <p:spPr>
          <a:xfrm>
            <a:off x="206326" y="1196752"/>
            <a:ext cx="7690048" cy="4953000"/>
          </a:xfrm>
        </p:spPr>
        <p:txBody>
          <a:bodyPr/>
          <a:lstStyle/>
          <a:p>
            <a:r>
              <a:rPr lang="zh-CN" altLang="en-US" dirty="0"/>
              <a:t>高度非过程化</a:t>
            </a:r>
            <a:endParaRPr lang="en-US" altLang="zh-CN" dirty="0"/>
          </a:p>
          <a:p>
            <a:pPr lvl="1"/>
            <a:r>
              <a:rPr lang="zh-CN" altLang="en-US" dirty="0"/>
              <a:t>我们只是在表的基础上进行操作，没有关心这些数据的存储路径和物理结构；</a:t>
            </a:r>
            <a:endParaRPr lang="en-US" altLang="zh-CN" dirty="0"/>
          </a:p>
          <a:p>
            <a:r>
              <a:rPr lang="zh-CN" altLang="en-US" dirty="0"/>
              <a:t>面向集合的操作模式</a:t>
            </a:r>
            <a:endParaRPr lang="en-US" altLang="zh-CN" dirty="0"/>
          </a:p>
          <a:p>
            <a:pPr lvl="1"/>
            <a:r>
              <a:rPr lang="zh-CN" altLang="en-US" dirty="0"/>
              <a:t>输入是记录集合，输出仍是记录集合；</a:t>
            </a:r>
            <a:endParaRPr lang="en-US" altLang="zh-CN" dirty="0"/>
          </a:p>
          <a:p>
            <a:r>
              <a:rPr lang="zh-CN" altLang="en-US" dirty="0"/>
              <a:t>语言简洁，易学易用</a:t>
            </a:r>
          </a:p>
        </p:txBody>
      </p:sp>
      <p:sp>
        <p:nvSpPr>
          <p:cNvPr id="4" name="矩形 3"/>
          <p:cNvSpPr/>
          <p:nvPr/>
        </p:nvSpPr>
        <p:spPr>
          <a:xfrm>
            <a:off x="1843708" y="4365104"/>
            <a:ext cx="7056784" cy="1938992"/>
          </a:xfrm>
          <a:prstGeom prst="rect">
            <a:avLst/>
          </a:prstGeom>
        </p:spPr>
        <p:txBody>
          <a:bodyPr wrap="square">
            <a:spAutoFit/>
          </a:bodyPr>
          <a:lstStyle/>
          <a:p>
            <a:pPr algn="l" eaLnBrk="1" hangingPunct="1">
              <a:lnSpc>
                <a:spcPct val="150000"/>
              </a:lnSpc>
              <a:buFont typeface="Wingdings" pitchFamily="2" charset="2"/>
              <a:buNone/>
            </a:pPr>
            <a:r>
              <a:rPr lang="zh-CN" altLang="en-US" dirty="0">
                <a:solidFill>
                  <a:srgbClr val="D75B5B"/>
                </a:solidFill>
                <a:ea typeface="宋体" charset="-122"/>
              </a:rPr>
              <a:t>          </a:t>
            </a:r>
            <a:r>
              <a:rPr lang="en-US" altLang="zh-CN" dirty="0">
                <a:solidFill>
                  <a:srgbClr val="D75B5B"/>
                </a:solidFill>
                <a:ea typeface="宋体" charset="-122"/>
              </a:rPr>
              <a:t>SELECT</a:t>
            </a:r>
            <a:r>
              <a:rPr lang="en-US" altLang="zh-CN" dirty="0">
                <a:ea typeface="宋体" charset="-122"/>
              </a:rPr>
              <a:t>  [ALL|DISTINCT]   &lt;</a:t>
            </a:r>
            <a:r>
              <a:rPr lang="zh-CN" altLang="en-US" dirty="0">
                <a:ea typeface="宋体" charset="-122"/>
              </a:rPr>
              <a:t>目标列表达式</a:t>
            </a:r>
            <a:r>
              <a:rPr lang="en-US" altLang="zh-CN" dirty="0">
                <a:ea typeface="宋体" charset="-122"/>
              </a:rPr>
              <a:t>&gt;</a:t>
            </a:r>
          </a:p>
          <a:p>
            <a:pPr marL="819150" lvl="1" algn="l" eaLnBrk="1" hangingPunct="1">
              <a:lnSpc>
                <a:spcPct val="150000"/>
              </a:lnSpc>
              <a:buFont typeface="Wingdings" pitchFamily="2" charset="2"/>
              <a:buNone/>
            </a:pPr>
            <a:r>
              <a:rPr lang="en-US" altLang="zh-CN" dirty="0">
                <a:ea typeface="宋体" charset="-122"/>
              </a:rPr>
              <a:t>                                      [</a:t>
            </a:r>
            <a:r>
              <a:rPr lang="zh-CN" altLang="en-US" dirty="0">
                <a:ea typeface="宋体" charset="-122"/>
              </a:rPr>
              <a:t>，</a:t>
            </a:r>
            <a:r>
              <a:rPr lang="en-US" altLang="zh-CN" dirty="0">
                <a:ea typeface="宋体" charset="-122"/>
              </a:rPr>
              <a:t>&lt;</a:t>
            </a:r>
            <a:r>
              <a:rPr lang="zh-CN" altLang="en-US" dirty="0">
                <a:ea typeface="宋体" charset="-122"/>
              </a:rPr>
              <a:t>目标列表达式</a:t>
            </a:r>
            <a:r>
              <a:rPr lang="en-US" altLang="zh-CN" dirty="0">
                <a:ea typeface="宋体" charset="-122"/>
              </a:rPr>
              <a:t>&gt;]  </a:t>
            </a:r>
            <a:r>
              <a:rPr lang="en-US" altLang="zh-CN" dirty="0">
                <a:latin typeface="Courier New" pitchFamily="49" charset="0"/>
                <a:ea typeface="宋体" charset="-122"/>
              </a:rPr>
              <a:t>…</a:t>
            </a:r>
            <a:endParaRPr lang="en-US" altLang="zh-CN" dirty="0">
              <a:ea typeface="宋体" charset="-122"/>
            </a:endParaRPr>
          </a:p>
          <a:p>
            <a:pPr marL="819150" lvl="1" algn="l" eaLnBrk="1" hangingPunct="1">
              <a:lnSpc>
                <a:spcPct val="150000"/>
              </a:lnSpc>
              <a:buFont typeface="Wingdings" pitchFamily="2" charset="2"/>
              <a:buNone/>
            </a:pPr>
            <a:r>
              <a:rPr lang="en-US" altLang="zh-CN" dirty="0">
                <a:solidFill>
                  <a:srgbClr val="D75B5B"/>
                </a:solidFill>
                <a:ea typeface="宋体" charset="-122"/>
              </a:rPr>
              <a:t>FROM </a:t>
            </a:r>
            <a:r>
              <a:rPr lang="en-US" altLang="zh-CN" dirty="0">
                <a:ea typeface="宋体" charset="-122"/>
              </a:rPr>
              <a:t>&lt;</a:t>
            </a:r>
            <a:r>
              <a:rPr lang="zh-CN" altLang="en-US" dirty="0">
                <a:ea typeface="宋体" charset="-122"/>
              </a:rPr>
              <a:t>表名或视图名</a:t>
            </a:r>
            <a:r>
              <a:rPr lang="en-US" altLang="zh-CN" dirty="0">
                <a:ea typeface="宋体" charset="-122"/>
              </a:rPr>
              <a:t>&gt;  [</a:t>
            </a:r>
            <a:r>
              <a:rPr lang="zh-CN" altLang="en-US" dirty="0">
                <a:ea typeface="宋体" charset="-122"/>
              </a:rPr>
              <a:t>，</a:t>
            </a:r>
            <a:r>
              <a:rPr lang="en-US" altLang="zh-CN" dirty="0">
                <a:ea typeface="宋体" charset="-122"/>
              </a:rPr>
              <a:t>&lt;</a:t>
            </a:r>
            <a:r>
              <a:rPr lang="zh-CN" altLang="en-US" dirty="0">
                <a:ea typeface="宋体" charset="-122"/>
              </a:rPr>
              <a:t>表名或视图名</a:t>
            </a:r>
            <a:r>
              <a:rPr lang="en-US" altLang="zh-CN" dirty="0">
                <a:ea typeface="宋体" charset="-122"/>
              </a:rPr>
              <a:t>&gt; ]  </a:t>
            </a:r>
            <a:r>
              <a:rPr lang="en-US" altLang="zh-CN" dirty="0">
                <a:latin typeface="Courier New" pitchFamily="49" charset="0"/>
                <a:ea typeface="宋体" charset="-122"/>
              </a:rPr>
              <a:t>…</a:t>
            </a:r>
            <a:endParaRPr lang="en-US" altLang="zh-CN" dirty="0">
              <a:ea typeface="宋体" charset="-122"/>
            </a:endParaRPr>
          </a:p>
          <a:p>
            <a:pPr marL="819150" lvl="1" algn="l" eaLnBrk="1" hangingPunct="1">
              <a:lnSpc>
                <a:spcPct val="150000"/>
              </a:lnSpc>
              <a:buFont typeface="Wingdings" pitchFamily="2" charset="2"/>
              <a:buNone/>
            </a:pPr>
            <a:r>
              <a:rPr lang="en-US" altLang="zh-CN" dirty="0">
                <a:ea typeface="宋体" charset="-122"/>
              </a:rPr>
              <a:t>[ </a:t>
            </a:r>
            <a:r>
              <a:rPr lang="en-US" altLang="zh-CN" dirty="0">
                <a:solidFill>
                  <a:srgbClr val="D75B5B"/>
                </a:solidFill>
                <a:ea typeface="宋体" charset="-122"/>
              </a:rPr>
              <a:t>WHERE</a:t>
            </a:r>
            <a:r>
              <a:rPr lang="en-US" altLang="zh-CN" dirty="0">
                <a:ea typeface="宋体" charset="-122"/>
              </a:rPr>
              <a:t> &lt;</a:t>
            </a:r>
            <a:r>
              <a:rPr lang="zh-CN" altLang="en-US" dirty="0">
                <a:ea typeface="宋体" charset="-122"/>
              </a:rPr>
              <a:t>条件表达式</a:t>
            </a:r>
            <a:r>
              <a:rPr lang="en-US" altLang="zh-CN" dirty="0">
                <a:ea typeface="宋体" charset="-122"/>
              </a:rPr>
              <a:t>&gt; ]</a:t>
            </a:r>
            <a:endParaRPr lang="zh-CN" altLang="en-US" dirty="0"/>
          </a:p>
        </p:txBody>
      </p:sp>
      <p:sp>
        <p:nvSpPr>
          <p:cNvPr id="5" name="圆角矩形标注 4"/>
          <p:cNvSpPr/>
          <p:nvPr/>
        </p:nvSpPr>
        <p:spPr bwMode="auto">
          <a:xfrm>
            <a:off x="6372200" y="2780928"/>
            <a:ext cx="2138536" cy="442674"/>
          </a:xfrm>
          <a:prstGeom prst="wedgeRoundRectCallout">
            <a:avLst>
              <a:gd name="adj1" fmla="val -196687"/>
              <a:gd name="adj2" fmla="val 346759"/>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00"/>
                </a:solidFill>
                <a:effectLst/>
                <a:latin typeface="Lucida Sans Unicode" pitchFamily="34" charset="0"/>
                <a:ea typeface="굴림" pitchFamily="50" charset="-127"/>
              </a:rPr>
              <a:t>你想看到什么？</a:t>
            </a:r>
          </a:p>
        </p:txBody>
      </p:sp>
      <p:sp>
        <p:nvSpPr>
          <p:cNvPr id="6" name="圆角矩形标注 5"/>
          <p:cNvSpPr/>
          <p:nvPr/>
        </p:nvSpPr>
        <p:spPr bwMode="auto">
          <a:xfrm>
            <a:off x="175866" y="4118163"/>
            <a:ext cx="2138536" cy="442674"/>
          </a:xfrm>
          <a:prstGeom prst="wedgeRoundRectCallout">
            <a:avLst>
              <a:gd name="adj1" fmla="val 93711"/>
              <a:gd name="adj2" fmla="val 252085"/>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00"/>
                </a:solidFill>
                <a:effectLst/>
                <a:latin typeface="Lucida Sans Unicode" pitchFamily="34" charset="0"/>
                <a:ea typeface="굴림" pitchFamily="50" charset="-127"/>
              </a:rPr>
              <a:t>需要从哪儿看？</a:t>
            </a:r>
          </a:p>
        </p:txBody>
      </p:sp>
      <p:sp>
        <p:nvSpPr>
          <p:cNvPr id="7" name="圆角矩形标注 6"/>
          <p:cNvSpPr/>
          <p:nvPr/>
        </p:nvSpPr>
        <p:spPr bwMode="auto">
          <a:xfrm>
            <a:off x="-37616" y="5445224"/>
            <a:ext cx="2565500" cy="442674"/>
          </a:xfrm>
          <a:prstGeom prst="wedgeRoundRectCallout">
            <a:avLst>
              <a:gd name="adj1" fmla="val 66948"/>
              <a:gd name="adj2" fmla="val 65604"/>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00"/>
                </a:solidFill>
                <a:effectLst/>
                <a:latin typeface="Lucida Sans Unicode" pitchFamily="34" charset="0"/>
                <a:ea typeface="굴림" pitchFamily="50" charset="-127"/>
              </a:rPr>
              <a:t>哪些是你想看到的？</a:t>
            </a:r>
          </a:p>
        </p:txBody>
      </p:sp>
    </p:spTree>
    <p:extLst>
      <p:ext uri="{BB962C8B-B14F-4D97-AF65-F5344CB8AC3E}">
        <p14:creationId xmlns:p14="http://schemas.microsoft.com/office/powerpoint/2010/main" val="995581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数据库系统原理课程辅导群</a:t>
            </a:r>
            <a:endParaRPr lang="en-US" altLang="zh-CN" dirty="0"/>
          </a:p>
          <a:p>
            <a:endParaRPr lang="en-US" altLang="zh-CN" dirty="0"/>
          </a:p>
          <a:p>
            <a:r>
              <a:rPr lang="en-US" altLang="zh-CN" dirty="0"/>
              <a:t>909297957</a:t>
            </a:r>
          </a:p>
          <a:p>
            <a:endParaRPr lang="en-US" altLang="zh-CN" dirty="0"/>
          </a:p>
          <a:p>
            <a:endParaRPr lang="en-US" altLang="zh-CN" dirty="0"/>
          </a:p>
          <a:p>
            <a:r>
              <a:rPr lang="zh-CN" altLang="en-US" dirty="0"/>
              <a:t>辅导老师：陈茹</a:t>
            </a:r>
          </a:p>
        </p:txBody>
      </p:sp>
    </p:spTree>
    <p:extLst>
      <p:ext uri="{BB962C8B-B14F-4D97-AF65-F5344CB8AC3E}">
        <p14:creationId xmlns:p14="http://schemas.microsoft.com/office/powerpoint/2010/main" val="2565853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ea typeface="宋体" charset="-122"/>
              </a:rPr>
              <a:t>数据操作：数据查询</a:t>
            </a:r>
          </a:p>
        </p:txBody>
      </p:sp>
      <p:sp>
        <p:nvSpPr>
          <p:cNvPr id="52227" name="Rectangle 3"/>
          <p:cNvSpPr>
            <a:spLocks noGrp="1" noChangeArrowheads="1"/>
          </p:cNvSpPr>
          <p:nvPr>
            <p:ph type="body" idx="1"/>
          </p:nvPr>
        </p:nvSpPr>
        <p:spPr>
          <a:xfrm>
            <a:off x="323528" y="1340768"/>
            <a:ext cx="7906072" cy="5060032"/>
          </a:xfrm>
        </p:spPr>
        <p:txBody>
          <a:bodyPr/>
          <a:lstStyle/>
          <a:p>
            <a:pPr algn="just" eaLnBrk="1" hangingPunct="1">
              <a:lnSpc>
                <a:spcPct val="140000"/>
              </a:lnSpc>
            </a:pPr>
            <a:r>
              <a:rPr lang="en-US" altLang="zh-CN" sz="2400" dirty="0">
                <a:ea typeface="宋体" charset="-122"/>
              </a:rPr>
              <a:t>SELECT</a:t>
            </a:r>
            <a:r>
              <a:rPr lang="zh-CN" altLang="en-US" sz="2400" dirty="0">
                <a:ea typeface="宋体" charset="-122"/>
              </a:rPr>
              <a:t>子句的</a:t>
            </a:r>
            <a:r>
              <a:rPr lang="en-US" altLang="zh-CN" sz="2400" dirty="0">
                <a:ea typeface="宋体" charset="-122"/>
              </a:rPr>
              <a:t>&lt;</a:t>
            </a:r>
            <a:r>
              <a:rPr lang="zh-CN" altLang="en-US" sz="2400" dirty="0">
                <a:ea typeface="宋体" charset="-122"/>
              </a:rPr>
              <a:t>目标列表达式</a:t>
            </a:r>
            <a:r>
              <a:rPr lang="en-US" altLang="zh-CN" sz="2400" dirty="0">
                <a:ea typeface="宋体" charset="-122"/>
              </a:rPr>
              <a:t>&gt;</a:t>
            </a:r>
            <a:endParaRPr lang="zh-CN" altLang="en-US" sz="2400" dirty="0">
              <a:ea typeface="宋体" charset="-122"/>
            </a:endParaRPr>
          </a:p>
          <a:p>
            <a:pPr lvl="1" algn="just" eaLnBrk="1" hangingPunct="1">
              <a:lnSpc>
                <a:spcPct val="160000"/>
              </a:lnSpc>
            </a:pPr>
            <a:r>
              <a:rPr lang="zh-CN" altLang="en-US" sz="2200" dirty="0">
                <a:ea typeface="宋体" charset="-122"/>
              </a:rPr>
              <a:t>关系的属性、算术表达式、字符串常量、函数</a:t>
            </a:r>
            <a:endParaRPr lang="en-US" altLang="zh-CN" sz="2200" dirty="0">
              <a:ea typeface="宋体" charset="-122"/>
            </a:endParaRPr>
          </a:p>
          <a:p>
            <a:pPr algn="just">
              <a:lnSpc>
                <a:spcPct val="160000"/>
              </a:lnSpc>
            </a:pPr>
            <a:r>
              <a:rPr lang="en-US" altLang="zh-CN" sz="2400" dirty="0">
                <a:ea typeface="宋体" charset="-122"/>
              </a:rPr>
              <a:t>FROM</a:t>
            </a:r>
            <a:r>
              <a:rPr lang="zh-CN" altLang="en-US" sz="2400" dirty="0">
                <a:ea typeface="宋体" charset="-122"/>
              </a:rPr>
              <a:t>子句</a:t>
            </a:r>
            <a:endParaRPr lang="en-US" altLang="zh-CN" sz="2400" dirty="0">
              <a:ea typeface="宋体" charset="-122"/>
            </a:endParaRPr>
          </a:p>
          <a:p>
            <a:pPr algn="just">
              <a:lnSpc>
                <a:spcPct val="160000"/>
              </a:lnSpc>
            </a:pPr>
            <a:r>
              <a:rPr lang="en-US" altLang="zh-CN" sz="2400" dirty="0">
                <a:ea typeface="宋体" charset="-122"/>
              </a:rPr>
              <a:t>WHERE</a:t>
            </a:r>
            <a:r>
              <a:rPr lang="zh-CN" altLang="en-US" sz="2400" dirty="0">
                <a:ea typeface="宋体" charset="-122"/>
              </a:rPr>
              <a:t>子句的</a:t>
            </a:r>
            <a:r>
              <a:rPr lang="en-US" altLang="zh-CN" sz="2400" dirty="0">
                <a:ea typeface="宋体" charset="-122"/>
              </a:rPr>
              <a:t>&lt;</a:t>
            </a:r>
            <a:r>
              <a:rPr lang="zh-CN" altLang="en-US" sz="2400" dirty="0">
                <a:ea typeface="宋体" charset="-122"/>
              </a:rPr>
              <a:t>条件表达式</a:t>
            </a:r>
            <a:r>
              <a:rPr lang="en-US" altLang="zh-CN" sz="2400" dirty="0">
                <a:ea typeface="宋体" charset="-122"/>
              </a:rPr>
              <a:t>&gt;</a:t>
            </a:r>
          </a:p>
        </p:txBody>
      </p:sp>
    </p:spTree>
    <p:extLst>
      <p:ext uri="{BB962C8B-B14F-4D97-AF65-F5344CB8AC3E}">
        <p14:creationId xmlns:p14="http://schemas.microsoft.com/office/powerpoint/2010/main" val="5538168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395536" y="1196752"/>
            <a:ext cx="7834064" cy="5256584"/>
          </a:xfrm>
        </p:spPr>
        <p:txBody>
          <a:bodyPr/>
          <a:lstStyle/>
          <a:p>
            <a:pPr algn="just">
              <a:buSzPct val="65000"/>
              <a:buFont typeface="Wingdings" panose="05000000000000000000" pitchFamily="2" charset="2"/>
              <a:buChar char="l"/>
            </a:pPr>
            <a:r>
              <a:rPr lang="zh-CN" altLang="en-US" dirty="0">
                <a:ea typeface="宋体" charset="-122"/>
              </a:rPr>
              <a:t>查询经过计算的值</a:t>
            </a:r>
            <a:endParaRPr lang="en-US" altLang="zh-CN" dirty="0">
              <a:ea typeface="宋体" charset="-122"/>
            </a:endParaRPr>
          </a:p>
          <a:p>
            <a:pPr algn="just">
              <a:buNone/>
            </a:pPr>
            <a:endParaRPr lang="en-US" altLang="zh-CN" dirty="0">
              <a:ea typeface="宋体" charset="-122"/>
            </a:endParaRPr>
          </a:p>
          <a:p>
            <a:pPr lvl="1" algn="just">
              <a:buFont typeface="Wingdings" panose="05000000000000000000" pitchFamily="2" charset="2"/>
              <a:buChar char="Ø"/>
            </a:pPr>
            <a:r>
              <a:rPr lang="zh-CN" altLang="en-US" dirty="0">
                <a:ea typeface="宋体" charset="-122"/>
              </a:rPr>
              <a:t>查询全体学生的姓名及其出生年份</a:t>
            </a:r>
            <a:endParaRPr lang="en-US" altLang="zh-CN" dirty="0">
              <a:ea typeface="宋体" charset="-122"/>
            </a:endParaRPr>
          </a:p>
          <a:p>
            <a:pPr lvl="1" algn="just">
              <a:buFont typeface="Wingdings" panose="05000000000000000000" pitchFamily="2" charset="2"/>
              <a:buChar char="Ø"/>
            </a:pPr>
            <a:endParaRPr lang="en-US" altLang="zh-CN" dirty="0">
              <a:ea typeface="宋体" charset="-122"/>
            </a:endParaRPr>
          </a:p>
          <a:p>
            <a:pPr lvl="1" algn="just">
              <a:buFont typeface="Wingdings" panose="05000000000000000000" pitchFamily="2" charset="2"/>
              <a:buChar char="Ø"/>
            </a:pPr>
            <a:endParaRPr lang="en-US" altLang="zh-CN" dirty="0">
              <a:ea typeface="宋体" charset="-122"/>
            </a:endParaRPr>
          </a:p>
          <a:p>
            <a:pPr lvl="1" algn="just">
              <a:buFont typeface="Wingdings" panose="05000000000000000000" pitchFamily="2" charset="2"/>
              <a:buChar char="Ø"/>
            </a:pPr>
            <a:endParaRPr lang="en-US" altLang="zh-CN" dirty="0">
              <a:ea typeface="宋体" charset="-122"/>
            </a:endParaRPr>
          </a:p>
          <a:p>
            <a:pPr lvl="1" algn="just">
              <a:buFont typeface="Wingdings" panose="05000000000000000000" pitchFamily="2" charset="2"/>
              <a:buChar char="Ø"/>
            </a:pPr>
            <a:r>
              <a:rPr lang="zh-CN" altLang="en-US" dirty="0">
                <a:ea typeface="宋体" charset="-122"/>
              </a:rPr>
              <a:t>查询全体学生的姓名、出生年份和所在系，要求用小写字母表示所有系名</a:t>
            </a:r>
          </a:p>
          <a:p>
            <a:pPr lvl="1" algn="just">
              <a:buFont typeface="Wingdings" panose="05000000000000000000" pitchFamily="2" charset="2"/>
              <a:buChar char="Ø"/>
            </a:pPr>
            <a:endParaRPr lang="zh-CN" altLang="en-US" dirty="0">
              <a:ea typeface="宋体" charset="-122"/>
            </a:endParaRPr>
          </a:p>
          <a:p>
            <a:pPr lvl="1" algn="just" eaLnBrk="1" hangingPunct="1">
              <a:buFont typeface="Wingdings" pitchFamily="2" charset="2"/>
              <a:buNone/>
            </a:pPr>
            <a:endParaRPr lang="en-US" altLang="zh-CN" dirty="0">
              <a:ea typeface="宋体" charset="-122"/>
            </a:endParaRPr>
          </a:p>
        </p:txBody>
      </p:sp>
      <p:sp>
        <p:nvSpPr>
          <p:cNvPr id="53251" name="Rectangle 2"/>
          <p:cNvSpPr>
            <a:spLocks noGrp="1" noChangeArrowheads="1"/>
          </p:cNvSpPr>
          <p:nvPr>
            <p:ph type="title"/>
          </p:nvPr>
        </p:nvSpPr>
        <p:spPr/>
        <p:txBody>
          <a:bodyPr/>
          <a:lstStyle/>
          <a:p>
            <a:r>
              <a:rPr lang="zh-CN" altLang="en-US" sz="3200" dirty="0">
                <a:ea typeface="宋体" charset="-122"/>
              </a:rPr>
              <a:t>数据操作：数据查询</a:t>
            </a:r>
          </a:p>
        </p:txBody>
      </p:sp>
      <p:sp>
        <p:nvSpPr>
          <p:cNvPr id="371719" name="Text Box 7"/>
          <p:cNvSpPr txBox="1">
            <a:spLocks noChangeArrowheads="1"/>
          </p:cNvSpPr>
          <p:nvPr/>
        </p:nvSpPr>
        <p:spPr bwMode="auto">
          <a:xfrm>
            <a:off x="1403648" y="2780928"/>
            <a:ext cx="430521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zh-CN" altLang="en-US" b="0" dirty="0">
                <a:solidFill>
                  <a:srgbClr val="003399"/>
                </a:solidFill>
                <a:latin typeface="Times New Roman" pitchFamily="18" charset="0"/>
              </a:rPr>
              <a:t>，</a:t>
            </a:r>
            <a:r>
              <a:rPr lang="en-US" altLang="zh-CN" b="0" dirty="0">
                <a:solidFill>
                  <a:srgbClr val="003399"/>
                </a:solidFill>
                <a:latin typeface="Times New Roman" pitchFamily="18" charset="0"/>
              </a:rPr>
              <a:t>2014-Sage</a:t>
            </a:r>
          </a:p>
          <a:p>
            <a:pPr lvl="1" eaLnBrk="1" hangingPunct="1">
              <a:spcBef>
                <a:spcPct val="0"/>
              </a:spcBef>
              <a:buClrTx/>
              <a:buFontTx/>
              <a:buNone/>
            </a:pPr>
            <a:r>
              <a:rPr lang="en-US" altLang="zh-CN" b="0" dirty="0">
                <a:solidFill>
                  <a:srgbClr val="003399"/>
                </a:solidFill>
                <a:latin typeface="Times New Roman" pitchFamily="18" charset="0"/>
              </a:rPr>
              <a:t>FROM Student</a:t>
            </a:r>
            <a:r>
              <a:rPr lang="zh-CN" altLang="en-US" b="0" dirty="0">
                <a:solidFill>
                  <a:srgbClr val="003399"/>
                </a:solidFill>
                <a:latin typeface="Times New Roman" pitchFamily="18" charset="0"/>
              </a:rPr>
              <a:t>；</a:t>
            </a:r>
          </a:p>
          <a:p>
            <a:pPr eaLnBrk="1" hangingPunct="1">
              <a:spcBef>
                <a:spcPct val="0"/>
              </a:spcBef>
              <a:buClrTx/>
              <a:buFontTx/>
              <a:buNone/>
            </a:pPr>
            <a:endParaRPr lang="en-US" altLang="zh-CN" sz="1800" dirty="0">
              <a:latin typeface="Times New Roman" pitchFamily="18" charset="0"/>
            </a:endParaRPr>
          </a:p>
        </p:txBody>
      </p:sp>
      <p:sp>
        <p:nvSpPr>
          <p:cNvPr id="5" name="Text Box 5"/>
          <p:cNvSpPr txBox="1">
            <a:spLocks noChangeArrowheads="1"/>
          </p:cNvSpPr>
          <p:nvPr/>
        </p:nvSpPr>
        <p:spPr bwMode="auto">
          <a:xfrm>
            <a:off x="186234" y="5013176"/>
            <a:ext cx="882540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zh-CN" altLang="en-US" b="0" dirty="0">
                <a:solidFill>
                  <a:srgbClr val="003399"/>
                </a:solidFill>
                <a:latin typeface="Times New Roman" pitchFamily="18" charset="0"/>
              </a:rPr>
              <a:t>，</a:t>
            </a:r>
            <a:r>
              <a:rPr lang="en-US" altLang="zh-CN" b="0" dirty="0">
                <a:solidFill>
                  <a:srgbClr val="003399"/>
                </a:solidFill>
                <a:latin typeface="Times New Roman" pitchFamily="18" charset="0"/>
              </a:rPr>
              <a:t>’Year of Birth: ’</a:t>
            </a:r>
            <a:r>
              <a:rPr lang="zh-CN" altLang="en-US" b="0" dirty="0">
                <a:solidFill>
                  <a:srgbClr val="003399"/>
                </a:solidFill>
                <a:latin typeface="Times New Roman" pitchFamily="18" charset="0"/>
              </a:rPr>
              <a:t>，</a:t>
            </a:r>
            <a:r>
              <a:rPr lang="en-US" altLang="zh-CN" b="0" dirty="0">
                <a:solidFill>
                  <a:srgbClr val="003399"/>
                </a:solidFill>
                <a:latin typeface="Times New Roman" pitchFamily="18" charset="0"/>
              </a:rPr>
              <a:t>2014-Sage</a:t>
            </a:r>
            <a:r>
              <a:rPr lang="zh-CN" altLang="en-US" b="0" dirty="0">
                <a:solidFill>
                  <a:srgbClr val="003399"/>
                </a:solidFill>
                <a:latin typeface="Times New Roman" pitchFamily="18" charset="0"/>
              </a:rPr>
              <a:t>，</a:t>
            </a:r>
            <a:r>
              <a:rPr lang="en-US" altLang="zh-CN" b="0" dirty="0">
                <a:solidFill>
                  <a:srgbClr val="003399"/>
                </a:solidFill>
                <a:latin typeface="Times New Roman" pitchFamily="18" charset="0"/>
              </a:rPr>
              <a:t>LOWER(</a:t>
            </a:r>
            <a:r>
              <a:rPr lang="en-US" altLang="zh-CN" b="0" dirty="0" err="1">
                <a:solidFill>
                  <a:srgbClr val="003399"/>
                </a:solidFill>
                <a:latin typeface="Times New Roman" pitchFamily="18" charset="0"/>
              </a:rPr>
              <a:t>Sdept</a:t>
            </a:r>
            <a:r>
              <a:rPr lang="en-US" altLang="zh-CN" b="0" dirty="0">
                <a:solidFill>
                  <a:srgbClr val="003399"/>
                </a:solidFill>
                <a:latin typeface="Times New Roman" pitchFamily="18" charset="0"/>
              </a:rPr>
              <a:t>)</a:t>
            </a:r>
          </a:p>
          <a:p>
            <a:pPr lvl="1" eaLnBrk="1" hangingPunct="1">
              <a:spcBef>
                <a:spcPct val="0"/>
              </a:spcBef>
              <a:buClrTx/>
              <a:buFontTx/>
              <a:buNone/>
            </a:pPr>
            <a:r>
              <a:rPr lang="en-US" altLang="zh-CN" b="0" dirty="0">
                <a:solidFill>
                  <a:srgbClr val="003399"/>
                </a:solidFill>
                <a:latin typeface="Times New Roman" pitchFamily="18" charset="0"/>
              </a:rPr>
              <a:t>FROM Student</a:t>
            </a:r>
            <a:endParaRPr lang="en-US" altLang="zh-CN" dirty="0">
              <a:solidFill>
                <a:srgbClr val="003399"/>
              </a:solidFill>
              <a:latin typeface="Times New Roman"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092400424"/>
              </p:ext>
            </p:extLst>
          </p:nvPr>
        </p:nvGraphicFramePr>
        <p:xfrm>
          <a:off x="5961254" y="1082218"/>
          <a:ext cx="2954146" cy="2817675"/>
        </p:xfrm>
        <a:graphic>
          <a:graphicData uri="http://schemas.openxmlformats.org/drawingml/2006/table">
            <a:tbl>
              <a:tblPr firstRow="1" bandRow="1">
                <a:tableStyleId>{5C22544A-7EE6-4342-B048-85BDC9FD1C3A}</a:tableStyleId>
              </a:tblPr>
              <a:tblGrid>
                <a:gridCol w="1477073">
                  <a:extLst>
                    <a:ext uri="{9D8B030D-6E8A-4147-A177-3AD203B41FA5}">
                      <a16:colId xmlns:a16="http://schemas.microsoft.com/office/drawing/2014/main" val="20000"/>
                    </a:ext>
                  </a:extLst>
                </a:gridCol>
                <a:gridCol w="1477073">
                  <a:extLst>
                    <a:ext uri="{9D8B030D-6E8A-4147-A177-3AD203B41FA5}">
                      <a16:colId xmlns:a16="http://schemas.microsoft.com/office/drawing/2014/main" val="20001"/>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FFC000"/>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1994</a:t>
                      </a: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1995</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1996</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1995</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79944323"/>
              </p:ext>
            </p:extLst>
          </p:nvPr>
        </p:nvGraphicFramePr>
        <p:xfrm>
          <a:off x="1043608" y="2195501"/>
          <a:ext cx="6696744" cy="2817675"/>
        </p:xfrm>
        <a:graphic>
          <a:graphicData uri="http://schemas.openxmlformats.org/drawingml/2006/table">
            <a:tbl>
              <a:tblPr firstRow="1" bandRow="1">
                <a:tableStyleId>{5C22544A-7EE6-4342-B048-85BDC9FD1C3A}</a:tableStyleId>
              </a:tblPr>
              <a:tblGrid>
                <a:gridCol w="1674186">
                  <a:extLst>
                    <a:ext uri="{9D8B030D-6E8A-4147-A177-3AD203B41FA5}">
                      <a16:colId xmlns:a16="http://schemas.microsoft.com/office/drawing/2014/main" val="20000"/>
                    </a:ext>
                  </a:extLst>
                </a:gridCol>
                <a:gridCol w="1674186">
                  <a:extLst>
                    <a:ext uri="{9D8B030D-6E8A-4147-A177-3AD203B41FA5}">
                      <a16:colId xmlns:a16="http://schemas.microsoft.com/office/drawing/2014/main" val="20001"/>
                    </a:ext>
                  </a:extLst>
                </a:gridCol>
                <a:gridCol w="1674186">
                  <a:extLst>
                    <a:ext uri="{9D8B030D-6E8A-4147-A177-3AD203B41FA5}">
                      <a16:colId xmlns:a16="http://schemas.microsoft.com/office/drawing/2014/main" val="20002"/>
                    </a:ext>
                  </a:extLst>
                </a:gridCol>
                <a:gridCol w="1674186">
                  <a:extLst>
                    <a:ext uri="{9D8B030D-6E8A-4147-A177-3AD203B41FA5}">
                      <a16:colId xmlns:a16="http://schemas.microsoft.com/office/drawing/2014/main" val="20003"/>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FFC000"/>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p>
                      <a:r>
                        <a:rPr lang="en-US" altLang="zh-CN" sz="2000" b="1" dirty="0">
                          <a:solidFill>
                            <a:schemeClr val="tx1"/>
                          </a:solidFill>
                          <a:latin typeface="Times New Roman" pitchFamily="18" charset="0"/>
                        </a:rPr>
                        <a:t>Year of Birth: </a:t>
                      </a:r>
                      <a:endParaRPr lang="zh-CN" altLang="en-US" sz="2000" b="1" dirty="0">
                        <a:solidFill>
                          <a:schemeClr val="tx1"/>
                        </a:solidFill>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1994</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tx1"/>
                          </a:solidFill>
                          <a:effectLst/>
                          <a:latin typeface="Arial" charset="0"/>
                          <a:ea typeface="宋体" charset="-122"/>
                        </a:rPr>
                        <a:t>cs</a:t>
                      </a: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刘晨</a:t>
                      </a:r>
                    </a:p>
                  </a:txBody>
                  <a:tcPr marL="90000" marR="90000" marT="46800" marB="46800"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Times New Roman" pitchFamily="18" charset="0"/>
                        </a:rPr>
                        <a:t>Year of Birth: </a:t>
                      </a:r>
                      <a:endParaRPr lang="zh-CN" altLang="en-US" sz="2000" b="1" dirty="0">
                        <a:solidFill>
                          <a:schemeClr val="tx1"/>
                        </a:solidFill>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1995</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Times New Roman" pitchFamily="18" charset="0"/>
                        </a:rPr>
                        <a:t>Year of Birth: </a:t>
                      </a:r>
                      <a:endParaRPr lang="zh-CN" altLang="en-US" sz="2000" b="1" dirty="0">
                        <a:solidFill>
                          <a:schemeClr val="tx1"/>
                        </a:solidFill>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1996</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Times New Roman" pitchFamily="18" charset="0"/>
                        </a:rPr>
                        <a:t>Year of Birth: </a:t>
                      </a:r>
                      <a:endParaRPr lang="zh-CN" altLang="en-US" sz="2000" b="1" dirty="0">
                        <a:solidFill>
                          <a:schemeClr val="tx1"/>
                        </a:solidFill>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1995</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
        <p:nvSpPr>
          <p:cNvPr id="2" name="圆角矩形标注 1"/>
          <p:cNvSpPr/>
          <p:nvPr/>
        </p:nvSpPr>
        <p:spPr bwMode="auto">
          <a:xfrm>
            <a:off x="4631482" y="1284980"/>
            <a:ext cx="2172766" cy="442674"/>
          </a:xfrm>
          <a:prstGeom prst="wedgeRoundRectCallout">
            <a:avLst>
              <a:gd name="adj1" fmla="val -78922"/>
              <a:gd name="adj2" fmla="val 148568"/>
              <a:gd name="adj3" fmla="val 16667"/>
            </a:avLst>
          </a:prstGeom>
          <a:solidFill>
            <a:srgbClr val="FFCCFF"/>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lang="zh-CN" altLang="en-US" dirty="0">
                <a:solidFill>
                  <a:schemeClr val="tx2">
                    <a:lumMod val="40000"/>
                    <a:lumOff val="60000"/>
                  </a:schemeClr>
                </a:solidFill>
                <a:latin typeface="黑体" panose="02010609060101010101" pitchFamily="49" charset="-122"/>
                <a:ea typeface="黑体" panose="02010609060101010101" pitchFamily="49" charset="-122"/>
              </a:rPr>
              <a:t>没有明确的列名</a:t>
            </a:r>
            <a:endParaRPr kumimoji="0" lang="zh-CN" altLang="en-US" sz="2000" b="1" i="0" u="none" strike="noStrike" cap="none" normalizeH="0" baseline="0" dirty="0">
              <a:ln>
                <a:noFill/>
              </a:ln>
              <a:solidFill>
                <a:schemeClr val="tx2">
                  <a:lumMod val="40000"/>
                  <a:lumOff val="60000"/>
                </a:schemeClr>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401680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1719"/>
                                        </p:tgtEl>
                                        <p:attrNameLst>
                                          <p:attrName>style.visibility</p:attrName>
                                        </p:attrNameLst>
                                      </p:cBhvr>
                                      <p:to>
                                        <p:strVal val="visible"/>
                                      </p:to>
                                    </p:set>
                                    <p:animEffect transition="in" filter="slide(fromBottom)">
                                      <p:cBhvr>
                                        <p:cTn id="7" dur="500"/>
                                        <p:tgtEl>
                                          <p:spTgt spid="3717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lide(fromBottom)">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xit" presetSubtype="0" fill="hold" nodeType="clickEffect">
                                  <p:stCondLst>
                                    <p:cond delay="0"/>
                                  </p:stCondLst>
                                  <p:childTnLst>
                                    <p:anim calcmode="lin" valueType="num">
                                      <p:cBhvr>
                                        <p:cTn id="22" dur="1000"/>
                                        <p:tgtEl>
                                          <p:spTgt spid="6"/>
                                        </p:tgtEl>
                                        <p:attrNameLst>
                                          <p:attrName>ppt_w</p:attrName>
                                        </p:attrNameLst>
                                      </p:cBhvr>
                                      <p:tavLst>
                                        <p:tav tm="0">
                                          <p:val>
                                            <p:strVal val="ppt_w"/>
                                          </p:val>
                                        </p:tav>
                                        <p:tav tm="100000">
                                          <p:val>
                                            <p:strVal val="ppt_w*0.70"/>
                                          </p:val>
                                        </p:tav>
                                      </p:tavLst>
                                    </p:anim>
                                    <p:anim calcmode="lin" valueType="num">
                                      <p:cBhvr>
                                        <p:cTn id="23" dur="1000"/>
                                        <p:tgtEl>
                                          <p:spTgt spid="6"/>
                                        </p:tgtEl>
                                        <p:attrNameLst>
                                          <p:attrName>ppt_h</p:attrName>
                                        </p:attrNameLst>
                                      </p:cBhvr>
                                      <p:tavLst>
                                        <p:tav tm="0">
                                          <p:val>
                                            <p:strVal val="ppt_h"/>
                                          </p:val>
                                        </p:tav>
                                        <p:tav tm="100000">
                                          <p:val>
                                            <p:strVal val="ppt_h"/>
                                          </p:val>
                                        </p:tav>
                                      </p:tavLst>
                                    </p:anim>
                                    <p:animEffect transition="out" filter="fade">
                                      <p:cBhvr>
                                        <p:cTn id="24" dur="1000"/>
                                        <p:tgtEl>
                                          <p:spTgt spid="6"/>
                                        </p:tgtEl>
                                      </p:cBhvr>
                                    </p:animEffect>
                                    <p:set>
                                      <p:cBhvr>
                                        <p:cTn id="25" dur="1" fill="hold">
                                          <p:stCondLst>
                                            <p:cond delay="999"/>
                                          </p:stCondLst>
                                        </p:cTn>
                                        <p:tgtEl>
                                          <p:spTgt spid="6"/>
                                        </p:tgtEl>
                                        <p:attrNameLst>
                                          <p:attrName>style.visibility</p:attrName>
                                        </p:attrNameLst>
                                      </p:cBhvr>
                                      <p:to>
                                        <p:strVal val="hidden"/>
                                      </p:to>
                                    </p:set>
                                  </p:childTnLst>
                                </p:cTn>
                              </p:par>
                              <p:par>
                                <p:cTn id="26" presetID="42"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inVertic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9" grpId="0"/>
      <p:bldP spid="5" grpId="0"/>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2800" dirty="0">
                <a:ea typeface="宋体" charset="-122"/>
              </a:rPr>
              <a:t>数据操作：数据查询</a:t>
            </a:r>
          </a:p>
        </p:txBody>
      </p:sp>
      <p:sp>
        <p:nvSpPr>
          <p:cNvPr id="55299" name="Rectangle 3"/>
          <p:cNvSpPr>
            <a:spLocks noGrp="1" noChangeArrowheads="1"/>
          </p:cNvSpPr>
          <p:nvPr>
            <p:ph type="body" idx="1"/>
          </p:nvPr>
        </p:nvSpPr>
        <p:spPr>
          <a:xfrm>
            <a:off x="185738" y="1196752"/>
            <a:ext cx="8043862" cy="5204048"/>
          </a:xfrm>
        </p:spPr>
        <p:txBody>
          <a:bodyPr/>
          <a:lstStyle/>
          <a:p>
            <a:pPr algn="just" eaLnBrk="1" hangingPunct="1">
              <a:lnSpc>
                <a:spcPct val="90000"/>
              </a:lnSpc>
            </a:pPr>
            <a:r>
              <a:rPr lang="zh-CN" altLang="en-US" sz="2400" dirty="0">
                <a:ea typeface="宋体" charset="-122"/>
              </a:rPr>
              <a:t>使用列</a:t>
            </a:r>
            <a:r>
              <a:rPr lang="zh-CN" altLang="en-US" sz="2400" dirty="0">
                <a:solidFill>
                  <a:srgbClr val="D75B5B"/>
                </a:solidFill>
                <a:ea typeface="宋体" charset="-122"/>
              </a:rPr>
              <a:t>别名</a:t>
            </a:r>
            <a:r>
              <a:rPr lang="zh-CN" altLang="en-US" sz="2400" dirty="0">
                <a:ea typeface="宋体" charset="-122"/>
              </a:rPr>
              <a:t>改变查询结果的列标题</a:t>
            </a:r>
            <a:r>
              <a:rPr lang="en-US" altLang="zh-CN" sz="2400" dirty="0">
                <a:ea typeface="宋体" charset="-122"/>
              </a:rPr>
              <a:t>:</a:t>
            </a:r>
          </a:p>
        </p:txBody>
      </p:sp>
      <p:sp>
        <p:nvSpPr>
          <p:cNvPr id="374788" name="Text Box 4"/>
          <p:cNvSpPr txBox="1">
            <a:spLocks noChangeArrowheads="1"/>
          </p:cNvSpPr>
          <p:nvPr/>
        </p:nvSpPr>
        <p:spPr bwMode="auto">
          <a:xfrm>
            <a:off x="539552" y="1772816"/>
            <a:ext cx="65085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en-US" altLang="zh-CN" b="0" dirty="0">
                <a:solidFill>
                  <a:srgbClr val="003399"/>
                </a:solidFill>
                <a:latin typeface="Times New Roman" pitchFamily="18" charset="0"/>
              </a:rPr>
              <a:t>  </a:t>
            </a:r>
            <a:r>
              <a:rPr lang="en-US" altLang="zh-CN" b="0" dirty="0">
                <a:solidFill>
                  <a:srgbClr val="C00000"/>
                </a:solidFill>
                <a:latin typeface="Times New Roman" pitchFamily="18" charset="0"/>
              </a:rPr>
              <a:t>NAME</a:t>
            </a:r>
            <a:r>
              <a:rPr lang="zh-CN" altLang="en-US" b="0" dirty="0">
                <a:solidFill>
                  <a:srgbClr val="003399"/>
                </a:solidFill>
                <a:latin typeface="Times New Roman" pitchFamily="18" charset="0"/>
              </a:rPr>
              <a:t>，</a:t>
            </a:r>
            <a:endParaRPr lang="en-US" altLang="zh-CN" b="0" dirty="0">
              <a:solidFill>
                <a:srgbClr val="003399"/>
              </a:solidFill>
              <a:latin typeface="Times New Roman" pitchFamily="18" charset="0"/>
            </a:endParaRPr>
          </a:p>
          <a:p>
            <a:pPr eaLnBrk="1" hangingPunct="1">
              <a:spcBef>
                <a:spcPct val="0"/>
              </a:spcBef>
              <a:buClrTx/>
              <a:buFontTx/>
              <a:buNone/>
            </a:pPr>
            <a:r>
              <a:rPr lang="en-US" altLang="zh-CN" b="0" dirty="0">
                <a:solidFill>
                  <a:srgbClr val="003399"/>
                </a:solidFill>
                <a:latin typeface="Times New Roman" pitchFamily="18" charset="0"/>
              </a:rPr>
              <a:t>               'Year of Birth: ’   </a:t>
            </a:r>
            <a:r>
              <a:rPr lang="en-US" altLang="zh-CN" b="0" dirty="0">
                <a:solidFill>
                  <a:srgbClr val="C00000"/>
                </a:solidFill>
                <a:latin typeface="Times New Roman" pitchFamily="18" charset="0"/>
              </a:rPr>
              <a:t>BIRTH</a:t>
            </a:r>
            <a:r>
              <a:rPr lang="zh-CN" altLang="en-US" b="0" dirty="0">
                <a:solidFill>
                  <a:srgbClr val="003399"/>
                </a:solidFill>
                <a:latin typeface="Times New Roman" pitchFamily="18" charset="0"/>
              </a:rPr>
              <a:t>，</a:t>
            </a:r>
          </a:p>
          <a:p>
            <a:pPr lvl="1" eaLnBrk="1" hangingPunct="1">
              <a:spcBef>
                <a:spcPct val="0"/>
              </a:spcBef>
              <a:buClrTx/>
              <a:buFontTx/>
              <a:buNone/>
            </a:pPr>
            <a:r>
              <a:rPr lang="zh-CN" altLang="en-US" sz="2800" b="0" dirty="0">
                <a:solidFill>
                  <a:srgbClr val="003399"/>
                </a:solidFill>
                <a:latin typeface="Times New Roman" pitchFamily="18" charset="0"/>
              </a:rPr>
              <a:t>          </a:t>
            </a:r>
            <a:r>
              <a:rPr lang="en-US" altLang="zh-CN" sz="2800" b="0" dirty="0">
                <a:solidFill>
                  <a:srgbClr val="003399"/>
                </a:solidFill>
                <a:latin typeface="Times New Roman" pitchFamily="18" charset="0"/>
              </a:rPr>
              <a:t>2014-Sage   </a:t>
            </a:r>
            <a:r>
              <a:rPr lang="en-US" altLang="zh-CN" sz="2800" b="0" dirty="0">
                <a:solidFill>
                  <a:srgbClr val="C00000"/>
                </a:solidFill>
                <a:latin typeface="Times New Roman" pitchFamily="18" charset="0"/>
              </a:rPr>
              <a:t>BIRTHDAY</a:t>
            </a:r>
            <a:r>
              <a:rPr lang="zh-CN" altLang="en-US" sz="2800" b="0" dirty="0">
                <a:solidFill>
                  <a:srgbClr val="003399"/>
                </a:solidFill>
                <a:latin typeface="Times New Roman" pitchFamily="18" charset="0"/>
              </a:rPr>
              <a:t>，</a:t>
            </a:r>
          </a:p>
          <a:p>
            <a:pPr lvl="1" eaLnBrk="1" hangingPunct="1">
              <a:spcBef>
                <a:spcPct val="0"/>
              </a:spcBef>
              <a:buClrTx/>
              <a:buFontTx/>
              <a:buNone/>
            </a:pPr>
            <a:r>
              <a:rPr lang="zh-CN" altLang="en-US" sz="2800" b="0" dirty="0">
                <a:solidFill>
                  <a:srgbClr val="003399"/>
                </a:solidFill>
                <a:latin typeface="Times New Roman" pitchFamily="18" charset="0"/>
              </a:rPr>
              <a:t>          </a:t>
            </a:r>
            <a:r>
              <a:rPr lang="en-US" altLang="zh-CN" sz="2800" b="0" dirty="0">
                <a:solidFill>
                  <a:srgbClr val="003399"/>
                </a:solidFill>
                <a:latin typeface="Times New Roman" pitchFamily="18" charset="0"/>
              </a:rPr>
              <a:t>LOWER(</a:t>
            </a:r>
            <a:r>
              <a:rPr lang="en-US" altLang="zh-CN" sz="2800" b="0" dirty="0" err="1">
                <a:solidFill>
                  <a:srgbClr val="003399"/>
                </a:solidFill>
                <a:latin typeface="Times New Roman" pitchFamily="18" charset="0"/>
              </a:rPr>
              <a:t>Sdept</a:t>
            </a:r>
            <a:r>
              <a:rPr lang="en-US" altLang="zh-CN" sz="2800" b="0" dirty="0">
                <a:solidFill>
                  <a:srgbClr val="003399"/>
                </a:solidFill>
                <a:latin typeface="Times New Roman" pitchFamily="18" charset="0"/>
              </a:rPr>
              <a:t>)   </a:t>
            </a:r>
            <a:r>
              <a:rPr lang="en-US" altLang="zh-CN" sz="2800" b="0" dirty="0">
                <a:solidFill>
                  <a:srgbClr val="C00000"/>
                </a:solidFill>
                <a:latin typeface="Times New Roman" pitchFamily="18" charset="0"/>
              </a:rPr>
              <a:t>DEPARTMENT</a:t>
            </a:r>
          </a:p>
          <a:p>
            <a:pPr eaLnBrk="1" hangingPunct="1">
              <a:spcBef>
                <a:spcPct val="0"/>
              </a:spcBef>
              <a:buClrTx/>
              <a:buFontTx/>
              <a:buNone/>
            </a:pPr>
            <a:r>
              <a:rPr lang="en-US" altLang="zh-CN" b="0" dirty="0">
                <a:solidFill>
                  <a:srgbClr val="003399"/>
                </a:solidFill>
                <a:latin typeface="Times New Roman" pitchFamily="18" charset="0"/>
              </a:rPr>
              <a:t>FROM Student</a:t>
            </a:r>
            <a:r>
              <a:rPr lang="zh-CN" altLang="en-US" b="0" dirty="0">
                <a:solidFill>
                  <a:srgbClr val="003399"/>
                </a:solidFill>
                <a:latin typeface="Times New Roman" pitchFamily="18" charset="0"/>
              </a:rPr>
              <a:t>；</a:t>
            </a:r>
          </a:p>
          <a:p>
            <a:pPr eaLnBrk="1" hangingPunct="1">
              <a:spcBef>
                <a:spcPct val="0"/>
              </a:spcBef>
              <a:buClrTx/>
              <a:buFontTx/>
              <a:buNone/>
            </a:pPr>
            <a:endParaRPr lang="en-US" altLang="zh-CN" dirty="0">
              <a:latin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649795792"/>
              </p:ext>
            </p:extLst>
          </p:nvPr>
        </p:nvGraphicFramePr>
        <p:xfrm>
          <a:off x="683568" y="3599645"/>
          <a:ext cx="7920880" cy="2817675"/>
        </p:xfrm>
        <a:graphic>
          <a:graphicData uri="http://schemas.openxmlformats.org/drawingml/2006/table">
            <a:tbl>
              <a:tblPr firstRow="1" bandRow="1">
                <a:tableStyleId>{5C22544A-7EE6-4342-B048-85BDC9FD1C3A}</a:tableStyleId>
              </a:tblPr>
              <a:tblGrid>
                <a:gridCol w="1980220">
                  <a:extLst>
                    <a:ext uri="{9D8B030D-6E8A-4147-A177-3AD203B41FA5}">
                      <a16:colId xmlns:a16="http://schemas.microsoft.com/office/drawing/2014/main" val="20000"/>
                    </a:ext>
                  </a:extLst>
                </a:gridCol>
                <a:gridCol w="1980220">
                  <a:extLst>
                    <a:ext uri="{9D8B030D-6E8A-4147-A177-3AD203B41FA5}">
                      <a16:colId xmlns:a16="http://schemas.microsoft.com/office/drawing/2014/main" val="20001"/>
                    </a:ext>
                  </a:extLst>
                </a:gridCol>
                <a:gridCol w="1980220">
                  <a:extLst>
                    <a:ext uri="{9D8B030D-6E8A-4147-A177-3AD203B41FA5}">
                      <a16:colId xmlns:a16="http://schemas.microsoft.com/office/drawing/2014/main" val="20002"/>
                    </a:ext>
                  </a:extLst>
                </a:gridCol>
                <a:gridCol w="1980220">
                  <a:extLst>
                    <a:ext uri="{9D8B030D-6E8A-4147-A177-3AD203B41FA5}">
                      <a16:colId xmlns:a16="http://schemas.microsoft.com/office/drawing/2014/main" val="20003"/>
                    </a:ext>
                  </a:extLst>
                </a:gridCol>
              </a:tblGrid>
              <a:tr h="46320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NAME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kern="1200" cap="none" normalizeH="0" baseline="0" dirty="0">
                          <a:ln>
                            <a:noFill/>
                          </a:ln>
                          <a:solidFill>
                            <a:schemeClr val="bg1"/>
                          </a:solidFill>
                          <a:effectLst/>
                          <a:latin typeface="Arial" charset="0"/>
                          <a:ea typeface="宋体" charset="-122"/>
                          <a:cs typeface="+mn-cs"/>
                        </a:rPr>
                        <a:t>BIRTH</a:t>
                      </a:r>
                    </a:p>
                  </a:txBody>
                  <a:tcPr marL="90000" marR="90000" marT="46800" marB="46800" horzOverflow="overflow">
                    <a:solidFill>
                      <a:srgbClr val="3366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kern="1200" cap="none" normalizeH="0" baseline="0" dirty="0">
                          <a:ln>
                            <a:noFill/>
                          </a:ln>
                          <a:solidFill>
                            <a:schemeClr val="bg1"/>
                          </a:solidFill>
                          <a:effectLst/>
                          <a:latin typeface="Arial" charset="0"/>
                          <a:ea typeface="宋体" charset="-122"/>
                          <a:cs typeface="+mn-cs"/>
                        </a:rPr>
                        <a:t>BIRTHDAY</a:t>
                      </a:r>
                    </a:p>
                  </a:txBody>
                  <a:tcPr marL="90000" marR="90000" marT="46800" marB="46800" horzOverflow="overflow">
                    <a:solidFill>
                      <a:srgbClr val="3366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kern="1200" cap="none" normalizeH="0" baseline="0" dirty="0">
                          <a:ln>
                            <a:noFill/>
                          </a:ln>
                          <a:solidFill>
                            <a:schemeClr val="bg1"/>
                          </a:solidFill>
                          <a:effectLst/>
                          <a:latin typeface="Arial" charset="0"/>
                          <a:ea typeface="宋体" charset="-122"/>
                          <a:cs typeface="+mn-cs"/>
                        </a:rPr>
                        <a:t>DEPARTMENT</a:t>
                      </a:r>
                    </a:p>
                  </a:txBody>
                  <a:tcPr marL="90000" marR="90000" marT="46800" marB="46800" horzOverflow="overflow">
                    <a:solidFill>
                      <a:srgbClr val="3366CC"/>
                    </a:solidFill>
                  </a:tcPr>
                </a:tc>
                <a:extLst>
                  <a:ext uri="{0D108BD9-81ED-4DB2-BD59-A6C34878D82A}">
                    <a16:rowId xmlns:a16="http://schemas.microsoft.com/office/drawing/2014/main" val="10000"/>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p>
                      <a:r>
                        <a:rPr lang="en-US" altLang="zh-CN" sz="2000" b="1" dirty="0">
                          <a:solidFill>
                            <a:schemeClr val="tx1"/>
                          </a:solidFill>
                          <a:latin typeface="Times New Roman" pitchFamily="18" charset="0"/>
                        </a:rPr>
                        <a:t>Year of Birth: </a:t>
                      </a:r>
                      <a:endParaRPr lang="zh-CN" altLang="en-US" sz="2000" b="1" dirty="0">
                        <a:solidFill>
                          <a:schemeClr val="tx1"/>
                        </a:solidFill>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1994</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tx1"/>
                          </a:solidFill>
                          <a:effectLst/>
                          <a:latin typeface="Arial" charset="0"/>
                          <a:ea typeface="宋体" charset="-122"/>
                        </a:rPr>
                        <a:t>cs</a:t>
                      </a: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刘晨</a:t>
                      </a:r>
                    </a:p>
                  </a:txBody>
                  <a:tcPr marL="90000" marR="90000" marT="46800" marB="46800"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Times New Roman" pitchFamily="18" charset="0"/>
                        </a:rPr>
                        <a:t>Year of Birth: </a:t>
                      </a:r>
                      <a:endParaRPr lang="zh-CN" altLang="en-US" sz="2000" b="1" dirty="0">
                        <a:solidFill>
                          <a:schemeClr val="tx1"/>
                        </a:solidFill>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1995</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Times New Roman" pitchFamily="18" charset="0"/>
                        </a:rPr>
                        <a:t>Year of Birth: </a:t>
                      </a:r>
                      <a:endParaRPr lang="zh-CN" altLang="en-US" sz="2000" b="1" dirty="0">
                        <a:solidFill>
                          <a:schemeClr val="tx1"/>
                        </a:solidFill>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1996</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88617">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Times New Roman" pitchFamily="18" charset="0"/>
                        </a:rPr>
                        <a:t>Year of Birth: </a:t>
                      </a:r>
                      <a:endParaRPr lang="zh-CN" altLang="en-US" sz="2000" b="1" dirty="0">
                        <a:solidFill>
                          <a:schemeClr val="tx1"/>
                        </a:solidFill>
                      </a:endParaRP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1995</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6359536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4788"/>
                                        </p:tgtEl>
                                        <p:attrNameLst>
                                          <p:attrName>style.visibility</p:attrName>
                                        </p:attrNameLst>
                                      </p:cBhvr>
                                      <p:to>
                                        <p:strVal val="visible"/>
                                      </p:to>
                                    </p:set>
                                    <p:animEffect transition="in" filter="slide(fromBottom)">
                                      <p:cBhvr>
                                        <p:cTn id="7" dur="500"/>
                                        <p:tgtEl>
                                          <p:spTgt spid="37478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数据库全景图</a:t>
            </a:r>
          </a:p>
        </p:txBody>
      </p:sp>
      <p:sp>
        <p:nvSpPr>
          <p:cNvPr id="3" name="内容占位符 2"/>
          <p:cNvSpPr>
            <a:spLocks noGrp="1"/>
          </p:cNvSpPr>
          <p:nvPr>
            <p:ph idx="1"/>
          </p:nvPr>
        </p:nvSpPr>
        <p:spPr/>
        <p:txBody>
          <a:bodyPr/>
          <a:lstStyle/>
          <a:p>
            <a:endParaRPr lang="zh-CN" altLang="en-US"/>
          </a:p>
        </p:txBody>
      </p:sp>
      <p:pic>
        <p:nvPicPr>
          <p:cNvPr id="61442" name="Picture 2" descr="https://blogs.the451group.com/information_management/files/2014/03/data_ma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71537"/>
            <a:ext cx="7372350" cy="552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6962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z="3200" dirty="0">
                <a:ea typeface="宋体" charset="-122"/>
              </a:rPr>
              <a:t>数据操作：数据查询</a:t>
            </a:r>
          </a:p>
        </p:txBody>
      </p:sp>
      <p:sp>
        <p:nvSpPr>
          <p:cNvPr id="56323" name="Rectangle 3"/>
          <p:cNvSpPr>
            <a:spLocks noGrp="1" noChangeArrowheads="1"/>
          </p:cNvSpPr>
          <p:nvPr>
            <p:ph type="body" idx="1"/>
          </p:nvPr>
        </p:nvSpPr>
        <p:spPr>
          <a:xfrm>
            <a:off x="185738" y="1268760"/>
            <a:ext cx="8043862" cy="1800200"/>
          </a:xfrm>
        </p:spPr>
        <p:txBody>
          <a:bodyPr/>
          <a:lstStyle/>
          <a:p>
            <a:r>
              <a:rPr lang="en-US" altLang="zh-CN" dirty="0">
                <a:ea typeface="宋体" charset="-122"/>
              </a:rPr>
              <a:t>DISTINCT</a:t>
            </a:r>
            <a:r>
              <a:rPr lang="zh-CN" altLang="en-US" dirty="0">
                <a:ea typeface="宋体" charset="-122"/>
              </a:rPr>
              <a:t>关键字：在查询结果中消除重复行</a:t>
            </a:r>
            <a:endParaRPr lang="en-US" altLang="zh-CN" dirty="0">
              <a:ea typeface="宋体" charset="-122"/>
            </a:endParaRPr>
          </a:p>
          <a:p>
            <a:pPr lvl="1"/>
            <a:r>
              <a:rPr lang="zh-CN" altLang="en-US" sz="2000" dirty="0">
                <a:ea typeface="宋体" charset="-122"/>
              </a:rPr>
              <a:t>如果没有指定</a:t>
            </a:r>
            <a:r>
              <a:rPr lang="en-US" altLang="zh-CN" sz="2000" dirty="0">
                <a:ea typeface="宋体" charset="-122"/>
              </a:rPr>
              <a:t>DISTINCT</a:t>
            </a:r>
            <a:r>
              <a:rPr lang="zh-CN" altLang="en-US" sz="2000" dirty="0">
                <a:ea typeface="宋体" charset="-122"/>
              </a:rPr>
              <a:t>关键词，则缺省为</a:t>
            </a:r>
            <a:r>
              <a:rPr lang="en-US" altLang="zh-CN" sz="2000" dirty="0">
                <a:ea typeface="宋体" charset="-122"/>
              </a:rPr>
              <a:t>ALL</a:t>
            </a:r>
            <a:r>
              <a:rPr lang="en-US" altLang="zh-CN" dirty="0">
                <a:ea typeface="宋体" charset="-122"/>
              </a:rPr>
              <a:t> </a:t>
            </a:r>
          </a:p>
          <a:p>
            <a:pPr lvl="1"/>
            <a:endParaRPr lang="en-US" altLang="zh-CN" dirty="0">
              <a:ea typeface="宋体" charset="-122"/>
            </a:endParaRPr>
          </a:p>
          <a:p>
            <a:pPr lvl="1" eaLnBrk="1" hangingPunct="1">
              <a:buFont typeface="Wingdings" pitchFamily="2" charset="2"/>
              <a:buNone/>
            </a:pPr>
            <a:r>
              <a:rPr lang="zh-CN" altLang="en-US" dirty="0">
                <a:ea typeface="宋体" charset="-122"/>
              </a:rPr>
              <a:t>	</a:t>
            </a:r>
          </a:p>
        </p:txBody>
      </p:sp>
      <p:sp>
        <p:nvSpPr>
          <p:cNvPr id="376837" name="Text Box 5"/>
          <p:cNvSpPr txBox="1">
            <a:spLocks noChangeArrowheads="1"/>
          </p:cNvSpPr>
          <p:nvPr/>
        </p:nvSpPr>
        <p:spPr bwMode="auto">
          <a:xfrm>
            <a:off x="387357" y="3109039"/>
            <a:ext cx="4836260" cy="1200329"/>
          </a:xfrm>
          <a:prstGeom prst="rect">
            <a:avLst/>
          </a:prstGeom>
          <a:solidFill>
            <a:schemeClr val="bg1">
              <a:lumMod val="90000"/>
            </a:schemeClr>
          </a:solidFill>
          <a:ln>
            <a:noFill/>
          </a:ln>
          <a:effec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Sno</a:t>
            </a:r>
            <a:r>
              <a:rPr lang="en-US" altLang="zh-CN" b="0" dirty="0">
                <a:solidFill>
                  <a:srgbClr val="003399"/>
                </a:solidFill>
                <a:latin typeface="Times New Roman" pitchFamily="18" charset="0"/>
              </a:rPr>
              <a:t>   FROM SC</a:t>
            </a:r>
            <a:r>
              <a:rPr lang="zh-CN" altLang="en-US" b="0" dirty="0">
                <a:solidFill>
                  <a:srgbClr val="003399"/>
                </a:solidFill>
                <a:latin typeface="Times New Roman" pitchFamily="18" charset="0"/>
              </a:rPr>
              <a:t>；</a:t>
            </a:r>
          </a:p>
          <a:p>
            <a:pPr lvl="1" eaLnBrk="1" hangingPunct="1">
              <a:spcBef>
                <a:spcPct val="0"/>
              </a:spcBef>
              <a:buClrTx/>
              <a:buFontTx/>
              <a:buNone/>
            </a:pPr>
            <a:r>
              <a:rPr lang="zh-CN" altLang="en-US" b="0" dirty="0">
                <a:solidFill>
                  <a:srgbClr val="003399"/>
                </a:solidFill>
                <a:latin typeface="Times New Roman" pitchFamily="18" charset="0"/>
              </a:rPr>
              <a:t>	等价于：</a:t>
            </a:r>
          </a:p>
          <a:p>
            <a:pPr lvl="1" eaLnBrk="1" hangingPunct="1">
              <a:spcBef>
                <a:spcPct val="0"/>
              </a:spcBef>
              <a:buClrTx/>
              <a:buFontTx/>
              <a:buNone/>
            </a:pPr>
            <a:r>
              <a:rPr lang="en-US" altLang="zh-CN" b="0" dirty="0">
                <a:solidFill>
                  <a:srgbClr val="003399"/>
                </a:solidFill>
                <a:latin typeface="Times New Roman" pitchFamily="18" charset="0"/>
              </a:rPr>
              <a:t>SELECT ALL  </a:t>
            </a:r>
            <a:r>
              <a:rPr lang="en-US" altLang="zh-CN" b="0" dirty="0" err="1">
                <a:solidFill>
                  <a:srgbClr val="003399"/>
                </a:solidFill>
                <a:latin typeface="Times New Roman" pitchFamily="18" charset="0"/>
              </a:rPr>
              <a:t>Sno</a:t>
            </a:r>
            <a:r>
              <a:rPr lang="en-US" altLang="zh-CN" b="0" dirty="0">
                <a:solidFill>
                  <a:srgbClr val="003399"/>
                </a:solidFill>
                <a:latin typeface="Times New Roman" pitchFamily="18" charset="0"/>
              </a:rPr>
              <a:t>  FROM SC</a:t>
            </a:r>
            <a:r>
              <a:rPr lang="zh-CN" altLang="en-US" b="0" dirty="0">
                <a:solidFill>
                  <a:srgbClr val="003399"/>
                </a:solidFill>
                <a:latin typeface="Times New Roman" pitchFamily="18" charset="0"/>
              </a:rPr>
              <a:t>；</a:t>
            </a:r>
            <a:endParaRPr lang="en-US" altLang="zh-CN" dirty="0">
              <a:latin typeface="Times New Roman" pitchFamily="18" charset="0"/>
            </a:endParaRPr>
          </a:p>
        </p:txBody>
      </p:sp>
      <p:sp>
        <p:nvSpPr>
          <p:cNvPr id="5" name="Text Box 5"/>
          <p:cNvSpPr txBox="1">
            <a:spLocks noChangeArrowheads="1"/>
          </p:cNvSpPr>
          <p:nvPr/>
        </p:nvSpPr>
        <p:spPr bwMode="auto">
          <a:xfrm>
            <a:off x="-209729" y="2568124"/>
            <a:ext cx="5433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914400" lvl="1" indent="-457200" eaLnBrk="1" hangingPunct="1">
              <a:buFont typeface="Wingdings" panose="05000000000000000000" pitchFamily="2" charset="2"/>
              <a:buChar char="Ø"/>
            </a:pPr>
            <a:r>
              <a:rPr lang="zh-CN" altLang="en-US" sz="2800" dirty="0">
                <a:ea typeface="宋体" charset="-122"/>
              </a:rPr>
              <a:t>查询选修了课程的学生学号</a:t>
            </a:r>
          </a:p>
        </p:txBody>
      </p:sp>
      <p:graphicFrame>
        <p:nvGraphicFramePr>
          <p:cNvPr id="7" name="表格 6"/>
          <p:cNvGraphicFramePr>
            <a:graphicFrameLocks noGrp="1"/>
          </p:cNvGraphicFramePr>
          <p:nvPr>
            <p:extLst>
              <p:ext uri="{D42A27DB-BD31-4B8C-83A1-F6EECF244321}">
                <p14:modId xmlns:p14="http://schemas.microsoft.com/office/powerpoint/2010/main" val="1956713670"/>
              </p:ext>
            </p:extLst>
          </p:nvPr>
        </p:nvGraphicFramePr>
        <p:xfrm>
          <a:off x="2805487" y="2829734"/>
          <a:ext cx="2798463"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gridCol w="813424">
                  <a:extLst>
                    <a:ext uri="{9D8B030D-6E8A-4147-A177-3AD203B41FA5}">
                      <a16:colId xmlns:a16="http://schemas.microsoft.com/office/drawing/2014/main" val="20001"/>
                    </a:ext>
                  </a:extLst>
                </a:gridCol>
                <a:gridCol w="1058784">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5"/>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55306747"/>
              </p:ext>
            </p:extLst>
          </p:nvPr>
        </p:nvGraphicFramePr>
        <p:xfrm>
          <a:off x="7989145" y="2204864"/>
          <a:ext cx="926255"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20000"/>
                        <a:lumOff val="8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extLst>
                  <a:ext uri="{0D108BD9-81ED-4DB2-BD59-A6C34878D82A}">
                    <a16:rowId xmlns:a16="http://schemas.microsoft.com/office/drawing/2014/main" val="10005"/>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98808478"/>
              </p:ext>
            </p:extLst>
          </p:nvPr>
        </p:nvGraphicFramePr>
        <p:xfrm>
          <a:off x="6804248" y="4581128"/>
          <a:ext cx="926255" cy="2033530"/>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3" name="直接箭头连接符 2"/>
          <p:cNvCxnSpPr/>
          <p:nvPr/>
        </p:nvCxnSpPr>
        <p:spPr bwMode="auto">
          <a:xfrm flipV="1">
            <a:off x="5724128" y="3284984"/>
            <a:ext cx="2160240" cy="424219"/>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5699844" y="4581129"/>
            <a:ext cx="1080120" cy="1008111"/>
          </a:xfrm>
          <a:prstGeom prst="straightConnector1">
            <a:avLst/>
          </a:prstGeom>
          <a:noFill/>
          <a:ln w="2857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rot="20938610">
            <a:off x="6039244" y="2984938"/>
            <a:ext cx="1210588" cy="400110"/>
          </a:xfrm>
          <a:prstGeom prst="rect">
            <a:avLst/>
          </a:prstGeom>
          <a:noFill/>
        </p:spPr>
        <p:txBody>
          <a:bodyPr wrap="none" rtlCol="0">
            <a:spAutoFit/>
          </a:bodyPr>
          <a:lstStyle/>
          <a:p>
            <a:r>
              <a:rPr lang="zh-CN" altLang="en-US" dirty="0"/>
              <a:t>查询结果</a:t>
            </a:r>
          </a:p>
        </p:txBody>
      </p:sp>
      <p:sp>
        <p:nvSpPr>
          <p:cNvPr id="15" name="TextBox 14"/>
          <p:cNvSpPr txBox="1"/>
          <p:nvPr/>
        </p:nvSpPr>
        <p:spPr>
          <a:xfrm rot="2626198">
            <a:off x="5663322" y="4507775"/>
            <a:ext cx="1197764" cy="400110"/>
          </a:xfrm>
          <a:prstGeom prst="rect">
            <a:avLst/>
          </a:prstGeom>
          <a:noFill/>
        </p:spPr>
        <p:txBody>
          <a:bodyPr wrap="none" rtlCol="0">
            <a:spAutoFit/>
          </a:bodyPr>
          <a:lstStyle/>
          <a:p>
            <a:r>
              <a:rPr lang="zh-CN" altLang="en-US" dirty="0"/>
              <a:t>期望结果</a:t>
            </a:r>
          </a:p>
        </p:txBody>
      </p:sp>
    </p:spTree>
    <p:extLst>
      <p:ext uri="{BB962C8B-B14F-4D97-AF65-F5344CB8AC3E}">
        <p14:creationId xmlns:p14="http://schemas.microsoft.com/office/powerpoint/2010/main" val="335179689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6837"/>
                                        </p:tgtEl>
                                        <p:attrNameLst>
                                          <p:attrName>style.visibility</p:attrName>
                                        </p:attrNameLst>
                                      </p:cBhvr>
                                      <p:to>
                                        <p:strVal val="visible"/>
                                      </p:to>
                                    </p:set>
                                    <p:animEffect transition="in" filter="slide(fromBottom)">
                                      <p:cBhvr>
                                        <p:cTn id="12" dur="500"/>
                                        <p:tgtEl>
                                          <p:spTgt spid="3768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par>
                                <p:cTn id="24" presetID="2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nimBg="1"/>
      <p:bldP spid="5" grpId="0"/>
      <p:bldP spid="10" grpId="0"/>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z="3200" dirty="0">
                <a:ea typeface="宋体" charset="-122"/>
              </a:rPr>
              <a:t>数据操作：数据查询</a:t>
            </a:r>
          </a:p>
        </p:txBody>
      </p:sp>
      <p:sp>
        <p:nvSpPr>
          <p:cNvPr id="5" name="Text Box 5"/>
          <p:cNvSpPr txBox="1">
            <a:spLocks noChangeArrowheads="1"/>
          </p:cNvSpPr>
          <p:nvPr/>
        </p:nvSpPr>
        <p:spPr bwMode="auto">
          <a:xfrm>
            <a:off x="192758" y="1196752"/>
            <a:ext cx="5433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914400" lvl="1" indent="-457200" eaLnBrk="1" hangingPunct="1">
              <a:buFont typeface="Wingdings" panose="05000000000000000000" pitchFamily="2" charset="2"/>
              <a:buChar char="Ø"/>
            </a:pPr>
            <a:r>
              <a:rPr lang="zh-CN" altLang="en-US" sz="2800" dirty="0">
                <a:ea typeface="宋体" charset="-122"/>
              </a:rPr>
              <a:t>查询选修了课程的学生学号</a:t>
            </a:r>
          </a:p>
        </p:txBody>
      </p:sp>
      <p:sp>
        <p:nvSpPr>
          <p:cNvPr id="6" name="Text Box 5"/>
          <p:cNvSpPr txBox="1">
            <a:spLocks noChangeArrowheads="1"/>
          </p:cNvSpPr>
          <p:nvPr/>
        </p:nvSpPr>
        <p:spPr bwMode="auto">
          <a:xfrm>
            <a:off x="611560" y="1741056"/>
            <a:ext cx="3587154" cy="830997"/>
          </a:xfrm>
          <a:prstGeom prst="rect">
            <a:avLst/>
          </a:prstGeom>
          <a:solidFill>
            <a:schemeClr val="bg1">
              <a:lumMod val="90000"/>
            </a:schemeClr>
          </a:solidFill>
          <a:ln>
            <a:noFill/>
          </a:ln>
          <a:effec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en-US" altLang="zh-CN" sz="2400" b="0" dirty="0">
                <a:solidFill>
                  <a:srgbClr val="003399"/>
                </a:solidFill>
                <a:latin typeface="Times New Roman" pitchFamily="18" charset="0"/>
              </a:rPr>
              <a:t>SELECT </a:t>
            </a:r>
            <a:r>
              <a:rPr lang="en-US" altLang="zh-CN" sz="2400" b="0" dirty="0">
                <a:solidFill>
                  <a:srgbClr val="FF0000"/>
                </a:solidFill>
                <a:latin typeface="Times New Roman" pitchFamily="18" charset="0"/>
              </a:rPr>
              <a:t>DISTINCT</a:t>
            </a:r>
            <a:r>
              <a:rPr lang="en-US" altLang="zh-CN" sz="2400" b="0" dirty="0">
                <a:solidFill>
                  <a:srgbClr val="003399"/>
                </a:solidFill>
                <a:latin typeface="Times New Roman" pitchFamily="18" charset="0"/>
              </a:rPr>
              <a:t> </a:t>
            </a:r>
            <a:r>
              <a:rPr lang="en-US" altLang="zh-CN" sz="2400" b="0" dirty="0" err="1">
                <a:solidFill>
                  <a:srgbClr val="003399"/>
                </a:solidFill>
                <a:latin typeface="Times New Roman" pitchFamily="18" charset="0"/>
              </a:rPr>
              <a:t>Sno</a:t>
            </a:r>
            <a:endParaRPr lang="en-US" altLang="zh-CN" sz="2400" b="0" dirty="0">
              <a:solidFill>
                <a:srgbClr val="003399"/>
              </a:solidFill>
              <a:latin typeface="Times New Roman" pitchFamily="18" charset="0"/>
            </a:endParaRPr>
          </a:p>
          <a:p>
            <a:pPr eaLnBrk="1" hangingPunct="1">
              <a:spcBef>
                <a:spcPct val="0"/>
              </a:spcBef>
              <a:buClrTx/>
              <a:buFontTx/>
              <a:buNone/>
            </a:pPr>
            <a:r>
              <a:rPr lang="en-US" altLang="zh-CN" sz="2400" b="0" dirty="0">
                <a:solidFill>
                  <a:srgbClr val="003399"/>
                </a:solidFill>
                <a:latin typeface="Times New Roman" pitchFamily="18" charset="0"/>
              </a:rPr>
              <a:t>FROM SC</a:t>
            </a:r>
            <a:r>
              <a:rPr lang="zh-CN" altLang="en-US" sz="2400" b="0" dirty="0">
                <a:solidFill>
                  <a:srgbClr val="003399"/>
                </a:solidFill>
                <a:latin typeface="Times New Roman" pitchFamily="18" charset="0"/>
              </a:rPr>
              <a:t>； </a:t>
            </a:r>
            <a:endParaRPr lang="en-US" altLang="zh-CN" sz="2400" dirty="0">
              <a:latin typeface="Times New Roman"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209449741"/>
              </p:ext>
            </p:extLst>
          </p:nvPr>
        </p:nvGraphicFramePr>
        <p:xfrm>
          <a:off x="3824385" y="3073572"/>
          <a:ext cx="2798463"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gridCol w="813424">
                  <a:extLst>
                    <a:ext uri="{9D8B030D-6E8A-4147-A177-3AD203B41FA5}">
                      <a16:colId xmlns:a16="http://schemas.microsoft.com/office/drawing/2014/main" val="20001"/>
                    </a:ext>
                  </a:extLst>
                </a:gridCol>
                <a:gridCol w="1058784">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92</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90</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85</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5"/>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80</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1504108"/>
              </p:ext>
            </p:extLst>
          </p:nvPr>
        </p:nvGraphicFramePr>
        <p:xfrm>
          <a:off x="7991377" y="3284984"/>
          <a:ext cx="926255" cy="2033530"/>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extLst>
                  <a:ext uri="{0D108BD9-81ED-4DB2-BD59-A6C34878D82A}">
                    <a16:rowId xmlns:a16="http://schemas.microsoft.com/office/drawing/2014/main" val="10003"/>
                  </a:ext>
                </a:extLst>
              </a:tr>
            </a:tbl>
          </a:graphicData>
        </a:graphic>
      </p:graphicFrame>
      <p:cxnSp>
        <p:nvCxnSpPr>
          <p:cNvPr id="10" name="直接箭头连接符 9"/>
          <p:cNvCxnSpPr>
            <a:endCxn id="9" idx="1"/>
          </p:cNvCxnSpPr>
          <p:nvPr/>
        </p:nvCxnSpPr>
        <p:spPr bwMode="auto">
          <a:xfrm flipV="1">
            <a:off x="6718742" y="4301749"/>
            <a:ext cx="1272635" cy="523218"/>
          </a:xfrm>
          <a:prstGeom prst="straightConnector1">
            <a:avLst/>
          </a:prstGeom>
          <a:noFill/>
          <a:ln w="2857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870208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200" dirty="0">
                <a:ea typeface="宋体" charset="-122"/>
              </a:rPr>
              <a:t>数据操作：数据查询</a:t>
            </a:r>
            <a:endParaRPr lang="zh-CN" altLang="en-US" dirty="0">
              <a:ea typeface="宋体" charset="-122"/>
            </a:endParaRPr>
          </a:p>
        </p:txBody>
      </p:sp>
      <p:sp>
        <p:nvSpPr>
          <p:cNvPr id="58371" name="Rectangle 4"/>
          <p:cNvSpPr>
            <a:spLocks noChangeArrowheads="1"/>
          </p:cNvSpPr>
          <p:nvPr/>
        </p:nvSpPr>
        <p:spPr bwMode="auto">
          <a:xfrm>
            <a:off x="1143000" y="1752600"/>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latin typeface="Times New Roman" pitchFamily="18" charset="0"/>
            </a:endParaRPr>
          </a:p>
        </p:txBody>
      </p:sp>
      <p:sp>
        <p:nvSpPr>
          <p:cNvPr id="58372" name="Rectangle 5"/>
          <p:cNvSpPr>
            <a:spLocks noChangeArrowheads="1"/>
          </p:cNvSpPr>
          <p:nvPr/>
        </p:nvSpPr>
        <p:spPr bwMode="auto">
          <a:xfrm>
            <a:off x="1371600" y="1752600"/>
            <a:ext cx="7010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latin typeface="Times New Roman" pitchFamily="18" charset="0"/>
            </a:endParaRPr>
          </a:p>
        </p:txBody>
      </p:sp>
      <p:sp>
        <p:nvSpPr>
          <p:cNvPr id="58391" name="Text Box 182"/>
          <p:cNvSpPr txBox="1">
            <a:spLocks noChangeArrowheads="1"/>
          </p:cNvSpPr>
          <p:nvPr/>
        </p:nvSpPr>
        <p:spPr bwMode="auto">
          <a:xfrm>
            <a:off x="174871" y="1286470"/>
            <a:ext cx="47019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SzPct val="65000"/>
              <a:buFont typeface="Wingdings" panose="05000000000000000000" pitchFamily="2" charset="2"/>
              <a:buChar char="l"/>
            </a:pPr>
            <a:r>
              <a:rPr lang="zh-CN" altLang="en-US" sz="2400" b="0" dirty="0">
                <a:latin typeface="Times New Roman" pitchFamily="18" charset="0"/>
              </a:rPr>
              <a:t>使用</a:t>
            </a:r>
            <a:r>
              <a:rPr lang="en-US" altLang="zh-CN" sz="2400" b="0" dirty="0">
                <a:latin typeface="Times New Roman" pitchFamily="18" charset="0"/>
              </a:rPr>
              <a:t>WHERE</a:t>
            </a:r>
            <a:r>
              <a:rPr lang="zh-CN" altLang="en-US" sz="2400" b="0" dirty="0">
                <a:latin typeface="Times New Roman" pitchFamily="18" charset="0"/>
              </a:rPr>
              <a:t>子句表达查询条件</a:t>
            </a:r>
          </a:p>
        </p:txBody>
      </p:sp>
      <p:graphicFrame>
        <p:nvGraphicFramePr>
          <p:cNvPr id="2" name="表格 1"/>
          <p:cNvGraphicFramePr>
            <a:graphicFrameLocks noGrp="1"/>
          </p:cNvGraphicFramePr>
          <p:nvPr>
            <p:extLst>
              <p:ext uri="{D42A27DB-BD31-4B8C-83A1-F6EECF244321}">
                <p14:modId xmlns:p14="http://schemas.microsoft.com/office/powerpoint/2010/main" val="411454413"/>
              </p:ext>
            </p:extLst>
          </p:nvPr>
        </p:nvGraphicFramePr>
        <p:xfrm>
          <a:off x="185738" y="1988840"/>
          <a:ext cx="8729662" cy="3570329"/>
        </p:xfrm>
        <a:graphic>
          <a:graphicData uri="http://schemas.openxmlformats.org/drawingml/2006/table">
            <a:tbl>
              <a:tblPr firstRow="1" bandRow="1">
                <a:tableStyleId>{5C22544A-7EE6-4342-B048-85BDC9FD1C3A}</a:tableStyleId>
              </a:tblPr>
              <a:tblGrid>
                <a:gridCol w="2802086">
                  <a:extLst>
                    <a:ext uri="{9D8B030D-6E8A-4147-A177-3AD203B41FA5}">
                      <a16:colId xmlns:a16="http://schemas.microsoft.com/office/drawing/2014/main" val="20000"/>
                    </a:ext>
                  </a:extLst>
                </a:gridCol>
                <a:gridCol w="5927576">
                  <a:extLst>
                    <a:ext uri="{9D8B030D-6E8A-4147-A177-3AD203B41FA5}">
                      <a16:colId xmlns:a16="http://schemas.microsoft.com/office/drawing/2014/main" val="20001"/>
                    </a:ext>
                  </a:extLst>
                </a:gridCol>
              </a:tblGrid>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rPr>
                        <a:t>查 询 条 件</a:t>
                      </a:r>
                    </a:p>
                  </a:txBody>
                  <a:tcPr horzOverflow="overflow">
                    <a:solidFill>
                      <a:schemeClr val="tx2">
                        <a:lumMod val="40000"/>
                        <a:lumOff val="6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rPr>
                        <a:t>谓    词</a:t>
                      </a:r>
                    </a:p>
                  </a:txBody>
                  <a:tcPr horzOverflow="overflow">
                    <a:solidFill>
                      <a:schemeClr val="tx2">
                        <a:lumMod val="40000"/>
                        <a:lumOff val="60000"/>
                      </a:schemeClr>
                    </a:solidFill>
                  </a:tcPr>
                </a:tc>
                <a:extLst>
                  <a:ext uri="{0D108BD9-81ED-4DB2-BD59-A6C34878D82A}">
                    <a16:rowId xmlns:a16="http://schemas.microsoft.com/office/drawing/2014/main" val="10000"/>
                  </a:ext>
                </a:extLst>
              </a:tr>
              <a:tr h="79762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比    较</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&lt;&gt;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上述比较运算符</a:t>
                      </a:r>
                    </a:p>
                  </a:txBody>
                  <a:tcPr horzOverflow="overflow"/>
                </a:tc>
                <a:extLst>
                  <a:ext uri="{0D108BD9-81ED-4DB2-BD59-A6C34878D82A}">
                    <a16:rowId xmlns:a16="http://schemas.microsoft.com/office/drawing/2014/main" val="10001"/>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确定范围</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BETWEEN AND</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BETWEEN AND</a:t>
                      </a:r>
                    </a:p>
                  </a:txBody>
                  <a:tcPr horzOverflow="overflow"/>
                </a:tc>
                <a:extLst>
                  <a:ext uri="{0D108BD9-81ED-4DB2-BD59-A6C34878D82A}">
                    <a16:rowId xmlns:a16="http://schemas.microsoft.com/office/drawing/2014/main" val="10002"/>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确定集合</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IN</a:t>
                      </a:r>
                    </a:p>
                  </a:txBody>
                  <a:tcPr horzOverflow="overflow"/>
                </a:tc>
                <a:extLst>
                  <a:ext uri="{0D108BD9-81ED-4DB2-BD59-A6C34878D82A}">
                    <a16:rowId xmlns:a16="http://schemas.microsoft.com/office/drawing/2014/main" val="10003"/>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字符匹配</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LIKE</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LIKE</a:t>
                      </a:r>
                    </a:p>
                  </a:txBody>
                  <a:tcPr horzOverflow="overflow"/>
                </a:tc>
                <a:extLst>
                  <a:ext uri="{0D108BD9-81ED-4DB2-BD59-A6C34878D82A}">
                    <a16:rowId xmlns:a16="http://schemas.microsoft.com/office/drawing/2014/main" val="10004"/>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空    值</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IS NULL</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IS NOT NULL</a:t>
                      </a:r>
                    </a:p>
                  </a:txBody>
                  <a:tcPr horzOverflow="overflow"/>
                </a:tc>
                <a:extLst>
                  <a:ext uri="{0D108BD9-81ED-4DB2-BD59-A6C34878D82A}">
                    <a16:rowId xmlns:a16="http://schemas.microsoft.com/office/drawing/2014/main" val="10005"/>
                  </a:ext>
                </a:extLst>
              </a:tr>
              <a:tr h="462117">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多重条件（逻辑运算）</a:t>
                      </a:r>
                    </a:p>
                  </a:txBody>
                  <a:tcP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AND</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OR</a:t>
                      </a: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NOT</a:t>
                      </a:r>
                    </a:p>
                  </a:txBody>
                  <a:tcP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173677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z="3200" dirty="0">
                <a:ea typeface="宋体" charset="-122"/>
              </a:rPr>
              <a:t>数据操作：数据查询</a:t>
            </a:r>
            <a:endParaRPr lang="zh-CN" altLang="zh-CN" sz="3200" dirty="0">
              <a:ea typeface="宋体" charset="-122"/>
            </a:endParaRPr>
          </a:p>
        </p:txBody>
      </p:sp>
      <p:sp>
        <p:nvSpPr>
          <p:cNvPr id="59395" name="Rectangle 3"/>
          <p:cNvSpPr>
            <a:spLocks noGrp="1" noChangeArrowheads="1"/>
          </p:cNvSpPr>
          <p:nvPr>
            <p:ph type="body" idx="1"/>
          </p:nvPr>
        </p:nvSpPr>
        <p:spPr>
          <a:xfrm>
            <a:off x="395536" y="1377156"/>
            <a:ext cx="7772400" cy="4319587"/>
          </a:xfrm>
        </p:spPr>
        <p:txBody>
          <a:bodyPr/>
          <a:lstStyle/>
          <a:p>
            <a:pPr eaLnBrk="1" hangingPunct="1">
              <a:buFont typeface="Wingdings" panose="05000000000000000000" pitchFamily="2" charset="2"/>
              <a:buChar char="Ø"/>
            </a:pPr>
            <a:r>
              <a:rPr lang="zh-CN" altLang="en-US" sz="2400" dirty="0">
                <a:ea typeface="宋体" charset="-122"/>
              </a:rPr>
              <a:t>查询计算机科学系全体学生的名单</a:t>
            </a:r>
          </a:p>
          <a:p>
            <a:pPr lvl="1" eaLnBrk="1" hangingPunct="1">
              <a:buFont typeface="Wingdings" pitchFamily="2" charset="2"/>
              <a:buNone/>
            </a:pPr>
            <a:r>
              <a:rPr lang="zh-CN" altLang="en-US" dirty="0">
                <a:ea typeface="宋体" charset="-122"/>
              </a:rPr>
              <a:t>    </a:t>
            </a:r>
          </a:p>
          <a:p>
            <a:pPr lvl="1" eaLnBrk="1" hangingPunct="1">
              <a:buFont typeface="Wingdings" pitchFamily="2" charset="2"/>
              <a:buNone/>
            </a:pPr>
            <a:endParaRPr lang="zh-CN" altLang="en-US" dirty="0">
              <a:ea typeface="宋体" charset="-122"/>
            </a:endParaRPr>
          </a:p>
          <a:p>
            <a:pPr eaLnBrk="1" hangingPunct="1">
              <a:buFont typeface="Wingdings" pitchFamily="2" charset="2"/>
              <a:buNone/>
            </a:pPr>
            <a:endParaRPr lang="zh-CN" altLang="en-US" sz="2400" dirty="0">
              <a:ea typeface="宋体" charset="-122"/>
            </a:endParaRPr>
          </a:p>
          <a:p>
            <a:pPr eaLnBrk="1" hangingPunct="1">
              <a:buFont typeface="Wingdings" pitchFamily="2" charset="2"/>
              <a:buNone/>
            </a:pPr>
            <a:endParaRPr lang="zh-CN" altLang="en-US" sz="2400" dirty="0">
              <a:ea typeface="宋体" charset="-122"/>
            </a:endParaRPr>
          </a:p>
        </p:txBody>
      </p:sp>
      <p:sp>
        <p:nvSpPr>
          <p:cNvPr id="381956" name="Text Box 4"/>
          <p:cNvSpPr txBox="1">
            <a:spLocks noChangeArrowheads="1"/>
          </p:cNvSpPr>
          <p:nvPr/>
        </p:nvSpPr>
        <p:spPr bwMode="auto">
          <a:xfrm>
            <a:off x="899592" y="1844824"/>
            <a:ext cx="48974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Student</a:t>
            </a:r>
          </a:p>
          <a:p>
            <a:pPr lvl="1" eaLnBrk="1" hangingPunct="1">
              <a:spcBef>
                <a:spcPct val="0"/>
              </a:spcBef>
              <a:buClrTx/>
              <a:buFontTx/>
              <a:buNone/>
            </a:pPr>
            <a:r>
              <a:rPr lang="en-US" altLang="zh-CN" b="0" dirty="0">
                <a:solidFill>
                  <a:srgbClr val="003399"/>
                </a:solidFill>
                <a:latin typeface="Times New Roman" pitchFamily="18" charset="0"/>
              </a:rPr>
              <a:t>WHERE </a:t>
            </a:r>
            <a:r>
              <a:rPr lang="en-US" altLang="zh-CN" b="0" dirty="0" err="1">
                <a:solidFill>
                  <a:srgbClr val="003399"/>
                </a:solidFill>
                <a:latin typeface="Times New Roman" pitchFamily="18" charset="0"/>
              </a:rPr>
              <a:t>Sdept</a:t>
            </a:r>
            <a:r>
              <a:rPr lang="en-US" altLang="zh-CN" b="0" dirty="0">
                <a:solidFill>
                  <a:srgbClr val="003399"/>
                </a:solidFill>
                <a:latin typeface="Times New Roman" pitchFamily="18" charset="0"/>
              </a:rPr>
              <a:t>=‘CS’</a:t>
            </a:r>
          </a:p>
        </p:txBody>
      </p:sp>
      <p:graphicFrame>
        <p:nvGraphicFramePr>
          <p:cNvPr id="6" name="表格 5"/>
          <p:cNvGraphicFramePr>
            <a:graphicFrameLocks noGrp="1"/>
          </p:cNvGraphicFramePr>
          <p:nvPr>
            <p:extLst>
              <p:ext uri="{D42A27DB-BD31-4B8C-83A1-F6EECF244321}">
                <p14:modId xmlns:p14="http://schemas.microsoft.com/office/powerpoint/2010/main" val="2185079001"/>
              </p:ext>
            </p:extLst>
          </p:nvPr>
        </p:nvGraphicFramePr>
        <p:xfrm>
          <a:off x="171550" y="3212976"/>
          <a:ext cx="5797030" cy="2483767"/>
        </p:xfrm>
        <a:graphic>
          <a:graphicData uri="http://schemas.openxmlformats.org/drawingml/2006/table">
            <a:tbl>
              <a:tblPr firstRow="1" bandRow="1">
                <a:tableStyleId>{5C22544A-7EE6-4342-B048-85BDC9FD1C3A}</a:tableStyleId>
              </a:tblPr>
              <a:tblGrid>
                <a:gridCol w="1159406">
                  <a:extLst>
                    <a:ext uri="{9D8B030D-6E8A-4147-A177-3AD203B41FA5}">
                      <a16:colId xmlns:a16="http://schemas.microsoft.com/office/drawing/2014/main" val="20000"/>
                    </a:ext>
                  </a:extLst>
                </a:gridCol>
                <a:gridCol w="1159406">
                  <a:extLst>
                    <a:ext uri="{9D8B030D-6E8A-4147-A177-3AD203B41FA5}">
                      <a16:colId xmlns:a16="http://schemas.microsoft.com/office/drawing/2014/main" val="20001"/>
                    </a:ext>
                  </a:extLst>
                </a:gridCol>
                <a:gridCol w="1159406">
                  <a:extLst>
                    <a:ext uri="{9D8B030D-6E8A-4147-A177-3AD203B41FA5}">
                      <a16:colId xmlns:a16="http://schemas.microsoft.com/office/drawing/2014/main" val="20002"/>
                    </a:ext>
                  </a:extLst>
                </a:gridCol>
                <a:gridCol w="1159406">
                  <a:extLst>
                    <a:ext uri="{9D8B030D-6E8A-4147-A177-3AD203B41FA5}">
                      <a16:colId xmlns:a16="http://schemas.microsoft.com/office/drawing/2014/main" val="20003"/>
                    </a:ext>
                  </a:extLst>
                </a:gridCol>
                <a:gridCol w="1159406">
                  <a:extLst>
                    <a:ext uri="{9D8B030D-6E8A-4147-A177-3AD203B41FA5}">
                      <a16:colId xmlns:a16="http://schemas.microsoft.com/office/drawing/2014/main" val="20004"/>
                    </a:ext>
                  </a:extLst>
                </a:gridCol>
              </a:tblGrid>
              <a:tr h="40831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72473742"/>
              </p:ext>
            </p:extLst>
          </p:nvPr>
        </p:nvGraphicFramePr>
        <p:xfrm>
          <a:off x="7452320" y="2322132"/>
          <a:ext cx="1166684" cy="927178"/>
        </p:xfrm>
        <a:graphic>
          <a:graphicData uri="http://schemas.openxmlformats.org/drawingml/2006/table">
            <a:tbl>
              <a:tblPr firstRow="1" bandRow="1">
                <a:tableStyleId>{5C22544A-7EE6-4342-B048-85BDC9FD1C3A}</a:tableStyleId>
              </a:tblPr>
              <a:tblGrid>
                <a:gridCol w="1166684">
                  <a:extLst>
                    <a:ext uri="{9D8B030D-6E8A-4147-A177-3AD203B41FA5}">
                      <a16:colId xmlns:a16="http://schemas.microsoft.com/office/drawing/2014/main" val="20000"/>
                    </a:ext>
                  </a:extLst>
                </a:gridCol>
              </a:tblGrid>
              <a:tr h="40831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extLst>
                  <a:ext uri="{0D108BD9-81ED-4DB2-BD59-A6C34878D82A}">
                    <a16:rowId xmlns:a16="http://schemas.microsoft.com/office/drawing/2014/main" val="10001"/>
                  </a:ext>
                </a:extLst>
              </a:tr>
            </a:tbl>
          </a:graphicData>
        </a:graphic>
      </p:graphicFrame>
      <p:sp>
        <p:nvSpPr>
          <p:cNvPr id="3" name="任意多边形 2"/>
          <p:cNvSpPr/>
          <p:nvPr/>
        </p:nvSpPr>
        <p:spPr bwMode="auto">
          <a:xfrm>
            <a:off x="6057900" y="3225800"/>
            <a:ext cx="1930400" cy="1693109"/>
          </a:xfrm>
          <a:custGeom>
            <a:avLst/>
            <a:gdLst>
              <a:gd name="connsiteX0" fmla="*/ 0 w 1930400"/>
              <a:gd name="connsiteY0" fmla="*/ 1562100 h 1693109"/>
              <a:gd name="connsiteX1" fmla="*/ 711200 w 1930400"/>
              <a:gd name="connsiteY1" fmla="*/ 1536700 h 1693109"/>
              <a:gd name="connsiteX2" fmla="*/ 1930400 w 1930400"/>
              <a:gd name="connsiteY2" fmla="*/ 0 h 1693109"/>
            </a:gdLst>
            <a:ahLst/>
            <a:cxnLst>
              <a:cxn ang="0">
                <a:pos x="connsiteX0" y="connsiteY0"/>
              </a:cxn>
              <a:cxn ang="0">
                <a:pos x="connsiteX1" y="connsiteY1"/>
              </a:cxn>
              <a:cxn ang="0">
                <a:pos x="connsiteX2" y="connsiteY2"/>
              </a:cxn>
            </a:cxnLst>
            <a:rect l="l" t="t" r="r" b="b"/>
            <a:pathLst>
              <a:path w="1930400" h="1693109">
                <a:moveTo>
                  <a:pt x="0" y="1562100"/>
                </a:moveTo>
                <a:cubicBezTo>
                  <a:pt x="194733" y="1679575"/>
                  <a:pt x="389467" y="1797050"/>
                  <a:pt x="711200" y="1536700"/>
                </a:cubicBezTo>
                <a:cubicBezTo>
                  <a:pt x="1032933" y="1276350"/>
                  <a:pt x="1481666" y="638175"/>
                  <a:pt x="1930400" y="0"/>
                </a:cubicBezTo>
              </a:path>
            </a:pathLst>
          </a:cu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37128472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81956">
                                            <p:txEl>
                                              <p:pRg st="0" end="0"/>
                                            </p:txEl>
                                          </p:spTgt>
                                        </p:tgtEl>
                                        <p:attrNameLst>
                                          <p:attrName>style.visibility</p:attrName>
                                        </p:attrNameLst>
                                      </p:cBhvr>
                                      <p:to>
                                        <p:strVal val="visible"/>
                                      </p:to>
                                    </p:set>
                                    <p:animEffect transition="in" filter="slide(fromBottom)">
                                      <p:cBhvr>
                                        <p:cTn id="18" dur="500"/>
                                        <p:tgtEl>
                                          <p:spTgt spid="381956">
                                            <p:txEl>
                                              <p:pRg st="0" end="0"/>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81956">
                                            <p:txEl>
                                              <p:pRg st="1" end="1"/>
                                            </p:txEl>
                                          </p:spTgt>
                                        </p:tgtEl>
                                        <p:attrNameLst>
                                          <p:attrName>style.visibility</p:attrName>
                                        </p:attrNameLst>
                                      </p:cBhvr>
                                      <p:to>
                                        <p:strVal val="visible"/>
                                      </p:to>
                                    </p:set>
                                    <p:animEffect transition="in" filter="slide(fromBottom)">
                                      <p:cBhvr>
                                        <p:cTn id="21" dur="500"/>
                                        <p:tgtEl>
                                          <p:spTgt spid="381956">
                                            <p:txEl>
                                              <p:pRg st="1" end="1"/>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381956">
                                            <p:txEl>
                                              <p:pRg st="2" end="2"/>
                                            </p:txEl>
                                          </p:spTgt>
                                        </p:tgtEl>
                                        <p:attrNameLst>
                                          <p:attrName>style.visibility</p:attrName>
                                        </p:attrNameLst>
                                      </p:cBhvr>
                                      <p:to>
                                        <p:strVal val="visible"/>
                                      </p:to>
                                    </p:set>
                                    <p:animEffect transition="in" filter="slide(fromBottom)">
                                      <p:cBhvr>
                                        <p:cTn id="24" dur="500"/>
                                        <p:tgtEl>
                                          <p:spTgt spid="3819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z="3200" dirty="0">
                <a:ea typeface="宋体" charset="-122"/>
              </a:rPr>
              <a:t>数据操作：数据查询</a:t>
            </a:r>
            <a:endParaRPr lang="zh-CN" altLang="zh-CN" sz="3200" dirty="0">
              <a:ea typeface="宋体" charset="-122"/>
            </a:endParaRPr>
          </a:p>
        </p:txBody>
      </p:sp>
      <p:sp>
        <p:nvSpPr>
          <p:cNvPr id="59395" name="Rectangle 3"/>
          <p:cNvSpPr>
            <a:spLocks noGrp="1" noChangeArrowheads="1"/>
          </p:cNvSpPr>
          <p:nvPr>
            <p:ph type="body" idx="1"/>
          </p:nvPr>
        </p:nvSpPr>
        <p:spPr>
          <a:xfrm>
            <a:off x="395536" y="1377156"/>
            <a:ext cx="7772400" cy="4319587"/>
          </a:xfrm>
        </p:spPr>
        <p:txBody>
          <a:bodyPr/>
          <a:lstStyle/>
          <a:p>
            <a:pPr eaLnBrk="1" hangingPunct="1">
              <a:buFont typeface="Wingdings" panose="05000000000000000000" pitchFamily="2" charset="2"/>
              <a:buChar char="Ø"/>
            </a:pPr>
            <a:r>
              <a:rPr lang="zh-CN" altLang="en-US" sz="2400" dirty="0">
                <a:ea typeface="宋体" charset="-122"/>
              </a:rPr>
              <a:t>查询所有年龄在</a:t>
            </a:r>
            <a:r>
              <a:rPr lang="en-US" altLang="zh-CN" sz="2400" dirty="0">
                <a:ea typeface="宋体" charset="-122"/>
              </a:rPr>
              <a:t>20</a:t>
            </a:r>
            <a:r>
              <a:rPr lang="zh-CN" altLang="en-US" sz="2400" dirty="0">
                <a:ea typeface="宋体" charset="-122"/>
              </a:rPr>
              <a:t>岁以下的学生姓名及其年龄</a:t>
            </a:r>
          </a:p>
          <a:p>
            <a:pPr eaLnBrk="1" hangingPunct="1">
              <a:buFont typeface="Wingdings" pitchFamily="2" charset="2"/>
              <a:buNone/>
            </a:pPr>
            <a:endParaRPr lang="zh-CN" altLang="en-US" sz="2000" dirty="0">
              <a:ea typeface="宋体" charset="-122"/>
            </a:endParaRPr>
          </a:p>
          <a:p>
            <a:pPr lvl="2" eaLnBrk="1" hangingPunct="1">
              <a:lnSpc>
                <a:spcPct val="90000"/>
              </a:lnSpc>
              <a:buFontTx/>
              <a:buNone/>
            </a:pPr>
            <a:endParaRPr lang="en-US" altLang="zh-CN" sz="2000" dirty="0">
              <a:ea typeface="宋体" charset="-122"/>
            </a:endParaRPr>
          </a:p>
        </p:txBody>
      </p:sp>
      <p:sp>
        <p:nvSpPr>
          <p:cNvPr id="381957" name="Text Box 5"/>
          <p:cNvSpPr txBox="1">
            <a:spLocks noChangeArrowheads="1"/>
          </p:cNvSpPr>
          <p:nvPr/>
        </p:nvSpPr>
        <p:spPr bwMode="auto">
          <a:xfrm>
            <a:off x="1187624" y="1916832"/>
            <a:ext cx="50403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zh-CN" altLang="en-US" b="0" dirty="0">
                <a:solidFill>
                  <a:srgbClr val="003399"/>
                </a:solidFill>
                <a:latin typeface="Times New Roman" pitchFamily="18" charset="0"/>
              </a:rPr>
              <a:t>，</a:t>
            </a:r>
            <a:r>
              <a:rPr lang="en-US" altLang="zh-CN" b="0" dirty="0">
                <a:solidFill>
                  <a:srgbClr val="003399"/>
                </a:solidFill>
                <a:latin typeface="Times New Roman" pitchFamily="18" charset="0"/>
              </a:rPr>
              <a:t>Sage </a:t>
            </a:r>
          </a:p>
          <a:p>
            <a:pPr lvl="1" eaLnBrk="1" hangingPunct="1">
              <a:spcBef>
                <a:spcPct val="0"/>
              </a:spcBef>
              <a:buClrTx/>
              <a:buFontTx/>
              <a:buNone/>
            </a:pPr>
            <a:r>
              <a:rPr lang="en-US" altLang="zh-CN" sz="2400" b="0" dirty="0">
                <a:solidFill>
                  <a:srgbClr val="003399"/>
                </a:solidFill>
                <a:latin typeface="Times New Roman" pitchFamily="18" charset="0"/>
              </a:rPr>
              <a:t>FROM    Student    </a:t>
            </a:r>
          </a:p>
          <a:p>
            <a:pPr lvl="1" eaLnBrk="1" hangingPunct="1">
              <a:spcBef>
                <a:spcPct val="0"/>
              </a:spcBef>
              <a:buClrTx/>
              <a:buFontTx/>
              <a:buNone/>
            </a:pPr>
            <a:r>
              <a:rPr lang="en-US" altLang="zh-CN" sz="2400" b="0" dirty="0">
                <a:solidFill>
                  <a:srgbClr val="003399"/>
                </a:solidFill>
                <a:latin typeface="Times New Roman" pitchFamily="18" charset="0"/>
              </a:rPr>
              <a:t>WHERE Sage &lt; 20</a:t>
            </a:r>
          </a:p>
          <a:p>
            <a:pPr eaLnBrk="1" hangingPunct="1">
              <a:spcBef>
                <a:spcPct val="0"/>
              </a:spcBef>
              <a:buClrTx/>
              <a:buFontTx/>
              <a:buNone/>
            </a:pPr>
            <a:endParaRPr lang="en-US" altLang="zh-CN" sz="1800" dirty="0">
              <a:solidFill>
                <a:srgbClr val="003399"/>
              </a:solidFill>
              <a:latin typeface="Times New Roman"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085131142"/>
              </p:ext>
            </p:extLst>
          </p:nvPr>
        </p:nvGraphicFramePr>
        <p:xfrm>
          <a:off x="171550" y="3212976"/>
          <a:ext cx="5797030" cy="2483767"/>
        </p:xfrm>
        <a:graphic>
          <a:graphicData uri="http://schemas.openxmlformats.org/drawingml/2006/table">
            <a:tbl>
              <a:tblPr firstRow="1" bandRow="1">
                <a:tableStyleId>{5C22544A-7EE6-4342-B048-85BDC9FD1C3A}</a:tableStyleId>
              </a:tblPr>
              <a:tblGrid>
                <a:gridCol w="1159406">
                  <a:extLst>
                    <a:ext uri="{9D8B030D-6E8A-4147-A177-3AD203B41FA5}">
                      <a16:colId xmlns:a16="http://schemas.microsoft.com/office/drawing/2014/main" val="20000"/>
                    </a:ext>
                  </a:extLst>
                </a:gridCol>
                <a:gridCol w="1159406">
                  <a:extLst>
                    <a:ext uri="{9D8B030D-6E8A-4147-A177-3AD203B41FA5}">
                      <a16:colId xmlns:a16="http://schemas.microsoft.com/office/drawing/2014/main" val="20001"/>
                    </a:ext>
                  </a:extLst>
                </a:gridCol>
                <a:gridCol w="1159406">
                  <a:extLst>
                    <a:ext uri="{9D8B030D-6E8A-4147-A177-3AD203B41FA5}">
                      <a16:colId xmlns:a16="http://schemas.microsoft.com/office/drawing/2014/main" val="20002"/>
                    </a:ext>
                  </a:extLst>
                </a:gridCol>
                <a:gridCol w="1159406">
                  <a:extLst>
                    <a:ext uri="{9D8B030D-6E8A-4147-A177-3AD203B41FA5}">
                      <a16:colId xmlns:a16="http://schemas.microsoft.com/office/drawing/2014/main" val="20003"/>
                    </a:ext>
                  </a:extLst>
                </a:gridCol>
                <a:gridCol w="1159406">
                  <a:extLst>
                    <a:ext uri="{9D8B030D-6E8A-4147-A177-3AD203B41FA5}">
                      <a16:colId xmlns:a16="http://schemas.microsoft.com/office/drawing/2014/main" val="20004"/>
                    </a:ext>
                  </a:extLst>
                </a:gridCol>
              </a:tblGrid>
              <a:tr h="40831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588937868"/>
              </p:ext>
            </p:extLst>
          </p:nvPr>
        </p:nvGraphicFramePr>
        <p:xfrm>
          <a:off x="7023100" y="2322132"/>
          <a:ext cx="2120900" cy="1964904"/>
        </p:xfrm>
        <a:graphic>
          <a:graphicData uri="http://schemas.openxmlformats.org/drawingml/2006/table">
            <a:tbl>
              <a:tblPr firstRow="1" bandRow="1">
                <a:tableStyleId>{5C22544A-7EE6-4342-B048-85BDC9FD1C3A}</a:tableStyleId>
              </a:tblPr>
              <a:tblGrid>
                <a:gridCol w="1060450">
                  <a:extLst>
                    <a:ext uri="{9D8B030D-6E8A-4147-A177-3AD203B41FA5}">
                      <a16:colId xmlns:a16="http://schemas.microsoft.com/office/drawing/2014/main" val="20000"/>
                    </a:ext>
                  </a:extLst>
                </a:gridCol>
                <a:gridCol w="1060450">
                  <a:extLst>
                    <a:ext uri="{9D8B030D-6E8A-4147-A177-3AD203B41FA5}">
                      <a16:colId xmlns:a16="http://schemas.microsoft.com/office/drawing/2014/main" val="20001"/>
                    </a:ext>
                  </a:extLst>
                </a:gridCol>
              </a:tblGrid>
              <a:tr h="408315">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1"/>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extLst>
                  <a:ext uri="{0D108BD9-81ED-4DB2-BD59-A6C34878D82A}">
                    <a16:rowId xmlns:a16="http://schemas.microsoft.com/office/drawing/2014/main" val="10002"/>
                  </a:ext>
                </a:extLst>
              </a:tr>
              <a:tr h="5188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extLst>
                  <a:ext uri="{0D108BD9-81ED-4DB2-BD59-A6C34878D82A}">
                    <a16:rowId xmlns:a16="http://schemas.microsoft.com/office/drawing/2014/main" val="10003"/>
                  </a:ext>
                </a:extLst>
              </a:tr>
            </a:tbl>
          </a:graphicData>
        </a:graphic>
      </p:graphicFrame>
      <p:sp>
        <p:nvSpPr>
          <p:cNvPr id="8" name="任意多边形 7"/>
          <p:cNvSpPr/>
          <p:nvPr/>
        </p:nvSpPr>
        <p:spPr bwMode="auto">
          <a:xfrm>
            <a:off x="6057900" y="4287036"/>
            <a:ext cx="2110036" cy="631873"/>
          </a:xfrm>
          <a:custGeom>
            <a:avLst/>
            <a:gdLst>
              <a:gd name="connsiteX0" fmla="*/ 0 w 1930400"/>
              <a:gd name="connsiteY0" fmla="*/ 1562100 h 1693109"/>
              <a:gd name="connsiteX1" fmla="*/ 711200 w 1930400"/>
              <a:gd name="connsiteY1" fmla="*/ 1536700 h 1693109"/>
              <a:gd name="connsiteX2" fmla="*/ 1930400 w 1930400"/>
              <a:gd name="connsiteY2" fmla="*/ 0 h 1693109"/>
            </a:gdLst>
            <a:ahLst/>
            <a:cxnLst>
              <a:cxn ang="0">
                <a:pos x="connsiteX0" y="connsiteY0"/>
              </a:cxn>
              <a:cxn ang="0">
                <a:pos x="connsiteX1" y="connsiteY1"/>
              </a:cxn>
              <a:cxn ang="0">
                <a:pos x="connsiteX2" y="connsiteY2"/>
              </a:cxn>
            </a:cxnLst>
            <a:rect l="l" t="t" r="r" b="b"/>
            <a:pathLst>
              <a:path w="1930400" h="1693109">
                <a:moveTo>
                  <a:pt x="0" y="1562100"/>
                </a:moveTo>
                <a:cubicBezTo>
                  <a:pt x="194733" y="1679575"/>
                  <a:pt x="389467" y="1797050"/>
                  <a:pt x="711200" y="1536700"/>
                </a:cubicBezTo>
                <a:cubicBezTo>
                  <a:pt x="1032933" y="1276350"/>
                  <a:pt x="1481666" y="638175"/>
                  <a:pt x="1930400" y="0"/>
                </a:cubicBezTo>
              </a:path>
            </a:pathLst>
          </a:cu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50533485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81957"/>
                                        </p:tgtEl>
                                        <p:attrNameLst>
                                          <p:attrName>style.visibility</p:attrName>
                                        </p:attrNameLst>
                                      </p:cBhvr>
                                      <p:to>
                                        <p:strVal val="visible"/>
                                      </p:to>
                                    </p:set>
                                    <p:animEffect transition="in" filter="slide(fromBottom)">
                                      <p:cBhvr>
                                        <p:cTn id="18" dur="500"/>
                                        <p:tgtEl>
                                          <p:spTgt spid="38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7" grpId="0"/>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z="2800" dirty="0">
                <a:ea typeface="宋体" charset="-122"/>
              </a:rPr>
              <a:t>数据操作：数据查询</a:t>
            </a:r>
            <a:endParaRPr lang="zh-CN" altLang="zh-CN" dirty="0">
              <a:ea typeface="宋体" charset="-122"/>
            </a:endParaRPr>
          </a:p>
        </p:txBody>
      </p:sp>
      <p:sp>
        <p:nvSpPr>
          <p:cNvPr id="60419" name="Rectangle 3"/>
          <p:cNvSpPr>
            <a:spLocks noGrp="1" noChangeArrowheads="1"/>
          </p:cNvSpPr>
          <p:nvPr>
            <p:ph type="body" idx="1"/>
          </p:nvPr>
        </p:nvSpPr>
        <p:spPr>
          <a:xfrm>
            <a:off x="467544" y="1340768"/>
            <a:ext cx="7372350" cy="4953000"/>
          </a:xfrm>
        </p:spPr>
        <p:txBody>
          <a:bodyPr/>
          <a:lstStyle/>
          <a:p>
            <a:pPr eaLnBrk="1" hangingPunct="1">
              <a:buFont typeface="Wingdings" panose="05000000000000000000" pitchFamily="2" charset="2"/>
              <a:buChar char="Ø"/>
            </a:pPr>
            <a:r>
              <a:rPr lang="zh-CN" altLang="en-US" sz="2400" dirty="0">
                <a:ea typeface="宋体" charset="-122"/>
              </a:rPr>
              <a:t>查询考试成绩有不及格的学生的学号</a:t>
            </a:r>
          </a:p>
          <a:p>
            <a:pPr lvl="2" eaLnBrk="1" hangingPunct="1">
              <a:buFontTx/>
              <a:buNone/>
            </a:pPr>
            <a:r>
              <a:rPr lang="zh-CN" altLang="en-US" sz="2400" dirty="0">
                <a:ea typeface="宋体" charset="-122"/>
              </a:rPr>
              <a:t>    </a:t>
            </a:r>
            <a:endParaRPr lang="zh-CN" altLang="en-US" dirty="0">
              <a:ea typeface="宋体" charset="-122"/>
            </a:endParaRPr>
          </a:p>
        </p:txBody>
      </p:sp>
      <p:sp>
        <p:nvSpPr>
          <p:cNvPr id="541700" name="Text Box 4"/>
          <p:cNvSpPr txBox="1">
            <a:spLocks noChangeArrowheads="1"/>
          </p:cNvSpPr>
          <p:nvPr/>
        </p:nvSpPr>
        <p:spPr bwMode="auto">
          <a:xfrm>
            <a:off x="827584" y="1916832"/>
            <a:ext cx="51125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2" eaLnBrk="1" hangingPunct="1">
              <a:spcBef>
                <a:spcPct val="0"/>
              </a:spcBef>
              <a:buClrTx/>
              <a:buFontTx/>
              <a:buNone/>
            </a:pPr>
            <a:r>
              <a:rPr lang="en-US" altLang="zh-CN" sz="2400" b="0" dirty="0">
                <a:solidFill>
                  <a:srgbClr val="003399"/>
                </a:solidFill>
                <a:latin typeface="Times New Roman" pitchFamily="18" charset="0"/>
              </a:rPr>
              <a:t>SELECT </a:t>
            </a:r>
            <a:r>
              <a:rPr lang="en-US" altLang="zh-CN" sz="2400" b="0" dirty="0">
                <a:solidFill>
                  <a:srgbClr val="FF0000"/>
                </a:solidFill>
                <a:latin typeface="Times New Roman" pitchFamily="18" charset="0"/>
              </a:rPr>
              <a:t>DISTINCT</a:t>
            </a:r>
            <a:r>
              <a:rPr lang="en-US" altLang="zh-CN" sz="2400" b="0" dirty="0">
                <a:solidFill>
                  <a:srgbClr val="003399"/>
                </a:solidFill>
                <a:latin typeface="Times New Roman" pitchFamily="18" charset="0"/>
              </a:rPr>
              <a:t> </a:t>
            </a:r>
            <a:r>
              <a:rPr lang="en-US" altLang="zh-CN" sz="2400" b="0" dirty="0" err="1">
                <a:solidFill>
                  <a:srgbClr val="003399"/>
                </a:solidFill>
                <a:latin typeface="Times New Roman" pitchFamily="18" charset="0"/>
              </a:rPr>
              <a:t>Sno</a:t>
            </a:r>
            <a:endParaRPr lang="en-US" altLang="zh-CN" sz="2400" b="0" dirty="0">
              <a:solidFill>
                <a:srgbClr val="003399"/>
              </a:solidFill>
              <a:latin typeface="Times New Roman" pitchFamily="18" charset="0"/>
            </a:endParaRPr>
          </a:p>
          <a:p>
            <a:pPr lvl="2" eaLnBrk="1" hangingPunct="1">
              <a:spcBef>
                <a:spcPct val="0"/>
              </a:spcBef>
              <a:buClrTx/>
              <a:buFontTx/>
              <a:buNone/>
            </a:pPr>
            <a:r>
              <a:rPr lang="en-US" altLang="zh-CN" sz="2400" b="0" dirty="0">
                <a:solidFill>
                  <a:srgbClr val="003399"/>
                </a:solidFill>
                <a:latin typeface="Times New Roman" pitchFamily="18" charset="0"/>
              </a:rPr>
              <a:t>FROM  SC</a:t>
            </a:r>
          </a:p>
          <a:p>
            <a:pPr lvl="2" eaLnBrk="1" hangingPunct="1">
              <a:spcBef>
                <a:spcPct val="0"/>
              </a:spcBef>
              <a:buClrTx/>
              <a:buFontTx/>
              <a:buNone/>
            </a:pPr>
            <a:r>
              <a:rPr lang="en-US" altLang="zh-CN" sz="2400" b="0" dirty="0">
                <a:solidFill>
                  <a:srgbClr val="003399"/>
                </a:solidFill>
                <a:latin typeface="Times New Roman" pitchFamily="18" charset="0"/>
              </a:rPr>
              <a:t>WHERE Grade&lt;60 </a:t>
            </a:r>
            <a:endParaRPr lang="en-US" altLang="zh-CN" sz="1800" dirty="0">
              <a:latin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915677692"/>
              </p:ext>
            </p:extLst>
          </p:nvPr>
        </p:nvGraphicFramePr>
        <p:xfrm>
          <a:off x="3824385" y="3073572"/>
          <a:ext cx="2798463" cy="3490996"/>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gridCol w="813424">
                  <a:extLst>
                    <a:ext uri="{9D8B030D-6E8A-4147-A177-3AD203B41FA5}">
                      <a16:colId xmlns:a16="http://schemas.microsoft.com/office/drawing/2014/main" val="20001"/>
                    </a:ext>
                  </a:extLst>
                </a:gridCol>
                <a:gridCol w="1058784">
                  <a:extLst>
                    <a:ext uri="{9D8B030D-6E8A-4147-A177-3AD203B41FA5}">
                      <a16:colId xmlns:a16="http://schemas.microsoft.com/office/drawing/2014/main" val="20002"/>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rgbClr val="CC00FF"/>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marL="90000" marR="90000" marT="46800" marB="46800" horzOverflow="overflow">
                    <a:solidFill>
                      <a:srgbClr val="CC00FF"/>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32</a:t>
                      </a: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70</a:t>
                      </a: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56</a:t>
                      </a:r>
                    </a:p>
                  </a:txBody>
                  <a:tcPr marL="90000" marR="90000" marT="46800" marB="46800" horzOverflow="overflow"/>
                </a:tc>
                <a:extLst>
                  <a:ext uri="{0D108BD9-81ED-4DB2-BD59-A6C34878D82A}">
                    <a16:rowId xmlns:a16="http://schemas.microsoft.com/office/drawing/2014/main" val="10003"/>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45</a:t>
                      </a:r>
                    </a:p>
                  </a:txBody>
                  <a:tcPr marL="90000" marR="90000" marT="46800" marB="46800" horzOverflow="overflow"/>
                </a:tc>
                <a:extLst>
                  <a:ext uri="{0D108BD9-81ED-4DB2-BD59-A6C34878D82A}">
                    <a16:rowId xmlns:a16="http://schemas.microsoft.com/office/drawing/2014/main" val="10004"/>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88</a:t>
                      </a:r>
                    </a:p>
                  </a:txBody>
                  <a:tcPr marL="90000" marR="90000" marT="46800" marB="46800" horzOverflow="overflow"/>
                </a:tc>
                <a:extLst>
                  <a:ext uri="{0D108BD9-81ED-4DB2-BD59-A6C34878D82A}">
                    <a16:rowId xmlns:a16="http://schemas.microsoft.com/office/drawing/2014/main" val="10005"/>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30</a:t>
                      </a:r>
                    </a:p>
                  </a:txBody>
                  <a:tcPr marL="90000" marR="90000" marT="46800" marB="46800" horzOverflow="overflow"/>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539215637"/>
              </p:ext>
            </p:extLst>
          </p:nvPr>
        </p:nvGraphicFramePr>
        <p:xfrm>
          <a:off x="7991377" y="3284984"/>
          <a:ext cx="926255" cy="1547708"/>
        </p:xfrm>
        <a:graphic>
          <a:graphicData uri="http://schemas.openxmlformats.org/drawingml/2006/table">
            <a:tbl>
              <a:tblPr firstRow="1" bandRow="1">
                <a:tableStyleId>{5C22544A-7EE6-4342-B048-85BDC9FD1C3A}</a:tableStyleId>
              </a:tblPr>
              <a:tblGrid>
                <a:gridCol w="926255">
                  <a:extLst>
                    <a:ext uri="{9D8B030D-6E8A-4147-A177-3AD203B41FA5}">
                      <a16:colId xmlns:a16="http://schemas.microsoft.com/office/drawing/2014/main" val="20000"/>
                    </a:ext>
                  </a:extLst>
                </a:gridCol>
              </a:tblGrid>
              <a:tr h="57606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extLst>
                  <a:ext uri="{0D108BD9-81ED-4DB2-BD59-A6C34878D82A}">
                    <a16:rowId xmlns:a16="http://schemas.microsoft.com/office/drawing/2014/main" val="10001"/>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extLst>
                  <a:ext uri="{0D108BD9-81ED-4DB2-BD59-A6C34878D82A}">
                    <a16:rowId xmlns:a16="http://schemas.microsoft.com/office/drawing/2014/main" val="10002"/>
                  </a:ext>
                </a:extLst>
              </a:tr>
            </a:tbl>
          </a:graphicData>
        </a:graphic>
      </p:graphicFrame>
      <p:cxnSp>
        <p:nvCxnSpPr>
          <p:cNvPr id="7" name="直接箭头连接符 6"/>
          <p:cNvCxnSpPr>
            <a:endCxn id="6" idx="1"/>
          </p:cNvCxnSpPr>
          <p:nvPr/>
        </p:nvCxnSpPr>
        <p:spPr bwMode="auto">
          <a:xfrm flipV="1">
            <a:off x="6718742" y="4058838"/>
            <a:ext cx="1272635" cy="766129"/>
          </a:xfrm>
          <a:prstGeom prst="straightConnector1">
            <a:avLst/>
          </a:prstGeom>
          <a:noFill/>
          <a:ln w="2857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0587863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41700"/>
                                        </p:tgtEl>
                                        <p:attrNameLst>
                                          <p:attrName>style.visibility</p:attrName>
                                        </p:attrNameLst>
                                      </p:cBhvr>
                                      <p:to>
                                        <p:strVal val="visible"/>
                                      </p:to>
                                    </p:set>
                                    <p:animEffect transition="in" filter="slide(fromBottom)">
                                      <p:cBhvr>
                                        <p:cTn id="18" dur="500"/>
                                        <p:tgtEl>
                                          <p:spTgt spid="54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1443" name="Rectangle 3"/>
          <p:cNvSpPr>
            <a:spLocks noGrp="1" noChangeArrowheads="1"/>
          </p:cNvSpPr>
          <p:nvPr>
            <p:ph type="body" idx="1"/>
          </p:nvPr>
        </p:nvSpPr>
        <p:spPr>
          <a:xfrm>
            <a:off x="185738" y="1340768"/>
            <a:ext cx="8729662" cy="2282776"/>
          </a:xfrm>
          <a:solidFill>
            <a:schemeClr val="bg1">
              <a:lumMod val="90000"/>
            </a:schemeClr>
          </a:solidFill>
        </p:spPr>
        <p:txBody>
          <a:bodyPr/>
          <a:lstStyle/>
          <a:p>
            <a:pPr eaLnBrk="1" hangingPunct="1">
              <a:lnSpc>
                <a:spcPct val="120000"/>
              </a:lnSpc>
            </a:pPr>
            <a:r>
              <a:rPr lang="zh-CN" altLang="en-US" sz="2400" b="1" dirty="0">
                <a:ea typeface="宋体" charset="-122"/>
              </a:rPr>
              <a:t>确定值范围的谓词</a:t>
            </a:r>
            <a:r>
              <a:rPr lang="en-US" altLang="zh-CN" sz="2400" b="1" dirty="0">
                <a:ea typeface="宋体" charset="-122"/>
              </a:rPr>
              <a:t>:</a:t>
            </a:r>
            <a:r>
              <a:rPr lang="en-US" altLang="zh-CN" sz="2000" dirty="0">
                <a:ea typeface="宋体" charset="-122"/>
              </a:rPr>
              <a:t>   BETWEEN </a:t>
            </a:r>
            <a:r>
              <a:rPr lang="en-US" altLang="zh-CN" sz="2000" dirty="0">
                <a:latin typeface="Courier New" pitchFamily="49" charset="0"/>
                <a:ea typeface="宋体" charset="-122"/>
              </a:rPr>
              <a:t>…</a:t>
            </a:r>
            <a:r>
              <a:rPr lang="en-US" altLang="zh-CN" sz="2000" dirty="0">
                <a:ea typeface="宋体" charset="-122"/>
              </a:rPr>
              <a:t>  AND  </a:t>
            </a:r>
            <a:r>
              <a:rPr lang="en-US" altLang="zh-CN" sz="2000" dirty="0">
                <a:latin typeface="Courier New" pitchFamily="49" charset="0"/>
                <a:ea typeface="宋体" charset="-122"/>
              </a:rPr>
              <a:t>…</a:t>
            </a:r>
            <a:endParaRPr lang="en-US" altLang="zh-CN" sz="2000" dirty="0">
              <a:ea typeface="宋体" charset="-122"/>
            </a:endParaRPr>
          </a:p>
          <a:p>
            <a:pPr eaLnBrk="1" hangingPunct="1">
              <a:lnSpc>
                <a:spcPct val="120000"/>
              </a:lnSpc>
              <a:buFont typeface="Wingdings" pitchFamily="2" charset="2"/>
              <a:buNone/>
            </a:pPr>
            <a:r>
              <a:rPr lang="en-US" altLang="zh-CN" sz="2000" dirty="0">
                <a:ea typeface="宋体" charset="-122"/>
              </a:rPr>
              <a:t>                                    NOT BETWEEN  </a:t>
            </a:r>
            <a:r>
              <a:rPr lang="en-US" altLang="zh-CN" sz="2000" dirty="0">
                <a:latin typeface="Courier New" pitchFamily="49" charset="0"/>
                <a:ea typeface="宋体" charset="-122"/>
              </a:rPr>
              <a:t>…</a:t>
            </a:r>
            <a:r>
              <a:rPr lang="en-US" altLang="zh-CN" sz="2000" dirty="0">
                <a:ea typeface="宋体" charset="-122"/>
              </a:rPr>
              <a:t>  AND  </a:t>
            </a:r>
            <a:r>
              <a:rPr lang="en-US" altLang="zh-CN" sz="2000" dirty="0">
                <a:latin typeface="Courier New" pitchFamily="49" charset="0"/>
                <a:ea typeface="宋体" charset="-122"/>
              </a:rPr>
              <a:t>…</a:t>
            </a:r>
            <a:r>
              <a:rPr lang="zh-CN" altLang="en-US" sz="1800" dirty="0">
                <a:ea typeface="宋体" charset="-122"/>
              </a:rPr>
              <a:t>    </a:t>
            </a:r>
            <a:endParaRPr lang="en-US" altLang="zh-CN" sz="1800" dirty="0">
              <a:ea typeface="宋体" charset="-122"/>
            </a:endParaRPr>
          </a:p>
          <a:p>
            <a:pPr eaLnBrk="1" hangingPunct="1">
              <a:lnSpc>
                <a:spcPct val="120000"/>
              </a:lnSpc>
              <a:buFont typeface="Wingdings" pitchFamily="2" charset="2"/>
              <a:buNone/>
            </a:pPr>
            <a:endParaRPr lang="en-US" altLang="zh-CN" sz="1800" dirty="0">
              <a:solidFill>
                <a:srgbClr val="C00000"/>
              </a:solidFill>
              <a:ea typeface="宋体" charset="-122"/>
            </a:endParaRPr>
          </a:p>
          <a:p>
            <a:pPr eaLnBrk="1" hangingPunct="1">
              <a:lnSpc>
                <a:spcPct val="120000"/>
              </a:lnSpc>
              <a:buFont typeface="Wingdings" pitchFamily="2" charset="2"/>
              <a:buNone/>
            </a:pPr>
            <a:r>
              <a:rPr lang="en-US" altLang="zh-CN" sz="1800" dirty="0">
                <a:solidFill>
                  <a:srgbClr val="C00000"/>
                </a:solidFill>
                <a:ea typeface="宋体" charset="-122"/>
              </a:rPr>
              <a:t>15 BETWEEN 10 AND 20            </a:t>
            </a:r>
          </a:p>
          <a:p>
            <a:pPr>
              <a:lnSpc>
                <a:spcPct val="120000"/>
              </a:lnSpc>
              <a:buNone/>
            </a:pPr>
            <a:r>
              <a:rPr lang="en-US" altLang="zh-CN" sz="1800" dirty="0">
                <a:solidFill>
                  <a:srgbClr val="C00000"/>
                </a:solidFill>
                <a:ea typeface="宋体" charset="-122"/>
              </a:rPr>
              <a:t>12 NOT BETWEEN 10 AND 20</a:t>
            </a:r>
            <a:r>
              <a:rPr lang="zh-CN" altLang="en-US" sz="1800" dirty="0">
                <a:ea typeface="宋体" charset="-122"/>
              </a:rPr>
              <a:t>     </a:t>
            </a:r>
          </a:p>
        </p:txBody>
      </p:sp>
      <p:sp>
        <p:nvSpPr>
          <p:cNvPr id="516098" name="Text Box 2"/>
          <p:cNvSpPr txBox="1">
            <a:spLocks noChangeArrowheads="1"/>
          </p:cNvSpPr>
          <p:nvPr/>
        </p:nvSpPr>
        <p:spPr bwMode="auto">
          <a:xfrm>
            <a:off x="683568" y="4797152"/>
            <a:ext cx="644060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sz="2800" b="0" dirty="0">
                <a:solidFill>
                  <a:srgbClr val="003399"/>
                </a:solidFill>
                <a:latin typeface="Times New Roman" pitchFamily="18" charset="0"/>
              </a:rPr>
              <a:t>SELECT </a:t>
            </a:r>
            <a:r>
              <a:rPr lang="en-US" altLang="zh-CN" sz="2800" b="0" dirty="0" err="1">
                <a:solidFill>
                  <a:srgbClr val="003399"/>
                </a:solidFill>
                <a:latin typeface="Times New Roman" pitchFamily="18" charset="0"/>
              </a:rPr>
              <a:t>Sname</a:t>
            </a:r>
            <a:r>
              <a:rPr lang="zh-CN" altLang="en-US" sz="2800" b="0" dirty="0">
                <a:solidFill>
                  <a:srgbClr val="003399"/>
                </a:solidFill>
                <a:latin typeface="Times New Roman" pitchFamily="18" charset="0"/>
              </a:rPr>
              <a:t>，</a:t>
            </a:r>
            <a:r>
              <a:rPr lang="en-US" altLang="zh-CN" sz="2800" b="0" dirty="0" err="1">
                <a:solidFill>
                  <a:srgbClr val="003399"/>
                </a:solidFill>
                <a:latin typeface="Times New Roman" pitchFamily="18" charset="0"/>
              </a:rPr>
              <a:t>Sdept</a:t>
            </a:r>
            <a:r>
              <a:rPr lang="zh-CN" altLang="en-US" sz="2800" b="0" dirty="0">
                <a:solidFill>
                  <a:srgbClr val="003399"/>
                </a:solidFill>
                <a:latin typeface="Times New Roman" pitchFamily="18" charset="0"/>
              </a:rPr>
              <a:t>，</a:t>
            </a:r>
            <a:r>
              <a:rPr lang="en-US" altLang="zh-CN" sz="2800" b="0" dirty="0">
                <a:solidFill>
                  <a:srgbClr val="003399"/>
                </a:solidFill>
                <a:latin typeface="Times New Roman" pitchFamily="18" charset="0"/>
              </a:rPr>
              <a:t>Sage</a:t>
            </a:r>
          </a:p>
          <a:p>
            <a:pPr lvl="1" eaLnBrk="1" hangingPunct="1">
              <a:spcBef>
                <a:spcPct val="0"/>
              </a:spcBef>
              <a:buClrTx/>
              <a:buFontTx/>
              <a:buNone/>
            </a:pPr>
            <a:r>
              <a:rPr lang="en-US" altLang="zh-CN" sz="2800" b="0" dirty="0">
                <a:solidFill>
                  <a:srgbClr val="003399"/>
                </a:solidFill>
                <a:latin typeface="Times New Roman" pitchFamily="18" charset="0"/>
              </a:rPr>
              <a:t>FROM     Student</a:t>
            </a:r>
          </a:p>
          <a:p>
            <a:pPr lvl="1" eaLnBrk="1" hangingPunct="1">
              <a:spcBef>
                <a:spcPct val="0"/>
              </a:spcBef>
              <a:buClrTx/>
              <a:buFontTx/>
              <a:buNone/>
            </a:pPr>
            <a:r>
              <a:rPr lang="en-US" altLang="zh-CN" sz="2800" b="0" dirty="0">
                <a:solidFill>
                  <a:srgbClr val="003399"/>
                </a:solidFill>
                <a:latin typeface="Times New Roman" pitchFamily="18" charset="0"/>
              </a:rPr>
              <a:t>WHERE   Sage BETWEEN 20 AND 23</a:t>
            </a:r>
            <a:endParaRPr lang="en-US" altLang="zh-CN" sz="1800" dirty="0">
              <a:solidFill>
                <a:srgbClr val="003399"/>
              </a:solidFill>
              <a:latin typeface="Times New Roman" pitchFamily="18" charset="0"/>
            </a:endParaRPr>
          </a:p>
        </p:txBody>
      </p:sp>
      <p:sp>
        <p:nvSpPr>
          <p:cNvPr id="2" name="TextBox 1"/>
          <p:cNvSpPr txBox="1"/>
          <p:nvPr/>
        </p:nvSpPr>
        <p:spPr>
          <a:xfrm>
            <a:off x="210394" y="3623544"/>
            <a:ext cx="8727698" cy="1024832"/>
          </a:xfrm>
          <a:prstGeom prst="rect">
            <a:avLst/>
          </a:prstGeom>
          <a:noFill/>
        </p:spPr>
        <p:txBody>
          <a:bodyPr wrap="square" rtlCol="0">
            <a:spAutoFit/>
          </a:bodyPr>
          <a:lstStyle/>
          <a:p>
            <a:pPr marL="342900" indent="-342900" algn="l" eaLnBrk="1" hangingPunct="1">
              <a:lnSpc>
                <a:spcPct val="130000"/>
              </a:lnSpc>
              <a:buFont typeface="Wingdings" panose="05000000000000000000" pitchFamily="2" charset="2"/>
              <a:buChar char="Ø"/>
            </a:pPr>
            <a:r>
              <a:rPr lang="zh-CN" altLang="en-US" sz="2400" dirty="0">
                <a:solidFill>
                  <a:schemeClr val="tx1"/>
                </a:solidFill>
                <a:ea typeface="宋体" charset="-122"/>
              </a:rPr>
              <a:t>查询年龄在</a:t>
            </a:r>
            <a:r>
              <a:rPr lang="en-US" altLang="zh-CN" sz="2400" dirty="0">
                <a:solidFill>
                  <a:schemeClr val="tx1"/>
                </a:solidFill>
                <a:ea typeface="宋体" charset="-122"/>
              </a:rPr>
              <a:t>20~23</a:t>
            </a:r>
            <a:r>
              <a:rPr lang="zh-CN" altLang="en-US" sz="2400" dirty="0">
                <a:solidFill>
                  <a:schemeClr val="tx1"/>
                </a:solidFill>
                <a:ea typeface="宋体" charset="-122"/>
              </a:rPr>
              <a:t>岁（包括</a:t>
            </a:r>
            <a:r>
              <a:rPr lang="en-US" altLang="zh-CN" sz="2400" dirty="0">
                <a:solidFill>
                  <a:schemeClr val="tx1"/>
                </a:solidFill>
                <a:ea typeface="宋体" charset="-122"/>
              </a:rPr>
              <a:t>20</a:t>
            </a:r>
            <a:r>
              <a:rPr lang="zh-CN" altLang="en-US" sz="2400" dirty="0">
                <a:solidFill>
                  <a:schemeClr val="tx1"/>
                </a:solidFill>
                <a:ea typeface="宋体" charset="-122"/>
              </a:rPr>
              <a:t>岁和</a:t>
            </a:r>
            <a:r>
              <a:rPr lang="en-US" altLang="zh-CN" sz="2400" dirty="0">
                <a:solidFill>
                  <a:schemeClr val="tx1"/>
                </a:solidFill>
                <a:ea typeface="宋体" charset="-122"/>
              </a:rPr>
              <a:t>23</a:t>
            </a:r>
            <a:r>
              <a:rPr lang="zh-CN" altLang="en-US" sz="2400" dirty="0">
                <a:solidFill>
                  <a:schemeClr val="tx1"/>
                </a:solidFill>
                <a:ea typeface="宋体" charset="-122"/>
              </a:rPr>
              <a:t>岁）之间的学生的姓名、系别和年龄</a:t>
            </a:r>
            <a:endParaRPr lang="zh-CN" altLang="en-US" sz="2400" dirty="0"/>
          </a:p>
        </p:txBody>
      </p:sp>
    </p:spTree>
    <p:extLst>
      <p:ext uri="{BB962C8B-B14F-4D97-AF65-F5344CB8AC3E}">
        <p14:creationId xmlns:p14="http://schemas.microsoft.com/office/powerpoint/2010/main" val="365729205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6098"/>
                                        </p:tgtEl>
                                        <p:attrNameLst>
                                          <p:attrName>style.visibility</p:attrName>
                                        </p:attrNameLst>
                                      </p:cBhvr>
                                      <p:to>
                                        <p:strVal val="visible"/>
                                      </p:to>
                                    </p:set>
                                    <p:animEffect transition="in" filter="slide(fromBottom)">
                                      <p:cBhvr>
                                        <p:cTn id="12" dur="500"/>
                                        <p:tgtEl>
                                          <p:spTgt spid="516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z="2800" dirty="0">
                <a:ea typeface="宋体" charset="-122"/>
              </a:rPr>
              <a:t>据操作：数据查询  深入使用条件表达式</a:t>
            </a:r>
            <a:endParaRPr lang="zh-CN" altLang="en-US" dirty="0">
              <a:ea typeface="宋体" charset="-122"/>
            </a:endParaRPr>
          </a:p>
        </p:txBody>
      </p:sp>
      <p:sp>
        <p:nvSpPr>
          <p:cNvPr id="63491" name="Rectangle 3"/>
          <p:cNvSpPr>
            <a:spLocks noGrp="1" noChangeArrowheads="1"/>
          </p:cNvSpPr>
          <p:nvPr>
            <p:ph type="body" idx="1"/>
          </p:nvPr>
        </p:nvSpPr>
        <p:spPr>
          <a:xfrm>
            <a:off x="187698" y="1340768"/>
            <a:ext cx="8634412" cy="2088232"/>
          </a:xfrm>
          <a:solidFill>
            <a:schemeClr val="bg1">
              <a:lumMod val="90000"/>
            </a:schemeClr>
          </a:solidFill>
        </p:spPr>
        <p:txBody>
          <a:bodyPr/>
          <a:lstStyle/>
          <a:p>
            <a:pPr algn="just">
              <a:lnSpc>
                <a:spcPct val="150000"/>
              </a:lnSpc>
            </a:pPr>
            <a:r>
              <a:rPr lang="zh-CN" altLang="en-US" sz="2400" dirty="0">
                <a:ea typeface="宋体" charset="-122"/>
              </a:rPr>
              <a:t>集合操作</a:t>
            </a:r>
            <a:r>
              <a:rPr lang="zh-CN" altLang="en-US" sz="2400" b="1" dirty="0">
                <a:ea typeface="宋体" charset="-122"/>
              </a:rPr>
              <a:t>谓词：</a:t>
            </a:r>
            <a:r>
              <a:rPr lang="en-US" altLang="zh-CN" sz="2400" b="1" dirty="0">
                <a:ea typeface="宋体" charset="-122"/>
              </a:rPr>
              <a:t>IN &lt;</a:t>
            </a:r>
            <a:r>
              <a:rPr lang="zh-CN" altLang="en-US" sz="2400" b="1" dirty="0">
                <a:ea typeface="宋体" charset="-122"/>
              </a:rPr>
              <a:t>值表</a:t>
            </a:r>
            <a:r>
              <a:rPr lang="en-US" altLang="zh-CN" sz="2400" b="1" dirty="0">
                <a:ea typeface="宋体" charset="-122"/>
              </a:rPr>
              <a:t>&gt;,  NOT IN &lt;</a:t>
            </a:r>
            <a:r>
              <a:rPr lang="zh-CN" altLang="en-US" sz="2400" b="1" dirty="0">
                <a:ea typeface="宋体" charset="-122"/>
              </a:rPr>
              <a:t>值表</a:t>
            </a:r>
            <a:r>
              <a:rPr lang="en-US" altLang="zh-CN" sz="2400" b="1" dirty="0">
                <a:ea typeface="宋体" charset="-122"/>
              </a:rPr>
              <a:t>&gt;</a:t>
            </a:r>
          </a:p>
          <a:p>
            <a:pPr marL="0" indent="0" algn="just">
              <a:lnSpc>
                <a:spcPct val="150000"/>
              </a:lnSpc>
              <a:buNone/>
            </a:pPr>
            <a:endParaRPr lang="en-US" altLang="zh-CN" sz="2000" dirty="0">
              <a:solidFill>
                <a:srgbClr val="C00000"/>
              </a:solidFill>
              <a:ea typeface="宋体" charset="-122"/>
            </a:endParaRPr>
          </a:p>
          <a:p>
            <a:pPr marL="0" indent="0" algn="just">
              <a:lnSpc>
                <a:spcPct val="150000"/>
              </a:lnSpc>
              <a:buNone/>
            </a:pPr>
            <a:r>
              <a:rPr lang="en-US" altLang="zh-CN" sz="2000" dirty="0">
                <a:solidFill>
                  <a:srgbClr val="C00000"/>
                </a:solidFill>
                <a:ea typeface="宋体" charset="-122"/>
              </a:rPr>
              <a:t> 5 IN (2</a:t>
            </a:r>
            <a:r>
              <a:rPr lang="zh-CN" altLang="en-US" sz="2000" dirty="0">
                <a:solidFill>
                  <a:srgbClr val="C00000"/>
                </a:solidFill>
                <a:ea typeface="宋体" charset="-122"/>
              </a:rPr>
              <a:t>，</a:t>
            </a:r>
            <a:r>
              <a:rPr lang="en-US" altLang="zh-CN" sz="2000" dirty="0">
                <a:solidFill>
                  <a:srgbClr val="C00000"/>
                </a:solidFill>
                <a:ea typeface="宋体" charset="-122"/>
              </a:rPr>
              <a:t>3</a:t>
            </a:r>
            <a:r>
              <a:rPr lang="zh-CN" altLang="en-US" sz="2000" dirty="0">
                <a:solidFill>
                  <a:srgbClr val="C00000"/>
                </a:solidFill>
                <a:ea typeface="宋体" charset="-122"/>
              </a:rPr>
              <a:t>，</a:t>
            </a:r>
            <a:r>
              <a:rPr lang="en-US" altLang="zh-CN" sz="2000" dirty="0">
                <a:solidFill>
                  <a:srgbClr val="C00000"/>
                </a:solidFill>
                <a:ea typeface="宋体" charset="-122"/>
              </a:rPr>
              <a:t>5</a:t>
            </a:r>
            <a:r>
              <a:rPr lang="zh-CN" altLang="en-US" sz="2000" dirty="0">
                <a:solidFill>
                  <a:srgbClr val="C00000"/>
                </a:solidFill>
                <a:ea typeface="宋体" charset="-122"/>
              </a:rPr>
              <a:t>， </a:t>
            </a:r>
            <a:r>
              <a:rPr lang="en-US" altLang="zh-CN" sz="2000" dirty="0">
                <a:solidFill>
                  <a:srgbClr val="C00000"/>
                </a:solidFill>
                <a:ea typeface="宋体" charset="-122"/>
              </a:rPr>
              <a:t>8</a:t>
            </a:r>
            <a:r>
              <a:rPr lang="zh-CN" altLang="en-US" sz="2000" dirty="0">
                <a:solidFill>
                  <a:srgbClr val="C00000"/>
                </a:solidFill>
                <a:ea typeface="宋体" charset="-122"/>
              </a:rPr>
              <a:t>，</a:t>
            </a:r>
            <a:r>
              <a:rPr lang="en-US" altLang="zh-CN" sz="2000" dirty="0">
                <a:solidFill>
                  <a:srgbClr val="C00000"/>
                </a:solidFill>
                <a:ea typeface="宋体" charset="-122"/>
              </a:rPr>
              <a:t>10)</a:t>
            </a:r>
          </a:p>
          <a:p>
            <a:pPr marL="0" indent="0" algn="just">
              <a:lnSpc>
                <a:spcPct val="150000"/>
              </a:lnSpc>
              <a:buNone/>
            </a:pPr>
            <a:r>
              <a:rPr lang="zh-CN" altLang="en-US" sz="2000" dirty="0">
                <a:solidFill>
                  <a:srgbClr val="C00000"/>
                </a:solidFill>
                <a:ea typeface="宋体" charset="-122"/>
              </a:rPr>
              <a:t>‘</a:t>
            </a:r>
            <a:r>
              <a:rPr lang="en-US" altLang="zh-CN" sz="2000" dirty="0">
                <a:solidFill>
                  <a:srgbClr val="C00000"/>
                </a:solidFill>
                <a:ea typeface="宋体" charset="-122"/>
              </a:rPr>
              <a:t>m</a:t>
            </a:r>
            <a:r>
              <a:rPr lang="zh-CN" altLang="en-US" sz="2000" dirty="0">
                <a:solidFill>
                  <a:srgbClr val="C00000"/>
                </a:solidFill>
                <a:ea typeface="宋体" charset="-122"/>
              </a:rPr>
              <a:t>’ </a:t>
            </a:r>
            <a:r>
              <a:rPr lang="en-US" altLang="zh-CN" sz="2000" dirty="0">
                <a:solidFill>
                  <a:srgbClr val="C00000"/>
                </a:solidFill>
                <a:ea typeface="宋体" charset="-122"/>
              </a:rPr>
              <a:t>NOT IN (</a:t>
            </a:r>
            <a:r>
              <a:rPr lang="zh-CN" altLang="en-US" sz="2000" dirty="0">
                <a:solidFill>
                  <a:srgbClr val="C00000"/>
                </a:solidFill>
                <a:ea typeface="宋体" charset="-122"/>
              </a:rPr>
              <a:t>‘</a:t>
            </a:r>
            <a:r>
              <a:rPr lang="en-US" altLang="zh-CN" sz="2000" dirty="0">
                <a:solidFill>
                  <a:srgbClr val="C00000"/>
                </a:solidFill>
                <a:ea typeface="宋体" charset="-122"/>
              </a:rPr>
              <a:t>a</a:t>
            </a:r>
            <a:r>
              <a:rPr lang="zh-CN" altLang="en-US" sz="2000" dirty="0">
                <a:solidFill>
                  <a:srgbClr val="C00000"/>
                </a:solidFill>
                <a:ea typeface="宋体" charset="-122"/>
              </a:rPr>
              <a:t>’，‘</a:t>
            </a:r>
            <a:r>
              <a:rPr lang="en-US" altLang="zh-CN" sz="2000" dirty="0">
                <a:solidFill>
                  <a:srgbClr val="C00000"/>
                </a:solidFill>
                <a:ea typeface="宋体" charset="-122"/>
              </a:rPr>
              <a:t>b</a:t>
            </a:r>
            <a:r>
              <a:rPr lang="zh-CN" altLang="en-US" sz="2000" dirty="0">
                <a:solidFill>
                  <a:srgbClr val="C00000"/>
                </a:solidFill>
                <a:ea typeface="宋体" charset="-122"/>
              </a:rPr>
              <a:t>’，‘</a:t>
            </a:r>
            <a:r>
              <a:rPr lang="en-US" altLang="zh-CN" sz="2000" dirty="0">
                <a:solidFill>
                  <a:srgbClr val="C00000"/>
                </a:solidFill>
                <a:ea typeface="宋体" charset="-122"/>
              </a:rPr>
              <a:t>m</a:t>
            </a:r>
            <a:r>
              <a:rPr lang="zh-CN" altLang="en-US" sz="2000" dirty="0">
                <a:solidFill>
                  <a:srgbClr val="C00000"/>
                </a:solidFill>
                <a:ea typeface="宋体" charset="-122"/>
              </a:rPr>
              <a:t>’，‘</a:t>
            </a:r>
            <a:r>
              <a:rPr lang="en-US" altLang="zh-CN" sz="2000" dirty="0">
                <a:solidFill>
                  <a:srgbClr val="C00000"/>
                </a:solidFill>
                <a:ea typeface="宋体" charset="-122"/>
              </a:rPr>
              <a:t>n</a:t>
            </a:r>
            <a:r>
              <a:rPr lang="zh-CN" altLang="en-US" sz="2000" dirty="0">
                <a:solidFill>
                  <a:srgbClr val="C00000"/>
                </a:solidFill>
                <a:ea typeface="宋体" charset="-122"/>
              </a:rPr>
              <a:t>’</a:t>
            </a:r>
            <a:r>
              <a:rPr lang="en-US" altLang="zh-CN" sz="2000" dirty="0">
                <a:solidFill>
                  <a:srgbClr val="C00000"/>
                </a:solidFill>
                <a:ea typeface="宋体" charset="-122"/>
              </a:rPr>
              <a:t>)</a:t>
            </a:r>
          </a:p>
        </p:txBody>
      </p:sp>
      <p:sp>
        <p:nvSpPr>
          <p:cNvPr id="515074" name="Text Box 2"/>
          <p:cNvSpPr txBox="1">
            <a:spLocks noChangeArrowheads="1"/>
          </p:cNvSpPr>
          <p:nvPr/>
        </p:nvSpPr>
        <p:spPr bwMode="auto">
          <a:xfrm>
            <a:off x="593180" y="4725144"/>
            <a:ext cx="634019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sz="2800" b="0" dirty="0">
                <a:solidFill>
                  <a:srgbClr val="003399"/>
                </a:solidFill>
                <a:latin typeface="Times New Roman" pitchFamily="18" charset="0"/>
              </a:rPr>
              <a:t>SELECT </a:t>
            </a:r>
            <a:r>
              <a:rPr lang="en-US" altLang="zh-CN" sz="2800" b="0" dirty="0" err="1">
                <a:solidFill>
                  <a:srgbClr val="003399"/>
                </a:solidFill>
                <a:latin typeface="Times New Roman" pitchFamily="18" charset="0"/>
              </a:rPr>
              <a:t>Sname</a:t>
            </a:r>
            <a:r>
              <a:rPr lang="zh-CN" altLang="en-US" sz="2800" b="0" dirty="0">
                <a:solidFill>
                  <a:srgbClr val="003399"/>
                </a:solidFill>
                <a:latin typeface="Times New Roman" pitchFamily="18" charset="0"/>
              </a:rPr>
              <a:t>，</a:t>
            </a:r>
            <a:r>
              <a:rPr lang="en-US" altLang="zh-CN" sz="2800" b="0" dirty="0" err="1">
                <a:solidFill>
                  <a:srgbClr val="003399"/>
                </a:solidFill>
                <a:latin typeface="Times New Roman" pitchFamily="18" charset="0"/>
              </a:rPr>
              <a:t>Ssex</a:t>
            </a:r>
            <a:endParaRPr lang="en-US" altLang="zh-CN" sz="2800" b="0" dirty="0">
              <a:solidFill>
                <a:srgbClr val="003399"/>
              </a:solidFill>
              <a:latin typeface="Times New Roman" pitchFamily="18" charset="0"/>
            </a:endParaRPr>
          </a:p>
          <a:p>
            <a:pPr lvl="1" eaLnBrk="1" hangingPunct="1">
              <a:spcBef>
                <a:spcPct val="0"/>
              </a:spcBef>
              <a:buClrTx/>
              <a:buFontTx/>
              <a:buNone/>
            </a:pPr>
            <a:r>
              <a:rPr lang="en-US" altLang="zh-CN" sz="2800" b="0" dirty="0">
                <a:solidFill>
                  <a:srgbClr val="003399"/>
                </a:solidFill>
                <a:latin typeface="Times New Roman" pitchFamily="18" charset="0"/>
              </a:rPr>
              <a:t>FROM  Student</a:t>
            </a:r>
          </a:p>
          <a:p>
            <a:pPr lvl="1" eaLnBrk="1" hangingPunct="1">
              <a:spcBef>
                <a:spcPct val="0"/>
              </a:spcBef>
              <a:buClrTx/>
              <a:buFontTx/>
              <a:buNone/>
            </a:pPr>
            <a:r>
              <a:rPr lang="en-US" altLang="zh-CN" sz="2800" b="0" dirty="0">
                <a:solidFill>
                  <a:srgbClr val="003399"/>
                </a:solidFill>
                <a:latin typeface="Times New Roman" pitchFamily="18" charset="0"/>
              </a:rPr>
              <a:t>WHERE </a:t>
            </a:r>
            <a:r>
              <a:rPr lang="en-US" altLang="zh-CN" sz="2800" b="0" dirty="0" err="1">
                <a:solidFill>
                  <a:srgbClr val="003399"/>
                </a:solidFill>
                <a:latin typeface="Times New Roman" pitchFamily="18" charset="0"/>
              </a:rPr>
              <a:t>Sdept</a:t>
            </a:r>
            <a:r>
              <a:rPr lang="en-US" altLang="zh-CN" sz="2800" b="0" dirty="0">
                <a:solidFill>
                  <a:srgbClr val="003399"/>
                </a:solidFill>
                <a:latin typeface="Times New Roman" pitchFamily="18" charset="0"/>
              </a:rPr>
              <a:t>  IN ( 'IS'</a:t>
            </a:r>
            <a:r>
              <a:rPr lang="zh-CN" altLang="en-US" sz="2800" b="0" dirty="0">
                <a:solidFill>
                  <a:srgbClr val="003399"/>
                </a:solidFill>
                <a:latin typeface="Times New Roman" pitchFamily="18" charset="0"/>
              </a:rPr>
              <a:t>，</a:t>
            </a:r>
            <a:r>
              <a:rPr lang="en-US" altLang="zh-CN" sz="2800" b="0" dirty="0">
                <a:solidFill>
                  <a:srgbClr val="003399"/>
                </a:solidFill>
                <a:latin typeface="Times New Roman" pitchFamily="18" charset="0"/>
              </a:rPr>
              <a:t>'MA'</a:t>
            </a:r>
            <a:r>
              <a:rPr lang="zh-CN" altLang="en-US" sz="2800" b="0" dirty="0">
                <a:solidFill>
                  <a:srgbClr val="003399"/>
                </a:solidFill>
                <a:latin typeface="Times New Roman" pitchFamily="18" charset="0"/>
              </a:rPr>
              <a:t>，</a:t>
            </a:r>
            <a:r>
              <a:rPr lang="en-US" altLang="zh-CN" sz="2800" b="0" dirty="0">
                <a:solidFill>
                  <a:srgbClr val="003399"/>
                </a:solidFill>
                <a:latin typeface="Times New Roman" pitchFamily="18" charset="0"/>
              </a:rPr>
              <a:t>'CS' )</a:t>
            </a:r>
            <a:endParaRPr lang="en-US" altLang="zh-CN" sz="2800" dirty="0">
              <a:solidFill>
                <a:srgbClr val="003399"/>
              </a:solidFill>
              <a:latin typeface="Times New Roman" pitchFamily="18" charset="0"/>
            </a:endParaRPr>
          </a:p>
        </p:txBody>
      </p:sp>
      <p:sp>
        <p:nvSpPr>
          <p:cNvPr id="2" name="矩形 1"/>
          <p:cNvSpPr/>
          <p:nvPr/>
        </p:nvSpPr>
        <p:spPr>
          <a:xfrm>
            <a:off x="184498" y="3725083"/>
            <a:ext cx="8634412" cy="978729"/>
          </a:xfrm>
          <a:prstGeom prst="rect">
            <a:avLst/>
          </a:prstGeom>
        </p:spPr>
        <p:txBody>
          <a:bodyPr wrap="square">
            <a:spAutoFit/>
          </a:bodyPr>
          <a:lstStyle/>
          <a:p>
            <a:pPr marL="342900" indent="-342900" algn="l" eaLnBrk="1" hangingPunct="1">
              <a:lnSpc>
                <a:spcPct val="120000"/>
              </a:lnSpc>
              <a:buFont typeface="Wingdings" panose="05000000000000000000" pitchFamily="2" charset="2"/>
              <a:buChar char="Ø"/>
            </a:pPr>
            <a:r>
              <a:rPr lang="zh-CN" altLang="en-US" sz="2400" dirty="0">
                <a:solidFill>
                  <a:schemeClr val="tx1"/>
                </a:solidFill>
                <a:ea typeface="宋体" charset="-122"/>
              </a:rPr>
              <a:t>查询信息系（</a:t>
            </a:r>
            <a:r>
              <a:rPr lang="en-US" altLang="zh-CN" sz="2400" dirty="0">
                <a:solidFill>
                  <a:schemeClr val="tx1"/>
                </a:solidFill>
                <a:ea typeface="宋体" charset="-122"/>
              </a:rPr>
              <a:t>IS</a:t>
            </a:r>
            <a:r>
              <a:rPr lang="zh-CN" altLang="en-US" sz="2400" dirty="0">
                <a:solidFill>
                  <a:schemeClr val="tx1"/>
                </a:solidFill>
                <a:ea typeface="宋体" charset="-122"/>
              </a:rPr>
              <a:t>）、数学系（</a:t>
            </a:r>
            <a:r>
              <a:rPr lang="en-US" altLang="zh-CN" sz="2400" dirty="0">
                <a:solidFill>
                  <a:schemeClr val="tx1"/>
                </a:solidFill>
                <a:ea typeface="宋体" charset="-122"/>
              </a:rPr>
              <a:t>MA</a:t>
            </a:r>
            <a:r>
              <a:rPr lang="zh-CN" altLang="en-US" sz="2400" dirty="0">
                <a:solidFill>
                  <a:schemeClr val="tx1"/>
                </a:solidFill>
                <a:ea typeface="宋体" charset="-122"/>
              </a:rPr>
              <a:t>）和计算机科学系（</a:t>
            </a:r>
            <a:r>
              <a:rPr lang="en-US" altLang="zh-CN" sz="2400" dirty="0">
                <a:solidFill>
                  <a:schemeClr val="tx1"/>
                </a:solidFill>
                <a:ea typeface="宋体" charset="-122"/>
              </a:rPr>
              <a:t>CS</a:t>
            </a:r>
            <a:r>
              <a:rPr lang="zh-CN" altLang="en-US" sz="2400" dirty="0">
                <a:solidFill>
                  <a:schemeClr val="tx1"/>
                </a:solidFill>
                <a:ea typeface="宋体" charset="-122"/>
              </a:rPr>
              <a:t>）学生的姓名和性别</a:t>
            </a:r>
          </a:p>
        </p:txBody>
      </p:sp>
    </p:spTree>
    <p:extLst>
      <p:ext uri="{BB962C8B-B14F-4D97-AF65-F5344CB8AC3E}">
        <p14:creationId xmlns:p14="http://schemas.microsoft.com/office/powerpoint/2010/main" val="25860869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5074"/>
                                        </p:tgtEl>
                                        <p:attrNameLst>
                                          <p:attrName>style.visibility</p:attrName>
                                        </p:attrNameLst>
                                      </p:cBhvr>
                                      <p:to>
                                        <p:strVal val="visible"/>
                                      </p:to>
                                    </p:set>
                                    <p:animEffect transition="in" filter="slide(fromBottom)">
                                      <p:cBhvr>
                                        <p:cTn id="12" dur="500"/>
                                        <p:tgtEl>
                                          <p:spTgt spid="515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z="2800" dirty="0">
                <a:ea typeface="宋体" charset="-122"/>
              </a:rPr>
              <a:t>数据操作：数据查询  深入使用条件表达式</a:t>
            </a:r>
            <a:endParaRPr lang="zh-CN" altLang="zh-CN" dirty="0">
              <a:ea typeface="宋体" charset="-122"/>
            </a:endParaRPr>
          </a:p>
        </p:txBody>
      </p:sp>
      <p:sp>
        <p:nvSpPr>
          <p:cNvPr id="64515" name="Rectangle 3"/>
          <p:cNvSpPr>
            <a:spLocks noGrp="1" noChangeArrowheads="1"/>
          </p:cNvSpPr>
          <p:nvPr>
            <p:ph type="body" idx="1"/>
          </p:nvPr>
        </p:nvSpPr>
        <p:spPr>
          <a:xfrm>
            <a:off x="467544" y="1447800"/>
            <a:ext cx="7762056" cy="1405136"/>
          </a:xfrm>
        </p:spPr>
        <p:txBody>
          <a:bodyPr/>
          <a:lstStyle/>
          <a:p>
            <a:pPr algn="just" eaLnBrk="1" hangingPunct="1">
              <a:lnSpc>
                <a:spcPct val="140000"/>
              </a:lnSpc>
              <a:buFont typeface="Wingdings" panose="05000000000000000000" pitchFamily="2" charset="2"/>
              <a:buChar char="Ø"/>
            </a:pPr>
            <a:r>
              <a:rPr lang="zh-CN" altLang="en-US" sz="2400" dirty="0">
                <a:ea typeface="宋体" charset="-122"/>
              </a:rPr>
              <a:t>查询既不是信息系、数学系，也不是计算机科学系的学生的姓名和性别</a:t>
            </a:r>
          </a:p>
          <a:p>
            <a:pPr eaLnBrk="1" hangingPunct="1"/>
            <a:endParaRPr lang="en-US" altLang="zh-CN" dirty="0">
              <a:ea typeface="宋体" charset="-122"/>
            </a:endParaRPr>
          </a:p>
        </p:txBody>
      </p:sp>
      <p:sp>
        <p:nvSpPr>
          <p:cNvPr id="543748" name="Text Box 4"/>
          <p:cNvSpPr txBox="1">
            <a:spLocks noChangeArrowheads="1"/>
          </p:cNvSpPr>
          <p:nvPr/>
        </p:nvSpPr>
        <p:spPr bwMode="auto">
          <a:xfrm>
            <a:off x="611560" y="2857699"/>
            <a:ext cx="714317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sz="2800" b="0" dirty="0">
                <a:solidFill>
                  <a:srgbClr val="003399"/>
                </a:solidFill>
                <a:latin typeface="Times New Roman" pitchFamily="18" charset="0"/>
              </a:rPr>
              <a:t>SELECT </a:t>
            </a:r>
            <a:r>
              <a:rPr lang="en-US" altLang="zh-CN" sz="2800" b="0" dirty="0" err="1">
                <a:solidFill>
                  <a:srgbClr val="003399"/>
                </a:solidFill>
                <a:latin typeface="Times New Roman" pitchFamily="18" charset="0"/>
              </a:rPr>
              <a:t>Sname</a:t>
            </a:r>
            <a:r>
              <a:rPr lang="zh-CN" altLang="en-US" sz="2800" b="0" dirty="0">
                <a:solidFill>
                  <a:srgbClr val="003399"/>
                </a:solidFill>
                <a:latin typeface="Times New Roman" pitchFamily="18" charset="0"/>
              </a:rPr>
              <a:t>，</a:t>
            </a:r>
            <a:r>
              <a:rPr lang="en-US" altLang="zh-CN" sz="2800" b="0" dirty="0" err="1">
                <a:solidFill>
                  <a:srgbClr val="003399"/>
                </a:solidFill>
                <a:latin typeface="Times New Roman" pitchFamily="18" charset="0"/>
              </a:rPr>
              <a:t>Ssex</a:t>
            </a:r>
            <a:endParaRPr lang="en-US" altLang="zh-CN" sz="2800" b="0" dirty="0">
              <a:solidFill>
                <a:srgbClr val="003399"/>
              </a:solidFill>
              <a:latin typeface="Times New Roman" pitchFamily="18" charset="0"/>
            </a:endParaRPr>
          </a:p>
          <a:p>
            <a:pPr lvl="1" eaLnBrk="1" hangingPunct="1">
              <a:spcBef>
                <a:spcPct val="0"/>
              </a:spcBef>
              <a:buClrTx/>
              <a:buFontTx/>
              <a:buNone/>
            </a:pPr>
            <a:r>
              <a:rPr lang="en-US" altLang="zh-CN" sz="2800" b="0" dirty="0">
                <a:solidFill>
                  <a:srgbClr val="003399"/>
                </a:solidFill>
                <a:latin typeface="Times New Roman" pitchFamily="18" charset="0"/>
              </a:rPr>
              <a:t>FROM Student</a:t>
            </a:r>
          </a:p>
          <a:p>
            <a:pPr eaLnBrk="1" hangingPunct="1">
              <a:spcBef>
                <a:spcPct val="0"/>
              </a:spcBef>
              <a:buClrTx/>
              <a:buFontTx/>
              <a:buNone/>
            </a:pPr>
            <a:r>
              <a:rPr lang="en-US" altLang="zh-CN" b="0" dirty="0">
                <a:solidFill>
                  <a:srgbClr val="003399"/>
                </a:solidFill>
                <a:latin typeface="Times New Roman" pitchFamily="18" charset="0"/>
              </a:rPr>
              <a:t>     WHERE </a:t>
            </a:r>
            <a:r>
              <a:rPr lang="en-US" altLang="zh-CN" b="0" dirty="0" err="1">
                <a:solidFill>
                  <a:srgbClr val="003399"/>
                </a:solidFill>
                <a:latin typeface="Times New Roman" pitchFamily="18" charset="0"/>
              </a:rPr>
              <a:t>Sdept</a:t>
            </a:r>
            <a:r>
              <a:rPr lang="en-US" altLang="zh-CN" b="0" dirty="0">
                <a:solidFill>
                  <a:srgbClr val="003399"/>
                </a:solidFill>
                <a:latin typeface="Times New Roman" pitchFamily="18" charset="0"/>
              </a:rPr>
              <a:t> NOT IN ( 'IS'</a:t>
            </a:r>
            <a:r>
              <a:rPr lang="zh-CN" altLang="en-US" b="0" dirty="0">
                <a:solidFill>
                  <a:srgbClr val="003399"/>
                </a:solidFill>
                <a:latin typeface="Times New Roman" pitchFamily="18" charset="0"/>
              </a:rPr>
              <a:t>，</a:t>
            </a:r>
            <a:r>
              <a:rPr lang="en-US" altLang="zh-CN" b="0" dirty="0">
                <a:solidFill>
                  <a:srgbClr val="003399"/>
                </a:solidFill>
                <a:latin typeface="Times New Roman" pitchFamily="18" charset="0"/>
              </a:rPr>
              <a:t>'MA'</a:t>
            </a:r>
            <a:r>
              <a:rPr lang="zh-CN" altLang="en-US" b="0" dirty="0">
                <a:solidFill>
                  <a:srgbClr val="003399"/>
                </a:solidFill>
                <a:latin typeface="Times New Roman" pitchFamily="18" charset="0"/>
              </a:rPr>
              <a:t>，</a:t>
            </a:r>
            <a:r>
              <a:rPr lang="en-US" altLang="zh-CN" b="0" dirty="0">
                <a:solidFill>
                  <a:srgbClr val="003399"/>
                </a:solidFill>
                <a:latin typeface="Times New Roman" pitchFamily="18" charset="0"/>
              </a:rPr>
              <a:t>'CS' )</a:t>
            </a:r>
          </a:p>
          <a:p>
            <a:pPr eaLnBrk="1" hangingPunct="1">
              <a:spcBef>
                <a:spcPct val="0"/>
              </a:spcBef>
              <a:buClrTx/>
              <a:buFontTx/>
              <a:buNone/>
            </a:pPr>
            <a:endParaRPr lang="en-US" altLang="zh-CN" sz="1800" dirty="0">
              <a:solidFill>
                <a:srgbClr val="003399"/>
              </a:solidFill>
              <a:latin typeface="Times New Roman" pitchFamily="18" charset="0"/>
            </a:endParaRPr>
          </a:p>
        </p:txBody>
      </p:sp>
    </p:spTree>
    <p:extLst>
      <p:ext uri="{BB962C8B-B14F-4D97-AF65-F5344CB8AC3E}">
        <p14:creationId xmlns:p14="http://schemas.microsoft.com/office/powerpoint/2010/main" val="9960501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3748"/>
                                        </p:tgtEl>
                                        <p:attrNameLst>
                                          <p:attrName>style.visibility</p:attrName>
                                        </p:attrNameLst>
                                      </p:cBhvr>
                                      <p:to>
                                        <p:strVal val="visible"/>
                                      </p:to>
                                    </p:set>
                                    <p:animEffect transition="in" filter="slide(fromBottom)">
                                      <p:cBhvr>
                                        <p:cTn id="7" dur="500"/>
                                        <p:tgtEl>
                                          <p:spTgt spid="543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z="3200" dirty="0">
                <a:ea typeface="宋体" charset="-122"/>
              </a:rPr>
              <a:t>数据操作：数据查询  深入使用条件表达式</a:t>
            </a:r>
            <a:endParaRPr lang="en-US" altLang="zh-CN" dirty="0">
              <a:ea typeface="宋体" charset="-122"/>
            </a:endParaRPr>
          </a:p>
        </p:txBody>
      </p:sp>
      <p:sp>
        <p:nvSpPr>
          <p:cNvPr id="65539" name="Rectangle 3"/>
          <p:cNvSpPr>
            <a:spLocks noGrp="1" noChangeArrowheads="1"/>
          </p:cNvSpPr>
          <p:nvPr>
            <p:ph type="body" idx="1"/>
          </p:nvPr>
        </p:nvSpPr>
        <p:spPr>
          <a:xfrm>
            <a:off x="323528" y="1268760"/>
            <a:ext cx="7906072" cy="2088232"/>
          </a:xfrm>
          <a:solidFill>
            <a:schemeClr val="bg1">
              <a:lumMod val="90000"/>
            </a:schemeClr>
          </a:solidFill>
        </p:spPr>
        <p:txBody>
          <a:bodyPr/>
          <a:lstStyle/>
          <a:p>
            <a:pPr eaLnBrk="1" hangingPunct="1"/>
            <a:r>
              <a:rPr lang="zh-CN" altLang="en-US" dirty="0">
                <a:ea typeface="宋体" charset="-122"/>
              </a:rPr>
              <a:t>模糊查询</a:t>
            </a:r>
            <a:endParaRPr lang="en-US" altLang="zh-CN" dirty="0">
              <a:ea typeface="宋体" charset="-122"/>
            </a:endParaRPr>
          </a:p>
          <a:p>
            <a:pPr lvl="1"/>
            <a:r>
              <a:rPr lang="zh-CN" altLang="en-US" dirty="0">
                <a:ea typeface="宋体" charset="-122"/>
              </a:rPr>
              <a:t>通配符</a:t>
            </a:r>
            <a:endParaRPr lang="en-US" altLang="zh-CN" dirty="0">
              <a:ea typeface="宋体" charset="-122"/>
            </a:endParaRPr>
          </a:p>
          <a:p>
            <a:pPr lvl="2"/>
            <a:r>
              <a:rPr lang="zh-CN" altLang="en-US" dirty="0">
                <a:ea typeface="宋体" charset="-122"/>
              </a:rPr>
              <a:t>％：可与任意长度（包括</a:t>
            </a:r>
            <a:r>
              <a:rPr lang="en-US" altLang="zh-CN" dirty="0">
                <a:ea typeface="宋体" charset="-122"/>
              </a:rPr>
              <a:t>0</a:t>
            </a:r>
            <a:r>
              <a:rPr lang="zh-CN" altLang="en-US" dirty="0">
                <a:ea typeface="宋体" charset="-122"/>
              </a:rPr>
              <a:t>）的字符匹配</a:t>
            </a:r>
            <a:endParaRPr lang="en-US" altLang="zh-CN" dirty="0">
              <a:ea typeface="宋体" charset="-122"/>
            </a:endParaRPr>
          </a:p>
          <a:p>
            <a:pPr lvl="2"/>
            <a:r>
              <a:rPr lang="en-US" altLang="zh-CN" dirty="0">
                <a:ea typeface="宋体" charset="-122"/>
              </a:rPr>
              <a:t>_</a:t>
            </a:r>
            <a:r>
              <a:rPr lang="zh-CN" altLang="en-US" dirty="0">
                <a:ea typeface="宋体" charset="-122"/>
              </a:rPr>
              <a:t>：可与任意一个字符匹配</a:t>
            </a:r>
          </a:p>
          <a:p>
            <a:pPr eaLnBrk="1" hangingPunct="1">
              <a:buFont typeface="Wingdings" pitchFamily="2" charset="2"/>
              <a:buNone/>
            </a:pPr>
            <a:endParaRPr lang="zh-CN" altLang="en-US" dirty="0">
              <a:ea typeface="宋体" charset="-122"/>
            </a:endParaRPr>
          </a:p>
        </p:txBody>
      </p:sp>
      <p:sp>
        <p:nvSpPr>
          <p:cNvPr id="2" name="TextBox 1"/>
          <p:cNvSpPr txBox="1"/>
          <p:nvPr/>
        </p:nvSpPr>
        <p:spPr>
          <a:xfrm>
            <a:off x="539552" y="4077072"/>
            <a:ext cx="7088800" cy="1631216"/>
          </a:xfrm>
          <a:prstGeom prst="rect">
            <a:avLst/>
          </a:prstGeom>
          <a:noFill/>
        </p:spPr>
        <p:txBody>
          <a:bodyPr wrap="none" rtlCol="0">
            <a:spAutoFit/>
          </a:bodyPr>
          <a:lstStyle/>
          <a:p>
            <a:pPr algn="l" eaLnBrk="1" hangingPunct="1">
              <a:lnSpc>
                <a:spcPts val="4000"/>
              </a:lnSpc>
              <a:buFont typeface="Wingdings" pitchFamily="2" charset="2"/>
              <a:buNone/>
            </a:pPr>
            <a:r>
              <a:rPr lang="zh-CN" altLang="en-US" dirty="0">
                <a:ea typeface="宋体" charset="-122"/>
              </a:rPr>
              <a:t> </a:t>
            </a:r>
            <a:r>
              <a:rPr lang="en-US" altLang="zh-CN" dirty="0" err="1">
                <a:solidFill>
                  <a:schemeClr val="tx1"/>
                </a:solidFill>
                <a:ea typeface="宋体" charset="-122"/>
              </a:rPr>
              <a:t>a%m</a:t>
            </a:r>
            <a:r>
              <a:rPr lang="en-US" altLang="zh-CN" dirty="0">
                <a:solidFill>
                  <a:schemeClr val="tx1"/>
                </a:solidFill>
                <a:ea typeface="宋体" charset="-122"/>
              </a:rPr>
              <a:t> </a:t>
            </a:r>
            <a:r>
              <a:rPr lang="zh-CN" altLang="en-US" dirty="0">
                <a:solidFill>
                  <a:schemeClr val="tx1"/>
                </a:solidFill>
                <a:ea typeface="宋体" charset="-122"/>
              </a:rPr>
              <a:t>：以字母</a:t>
            </a:r>
            <a:r>
              <a:rPr lang="en-US" altLang="zh-CN" dirty="0">
                <a:solidFill>
                  <a:schemeClr val="tx1"/>
                </a:solidFill>
                <a:ea typeface="宋体" charset="-122"/>
              </a:rPr>
              <a:t>’a’</a:t>
            </a:r>
            <a:r>
              <a:rPr lang="zh-CN" altLang="en-US" dirty="0">
                <a:solidFill>
                  <a:schemeClr val="tx1"/>
                </a:solidFill>
                <a:ea typeface="宋体" charset="-122"/>
              </a:rPr>
              <a:t>开头，以字母</a:t>
            </a:r>
            <a:r>
              <a:rPr lang="en-US" altLang="zh-CN" dirty="0">
                <a:solidFill>
                  <a:schemeClr val="tx1"/>
                </a:solidFill>
                <a:ea typeface="宋体" charset="-122"/>
              </a:rPr>
              <a:t>’m’</a:t>
            </a:r>
            <a:r>
              <a:rPr lang="zh-CN" altLang="en-US" dirty="0">
                <a:solidFill>
                  <a:schemeClr val="tx1"/>
                </a:solidFill>
                <a:ea typeface="宋体" charset="-122"/>
              </a:rPr>
              <a:t>结束的所有字符串；</a:t>
            </a:r>
            <a:r>
              <a:rPr lang="en-US" altLang="zh-CN" dirty="0">
                <a:solidFill>
                  <a:schemeClr val="tx1"/>
                </a:solidFill>
                <a:ea typeface="宋体" charset="-122"/>
              </a:rPr>
              <a:t> </a:t>
            </a:r>
          </a:p>
          <a:p>
            <a:pPr algn="l" eaLnBrk="1" hangingPunct="1">
              <a:lnSpc>
                <a:spcPts val="4000"/>
              </a:lnSpc>
              <a:buFont typeface="Wingdings" pitchFamily="2" charset="2"/>
              <a:buNone/>
            </a:pPr>
            <a:r>
              <a:rPr lang="en-US" altLang="zh-CN" dirty="0">
                <a:solidFill>
                  <a:schemeClr val="tx1"/>
                </a:solidFill>
                <a:ea typeface="宋体" charset="-122"/>
              </a:rPr>
              <a:t> </a:t>
            </a:r>
            <a:r>
              <a:rPr lang="zh-CN" altLang="en-US" dirty="0">
                <a:solidFill>
                  <a:schemeClr val="tx1"/>
                </a:solidFill>
                <a:ea typeface="宋体" charset="-122"/>
              </a:rPr>
              <a:t>张</a:t>
            </a:r>
            <a:r>
              <a:rPr lang="en-US" altLang="zh-CN" dirty="0">
                <a:solidFill>
                  <a:schemeClr val="tx1"/>
                </a:solidFill>
                <a:ea typeface="宋体" charset="-122"/>
              </a:rPr>
              <a:t>_ _ </a:t>
            </a:r>
            <a:r>
              <a:rPr lang="zh-CN" altLang="en-US" dirty="0">
                <a:solidFill>
                  <a:schemeClr val="tx1"/>
                </a:solidFill>
                <a:ea typeface="宋体" charset="-122"/>
              </a:rPr>
              <a:t>：姓张且仅有两个（中文）字的名字</a:t>
            </a:r>
            <a:r>
              <a:rPr lang="en-US" altLang="zh-CN" dirty="0">
                <a:solidFill>
                  <a:schemeClr val="tx1"/>
                </a:solidFill>
                <a:ea typeface="宋体" charset="-122"/>
              </a:rPr>
              <a:t> </a:t>
            </a:r>
            <a:r>
              <a:rPr lang="zh-CN" altLang="en-US" dirty="0">
                <a:solidFill>
                  <a:schemeClr val="tx1"/>
                </a:solidFill>
                <a:ea typeface="宋体" charset="-122"/>
              </a:rPr>
              <a:t>；</a:t>
            </a:r>
            <a:r>
              <a:rPr lang="en-US" altLang="zh-CN" dirty="0">
                <a:solidFill>
                  <a:schemeClr val="tx1"/>
                </a:solidFill>
                <a:ea typeface="宋体" charset="-122"/>
              </a:rPr>
              <a:t> </a:t>
            </a:r>
          </a:p>
          <a:p>
            <a:pPr algn="l" eaLnBrk="1" hangingPunct="1">
              <a:lnSpc>
                <a:spcPts val="4000"/>
              </a:lnSpc>
              <a:buFont typeface="Wingdings" pitchFamily="2" charset="2"/>
              <a:buNone/>
            </a:pPr>
            <a:r>
              <a:rPr lang="en-US" altLang="zh-CN" dirty="0">
                <a:solidFill>
                  <a:schemeClr val="tx1"/>
                </a:solidFill>
                <a:ea typeface="宋体" charset="-122"/>
              </a:rPr>
              <a:t>_S%T</a:t>
            </a:r>
            <a:r>
              <a:rPr lang="zh-CN" altLang="en-US" dirty="0">
                <a:solidFill>
                  <a:schemeClr val="tx1"/>
                </a:solidFill>
                <a:ea typeface="宋体" charset="-122"/>
              </a:rPr>
              <a:t>：第二个字母是</a:t>
            </a:r>
            <a:r>
              <a:rPr lang="en-US" altLang="zh-CN" dirty="0">
                <a:solidFill>
                  <a:schemeClr val="tx1"/>
                </a:solidFill>
                <a:ea typeface="宋体" charset="-122"/>
              </a:rPr>
              <a:t>’S’</a:t>
            </a:r>
            <a:r>
              <a:rPr lang="zh-CN" altLang="en-US" dirty="0">
                <a:solidFill>
                  <a:schemeClr val="tx1"/>
                </a:solidFill>
                <a:ea typeface="宋体" charset="-122"/>
              </a:rPr>
              <a:t>，最后一个字母是</a:t>
            </a:r>
            <a:r>
              <a:rPr lang="en-US" altLang="zh-CN" dirty="0">
                <a:solidFill>
                  <a:schemeClr val="tx1"/>
                </a:solidFill>
                <a:ea typeface="宋体" charset="-122"/>
              </a:rPr>
              <a:t>’T’</a:t>
            </a:r>
            <a:r>
              <a:rPr lang="zh-CN" altLang="en-US" dirty="0">
                <a:solidFill>
                  <a:schemeClr val="tx1"/>
                </a:solidFill>
                <a:ea typeface="宋体" charset="-122"/>
              </a:rPr>
              <a:t>的所有字符串。</a:t>
            </a:r>
            <a:endParaRPr lang="zh-CN" altLang="en-US" dirty="0">
              <a:solidFill>
                <a:schemeClr val="tx1"/>
              </a:solidFill>
            </a:endParaRPr>
          </a:p>
        </p:txBody>
      </p:sp>
    </p:spTree>
    <p:extLst>
      <p:ext uri="{BB962C8B-B14F-4D97-AF65-F5344CB8AC3E}">
        <p14:creationId xmlns:p14="http://schemas.microsoft.com/office/powerpoint/2010/main" val="257849621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z="3200" dirty="0"/>
              <a:t>关系数据库语言概述：</a:t>
            </a:r>
            <a:r>
              <a:rPr lang="en-US" altLang="zh-CN" sz="3200" dirty="0"/>
              <a:t>SQL</a:t>
            </a:r>
            <a:endParaRPr lang="zh-CN" altLang="en-US" sz="3200" dirty="0">
              <a:ea typeface="宋体" charset="-122"/>
            </a:endParaRPr>
          </a:p>
        </p:txBody>
      </p:sp>
      <p:sp>
        <p:nvSpPr>
          <p:cNvPr id="4099" name="Rectangle 3"/>
          <p:cNvSpPr>
            <a:spLocks noGrp="1" noChangeArrowheads="1"/>
          </p:cNvSpPr>
          <p:nvPr>
            <p:ph type="body" idx="1"/>
          </p:nvPr>
        </p:nvSpPr>
        <p:spPr>
          <a:xfrm>
            <a:off x="323528" y="1268760"/>
            <a:ext cx="8569647" cy="5055840"/>
          </a:xfrm>
        </p:spPr>
        <p:txBody>
          <a:bodyPr/>
          <a:lstStyle/>
          <a:p>
            <a:pPr>
              <a:lnSpc>
                <a:spcPts val="4000"/>
              </a:lnSpc>
            </a:pPr>
            <a:r>
              <a:rPr lang="zh-CN" altLang="en-US" dirty="0">
                <a:ea typeface="宋体" charset="-122"/>
              </a:rPr>
              <a:t>关系数据库的标准语言：</a:t>
            </a:r>
            <a:r>
              <a:rPr lang="en-US" altLang="zh-CN" dirty="0">
                <a:ea typeface="宋体" charset="-122"/>
              </a:rPr>
              <a:t>SQL</a:t>
            </a:r>
            <a:r>
              <a:rPr lang="zh-CN" altLang="en-US" dirty="0">
                <a:ea typeface="宋体" charset="-122"/>
              </a:rPr>
              <a:t>（</a:t>
            </a:r>
            <a:r>
              <a:rPr lang="en-US" altLang="zh-CN" dirty="0">
                <a:ea typeface="宋体" charset="-122"/>
              </a:rPr>
              <a:t>Structured Query Language</a:t>
            </a:r>
            <a:r>
              <a:rPr lang="zh-CN" altLang="en-US" dirty="0">
                <a:ea typeface="宋体" charset="-122"/>
              </a:rPr>
              <a:t>，结构化查询语言）</a:t>
            </a:r>
          </a:p>
        </p:txBody>
      </p:sp>
      <p:pic>
        <p:nvPicPr>
          <p:cNvPr id="149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636912"/>
            <a:ext cx="632460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923928" y="6075437"/>
            <a:ext cx="1468671" cy="400110"/>
          </a:xfrm>
          <a:prstGeom prst="rect">
            <a:avLst/>
          </a:prstGeom>
        </p:spPr>
        <p:txBody>
          <a:bodyPr wrap="none">
            <a:spAutoFit/>
          </a:bodyPr>
          <a:lstStyle/>
          <a:p>
            <a:r>
              <a:rPr lang="zh-CN" altLang="en-US" dirty="0">
                <a:solidFill>
                  <a:srgbClr val="002060"/>
                </a:solidFill>
              </a:rPr>
              <a:t>标准与实现</a:t>
            </a:r>
          </a:p>
        </p:txBody>
      </p:sp>
    </p:spTree>
    <p:extLst>
      <p:ext uri="{BB962C8B-B14F-4D97-AF65-F5344CB8AC3E}">
        <p14:creationId xmlns:p14="http://schemas.microsoft.com/office/powerpoint/2010/main" val="16134047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7587" name="Rectangle 3"/>
          <p:cNvSpPr>
            <a:spLocks noGrp="1" noChangeArrowheads="1"/>
          </p:cNvSpPr>
          <p:nvPr>
            <p:ph type="body" idx="1"/>
          </p:nvPr>
        </p:nvSpPr>
        <p:spPr>
          <a:xfrm>
            <a:off x="177850" y="1267520"/>
            <a:ext cx="8634734" cy="2376264"/>
          </a:xfrm>
          <a:solidFill>
            <a:schemeClr val="bg1">
              <a:lumMod val="90000"/>
            </a:schemeClr>
          </a:solidFill>
        </p:spPr>
        <p:txBody>
          <a:bodyPr/>
          <a:lstStyle/>
          <a:p>
            <a:pPr marL="533400" indent="-533400" algn="just" eaLnBrk="1" hangingPunct="1">
              <a:lnSpc>
                <a:spcPts val="4000"/>
              </a:lnSpc>
            </a:pPr>
            <a:r>
              <a:rPr lang="zh-CN" altLang="en-US" sz="2400" b="1" dirty="0">
                <a:ea typeface="宋体" charset="-122"/>
              </a:rPr>
              <a:t>模糊匹配谓词：</a:t>
            </a:r>
            <a:r>
              <a:rPr lang="zh-CN" altLang="en-US" sz="2400" dirty="0">
                <a:ea typeface="宋体" charset="-122"/>
              </a:rPr>
              <a:t> </a:t>
            </a:r>
            <a:r>
              <a:rPr lang="en-US" altLang="zh-CN" sz="2400" dirty="0">
                <a:ea typeface="宋体" charset="-122"/>
              </a:rPr>
              <a:t>LIKE</a:t>
            </a:r>
          </a:p>
          <a:p>
            <a:pPr marL="933450" lvl="1" indent="-533400" algn="just">
              <a:lnSpc>
                <a:spcPts val="4000"/>
              </a:lnSpc>
            </a:pPr>
            <a:r>
              <a:rPr lang="en-US" altLang="zh-CN" sz="2000" dirty="0">
                <a:ea typeface="宋体" charset="-122"/>
              </a:rPr>
              <a:t>[NOT] LIKE  ‘&lt;</a:t>
            </a:r>
            <a:r>
              <a:rPr lang="zh-CN" altLang="en-US" sz="2000" dirty="0">
                <a:ea typeface="宋体" charset="-122"/>
              </a:rPr>
              <a:t>匹配串</a:t>
            </a:r>
            <a:r>
              <a:rPr lang="en-US" altLang="zh-CN" sz="2000" dirty="0">
                <a:ea typeface="宋体" charset="-122"/>
              </a:rPr>
              <a:t>&gt;’</a:t>
            </a:r>
          </a:p>
          <a:p>
            <a:pPr marL="933450" lvl="1" indent="-533400" algn="just">
              <a:lnSpc>
                <a:spcPts val="4000"/>
              </a:lnSpc>
            </a:pPr>
            <a:r>
              <a:rPr lang="en-US" altLang="zh-CN" dirty="0">
                <a:ea typeface="宋体" charset="-122"/>
              </a:rPr>
              <a:t>%</a:t>
            </a:r>
            <a:r>
              <a:rPr lang="zh-CN" altLang="en-US" dirty="0">
                <a:ea typeface="宋体" charset="-122"/>
              </a:rPr>
              <a:t>，</a:t>
            </a:r>
            <a:r>
              <a:rPr lang="en-US" altLang="zh-CN" dirty="0">
                <a:ea typeface="宋体" charset="-122"/>
              </a:rPr>
              <a:t>_</a:t>
            </a:r>
            <a:r>
              <a:rPr lang="zh-CN" altLang="en-US" dirty="0">
                <a:ea typeface="宋体" charset="-122"/>
              </a:rPr>
              <a:t>等只有与</a:t>
            </a:r>
            <a:r>
              <a:rPr lang="en-US" altLang="zh-CN" dirty="0">
                <a:ea typeface="宋体" charset="-122"/>
              </a:rPr>
              <a:t>LIKE</a:t>
            </a:r>
            <a:r>
              <a:rPr lang="zh-CN" altLang="en-US" dirty="0">
                <a:ea typeface="宋体" charset="-122"/>
              </a:rPr>
              <a:t>合用才呈现通配符的作用，否则仍然代表字符本身。</a:t>
            </a:r>
            <a:endParaRPr lang="en-US" altLang="zh-CN" dirty="0">
              <a:ea typeface="宋体" charset="-122"/>
            </a:endParaRPr>
          </a:p>
          <a:p>
            <a:pPr marL="933450" lvl="1" indent="-533400" algn="just">
              <a:lnSpc>
                <a:spcPct val="190000"/>
              </a:lnSpc>
            </a:pPr>
            <a:endParaRPr lang="en-US" altLang="zh-CN" sz="2000" dirty="0">
              <a:ea typeface="宋体" charset="-122"/>
            </a:endParaRPr>
          </a:p>
        </p:txBody>
      </p:sp>
      <p:sp>
        <p:nvSpPr>
          <p:cNvPr id="5" name="Rectangle 3"/>
          <p:cNvSpPr txBox="1">
            <a:spLocks noChangeArrowheads="1"/>
          </p:cNvSpPr>
          <p:nvPr/>
        </p:nvSpPr>
        <p:spPr bwMode="auto">
          <a:xfrm>
            <a:off x="185738" y="4005064"/>
            <a:ext cx="8634734" cy="2376264"/>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400050" lvl="1" indent="0" algn="just">
              <a:lnSpc>
                <a:spcPct val="190000"/>
              </a:lnSpc>
              <a:buNone/>
            </a:pPr>
            <a:r>
              <a:rPr lang="zh-CN" altLang="en-US" sz="2000" b="0" kern="0" dirty="0">
                <a:ea typeface="宋体" charset="-122"/>
              </a:rPr>
              <a:t>假设</a:t>
            </a:r>
            <a:r>
              <a:rPr lang="en-US" altLang="zh-CN" sz="2000" b="0" kern="0" dirty="0">
                <a:ea typeface="宋体" charset="-122"/>
              </a:rPr>
              <a:t>x</a:t>
            </a:r>
            <a:r>
              <a:rPr lang="zh-CN" altLang="en-US" sz="2000" b="0" kern="0" dirty="0">
                <a:ea typeface="宋体" charset="-122"/>
              </a:rPr>
              <a:t>是一个变量，</a:t>
            </a:r>
            <a:endParaRPr lang="en-US" altLang="zh-CN" sz="2000" b="0" kern="0" dirty="0">
              <a:ea typeface="宋体" charset="-122"/>
            </a:endParaRPr>
          </a:p>
          <a:p>
            <a:pPr lvl="1" indent="-342900" algn="just">
              <a:lnSpc>
                <a:spcPct val="190000"/>
              </a:lnSpc>
              <a:buFont typeface="Wingdings" panose="05000000000000000000" pitchFamily="2" charset="2"/>
              <a:buChar char="Ø"/>
            </a:pPr>
            <a:r>
              <a:rPr lang="en-US" altLang="zh-CN" sz="2000" b="0" kern="0" dirty="0">
                <a:ea typeface="宋体" charset="-122"/>
              </a:rPr>
              <a:t>x=‘</a:t>
            </a:r>
            <a:r>
              <a:rPr lang="en-US" altLang="zh-CN" sz="2000" b="0" kern="0" dirty="0" err="1">
                <a:ea typeface="宋体" charset="-122"/>
              </a:rPr>
              <a:t>a%mit</a:t>
            </a:r>
            <a:r>
              <a:rPr lang="en-US" altLang="zh-CN" sz="2000" b="0" kern="0" dirty="0">
                <a:ea typeface="宋体" charset="-122"/>
              </a:rPr>
              <a:t>’</a:t>
            </a:r>
            <a:r>
              <a:rPr lang="zh-CN" altLang="en-US" sz="2000" b="0" kern="0" dirty="0">
                <a:ea typeface="宋体" charset="-122"/>
              </a:rPr>
              <a:t>，此处‘</a:t>
            </a:r>
            <a:r>
              <a:rPr lang="en-US" altLang="zh-CN" sz="2000" b="0" kern="0" dirty="0">
                <a:ea typeface="宋体" charset="-122"/>
              </a:rPr>
              <a:t>%</a:t>
            </a:r>
            <a:r>
              <a:rPr lang="zh-CN" altLang="en-US" sz="2000" b="0" kern="0" dirty="0">
                <a:ea typeface="宋体" charset="-122"/>
              </a:rPr>
              <a:t>’就代表单一字符；</a:t>
            </a:r>
            <a:endParaRPr lang="en-US" altLang="zh-CN" sz="2000" b="0" kern="0" dirty="0">
              <a:ea typeface="宋体" charset="-122"/>
            </a:endParaRPr>
          </a:p>
          <a:p>
            <a:pPr lvl="1" indent="-342900" algn="just">
              <a:lnSpc>
                <a:spcPct val="190000"/>
              </a:lnSpc>
              <a:buFont typeface="Wingdings" panose="05000000000000000000" pitchFamily="2" charset="2"/>
              <a:buChar char="Ø"/>
            </a:pPr>
            <a:r>
              <a:rPr lang="en-US" altLang="zh-CN" sz="2000" b="0" kern="0" dirty="0">
                <a:ea typeface="宋体" charset="-122"/>
              </a:rPr>
              <a:t>x LIKE ‘</a:t>
            </a:r>
            <a:r>
              <a:rPr lang="en-US" altLang="zh-CN" sz="2000" b="0" kern="0" dirty="0" err="1">
                <a:ea typeface="宋体" charset="-122"/>
              </a:rPr>
              <a:t>a%mit</a:t>
            </a:r>
            <a:r>
              <a:rPr lang="en-US" altLang="zh-CN" sz="2000" b="0" kern="0" dirty="0">
                <a:ea typeface="宋体" charset="-122"/>
              </a:rPr>
              <a:t>’</a:t>
            </a:r>
            <a:r>
              <a:rPr lang="zh-CN" altLang="en-US" sz="2000" b="0" kern="0" dirty="0">
                <a:ea typeface="宋体" charset="-122"/>
              </a:rPr>
              <a:t>，此处‘</a:t>
            </a:r>
            <a:r>
              <a:rPr lang="en-US" altLang="zh-CN" sz="2000" b="0" kern="0" dirty="0">
                <a:ea typeface="宋体" charset="-122"/>
              </a:rPr>
              <a:t>%</a:t>
            </a:r>
            <a:r>
              <a:rPr lang="zh-CN" altLang="en-US" sz="2000" b="0" kern="0" dirty="0">
                <a:ea typeface="宋体" charset="-122"/>
              </a:rPr>
              <a:t>’作为通配符使用。</a:t>
            </a:r>
            <a:endParaRPr lang="en-US" altLang="zh-CN" sz="2000" b="0" kern="0" dirty="0">
              <a:ea typeface="宋体" charset="-122"/>
            </a:endParaRPr>
          </a:p>
          <a:p>
            <a:pPr marL="400050" lvl="1" indent="0" algn="just">
              <a:lnSpc>
                <a:spcPct val="190000"/>
              </a:lnSpc>
              <a:buNone/>
            </a:pPr>
            <a:endParaRPr lang="en-US" altLang="zh-CN" sz="2000" b="0" kern="0" dirty="0">
              <a:ea typeface="宋体" charset="-122"/>
            </a:endParaRPr>
          </a:p>
        </p:txBody>
      </p:sp>
    </p:spTree>
    <p:extLst>
      <p:ext uri="{BB962C8B-B14F-4D97-AF65-F5344CB8AC3E}">
        <p14:creationId xmlns:p14="http://schemas.microsoft.com/office/powerpoint/2010/main" val="31476124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8611" name="Rectangle 3"/>
          <p:cNvSpPr>
            <a:spLocks noGrp="1" noChangeArrowheads="1"/>
          </p:cNvSpPr>
          <p:nvPr>
            <p:ph type="body" idx="1"/>
          </p:nvPr>
        </p:nvSpPr>
        <p:spPr>
          <a:xfrm>
            <a:off x="395536" y="1447800"/>
            <a:ext cx="8519864" cy="4953000"/>
          </a:xfrm>
        </p:spPr>
        <p:txBody>
          <a:bodyPr/>
          <a:lstStyle/>
          <a:p>
            <a:pPr eaLnBrk="1" hangingPunct="1">
              <a:buFont typeface="Wingdings" panose="05000000000000000000" pitchFamily="2" charset="2"/>
              <a:buChar char="Ø"/>
            </a:pPr>
            <a:r>
              <a:rPr lang="zh-CN" altLang="en-US" sz="2400" dirty="0">
                <a:ea typeface="宋体" charset="-122"/>
              </a:rPr>
              <a:t>查询所有姓刘学生的姓名、学号和性别。</a:t>
            </a:r>
          </a:p>
          <a:p>
            <a:pPr lvl="1" eaLnBrk="1" hangingPunct="1">
              <a:buFont typeface="Wingdings" pitchFamily="2" charset="2"/>
              <a:buNone/>
            </a:pPr>
            <a:r>
              <a:rPr lang="zh-CN" altLang="en-US" dirty="0">
                <a:ea typeface="宋体" charset="-122"/>
              </a:rPr>
              <a:t>     </a:t>
            </a:r>
          </a:p>
          <a:p>
            <a:pPr lvl="1" eaLnBrk="1" hangingPunct="1">
              <a:buFont typeface="Wingdings" pitchFamily="2" charset="2"/>
              <a:buNone/>
            </a:pPr>
            <a:endParaRPr lang="zh-CN" altLang="en-US" dirty="0">
              <a:ea typeface="宋体" charset="-122"/>
            </a:endParaRPr>
          </a:p>
          <a:p>
            <a:pPr lvl="1" eaLnBrk="1" hangingPunct="1">
              <a:buFont typeface="Wingdings" pitchFamily="2" charset="2"/>
              <a:buNone/>
            </a:pPr>
            <a:r>
              <a:rPr lang="zh-CN" altLang="en-US" dirty="0">
                <a:ea typeface="宋体" charset="-122"/>
              </a:rPr>
              <a:t> </a:t>
            </a:r>
          </a:p>
          <a:p>
            <a:pPr eaLnBrk="1" hangingPunct="1">
              <a:buFont typeface="Wingdings" pitchFamily="2" charset="2"/>
              <a:buNone/>
            </a:pPr>
            <a:endParaRPr lang="en-US" altLang="zh-CN" sz="2400" dirty="0">
              <a:ea typeface="宋体" charset="-122"/>
            </a:endParaRPr>
          </a:p>
          <a:p>
            <a:pPr eaLnBrk="1" hangingPunct="1">
              <a:buFont typeface="Wingdings" panose="05000000000000000000" pitchFamily="2" charset="2"/>
              <a:buChar char="Ø"/>
            </a:pPr>
            <a:r>
              <a:rPr lang="zh-CN" altLang="en-US" sz="2400" dirty="0">
                <a:ea typeface="宋体" charset="-122"/>
              </a:rPr>
              <a:t>查询姓</a:t>
            </a:r>
            <a:r>
              <a:rPr lang="en-US" altLang="zh-CN" sz="2400" dirty="0">
                <a:ea typeface="宋体" charset="-122"/>
              </a:rPr>
              <a:t>"</a:t>
            </a:r>
            <a:r>
              <a:rPr lang="zh-CN" altLang="en-US" sz="2400" dirty="0">
                <a:ea typeface="宋体" charset="-122"/>
              </a:rPr>
              <a:t>欧阳</a:t>
            </a:r>
            <a:r>
              <a:rPr lang="en-US" altLang="zh-CN" sz="2400" dirty="0">
                <a:ea typeface="宋体" charset="-122"/>
              </a:rPr>
              <a:t>"</a:t>
            </a:r>
            <a:r>
              <a:rPr lang="zh-CN" altLang="en-US" sz="2400" dirty="0">
                <a:ea typeface="宋体" charset="-122"/>
              </a:rPr>
              <a:t>且全名为三个汉字的学生的姓名。</a:t>
            </a:r>
          </a:p>
          <a:p>
            <a:pPr lvl="1" eaLnBrk="1" hangingPunct="1">
              <a:buFont typeface="Wingdings" pitchFamily="2" charset="2"/>
              <a:buNone/>
            </a:pPr>
            <a:r>
              <a:rPr lang="zh-CN" altLang="en-US" dirty="0">
                <a:ea typeface="宋体" charset="-122"/>
              </a:rPr>
              <a:t>      </a:t>
            </a:r>
          </a:p>
        </p:txBody>
      </p:sp>
      <p:sp>
        <p:nvSpPr>
          <p:cNvPr id="391172" name="Text Box 4"/>
          <p:cNvSpPr txBox="1">
            <a:spLocks noChangeArrowheads="1"/>
          </p:cNvSpPr>
          <p:nvPr/>
        </p:nvSpPr>
        <p:spPr bwMode="auto">
          <a:xfrm>
            <a:off x="1356172" y="2060848"/>
            <a:ext cx="43581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Sno</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Ssex</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Student</a:t>
            </a:r>
          </a:p>
          <a:p>
            <a:pPr lvl="1" eaLnBrk="1" hangingPunct="1">
              <a:spcBef>
                <a:spcPct val="0"/>
              </a:spcBef>
              <a:buClrTx/>
              <a:buFontTx/>
              <a:buNone/>
            </a:pPr>
            <a:r>
              <a:rPr lang="en-US" altLang="zh-CN" b="0" dirty="0">
                <a:solidFill>
                  <a:srgbClr val="003399"/>
                </a:solidFill>
                <a:latin typeface="Times New Roman" pitchFamily="18" charset="0"/>
              </a:rPr>
              <a:t>WHERE  </a:t>
            </a:r>
            <a:r>
              <a:rPr lang="en-US" altLang="zh-CN" b="0" dirty="0" err="1">
                <a:solidFill>
                  <a:srgbClr val="003399"/>
                </a:solidFill>
                <a:latin typeface="Times New Roman" pitchFamily="18" charset="0"/>
              </a:rPr>
              <a:t>Sname</a:t>
            </a:r>
            <a:r>
              <a:rPr lang="en-US" altLang="zh-CN" b="0" dirty="0">
                <a:solidFill>
                  <a:srgbClr val="003399"/>
                </a:solidFill>
                <a:latin typeface="Times New Roman" pitchFamily="18" charset="0"/>
              </a:rPr>
              <a:t> </a:t>
            </a:r>
            <a:r>
              <a:rPr lang="en-US" altLang="zh-CN" b="0" dirty="0">
                <a:solidFill>
                  <a:srgbClr val="FF3300"/>
                </a:solidFill>
                <a:latin typeface="Times New Roman" pitchFamily="18" charset="0"/>
              </a:rPr>
              <a:t>LIKE ‘</a:t>
            </a:r>
            <a:r>
              <a:rPr lang="zh-CN" altLang="en-US" b="0" dirty="0">
                <a:solidFill>
                  <a:srgbClr val="FF3300"/>
                </a:solidFill>
                <a:latin typeface="Times New Roman" pitchFamily="18" charset="0"/>
              </a:rPr>
              <a:t>刘</a:t>
            </a:r>
            <a:r>
              <a:rPr lang="en-US" altLang="zh-CN" b="0" dirty="0">
                <a:solidFill>
                  <a:srgbClr val="FF3300"/>
                </a:solidFill>
                <a:latin typeface="Times New Roman" pitchFamily="18" charset="0"/>
              </a:rPr>
              <a:t>%’</a:t>
            </a:r>
            <a:endParaRPr lang="en-US" altLang="zh-CN" dirty="0">
              <a:latin typeface="Times New Roman" pitchFamily="18" charset="0"/>
            </a:endParaRPr>
          </a:p>
        </p:txBody>
      </p:sp>
      <p:sp>
        <p:nvSpPr>
          <p:cNvPr id="391173" name="Text Box 5"/>
          <p:cNvSpPr txBox="1">
            <a:spLocks noChangeArrowheads="1"/>
          </p:cNvSpPr>
          <p:nvPr/>
        </p:nvSpPr>
        <p:spPr bwMode="auto">
          <a:xfrm>
            <a:off x="1476375" y="4221088"/>
            <a:ext cx="46971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Student</a:t>
            </a:r>
          </a:p>
          <a:p>
            <a:pPr lvl="1" eaLnBrk="1" hangingPunct="1">
              <a:spcBef>
                <a:spcPct val="0"/>
              </a:spcBef>
              <a:buClrTx/>
              <a:buFontTx/>
              <a:buNone/>
            </a:pPr>
            <a:r>
              <a:rPr lang="en-US" altLang="zh-CN" b="0" dirty="0">
                <a:solidFill>
                  <a:srgbClr val="003399"/>
                </a:solidFill>
                <a:latin typeface="Times New Roman" pitchFamily="18" charset="0"/>
              </a:rPr>
              <a:t>WHERE  </a:t>
            </a:r>
            <a:r>
              <a:rPr lang="en-US" altLang="zh-CN" b="0" dirty="0" err="1">
                <a:solidFill>
                  <a:srgbClr val="003399"/>
                </a:solidFill>
                <a:latin typeface="Times New Roman" pitchFamily="18" charset="0"/>
              </a:rPr>
              <a:t>Sname</a:t>
            </a:r>
            <a:r>
              <a:rPr lang="en-US" altLang="zh-CN" b="0" dirty="0">
                <a:latin typeface="Times New Roman" pitchFamily="18" charset="0"/>
              </a:rPr>
              <a:t> </a:t>
            </a:r>
            <a:r>
              <a:rPr lang="en-US" altLang="zh-CN" b="0" dirty="0">
                <a:solidFill>
                  <a:srgbClr val="FF3300"/>
                </a:solidFill>
                <a:latin typeface="Times New Roman" pitchFamily="18" charset="0"/>
              </a:rPr>
              <a:t>LIKE '</a:t>
            </a:r>
            <a:r>
              <a:rPr lang="zh-CN" altLang="en-US" b="0" dirty="0">
                <a:solidFill>
                  <a:srgbClr val="FF3300"/>
                </a:solidFill>
                <a:latin typeface="Times New Roman" pitchFamily="18" charset="0"/>
              </a:rPr>
              <a:t>欧阳</a:t>
            </a:r>
            <a:r>
              <a:rPr lang="en-US" altLang="zh-CN" b="0" dirty="0">
                <a:solidFill>
                  <a:srgbClr val="FF3300"/>
                </a:solidFill>
                <a:latin typeface="Times New Roman" pitchFamily="18" charset="0"/>
              </a:rPr>
              <a:t>_ _'</a:t>
            </a:r>
            <a:endParaRPr lang="en-US" altLang="zh-CN" b="0" dirty="0">
              <a:latin typeface="Times New Roman" pitchFamily="18" charset="0"/>
            </a:endParaRPr>
          </a:p>
        </p:txBody>
      </p:sp>
    </p:spTree>
    <p:extLst>
      <p:ext uri="{BB962C8B-B14F-4D97-AF65-F5344CB8AC3E}">
        <p14:creationId xmlns:p14="http://schemas.microsoft.com/office/powerpoint/2010/main" val="7201601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1172"/>
                                        </p:tgtEl>
                                        <p:attrNameLst>
                                          <p:attrName>style.visibility</p:attrName>
                                        </p:attrNameLst>
                                      </p:cBhvr>
                                      <p:to>
                                        <p:strVal val="visible"/>
                                      </p:to>
                                    </p:set>
                                    <p:animEffect transition="in" filter="slide(fromBottom)">
                                      <p:cBhvr>
                                        <p:cTn id="7" dur="500"/>
                                        <p:tgtEl>
                                          <p:spTgt spid="391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1173"/>
                                        </p:tgtEl>
                                        <p:attrNameLst>
                                          <p:attrName>style.visibility</p:attrName>
                                        </p:attrNameLst>
                                      </p:cBhvr>
                                      <p:to>
                                        <p:strVal val="visible"/>
                                      </p:to>
                                    </p:set>
                                    <p:animEffect transition="in" filter="slide(fromBottom)">
                                      <p:cBhvr>
                                        <p:cTn id="12" dur="500"/>
                                        <p:tgtEl>
                                          <p:spTgt spid="39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2" grpId="0"/>
      <p:bldP spid="39117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z="2800" dirty="0">
                <a:ea typeface="宋体" charset="-122"/>
              </a:rPr>
              <a:t>数据操作：数据查询  深入使用条件表达式</a:t>
            </a:r>
          </a:p>
        </p:txBody>
      </p:sp>
      <p:sp>
        <p:nvSpPr>
          <p:cNvPr id="69635" name="Rectangle 3"/>
          <p:cNvSpPr>
            <a:spLocks noGrp="1" noChangeArrowheads="1"/>
          </p:cNvSpPr>
          <p:nvPr>
            <p:ph type="body" idx="1"/>
          </p:nvPr>
        </p:nvSpPr>
        <p:spPr>
          <a:xfrm>
            <a:off x="395288" y="1216025"/>
            <a:ext cx="8229600" cy="4495800"/>
          </a:xfrm>
        </p:spPr>
        <p:txBody>
          <a:bodyPr/>
          <a:lstStyle/>
          <a:p>
            <a:pPr eaLnBrk="1" hangingPunct="1">
              <a:buFont typeface="Wingdings" panose="05000000000000000000" pitchFamily="2" charset="2"/>
              <a:buChar char="Ø"/>
            </a:pPr>
            <a:r>
              <a:rPr lang="zh-CN" altLang="en-US" sz="2400" dirty="0">
                <a:ea typeface="宋体" charset="-122"/>
              </a:rPr>
              <a:t>查询名字中第</a:t>
            </a:r>
            <a:r>
              <a:rPr lang="en-US" altLang="zh-CN" sz="2400" dirty="0">
                <a:ea typeface="宋体" charset="-122"/>
              </a:rPr>
              <a:t>2</a:t>
            </a:r>
            <a:r>
              <a:rPr lang="zh-CN" altLang="en-US" sz="2400" dirty="0">
                <a:ea typeface="宋体" charset="-122"/>
              </a:rPr>
              <a:t>个字为</a:t>
            </a:r>
            <a:r>
              <a:rPr lang="en-US" altLang="zh-CN" sz="2400" dirty="0">
                <a:ea typeface="宋体" charset="-122"/>
              </a:rPr>
              <a:t>"</a:t>
            </a:r>
            <a:r>
              <a:rPr lang="zh-CN" altLang="en-US" sz="2400" dirty="0">
                <a:ea typeface="宋体" charset="-122"/>
              </a:rPr>
              <a:t>阳</a:t>
            </a:r>
            <a:r>
              <a:rPr lang="en-US" altLang="zh-CN" sz="2400" dirty="0">
                <a:ea typeface="宋体" charset="-122"/>
              </a:rPr>
              <a:t>"</a:t>
            </a:r>
            <a:r>
              <a:rPr lang="zh-CN" altLang="en-US" sz="2400" dirty="0">
                <a:ea typeface="宋体" charset="-122"/>
              </a:rPr>
              <a:t>字的学生的姓名和学号</a:t>
            </a:r>
          </a:p>
          <a:p>
            <a:pPr lvl="1" eaLnBrk="1" hangingPunct="1">
              <a:buFont typeface="Wingdings" pitchFamily="2" charset="2"/>
              <a:buNone/>
            </a:pPr>
            <a:r>
              <a:rPr lang="zh-CN" altLang="en-US" sz="2000" dirty="0">
                <a:ea typeface="宋体" charset="-122"/>
              </a:rPr>
              <a:t>      </a:t>
            </a:r>
          </a:p>
          <a:p>
            <a:pPr lvl="1" eaLnBrk="1" hangingPunct="1">
              <a:buFont typeface="Wingdings" pitchFamily="2" charset="2"/>
              <a:buNone/>
            </a:pPr>
            <a:endParaRPr lang="zh-CN" altLang="en-US" sz="2000" dirty="0">
              <a:ea typeface="宋体" charset="-122"/>
            </a:endParaRPr>
          </a:p>
          <a:p>
            <a:pPr lvl="1" eaLnBrk="1" hangingPunct="1">
              <a:buFont typeface="Wingdings" pitchFamily="2" charset="2"/>
              <a:buNone/>
            </a:pPr>
            <a:endParaRPr lang="zh-CN" altLang="en-US" sz="2000" dirty="0">
              <a:ea typeface="宋体" charset="-122"/>
            </a:endParaRPr>
          </a:p>
          <a:p>
            <a:pPr lvl="1" eaLnBrk="1" hangingPunct="1">
              <a:buFont typeface="Wingdings" pitchFamily="2" charset="2"/>
              <a:buNone/>
            </a:pPr>
            <a:endParaRPr lang="zh-CN" altLang="en-US" sz="2000" dirty="0">
              <a:ea typeface="宋体" charset="-122"/>
            </a:endParaRPr>
          </a:p>
          <a:p>
            <a:pPr lvl="1" eaLnBrk="1" hangingPunct="1">
              <a:buFont typeface="Wingdings" pitchFamily="2" charset="2"/>
              <a:buNone/>
            </a:pPr>
            <a:endParaRPr lang="zh-CN" altLang="en-US" sz="2000" dirty="0">
              <a:ea typeface="宋体" charset="-122"/>
            </a:endParaRPr>
          </a:p>
          <a:p>
            <a:pPr eaLnBrk="1" hangingPunct="1">
              <a:buFont typeface="Wingdings" panose="05000000000000000000" pitchFamily="2" charset="2"/>
              <a:buChar char="Ø"/>
            </a:pPr>
            <a:r>
              <a:rPr lang="zh-CN" altLang="en-US" sz="2400" dirty="0">
                <a:ea typeface="宋体" charset="-122"/>
              </a:rPr>
              <a:t>查询所有不姓刘的学生姓名</a:t>
            </a:r>
          </a:p>
          <a:p>
            <a:pPr lvl="1" eaLnBrk="1" hangingPunct="1">
              <a:buFont typeface="Wingdings" pitchFamily="2" charset="2"/>
              <a:buNone/>
            </a:pPr>
            <a:r>
              <a:rPr lang="zh-CN" altLang="en-US" sz="2000" dirty="0">
                <a:ea typeface="宋体" charset="-122"/>
              </a:rPr>
              <a:t>      </a:t>
            </a:r>
          </a:p>
        </p:txBody>
      </p:sp>
      <p:sp>
        <p:nvSpPr>
          <p:cNvPr id="393220" name="Text Box 4"/>
          <p:cNvSpPr txBox="1">
            <a:spLocks noChangeArrowheads="1"/>
          </p:cNvSpPr>
          <p:nvPr/>
        </p:nvSpPr>
        <p:spPr bwMode="auto">
          <a:xfrm>
            <a:off x="2123728" y="4187825"/>
            <a:ext cx="48887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Sno</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Ssex</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 FROM Student</a:t>
            </a:r>
          </a:p>
          <a:p>
            <a:pPr lvl="1" eaLnBrk="1" hangingPunct="1">
              <a:spcBef>
                <a:spcPct val="0"/>
              </a:spcBef>
              <a:buClrTx/>
              <a:buFontTx/>
              <a:buNone/>
            </a:pPr>
            <a:r>
              <a:rPr lang="en-US" altLang="zh-CN" b="0" dirty="0">
                <a:solidFill>
                  <a:srgbClr val="003399"/>
                </a:solidFill>
                <a:latin typeface="Times New Roman" pitchFamily="18" charset="0"/>
              </a:rPr>
              <a:t>WHERE </a:t>
            </a:r>
            <a:r>
              <a:rPr lang="en-US" altLang="zh-CN" b="0" dirty="0" err="1">
                <a:solidFill>
                  <a:srgbClr val="003399"/>
                </a:solidFill>
                <a:latin typeface="Times New Roman" pitchFamily="18" charset="0"/>
              </a:rPr>
              <a:t>Sname</a:t>
            </a:r>
            <a:r>
              <a:rPr lang="en-US" altLang="zh-CN" b="0" dirty="0">
                <a:solidFill>
                  <a:srgbClr val="003399"/>
                </a:solidFill>
                <a:latin typeface="Times New Roman" pitchFamily="18" charset="0"/>
              </a:rPr>
              <a:t> </a:t>
            </a:r>
            <a:r>
              <a:rPr lang="en-US" altLang="zh-CN" b="0" dirty="0">
                <a:solidFill>
                  <a:srgbClr val="FF3300"/>
                </a:solidFill>
                <a:latin typeface="Times New Roman" pitchFamily="18" charset="0"/>
              </a:rPr>
              <a:t>NOT LIKE</a:t>
            </a:r>
            <a:r>
              <a:rPr lang="en-US" altLang="zh-CN" b="0" dirty="0">
                <a:latin typeface="Times New Roman" pitchFamily="18" charset="0"/>
              </a:rPr>
              <a:t> </a:t>
            </a:r>
            <a:r>
              <a:rPr lang="en-US" altLang="zh-CN" b="0" dirty="0">
                <a:solidFill>
                  <a:srgbClr val="003399"/>
                </a:solidFill>
                <a:latin typeface="Times New Roman" pitchFamily="18" charset="0"/>
              </a:rPr>
              <a:t>'</a:t>
            </a:r>
            <a:r>
              <a:rPr lang="zh-CN" altLang="en-US" b="0" dirty="0">
                <a:solidFill>
                  <a:srgbClr val="003399"/>
                </a:solidFill>
                <a:latin typeface="Times New Roman" pitchFamily="18" charset="0"/>
              </a:rPr>
              <a:t>刘</a:t>
            </a:r>
            <a:r>
              <a:rPr lang="en-US" altLang="zh-CN" b="0" dirty="0">
                <a:solidFill>
                  <a:srgbClr val="003399"/>
                </a:solidFill>
                <a:latin typeface="Times New Roman" pitchFamily="18" charset="0"/>
              </a:rPr>
              <a:t>%'</a:t>
            </a:r>
            <a:endParaRPr lang="en-US" altLang="zh-CN" dirty="0">
              <a:solidFill>
                <a:srgbClr val="003399"/>
              </a:solidFill>
              <a:latin typeface="Times New Roman" pitchFamily="18" charset="0"/>
            </a:endParaRPr>
          </a:p>
        </p:txBody>
      </p:sp>
      <p:sp>
        <p:nvSpPr>
          <p:cNvPr id="393221" name="Text Box 5"/>
          <p:cNvSpPr txBox="1">
            <a:spLocks noChangeArrowheads="1"/>
          </p:cNvSpPr>
          <p:nvPr/>
        </p:nvSpPr>
        <p:spPr bwMode="auto">
          <a:xfrm>
            <a:off x="1691680" y="1772816"/>
            <a:ext cx="45849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Sname</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Sno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Student</a:t>
            </a:r>
          </a:p>
          <a:p>
            <a:pPr lvl="1" eaLnBrk="1" hangingPunct="1">
              <a:spcBef>
                <a:spcPct val="0"/>
              </a:spcBef>
              <a:buClrTx/>
              <a:buFontTx/>
              <a:buNone/>
            </a:pPr>
            <a:r>
              <a:rPr lang="en-US" altLang="zh-CN" b="0" dirty="0">
                <a:solidFill>
                  <a:srgbClr val="003399"/>
                </a:solidFill>
                <a:latin typeface="Times New Roman" pitchFamily="18" charset="0"/>
              </a:rPr>
              <a:t>WHERE </a:t>
            </a:r>
            <a:r>
              <a:rPr lang="en-US" altLang="zh-CN" b="0" dirty="0" err="1">
                <a:solidFill>
                  <a:srgbClr val="003399"/>
                </a:solidFill>
                <a:latin typeface="Times New Roman" pitchFamily="18" charset="0"/>
              </a:rPr>
              <a:t>Sname</a:t>
            </a:r>
            <a:r>
              <a:rPr lang="en-US" altLang="zh-CN" b="0" dirty="0">
                <a:latin typeface="Times New Roman" pitchFamily="18" charset="0"/>
              </a:rPr>
              <a:t> </a:t>
            </a:r>
            <a:r>
              <a:rPr lang="en-US" altLang="zh-CN" b="0" dirty="0">
                <a:solidFill>
                  <a:srgbClr val="FF3300"/>
                </a:solidFill>
                <a:latin typeface="Times New Roman" pitchFamily="18" charset="0"/>
              </a:rPr>
              <a:t>LIKE ‘__</a:t>
            </a:r>
            <a:r>
              <a:rPr lang="zh-CN" altLang="en-US" b="0" dirty="0">
                <a:solidFill>
                  <a:srgbClr val="FF3300"/>
                </a:solidFill>
                <a:latin typeface="Times New Roman" pitchFamily="18" charset="0"/>
              </a:rPr>
              <a:t>阳</a:t>
            </a:r>
            <a:r>
              <a:rPr lang="en-US" altLang="zh-CN" b="0" dirty="0">
                <a:solidFill>
                  <a:srgbClr val="FF3300"/>
                </a:solidFill>
                <a:latin typeface="Times New Roman" pitchFamily="18" charset="0"/>
              </a:rPr>
              <a:t>%</a:t>
            </a:r>
            <a:r>
              <a:rPr lang="en-US" altLang="zh-CN" b="0" dirty="0">
                <a:latin typeface="Times New Roman" pitchFamily="18" charset="0"/>
              </a:rPr>
              <a:t>’</a:t>
            </a:r>
            <a:endParaRPr lang="en-US" altLang="zh-CN" dirty="0">
              <a:latin typeface="Times New Roman" pitchFamily="18" charset="0"/>
            </a:endParaRPr>
          </a:p>
        </p:txBody>
      </p:sp>
    </p:spTree>
    <p:extLst>
      <p:ext uri="{BB962C8B-B14F-4D97-AF65-F5344CB8AC3E}">
        <p14:creationId xmlns:p14="http://schemas.microsoft.com/office/powerpoint/2010/main" val="34018492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3221"/>
                                        </p:tgtEl>
                                        <p:attrNameLst>
                                          <p:attrName>style.visibility</p:attrName>
                                        </p:attrNameLst>
                                      </p:cBhvr>
                                      <p:to>
                                        <p:strVal val="visible"/>
                                      </p:to>
                                    </p:set>
                                    <p:animEffect transition="in" filter="slide(fromBottom)">
                                      <p:cBhvr>
                                        <p:cTn id="7" dur="500"/>
                                        <p:tgtEl>
                                          <p:spTgt spid="393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3220"/>
                                        </p:tgtEl>
                                        <p:attrNameLst>
                                          <p:attrName>style.visibility</p:attrName>
                                        </p:attrNameLst>
                                      </p:cBhvr>
                                      <p:to>
                                        <p:strVal val="visible"/>
                                      </p:to>
                                    </p:set>
                                    <p:animEffect transition="in" filter="slide(fromBottom)">
                                      <p:cBhvr>
                                        <p:cTn id="12" dur="500"/>
                                        <p:tgtEl>
                                          <p:spTgt spid="393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p:bldP spid="39322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7587" name="Rectangle 3"/>
          <p:cNvSpPr>
            <a:spLocks noGrp="1" noChangeArrowheads="1"/>
          </p:cNvSpPr>
          <p:nvPr>
            <p:ph type="body" idx="1"/>
          </p:nvPr>
        </p:nvSpPr>
        <p:spPr>
          <a:xfrm>
            <a:off x="611560" y="1447800"/>
            <a:ext cx="7618040" cy="4953000"/>
          </a:xfrm>
        </p:spPr>
        <p:txBody>
          <a:bodyPr/>
          <a:lstStyle/>
          <a:p>
            <a:pPr algn="just">
              <a:lnSpc>
                <a:spcPct val="90000"/>
              </a:lnSpc>
              <a:buFont typeface="Wingdings" panose="05000000000000000000" pitchFamily="2" charset="2"/>
              <a:buChar char="Ø"/>
            </a:pPr>
            <a:r>
              <a:rPr lang="zh-CN" altLang="en-US" sz="2400" dirty="0">
                <a:ea typeface="宋体" charset="-122"/>
              </a:rPr>
              <a:t>查询学号为</a:t>
            </a:r>
            <a:r>
              <a:rPr lang="en-US" altLang="zh-CN" sz="2400" dirty="0">
                <a:ea typeface="宋体" charset="-122"/>
              </a:rPr>
              <a:t>03002</a:t>
            </a:r>
            <a:r>
              <a:rPr lang="zh-CN" altLang="en-US" sz="2400" dirty="0">
                <a:ea typeface="宋体" charset="-122"/>
              </a:rPr>
              <a:t>的学生的详细情况</a:t>
            </a:r>
          </a:p>
        </p:txBody>
      </p:sp>
      <p:sp>
        <p:nvSpPr>
          <p:cNvPr id="390148" name="Text Box 4"/>
          <p:cNvSpPr txBox="1">
            <a:spLocks noChangeArrowheads="1"/>
          </p:cNvSpPr>
          <p:nvPr/>
        </p:nvSpPr>
        <p:spPr bwMode="auto">
          <a:xfrm>
            <a:off x="1547664" y="2132856"/>
            <a:ext cx="547211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2" eaLnBrk="1" hangingPunct="1">
              <a:spcBef>
                <a:spcPct val="0"/>
              </a:spcBef>
              <a:buClrTx/>
              <a:buFontTx/>
              <a:buNone/>
            </a:pPr>
            <a:r>
              <a:rPr lang="en-US" altLang="zh-CN" sz="2400" b="0" dirty="0">
                <a:solidFill>
                  <a:srgbClr val="003399"/>
                </a:solidFill>
                <a:latin typeface="Times New Roman" pitchFamily="18" charset="0"/>
              </a:rPr>
              <a:t>SELECT *    </a:t>
            </a:r>
          </a:p>
          <a:p>
            <a:pPr lvl="2" eaLnBrk="1" hangingPunct="1">
              <a:spcBef>
                <a:spcPct val="0"/>
              </a:spcBef>
              <a:buClrTx/>
              <a:buFontTx/>
              <a:buNone/>
            </a:pPr>
            <a:r>
              <a:rPr lang="en-US" altLang="zh-CN" sz="2400" b="0" dirty="0">
                <a:solidFill>
                  <a:srgbClr val="003399"/>
                </a:solidFill>
                <a:latin typeface="Times New Roman" pitchFamily="18" charset="0"/>
              </a:rPr>
              <a:t>FROM  Student  </a:t>
            </a:r>
          </a:p>
          <a:p>
            <a:pPr lvl="2"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Sno</a:t>
            </a:r>
            <a:r>
              <a:rPr lang="en-US" altLang="zh-CN" sz="2400" b="0" dirty="0">
                <a:solidFill>
                  <a:srgbClr val="003399"/>
                </a:solidFill>
                <a:latin typeface="Times New Roman" pitchFamily="18" charset="0"/>
              </a:rPr>
              <a:t> </a:t>
            </a:r>
            <a:r>
              <a:rPr lang="en-US" altLang="zh-CN" sz="2400" b="0" dirty="0">
                <a:solidFill>
                  <a:srgbClr val="FF0000"/>
                </a:solidFill>
                <a:latin typeface="Times New Roman" pitchFamily="18" charset="0"/>
              </a:rPr>
              <a:t>LIKE</a:t>
            </a:r>
            <a:r>
              <a:rPr lang="en-US" altLang="zh-CN" sz="2400" b="0" dirty="0">
                <a:solidFill>
                  <a:srgbClr val="003399"/>
                </a:solidFill>
                <a:latin typeface="Times New Roman" pitchFamily="18" charset="0"/>
              </a:rPr>
              <a:t> ‘03002’</a:t>
            </a:r>
          </a:p>
          <a:p>
            <a:pPr lvl="1" eaLnBrk="1" hangingPunct="1">
              <a:spcBef>
                <a:spcPct val="0"/>
              </a:spcBef>
              <a:buClrTx/>
              <a:buFontTx/>
              <a:buNone/>
            </a:pPr>
            <a:endParaRPr lang="en-US" altLang="zh-CN" b="0" dirty="0">
              <a:latin typeface="Times New Roman" pitchFamily="18" charset="0"/>
            </a:endParaRPr>
          </a:p>
          <a:p>
            <a:pPr lvl="1" eaLnBrk="1" hangingPunct="1">
              <a:spcBef>
                <a:spcPct val="0"/>
              </a:spcBef>
              <a:buClrTx/>
              <a:buFontTx/>
              <a:buNone/>
            </a:pPr>
            <a:r>
              <a:rPr lang="zh-CN" altLang="en-US" b="0" dirty="0">
                <a:latin typeface="Times New Roman" pitchFamily="18" charset="0"/>
              </a:rPr>
              <a:t>等价于： </a:t>
            </a:r>
            <a:endParaRPr lang="en-US" altLang="zh-CN" b="0" dirty="0">
              <a:latin typeface="Times New Roman" pitchFamily="18" charset="0"/>
            </a:endParaRPr>
          </a:p>
          <a:p>
            <a:pPr lvl="1" eaLnBrk="1" hangingPunct="1">
              <a:spcBef>
                <a:spcPct val="0"/>
              </a:spcBef>
              <a:buClrTx/>
              <a:buFontTx/>
              <a:buNone/>
            </a:pPr>
            <a:endParaRPr lang="zh-CN" altLang="en-US" b="0" dirty="0">
              <a:latin typeface="Times New Roman" pitchFamily="18" charset="0"/>
            </a:endParaRPr>
          </a:p>
          <a:p>
            <a:pPr lvl="2" eaLnBrk="1" hangingPunct="1">
              <a:spcBef>
                <a:spcPct val="0"/>
              </a:spcBef>
              <a:buClrTx/>
              <a:buFontTx/>
              <a:buNone/>
            </a:pPr>
            <a:r>
              <a:rPr lang="en-US" altLang="zh-CN" sz="2400" b="0" dirty="0">
                <a:solidFill>
                  <a:srgbClr val="003399"/>
                </a:solidFill>
                <a:latin typeface="Times New Roman" pitchFamily="18" charset="0"/>
              </a:rPr>
              <a:t>SELECT  * </a:t>
            </a:r>
          </a:p>
          <a:p>
            <a:pPr lvl="2" eaLnBrk="1" hangingPunct="1">
              <a:spcBef>
                <a:spcPct val="0"/>
              </a:spcBef>
              <a:buClrTx/>
              <a:buFontTx/>
              <a:buNone/>
            </a:pPr>
            <a:r>
              <a:rPr lang="en-US" altLang="zh-CN" sz="2400" b="0" dirty="0">
                <a:solidFill>
                  <a:srgbClr val="003399"/>
                </a:solidFill>
                <a:latin typeface="Times New Roman" pitchFamily="18" charset="0"/>
              </a:rPr>
              <a:t>FROM  Student </a:t>
            </a:r>
          </a:p>
          <a:p>
            <a:pPr lvl="2"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Sno</a:t>
            </a:r>
            <a:r>
              <a:rPr lang="en-US" altLang="zh-CN" sz="2400" b="0" dirty="0">
                <a:solidFill>
                  <a:srgbClr val="003399"/>
                </a:solidFill>
                <a:latin typeface="Times New Roman" pitchFamily="18" charset="0"/>
              </a:rPr>
              <a:t> = ‘03002’ </a:t>
            </a:r>
            <a:endParaRPr lang="en-US" altLang="zh-CN" sz="2400" dirty="0">
              <a:solidFill>
                <a:srgbClr val="003399"/>
              </a:solidFill>
              <a:latin typeface="Times New Roman" pitchFamily="18" charset="0"/>
            </a:endParaRPr>
          </a:p>
        </p:txBody>
      </p:sp>
    </p:spTree>
    <p:extLst>
      <p:ext uri="{BB962C8B-B14F-4D97-AF65-F5344CB8AC3E}">
        <p14:creationId xmlns:p14="http://schemas.microsoft.com/office/powerpoint/2010/main" val="1059459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0148"/>
                                        </p:tgtEl>
                                        <p:attrNameLst>
                                          <p:attrName>style.visibility</p:attrName>
                                        </p:attrNameLst>
                                      </p:cBhvr>
                                      <p:to>
                                        <p:strVal val="visible"/>
                                      </p:to>
                                    </p:set>
                                    <p:animEffect transition="in" filter="slide(fromBottom)">
                                      <p:cBhvr>
                                        <p:cTn id="7" dur="500"/>
                                        <p:tgtEl>
                                          <p:spTgt spid="390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67587" name="Rectangle 3"/>
          <p:cNvSpPr>
            <a:spLocks noGrp="1" noChangeArrowheads="1"/>
          </p:cNvSpPr>
          <p:nvPr>
            <p:ph type="body" idx="1"/>
          </p:nvPr>
        </p:nvSpPr>
        <p:spPr>
          <a:xfrm>
            <a:off x="185738" y="1268760"/>
            <a:ext cx="8729662" cy="1800200"/>
          </a:xfrm>
          <a:solidFill>
            <a:schemeClr val="bg1">
              <a:lumMod val="90000"/>
            </a:schemeClr>
          </a:solidFill>
        </p:spPr>
        <p:txBody>
          <a:bodyPr/>
          <a:lstStyle/>
          <a:p>
            <a:pPr marL="533400" indent="-533400" algn="just" eaLnBrk="1" hangingPunct="1">
              <a:lnSpc>
                <a:spcPts val="4000"/>
              </a:lnSpc>
            </a:pPr>
            <a:r>
              <a:rPr lang="zh-CN" altLang="en-US" sz="2400" b="1" dirty="0">
                <a:ea typeface="宋体" charset="-122"/>
              </a:rPr>
              <a:t>问题：如果待匹配的字符串中本身含有‘</a:t>
            </a:r>
            <a:r>
              <a:rPr lang="en-US" altLang="zh-CN" sz="2400" b="1" dirty="0">
                <a:ea typeface="宋体" charset="-122"/>
              </a:rPr>
              <a:t>%</a:t>
            </a:r>
            <a:r>
              <a:rPr lang="zh-CN" altLang="en-US" sz="2400" b="1" dirty="0">
                <a:ea typeface="宋体" charset="-122"/>
              </a:rPr>
              <a:t>’或‘</a:t>
            </a:r>
            <a:r>
              <a:rPr lang="en-US" altLang="zh-CN" sz="2400" b="1" dirty="0">
                <a:ea typeface="宋体" charset="-122"/>
              </a:rPr>
              <a:t>_</a:t>
            </a:r>
            <a:r>
              <a:rPr lang="zh-CN" altLang="en-US" sz="2400" b="1" dirty="0">
                <a:ea typeface="宋体" charset="-122"/>
              </a:rPr>
              <a:t>’，该怎么办？</a:t>
            </a:r>
            <a:endParaRPr lang="en-US" altLang="zh-CN" sz="2400" b="1" dirty="0">
              <a:ea typeface="宋体" charset="-122"/>
            </a:endParaRPr>
          </a:p>
          <a:p>
            <a:pPr marL="933450" lvl="1" indent="-533400" algn="just">
              <a:lnSpc>
                <a:spcPts val="4000"/>
              </a:lnSpc>
            </a:pPr>
            <a:r>
              <a:rPr lang="zh-CN" altLang="en-US" dirty="0">
                <a:ea typeface="宋体" charset="-122"/>
              </a:rPr>
              <a:t>例如：‘</a:t>
            </a:r>
            <a:r>
              <a:rPr lang="en-US" altLang="zh-CN" dirty="0">
                <a:ea typeface="宋体" charset="-122"/>
              </a:rPr>
              <a:t>_</a:t>
            </a:r>
            <a:r>
              <a:rPr lang="en-US" altLang="zh-CN" dirty="0">
                <a:solidFill>
                  <a:srgbClr val="FF0000"/>
                </a:solidFill>
                <a:ea typeface="宋体" charset="-122"/>
              </a:rPr>
              <a:t>%</a:t>
            </a:r>
            <a:r>
              <a:rPr lang="en-US" altLang="zh-CN" dirty="0">
                <a:ea typeface="宋体" charset="-122"/>
              </a:rPr>
              <a:t>S</a:t>
            </a:r>
            <a:r>
              <a:rPr lang="en-US" altLang="zh-CN" dirty="0">
                <a:solidFill>
                  <a:srgbClr val="003399"/>
                </a:solidFill>
                <a:ea typeface="宋体" charset="-122"/>
              </a:rPr>
              <a:t>%</a:t>
            </a:r>
            <a:r>
              <a:rPr lang="en-US" altLang="zh-CN" dirty="0">
                <a:ea typeface="宋体" charset="-122"/>
              </a:rPr>
              <a:t>T</a:t>
            </a:r>
            <a:r>
              <a:rPr lang="zh-CN" altLang="en-US" dirty="0">
                <a:ea typeface="宋体" charset="-122"/>
              </a:rPr>
              <a:t>’，第一个</a:t>
            </a:r>
            <a:r>
              <a:rPr lang="en-US" altLang="zh-CN" dirty="0">
                <a:ea typeface="宋体" charset="-122"/>
              </a:rPr>
              <a:t>%</a:t>
            </a:r>
            <a:r>
              <a:rPr lang="zh-CN" altLang="en-US" dirty="0">
                <a:ea typeface="宋体" charset="-122"/>
              </a:rPr>
              <a:t>不作为通配符使用</a:t>
            </a:r>
            <a:endParaRPr lang="en-US" altLang="zh-CN" sz="2000" dirty="0">
              <a:ea typeface="宋体" charset="-122"/>
            </a:endParaRPr>
          </a:p>
        </p:txBody>
      </p:sp>
      <p:sp>
        <p:nvSpPr>
          <p:cNvPr id="4" name="Rectangle 3"/>
          <p:cNvSpPr txBox="1">
            <a:spLocks noChangeArrowheads="1"/>
          </p:cNvSpPr>
          <p:nvPr/>
        </p:nvSpPr>
        <p:spPr bwMode="auto">
          <a:xfrm>
            <a:off x="168474" y="3284984"/>
            <a:ext cx="8729662" cy="1800200"/>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533400" indent="-533400" algn="just">
              <a:lnSpc>
                <a:spcPts val="4000"/>
              </a:lnSpc>
            </a:pPr>
            <a:r>
              <a:rPr lang="zh-CN" altLang="en-US" sz="2400" kern="0" dirty="0">
                <a:ea typeface="宋体" charset="-122"/>
              </a:rPr>
              <a:t>模糊匹配谓词： </a:t>
            </a:r>
            <a:endParaRPr lang="en-US" altLang="zh-CN" sz="2400" kern="0" dirty="0">
              <a:ea typeface="宋体" charset="-122"/>
            </a:endParaRPr>
          </a:p>
          <a:p>
            <a:pPr marL="933450" lvl="1" indent="-533400" algn="just">
              <a:lnSpc>
                <a:spcPts val="4000"/>
              </a:lnSpc>
            </a:pPr>
            <a:r>
              <a:rPr lang="en-US" altLang="zh-CN" sz="2000" b="0" kern="0" dirty="0">
                <a:ea typeface="宋体" charset="-122"/>
              </a:rPr>
              <a:t>[NOT] LIKE  ‘&lt;</a:t>
            </a:r>
            <a:r>
              <a:rPr lang="zh-CN" altLang="en-US" sz="2000" b="0" kern="0" dirty="0">
                <a:ea typeface="宋体" charset="-122"/>
              </a:rPr>
              <a:t>匹配串</a:t>
            </a:r>
            <a:r>
              <a:rPr lang="en-US" altLang="zh-CN" sz="2000" b="0" kern="0" dirty="0">
                <a:ea typeface="宋体" charset="-122"/>
              </a:rPr>
              <a:t>&gt;’  </a:t>
            </a:r>
            <a:r>
              <a:rPr lang="en-US" altLang="zh-CN" sz="2000" b="0" kern="0" dirty="0">
                <a:solidFill>
                  <a:srgbClr val="FF0000"/>
                </a:solidFill>
                <a:ea typeface="宋体" charset="-122"/>
              </a:rPr>
              <a:t>[ESCAPE ‘ &lt;</a:t>
            </a:r>
            <a:r>
              <a:rPr lang="zh-CN" altLang="en-US" sz="2000" b="0" kern="0" dirty="0">
                <a:solidFill>
                  <a:srgbClr val="FF0000"/>
                </a:solidFill>
                <a:ea typeface="宋体" charset="-122"/>
              </a:rPr>
              <a:t>换码字符</a:t>
            </a:r>
            <a:r>
              <a:rPr lang="en-US" altLang="zh-CN" sz="2000" b="0" kern="0" dirty="0">
                <a:solidFill>
                  <a:srgbClr val="FF0000"/>
                </a:solidFill>
                <a:ea typeface="宋体" charset="-122"/>
              </a:rPr>
              <a:t>&gt;’]</a:t>
            </a:r>
          </a:p>
          <a:p>
            <a:pPr marL="933450" lvl="1" indent="-533400" algn="just">
              <a:lnSpc>
                <a:spcPts val="4000"/>
              </a:lnSpc>
            </a:pPr>
            <a:r>
              <a:rPr lang="en-US" altLang="zh-CN" sz="2000" b="0" dirty="0">
                <a:ea typeface="宋体" charset="-122"/>
              </a:rPr>
              <a:t>ESCAPE</a:t>
            </a:r>
            <a:r>
              <a:rPr lang="zh-CN" altLang="en-US" sz="2000" b="0" dirty="0">
                <a:ea typeface="宋体" charset="-122"/>
              </a:rPr>
              <a:t>：用于定义通配符转义符号</a:t>
            </a:r>
            <a:endParaRPr lang="en-US" altLang="zh-CN" sz="2000" b="0" kern="0" dirty="0">
              <a:ea typeface="宋体" charset="-122"/>
            </a:endParaRPr>
          </a:p>
        </p:txBody>
      </p:sp>
    </p:spTree>
    <p:extLst>
      <p:ext uri="{BB962C8B-B14F-4D97-AF65-F5344CB8AC3E}">
        <p14:creationId xmlns:p14="http://schemas.microsoft.com/office/powerpoint/2010/main" val="38422492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70659" name="Rectangle 3"/>
          <p:cNvSpPr>
            <a:spLocks noGrp="1" noChangeArrowheads="1"/>
          </p:cNvSpPr>
          <p:nvPr>
            <p:ph type="body" idx="1"/>
          </p:nvPr>
        </p:nvSpPr>
        <p:spPr>
          <a:xfrm>
            <a:off x="323528" y="1196752"/>
            <a:ext cx="8591872" cy="5204048"/>
          </a:xfrm>
        </p:spPr>
        <p:txBody>
          <a:bodyPr/>
          <a:lstStyle/>
          <a:p>
            <a:pPr eaLnBrk="1" hangingPunct="1">
              <a:lnSpc>
                <a:spcPts val="3500"/>
              </a:lnSpc>
              <a:buFont typeface="Wingdings" panose="05000000000000000000" pitchFamily="2" charset="2"/>
              <a:buChar char="Ø"/>
            </a:pPr>
            <a:r>
              <a:rPr lang="zh-CN" altLang="en-US" sz="2400" b="0" dirty="0">
                <a:ea typeface="宋体" charset="-122"/>
              </a:rPr>
              <a:t>查询</a:t>
            </a:r>
            <a:r>
              <a:rPr lang="en-US" altLang="zh-CN" sz="2400" b="0" dirty="0" err="1">
                <a:ea typeface="宋体" charset="-122"/>
              </a:rPr>
              <a:t>DB_Design</a:t>
            </a:r>
            <a:r>
              <a:rPr lang="zh-CN" altLang="en-US" sz="2400" b="0" dirty="0">
                <a:ea typeface="宋体" charset="-122"/>
              </a:rPr>
              <a:t>课程的课程号和学分</a:t>
            </a:r>
          </a:p>
          <a:p>
            <a:pPr eaLnBrk="1" hangingPunct="1">
              <a:lnSpc>
                <a:spcPts val="3500"/>
              </a:lnSpc>
              <a:buFont typeface="Wingdings" pitchFamily="2" charset="2"/>
              <a:buNone/>
            </a:pPr>
            <a:r>
              <a:rPr lang="zh-CN" altLang="en-US" sz="2400" b="0" dirty="0">
                <a:ea typeface="宋体" charset="-122"/>
              </a:rPr>
              <a:t>      </a:t>
            </a:r>
            <a:r>
              <a:rPr lang="en-US" altLang="zh-CN" sz="2400" b="0" dirty="0">
                <a:solidFill>
                  <a:srgbClr val="003399"/>
                </a:solidFill>
                <a:ea typeface="宋体" charset="-122"/>
              </a:rPr>
              <a:t>SELECT </a:t>
            </a:r>
            <a:r>
              <a:rPr lang="en-US" altLang="zh-CN" sz="2400" b="0" dirty="0" err="1">
                <a:solidFill>
                  <a:srgbClr val="003399"/>
                </a:solidFill>
                <a:ea typeface="宋体" charset="-122"/>
              </a:rPr>
              <a:t>Cno</a:t>
            </a:r>
            <a:r>
              <a:rPr lang="zh-CN" altLang="en-US" sz="2400" b="0" dirty="0">
                <a:solidFill>
                  <a:srgbClr val="003399"/>
                </a:solidFill>
                <a:ea typeface="宋体" charset="-122"/>
              </a:rPr>
              <a:t>，</a:t>
            </a:r>
            <a:r>
              <a:rPr lang="en-US" altLang="zh-CN" sz="2400" b="0" dirty="0" err="1">
                <a:solidFill>
                  <a:srgbClr val="003399"/>
                </a:solidFill>
                <a:ea typeface="宋体" charset="-122"/>
              </a:rPr>
              <a:t>Ccredit</a:t>
            </a:r>
            <a:endParaRPr lang="en-US" altLang="zh-CN" sz="2400" b="0" dirty="0">
              <a:solidFill>
                <a:srgbClr val="003399"/>
              </a:solidFill>
              <a:ea typeface="宋体" charset="-122"/>
            </a:endParaRPr>
          </a:p>
          <a:p>
            <a:pPr eaLnBrk="1" hangingPunct="1">
              <a:lnSpc>
                <a:spcPts val="3500"/>
              </a:lnSpc>
              <a:buFont typeface="Wingdings" pitchFamily="2" charset="2"/>
              <a:buNone/>
            </a:pPr>
            <a:r>
              <a:rPr lang="en-US" altLang="zh-CN" sz="2400" b="0" dirty="0">
                <a:solidFill>
                  <a:srgbClr val="003399"/>
                </a:solidFill>
                <a:ea typeface="宋体" charset="-122"/>
              </a:rPr>
              <a:t>      FROM Course</a:t>
            </a:r>
          </a:p>
          <a:p>
            <a:pPr eaLnBrk="1" hangingPunct="1">
              <a:lnSpc>
                <a:spcPts val="3500"/>
              </a:lnSpc>
              <a:buFont typeface="Wingdings" pitchFamily="2" charset="2"/>
              <a:buNone/>
            </a:pPr>
            <a:r>
              <a:rPr lang="en-US" altLang="zh-CN" sz="2400" b="0" dirty="0">
                <a:solidFill>
                  <a:srgbClr val="003399"/>
                </a:solidFill>
                <a:ea typeface="宋体" charset="-122"/>
              </a:rPr>
              <a:t>      WHERE </a:t>
            </a:r>
            <a:r>
              <a:rPr lang="en-US" altLang="zh-CN" sz="2400" b="0" dirty="0" err="1">
                <a:solidFill>
                  <a:srgbClr val="003399"/>
                </a:solidFill>
                <a:ea typeface="宋体" charset="-122"/>
              </a:rPr>
              <a:t>Cname</a:t>
            </a:r>
            <a:r>
              <a:rPr lang="en-US" altLang="zh-CN" sz="2400" b="0" dirty="0">
                <a:solidFill>
                  <a:srgbClr val="003399"/>
                </a:solidFill>
                <a:ea typeface="宋体" charset="-122"/>
              </a:rPr>
              <a:t> LIKE 'DB\_Design' </a:t>
            </a:r>
            <a:r>
              <a:rPr lang="en-US" altLang="zh-CN" sz="2400" b="0" dirty="0">
                <a:solidFill>
                  <a:srgbClr val="FF3300"/>
                </a:solidFill>
                <a:ea typeface="宋体" charset="-122"/>
              </a:rPr>
              <a:t>ESCAPE '\‘</a:t>
            </a:r>
            <a:endParaRPr lang="zh-CN" altLang="en-US" sz="2400" b="0" dirty="0">
              <a:solidFill>
                <a:srgbClr val="FF3300"/>
              </a:solidFill>
              <a:ea typeface="宋体" charset="-122"/>
            </a:endParaRPr>
          </a:p>
          <a:p>
            <a:pPr eaLnBrk="1" hangingPunct="1">
              <a:lnSpc>
                <a:spcPts val="3500"/>
              </a:lnSpc>
              <a:buFont typeface="Wingdings" pitchFamily="2" charset="2"/>
              <a:buNone/>
            </a:pPr>
            <a:endParaRPr lang="zh-CN" altLang="en-US" sz="2400" b="0" dirty="0">
              <a:solidFill>
                <a:srgbClr val="FF3300"/>
              </a:solidFill>
              <a:ea typeface="宋体" charset="-122"/>
            </a:endParaRPr>
          </a:p>
          <a:p>
            <a:pPr eaLnBrk="1" hangingPunct="1">
              <a:lnSpc>
                <a:spcPts val="3500"/>
              </a:lnSpc>
              <a:buFont typeface="Wingdings" panose="05000000000000000000" pitchFamily="2" charset="2"/>
              <a:buChar char="Ø"/>
            </a:pPr>
            <a:r>
              <a:rPr lang="zh-CN" altLang="en-US" sz="2400" b="0" dirty="0">
                <a:ea typeface="宋体" charset="-122"/>
              </a:rPr>
              <a:t>查询以</a:t>
            </a:r>
            <a:r>
              <a:rPr lang="en-US" altLang="zh-CN" sz="2400" b="0" dirty="0">
                <a:ea typeface="宋体" charset="-122"/>
              </a:rPr>
              <a:t>"DB_"</a:t>
            </a:r>
            <a:r>
              <a:rPr lang="zh-CN" altLang="en-US" sz="2400" b="0" dirty="0">
                <a:ea typeface="宋体" charset="-122"/>
              </a:rPr>
              <a:t>开头，且倒数第</a:t>
            </a:r>
            <a:r>
              <a:rPr lang="en-US" altLang="zh-CN" sz="2400" b="0" dirty="0">
                <a:ea typeface="宋体" charset="-122"/>
              </a:rPr>
              <a:t>3</a:t>
            </a:r>
            <a:r>
              <a:rPr lang="zh-CN" altLang="en-US" sz="2400" b="0" dirty="0">
                <a:ea typeface="宋体" charset="-122"/>
              </a:rPr>
              <a:t>个字符为 </a:t>
            </a:r>
            <a:r>
              <a:rPr lang="en-US" altLang="zh-CN" sz="2400" b="0" dirty="0" err="1">
                <a:ea typeface="宋体" charset="-122"/>
              </a:rPr>
              <a:t>i</a:t>
            </a:r>
            <a:r>
              <a:rPr lang="zh-CN" altLang="en-US" sz="2400" b="0" dirty="0">
                <a:ea typeface="宋体" charset="-122"/>
              </a:rPr>
              <a:t>的课程的详细情况</a:t>
            </a:r>
          </a:p>
          <a:p>
            <a:pPr eaLnBrk="1" hangingPunct="1">
              <a:lnSpc>
                <a:spcPts val="3500"/>
              </a:lnSpc>
              <a:buFont typeface="Wingdings" pitchFamily="2" charset="2"/>
              <a:buNone/>
            </a:pPr>
            <a:r>
              <a:rPr lang="zh-CN" altLang="en-US" sz="2400" b="0" dirty="0">
                <a:ea typeface="宋体" charset="-122"/>
              </a:rPr>
              <a:t>      </a:t>
            </a:r>
            <a:r>
              <a:rPr lang="en-US" altLang="zh-CN" sz="2400" b="0" dirty="0">
                <a:solidFill>
                  <a:srgbClr val="003399"/>
                </a:solidFill>
                <a:ea typeface="宋体" charset="-122"/>
              </a:rPr>
              <a:t>SELECT  *</a:t>
            </a:r>
          </a:p>
          <a:p>
            <a:pPr eaLnBrk="1" hangingPunct="1">
              <a:lnSpc>
                <a:spcPts val="3500"/>
              </a:lnSpc>
              <a:buFont typeface="Wingdings" pitchFamily="2" charset="2"/>
              <a:buNone/>
            </a:pPr>
            <a:r>
              <a:rPr lang="en-US" altLang="zh-CN" sz="2400" b="0" dirty="0">
                <a:solidFill>
                  <a:srgbClr val="003399"/>
                </a:solidFill>
                <a:ea typeface="宋体" charset="-122"/>
              </a:rPr>
              <a:t>      FROM   Course</a:t>
            </a:r>
          </a:p>
          <a:p>
            <a:pPr eaLnBrk="1" hangingPunct="1">
              <a:lnSpc>
                <a:spcPts val="3500"/>
              </a:lnSpc>
              <a:buFont typeface="Wingdings" pitchFamily="2" charset="2"/>
              <a:buNone/>
            </a:pPr>
            <a:r>
              <a:rPr lang="en-US" altLang="zh-CN" sz="2400" b="0" dirty="0">
                <a:solidFill>
                  <a:srgbClr val="003399"/>
                </a:solidFill>
                <a:ea typeface="宋体" charset="-122"/>
              </a:rPr>
              <a:t>      WHERE  </a:t>
            </a:r>
            <a:r>
              <a:rPr lang="en-US" altLang="zh-CN" sz="2400" b="0" dirty="0" err="1">
                <a:solidFill>
                  <a:srgbClr val="003399"/>
                </a:solidFill>
                <a:ea typeface="宋体" charset="-122"/>
              </a:rPr>
              <a:t>Cname</a:t>
            </a:r>
            <a:r>
              <a:rPr lang="en-US" altLang="zh-CN" sz="2400" b="0" dirty="0">
                <a:solidFill>
                  <a:srgbClr val="003399"/>
                </a:solidFill>
                <a:ea typeface="宋体" charset="-122"/>
              </a:rPr>
              <a:t> LIKE  'DB\_%</a:t>
            </a:r>
            <a:r>
              <a:rPr lang="en-US" altLang="zh-CN" sz="2400" b="0" dirty="0" err="1">
                <a:solidFill>
                  <a:srgbClr val="003399"/>
                </a:solidFill>
                <a:ea typeface="宋体" charset="-122"/>
              </a:rPr>
              <a:t>i</a:t>
            </a:r>
            <a:r>
              <a:rPr lang="en-US" altLang="zh-CN" sz="2400" b="0" dirty="0">
                <a:solidFill>
                  <a:srgbClr val="003399"/>
                </a:solidFill>
                <a:ea typeface="宋体" charset="-122"/>
              </a:rPr>
              <a:t>_ _' </a:t>
            </a:r>
            <a:r>
              <a:rPr lang="en-US" altLang="zh-CN" sz="2400" b="0" dirty="0">
                <a:solidFill>
                  <a:srgbClr val="FF3300"/>
                </a:solidFill>
                <a:ea typeface="宋体" charset="-122"/>
              </a:rPr>
              <a:t>ESCAPE '\‘</a:t>
            </a:r>
            <a:endParaRPr lang="zh-CN" altLang="en-US" sz="2400" b="0" dirty="0">
              <a:solidFill>
                <a:srgbClr val="852121"/>
              </a:solidFill>
              <a:ea typeface="宋体" charset="-122"/>
            </a:endParaRPr>
          </a:p>
          <a:p>
            <a:pPr eaLnBrk="1" hangingPunct="1">
              <a:lnSpc>
                <a:spcPts val="3500"/>
              </a:lnSpc>
              <a:buFont typeface="Wingdings" pitchFamily="2" charset="2"/>
              <a:buNone/>
            </a:pPr>
            <a:endParaRPr lang="zh-CN" altLang="en-US" sz="2000" dirty="0">
              <a:ea typeface="宋体" charset="-122"/>
            </a:endParaRPr>
          </a:p>
          <a:p>
            <a:pPr eaLnBrk="1" hangingPunct="1">
              <a:lnSpc>
                <a:spcPts val="3500"/>
              </a:lnSpc>
              <a:buFont typeface="Wingdings" pitchFamily="2" charset="2"/>
              <a:buNone/>
            </a:pPr>
            <a:r>
              <a:rPr lang="zh-CN" altLang="en-US" sz="2400" dirty="0">
                <a:ea typeface="宋体" charset="-122"/>
              </a:rPr>
              <a:t> </a:t>
            </a:r>
            <a:endParaRPr lang="zh-CN" altLang="en-US" sz="2400" dirty="0">
              <a:solidFill>
                <a:srgbClr val="009999"/>
              </a:solidFill>
              <a:ea typeface="宋体" charset="-122"/>
            </a:endParaRPr>
          </a:p>
        </p:txBody>
      </p:sp>
    </p:spTree>
    <p:extLst>
      <p:ext uri="{BB962C8B-B14F-4D97-AF65-F5344CB8AC3E}">
        <p14:creationId xmlns:p14="http://schemas.microsoft.com/office/powerpoint/2010/main" val="27382058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z="2800" dirty="0">
                <a:ea typeface="宋体" charset="-122"/>
              </a:rPr>
              <a:t>数据操作：数据查询  深入使用条件表达式</a:t>
            </a:r>
            <a:endParaRPr lang="zh-CN" altLang="zh-CN" dirty="0">
              <a:ea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68961488"/>
              </p:ext>
            </p:extLst>
          </p:nvPr>
        </p:nvGraphicFramePr>
        <p:xfrm>
          <a:off x="191294" y="1916832"/>
          <a:ext cx="8729662" cy="3168352"/>
        </p:xfrm>
        <a:graphic>
          <a:graphicData uri="http://schemas.openxmlformats.org/drawingml/2006/table">
            <a:tbl>
              <a:tblPr firstRow="1" bandRow="1">
                <a:tableStyleId>{5C22544A-7EE6-4342-B048-85BDC9FD1C3A}</a:tableStyleId>
              </a:tblPr>
              <a:tblGrid>
                <a:gridCol w="1361926">
                  <a:extLst>
                    <a:ext uri="{9D8B030D-6E8A-4147-A177-3AD203B41FA5}">
                      <a16:colId xmlns:a16="http://schemas.microsoft.com/office/drawing/2014/main" val="20000"/>
                    </a:ext>
                  </a:extLst>
                </a:gridCol>
                <a:gridCol w="7367736">
                  <a:extLst>
                    <a:ext uri="{9D8B030D-6E8A-4147-A177-3AD203B41FA5}">
                      <a16:colId xmlns:a16="http://schemas.microsoft.com/office/drawing/2014/main" val="20001"/>
                    </a:ext>
                  </a:extLst>
                </a:gridCol>
              </a:tblGrid>
              <a:tr h="546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accent3"/>
                          </a:solidFill>
                          <a:effectLst/>
                          <a:latin typeface="Arial" charset="0"/>
                          <a:ea typeface="宋体" pitchFamily="2" charset="-122"/>
                        </a:rPr>
                        <a:t>通配符</a:t>
                      </a:r>
                    </a:p>
                  </a:txBody>
                  <a:tcPr marT="45712" marB="45712" horzOverflow="overflow">
                    <a:solidFill>
                      <a:schemeClr val="tx2">
                        <a:lumMod val="40000"/>
                        <a:lumOff val="6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accent3"/>
                          </a:solidFill>
                          <a:effectLst/>
                          <a:latin typeface="Arial" charset="0"/>
                          <a:ea typeface="宋体" pitchFamily="2" charset="-122"/>
                        </a:rPr>
                        <a:t>描述</a:t>
                      </a:r>
                    </a:p>
                  </a:txBody>
                  <a:tcPr marT="45712" marB="45712" horzOverflow="overflow">
                    <a:solidFill>
                      <a:schemeClr val="tx2">
                        <a:lumMod val="40000"/>
                        <a:lumOff val="60000"/>
                      </a:schemeClr>
                    </a:solidFill>
                  </a:tcPr>
                </a:tc>
                <a:extLst>
                  <a:ext uri="{0D108BD9-81ED-4DB2-BD59-A6C34878D82A}">
                    <a16:rowId xmlns:a16="http://schemas.microsoft.com/office/drawing/2014/main" val="10000"/>
                  </a:ext>
                </a:extLst>
              </a:tr>
              <a:tr h="546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 </a:t>
                      </a:r>
                    </a:p>
                  </a:txBody>
                  <a:tcPr marT="45712" marB="45712"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包含零个或更多字符的任意字符串 </a:t>
                      </a:r>
                    </a:p>
                  </a:txBody>
                  <a:tcPr marT="45712" marB="45712" horzOverflow="overflow"/>
                </a:tc>
                <a:extLst>
                  <a:ext uri="{0D108BD9-81ED-4DB2-BD59-A6C34878D82A}">
                    <a16:rowId xmlns:a16="http://schemas.microsoft.com/office/drawing/2014/main" val="10001"/>
                  </a:ext>
                </a:extLst>
              </a:tr>
              <a:tr h="546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_</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T="45712" marB="45712"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任何单个字符</a:t>
                      </a:r>
                    </a:p>
                  </a:txBody>
                  <a:tcPr marT="45712" marB="45712" horzOverflow="overflow"/>
                </a:tc>
                <a:extLst>
                  <a:ext uri="{0D108BD9-81ED-4DB2-BD59-A6C34878D82A}">
                    <a16:rowId xmlns:a16="http://schemas.microsoft.com/office/drawing/2014/main" val="10002"/>
                  </a:ext>
                </a:extLst>
              </a:tr>
              <a:tr h="546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 ] </a:t>
                      </a:r>
                    </a:p>
                  </a:txBody>
                  <a:tcPr marT="45712" marB="45712"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指定范围 </a:t>
                      </a:r>
                      <a:r>
                        <a:rPr kumimoji="0" lang="en-US" altLang="zh-CN" sz="2400" b="0" i="0" u="none" strike="noStrike" cap="none" normalizeH="0" baseline="0" dirty="0">
                          <a:ln>
                            <a:noFill/>
                          </a:ln>
                          <a:solidFill>
                            <a:schemeClr val="tx1"/>
                          </a:solidFill>
                          <a:effectLst/>
                          <a:latin typeface="Arial" charset="0"/>
                          <a:ea typeface="宋体" pitchFamily="2" charset="-122"/>
                        </a:rPr>
                        <a:t>([a-f]) </a:t>
                      </a:r>
                      <a:r>
                        <a:rPr kumimoji="0" lang="zh-CN" altLang="en-US" sz="2400" b="0" i="0" u="none" strike="noStrike" cap="none" normalizeH="0" baseline="0" dirty="0">
                          <a:ln>
                            <a:noFill/>
                          </a:ln>
                          <a:solidFill>
                            <a:schemeClr val="tx1"/>
                          </a:solidFill>
                          <a:effectLst/>
                          <a:latin typeface="Arial" charset="0"/>
                          <a:ea typeface="宋体" pitchFamily="2" charset="-122"/>
                        </a:rPr>
                        <a:t>或集合 </a:t>
                      </a:r>
                      <a:r>
                        <a:rPr kumimoji="0" lang="en-US" altLang="zh-CN" sz="2400" b="0" i="0" u="none" strike="noStrike" cap="none" normalizeH="0" baseline="0" dirty="0">
                          <a:ln>
                            <a:noFill/>
                          </a:ln>
                          <a:solidFill>
                            <a:schemeClr val="tx1"/>
                          </a:solidFill>
                          <a:effectLst/>
                          <a:latin typeface="Arial" charset="0"/>
                          <a:ea typeface="宋体" pitchFamily="2" charset="-122"/>
                        </a:rPr>
                        <a:t>([</a:t>
                      </a:r>
                      <a:r>
                        <a:rPr kumimoji="0" lang="en-US" altLang="zh-CN" sz="2400" b="0" i="0" u="none" strike="noStrike" cap="none" normalizeH="0" baseline="0" dirty="0" err="1">
                          <a:ln>
                            <a:noFill/>
                          </a:ln>
                          <a:solidFill>
                            <a:schemeClr val="tx1"/>
                          </a:solidFill>
                          <a:effectLst/>
                          <a:latin typeface="Arial" charset="0"/>
                          <a:ea typeface="宋体" pitchFamily="2" charset="-122"/>
                        </a:rPr>
                        <a:t>abcdef</a:t>
                      </a:r>
                      <a:r>
                        <a:rPr kumimoji="0" lang="en-US" altLang="zh-CN" sz="2400" b="0" i="0" u="none" strike="noStrike" cap="none" normalizeH="0" baseline="0" dirty="0">
                          <a:ln>
                            <a:noFill/>
                          </a:ln>
                          <a:solidFill>
                            <a:schemeClr val="tx1"/>
                          </a:solidFill>
                          <a:effectLst/>
                          <a:latin typeface="Arial" charset="0"/>
                          <a:ea typeface="宋体" pitchFamily="2" charset="-122"/>
                        </a:rPr>
                        <a:t>]) </a:t>
                      </a:r>
                      <a:r>
                        <a:rPr kumimoji="0" lang="zh-CN" altLang="en-US" sz="2400" b="0" i="0" u="none" strike="noStrike" cap="none" normalizeH="0" baseline="0" dirty="0">
                          <a:ln>
                            <a:noFill/>
                          </a:ln>
                          <a:solidFill>
                            <a:schemeClr val="tx1"/>
                          </a:solidFill>
                          <a:effectLst/>
                          <a:latin typeface="Arial" charset="0"/>
                          <a:ea typeface="宋体" pitchFamily="2" charset="-122"/>
                        </a:rPr>
                        <a:t>中的任何单个字符</a:t>
                      </a:r>
                    </a:p>
                  </a:txBody>
                  <a:tcPr marT="45712" marB="45712" horzOverflow="overflow"/>
                </a:tc>
                <a:extLst>
                  <a:ext uri="{0D108BD9-81ED-4DB2-BD59-A6C34878D82A}">
                    <a16:rowId xmlns:a16="http://schemas.microsoft.com/office/drawing/2014/main" val="10003"/>
                  </a:ext>
                </a:extLst>
              </a:tr>
              <a:tr h="98329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 </a:t>
                      </a:r>
                    </a:p>
                  </a:txBody>
                  <a:tcPr marT="45712" marB="45712" horzOverflow="overflow"/>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不属于指定范围 </a:t>
                      </a:r>
                      <a:r>
                        <a:rPr kumimoji="0" lang="en-US" altLang="zh-CN" sz="2400" b="0" i="0" u="none" strike="noStrike" cap="none" normalizeH="0" baseline="0" dirty="0">
                          <a:ln>
                            <a:noFill/>
                          </a:ln>
                          <a:solidFill>
                            <a:schemeClr val="tx1"/>
                          </a:solidFill>
                          <a:effectLst/>
                          <a:latin typeface="Arial" charset="0"/>
                          <a:ea typeface="宋体" pitchFamily="2" charset="-122"/>
                        </a:rPr>
                        <a:t>([a-f]) </a:t>
                      </a:r>
                      <a:r>
                        <a:rPr kumimoji="0" lang="zh-CN" altLang="en-US" sz="2400" b="0" i="0" u="none" strike="noStrike" cap="none" normalizeH="0" baseline="0" dirty="0">
                          <a:ln>
                            <a:noFill/>
                          </a:ln>
                          <a:solidFill>
                            <a:schemeClr val="tx1"/>
                          </a:solidFill>
                          <a:effectLst/>
                          <a:latin typeface="Arial" charset="0"/>
                          <a:ea typeface="宋体" pitchFamily="2" charset="-122"/>
                        </a:rPr>
                        <a:t>或集合 </a:t>
                      </a:r>
                      <a:r>
                        <a:rPr kumimoji="0" lang="en-US" altLang="zh-CN" sz="2400" b="0" i="0" u="none" strike="noStrike" cap="none" normalizeH="0" baseline="0" dirty="0">
                          <a:ln>
                            <a:noFill/>
                          </a:ln>
                          <a:solidFill>
                            <a:schemeClr val="tx1"/>
                          </a:solidFill>
                          <a:effectLst/>
                          <a:latin typeface="Arial" charset="0"/>
                          <a:ea typeface="宋体" pitchFamily="2" charset="-122"/>
                        </a:rPr>
                        <a:t>([</a:t>
                      </a:r>
                      <a:r>
                        <a:rPr kumimoji="0" lang="en-US" altLang="zh-CN" sz="2400" b="0" i="0" u="none" strike="noStrike" cap="none" normalizeH="0" baseline="0" dirty="0" err="1">
                          <a:ln>
                            <a:noFill/>
                          </a:ln>
                          <a:solidFill>
                            <a:schemeClr val="tx1"/>
                          </a:solidFill>
                          <a:effectLst/>
                          <a:latin typeface="Arial" charset="0"/>
                          <a:ea typeface="宋体" pitchFamily="2" charset="-122"/>
                        </a:rPr>
                        <a:t>abcdef</a:t>
                      </a:r>
                      <a:r>
                        <a:rPr kumimoji="0" lang="en-US" altLang="zh-CN" sz="2400" b="0" i="0" u="none" strike="noStrike" cap="none" normalizeH="0" baseline="0" dirty="0">
                          <a:ln>
                            <a:noFill/>
                          </a:ln>
                          <a:solidFill>
                            <a:schemeClr val="tx1"/>
                          </a:solidFill>
                          <a:effectLst/>
                          <a:latin typeface="Arial" charset="0"/>
                          <a:ea typeface="宋体" pitchFamily="2" charset="-122"/>
                        </a:rPr>
                        <a:t>]) </a:t>
                      </a:r>
                      <a:r>
                        <a:rPr kumimoji="0" lang="zh-CN" altLang="en-US" sz="2400" b="0" i="0" u="none" strike="noStrike" cap="none" normalizeH="0" baseline="0" dirty="0">
                          <a:ln>
                            <a:noFill/>
                          </a:ln>
                          <a:solidFill>
                            <a:schemeClr val="tx1"/>
                          </a:solidFill>
                          <a:effectLst/>
                          <a:latin typeface="Arial" charset="0"/>
                          <a:ea typeface="宋体" pitchFamily="2" charset="-122"/>
                        </a:rPr>
                        <a:t>的任何单个字符</a:t>
                      </a:r>
                    </a:p>
                  </a:txBody>
                  <a:tcPr marT="45712" marB="45712"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514187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z="3200" dirty="0">
                <a:ea typeface="宋体" charset="-122"/>
              </a:rPr>
              <a:t>数据操作：数据查询  深入使用条件表达式</a:t>
            </a:r>
          </a:p>
        </p:txBody>
      </p:sp>
      <p:sp>
        <p:nvSpPr>
          <p:cNvPr id="74755" name="Rectangle 3"/>
          <p:cNvSpPr>
            <a:spLocks noGrp="1" noChangeArrowheads="1"/>
          </p:cNvSpPr>
          <p:nvPr>
            <p:ph type="body" idx="1"/>
          </p:nvPr>
        </p:nvSpPr>
        <p:spPr>
          <a:xfrm>
            <a:off x="185738" y="1196753"/>
            <a:ext cx="8501062" cy="1512167"/>
          </a:xfrm>
          <a:solidFill>
            <a:schemeClr val="bg1">
              <a:lumMod val="90000"/>
            </a:schemeClr>
          </a:solidFill>
        </p:spPr>
        <p:txBody>
          <a:bodyPr/>
          <a:lstStyle/>
          <a:p>
            <a:pPr>
              <a:lnSpc>
                <a:spcPct val="120000"/>
              </a:lnSpc>
              <a:buFont typeface="Wingdings" pitchFamily="2" charset="2"/>
              <a:buChar char="n"/>
            </a:pPr>
            <a:r>
              <a:rPr lang="zh-CN" altLang="en-US" dirty="0">
                <a:ea typeface="宋体" charset="-122"/>
              </a:rPr>
              <a:t>涉及空值的查询</a:t>
            </a:r>
            <a:endParaRPr lang="en-US" altLang="zh-CN" b="1" dirty="0">
              <a:ea typeface="宋体" charset="-122"/>
            </a:endParaRPr>
          </a:p>
          <a:p>
            <a:pPr lvl="1" eaLnBrk="1" hangingPunct="1">
              <a:lnSpc>
                <a:spcPct val="120000"/>
              </a:lnSpc>
              <a:buFont typeface="Wingdings" pitchFamily="2" charset="2"/>
              <a:buChar char="n"/>
            </a:pPr>
            <a:r>
              <a:rPr lang="zh-CN" altLang="en-US" sz="2000" b="1" dirty="0">
                <a:ea typeface="宋体" charset="-122"/>
              </a:rPr>
              <a:t>谓词：</a:t>
            </a:r>
            <a:r>
              <a:rPr lang="zh-CN" altLang="en-US" sz="2000" dirty="0">
                <a:ea typeface="宋体" charset="-122"/>
              </a:rPr>
              <a:t> </a:t>
            </a:r>
            <a:r>
              <a:rPr lang="en-US" altLang="zh-CN" sz="2000" dirty="0">
                <a:ea typeface="宋体" charset="-122"/>
              </a:rPr>
              <a:t>IS NULL </a:t>
            </a:r>
            <a:r>
              <a:rPr lang="zh-CN" altLang="en-US" sz="2000" dirty="0">
                <a:ea typeface="宋体" charset="-122"/>
              </a:rPr>
              <a:t>或 </a:t>
            </a:r>
            <a:r>
              <a:rPr lang="en-US" altLang="zh-CN" sz="2000" dirty="0">
                <a:ea typeface="宋体" charset="-122"/>
              </a:rPr>
              <a:t>IS NOT NULL</a:t>
            </a:r>
          </a:p>
          <a:p>
            <a:pPr lvl="1" eaLnBrk="1" hangingPunct="1">
              <a:lnSpc>
                <a:spcPct val="120000"/>
              </a:lnSpc>
              <a:buFont typeface="Wingdings" pitchFamily="2" charset="2"/>
              <a:buChar char="n"/>
            </a:pPr>
            <a:r>
              <a:rPr lang="en-US" altLang="zh-CN" sz="2000" dirty="0">
                <a:ea typeface="宋体" charset="-122"/>
              </a:rPr>
              <a:t> “IS” </a:t>
            </a:r>
            <a:r>
              <a:rPr lang="zh-CN" altLang="en-US" sz="2000" dirty="0">
                <a:ea typeface="宋体" charset="-122"/>
              </a:rPr>
              <a:t>不能用 “</a:t>
            </a:r>
            <a:r>
              <a:rPr lang="en-US" altLang="zh-CN" sz="2000" dirty="0">
                <a:ea typeface="宋体" charset="-122"/>
              </a:rPr>
              <a:t>=” </a:t>
            </a:r>
            <a:r>
              <a:rPr lang="zh-CN" altLang="en-US" sz="2000" dirty="0">
                <a:ea typeface="宋体" charset="-122"/>
              </a:rPr>
              <a:t>代替</a:t>
            </a:r>
          </a:p>
          <a:p>
            <a:pPr lvl="1" eaLnBrk="1" hangingPunct="1">
              <a:lnSpc>
                <a:spcPct val="90000"/>
              </a:lnSpc>
              <a:buFont typeface="Wingdings" pitchFamily="2" charset="2"/>
              <a:buNone/>
            </a:pPr>
            <a:r>
              <a:rPr lang="zh-CN" altLang="en-US" sz="2000" dirty="0">
                <a:ea typeface="宋体" charset="-122"/>
              </a:rPr>
              <a:t>	</a:t>
            </a:r>
            <a:endParaRPr lang="zh-CN" altLang="en-US" sz="1800" dirty="0">
              <a:ea typeface="宋体" charset="-122"/>
            </a:endParaRPr>
          </a:p>
        </p:txBody>
      </p:sp>
      <p:sp>
        <p:nvSpPr>
          <p:cNvPr id="397316" name="Rectangle 4"/>
          <p:cNvSpPr>
            <a:spLocks noChangeArrowheads="1"/>
          </p:cNvSpPr>
          <p:nvPr/>
        </p:nvSpPr>
        <p:spPr bwMode="auto">
          <a:xfrm>
            <a:off x="1579861" y="4261525"/>
            <a:ext cx="568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Sno</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Cno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SC</a:t>
            </a:r>
          </a:p>
          <a:p>
            <a:pPr lvl="1" eaLnBrk="1" hangingPunct="1">
              <a:spcBef>
                <a:spcPct val="0"/>
              </a:spcBef>
              <a:buClrTx/>
              <a:buFontTx/>
              <a:buNone/>
            </a:pPr>
            <a:r>
              <a:rPr lang="en-US" altLang="zh-CN" b="0" dirty="0">
                <a:solidFill>
                  <a:srgbClr val="003399"/>
                </a:solidFill>
                <a:latin typeface="Times New Roman" pitchFamily="18" charset="0"/>
              </a:rPr>
              <a:t>WHERE  Grade IS NULL</a:t>
            </a:r>
          </a:p>
        </p:txBody>
      </p:sp>
      <p:sp>
        <p:nvSpPr>
          <p:cNvPr id="2" name="TextBox 1"/>
          <p:cNvSpPr txBox="1"/>
          <p:nvPr/>
        </p:nvSpPr>
        <p:spPr>
          <a:xfrm>
            <a:off x="216828" y="2996952"/>
            <a:ext cx="8469971" cy="1200329"/>
          </a:xfrm>
          <a:prstGeom prst="rect">
            <a:avLst/>
          </a:prstGeom>
          <a:noFill/>
        </p:spPr>
        <p:txBody>
          <a:bodyPr wrap="square" rtlCol="0">
            <a:spAutoFit/>
          </a:bodyPr>
          <a:lstStyle/>
          <a:p>
            <a:pPr marL="342900" indent="-342900" algn="l" eaLnBrk="1" hangingPunct="1">
              <a:lnSpc>
                <a:spcPct val="130000"/>
              </a:lnSpc>
              <a:buFont typeface="Wingdings" panose="05000000000000000000" pitchFamily="2" charset="2"/>
              <a:buChar char="Ø"/>
            </a:pPr>
            <a:r>
              <a:rPr lang="zh-CN" altLang="en-US" b="0" dirty="0">
                <a:solidFill>
                  <a:schemeClr val="tx1"/>
                </a:solidFill>
                <a:ea typeface="宋体" charset="-122"/>
              </a:rPr>
              <a:t>某些学生选修课程后没有参加考试，所以有选课记录，但没有考试成绩。查询缺少成绩的学生的学号和相应的课程号。</a:t>
            </a:r>
          </a:p>
          <a:p>
            <a:pPr algn="l"/>
            <a:endParaRPr lang="zh-CN" altLang="en-US" dirty="0"/>
          </a:p>
        </p:txBody>
      </p:sp>
    </p:spTree>
    <p:extLst>
      <p:ext uri="{BB962C8B-B14F-4D97-AF65-F5344CB8AC3E}">
        <p14:creationId xmlns:p14="http://schemas.microsoft.com/office/powerpoint/2010/main" val="29408234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7316"/>
                                        </p:tgtEl>
                                        <p:attrNameLst>
                                          <p:attrName>style.visibility</p:attrName>
                                        </p:attrNameLst>
                                      </p:cBhvr>
                                      <p:to>
                                        <p:strVal val="visible"/>
                                      </p:to>
                                    </p:set>
                                    <p:animEffect transition="in" filter="slide(fromBottom)">
                                      <p:cBhvr>
                                        <p:cTn id="12" dur="500"/>
                                        <p:tgtEl>
                                          <p:spTgt spid="397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z="2800" dirty="0">
                <a:ea typeface="宋体" charset="-122"/>
              </a:rPr>
              <a:t>数据操作：数据查询  深入使用条件表达式</a:t>
            </a:r>
            <a:endParaRPr lang="zh-CN" altLang="zh-CN" dirty="0">
              <a:ea typeface="宋体" charset="-122"/>
            </a:endParaRPr>
          </a:p>
        </p:txBody>
      </p:sp>
      <p:sp>
        <p:nvSpPr>
          <p:cNvPr id="75779" name="Rectangle 3"/>
          <p:cNvSpPr>
            <a:spLocks noGrp="1" noChangeArrowheads="1"/>
          </p:cNvSpPr>
          <p:nvPr>
            <p:ph type="body" idx="1"/>
          </p:nvPr>
        </p:nvSpPr>
        <p:spPr>
          <a:xfrm>
            <a:off x="395536" y="1268760"/>
            <a:ext cx="7372350" cy="901080"/>
          </a:xfrm>
        </p:spPr>
        <p:txBody>
          <a:bodyPr/>
          <a:lstStyle/>
          <a:p>
            <a:pPr lvl="1" eaLnBrk="1" hangingPunct="1">
              <a:lnSpc>
                <a:spcPct val="130000"/>
              </a:lnSpc>
              <a:buFont typeface="Wingdings" panose="05000000000000000000" pitchFamily="2" charset="2"/>
              <a:buChar char="Ø"/>
            </a:pPr>
            <a:r>
              <a:rPr lang="zh-CN" altLang="en-US" dirty="0">
                <a:ea typeface="宋体" charset="-122"/>
              </a:rPr>
              <a:t>查所有有成绩的选课记录      </a:t>
            </a:r>
            <a:endParaRPr lang="zh-CN" altLang="en-US" b="1" dirty="0">
              <a:ea typeface="宋体" charset="-122"/>
            </a:endParaRPr>
          </a:p>
        </p:txBody>
      </p:sp>
      <p:sp>
        <p:nvSpPr>
          <p:cNvPr id="544773" name="Rectangle 5"/>
          <p:cNvSpPr>
            <a:spLocks noChangeArrowheads="1"/>
          </p:cNvSpPr>
          <p:nvPr/>
        </p:nvSpPr>
        <p:spPr bwMode="auto">
          <a:xfrm>
            <a:off x="1619249" y="2223815"/>
            <a:ext cx="53816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Sno</a:t>
            </a:r>
            <a:r>
              <a:rPr lang="zh-CN" altLang="en-US" b="0" dirty="0">
                <a:solidFill>
                  <a:srgbClr val="003399"/>
                </a:solidFill>
                <a:latin typeface="Times New Roman" pitchFamily="18" charset="0"/>
              </a:rPr>
              <a:t>，</a:t>
            </a:r>
            <a:r>
              <a:rPr lang="en-US" altLang="zh-CN" b="0" dirty="0" err="1">
                <a:solidFill>
                  <a:srgbClr val="003399"/>
                </a:solidFill>
                <a:latin typeface="Times New Roman" pitchFamily="18" charset="0"/>
              </a:rPr>
              <a:t>Cno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SC</a:t>
            </a:r>
          </a:p>
          <a:p>
            <a:pPr lvl="1" eaLnBrk="1" hangingPunct="1">
              <a:spcBef>
                <a:spcPct val="0"/>
              </a:spcBef>
              <a:buClrTx/>
              <a:buFontTx/>
              <a:buNone/>
            </a:pPr>
            <a:r>
              <a:rPr lang="en-US" altLang="zh-CN" b="0" dirty="0">
                <a:solidFill>
                  <a:srgbClr val="003399"/>
                </a:solidFill>
                <a:latin typeface="Times New Roman" pitchFamily="18" charset="0"/>
              </a:rPr>
              <a:t>WHERE  Grade </a:t>
            </a:r>
            <a:r>
              <a:rPr lang="en-US" altLang="zh-CN" b="0" dirty="0">
                <a:solidFill>
                  <a:srgbClr val="C00000"/>
                </a:solidFill>
                <a:latin typeface="Times New Roman" pitchFamily="18" charset="0"/>
              </a:rPr>
              <a:t>IS NOT NULL</a:t>
            </a:r>
            <a:endParaRPr lang="zh-CN" altLang="en-US" b="0" dirty="0">
              <a:latin typeface="Times New Roman" pitchFamily="18" charset="0"/>
            </a:endParaRPr>
          </a:p>
        </p:txBody>
      </p:sp>
    </p:spTree>
    <p:extLst>
      <p:ext uri="{BB962C8B-B14F-4D97-AF65-F5344CB8AC3E}">
        <p14:creationId xmlns:p14="http://schemas.microsoft.com/office/powerpoint/2010/main" val="1260059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4773"/>
                                        </p:tgtEl>
                                        <p:attrNameLst>
                                          <p:attrName>style.visibility</p:attrName>
                                        </p:attrNameLst>
                                      </p:cBhvr>
                                      <p:to>
                                        <p:strVal val="visible"/>
                                      </p:to>
                                    </p:set>
                                    <p:animEffect transition="in" filter="slide(fromBottom)">
                                      <p:cBhvr>
                                        <p:cTn id="7" dur="500"/>
                                        <p:tgtEl>
                                          <p:spTgt spid="544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z="3200" dirty="0">
                <a:ea typeface="宋体" charset="-122"/>
              </a:rPr>
              <a:t>数据操作：数据查询  深入使用条件表达式</a:t>
            </a:r>
            <a:endParaRPr lang="zh-CN" altLang="en-US" dirty="0">
              <a:ea typeface="宋体" charset="-122"/>
            </a:endParaRPr>
          </a:p>
        </p:txBody>
      </p:sp>
      <p:sp>
        <p:nvSpPr>
          <p:cNvPr id="76803" name="Rectangle 3"/>
          <p:cNvSpPr>
            <a:spLocks noGrp="1" noChangeArrowheads="1"/>
          </p:cNvSpPr>
          <p:nvPr>
            <p:ph type="body" idx="1"/>
          </p:nvPr>
        </p:nvSpPr>
        <p:spPr>
          <a:xfrm>
            <a:off x="185738" y="2204864"/>
            <a:ext cx="8562726" cy="2042120"/>
          </a:xfrm>
          <a:solidFill>
            <a:schemeClr val="accent6">
              <a:lumMod val="20000"/>
              <a:lumOff val="80000"/>
            </a:schemeClr>
          </a:solidFill>
        </p:spPr>
        <p:txBody>
          <a:bodyPr/>
          <a:lstStyle/>
          <a:p>
            <a:pPr eaLnBrk="1" hangingPunct="1">
              <a:lnSpc>
                <a:spcPct val="140000"/>
              </a:lnSpc>
            </a:pPr>
            <a:r>
              <a:rPr lang="zh-CN" altLang="en-US" sz="2400" dirty="0">
                <a:ea typeface="宋体" charset="-122"/>
              </a:rPr>
              <a:t>逻辑运算符：</a:t>
            </a:r>
            <a:r>
              <a:rPr lang="en-US" altLang="zh-CN" sz="2400" dirty="0">
                <a:ea typeface="宋体" charset="-122"/>
              </a:rPr>
              <a:t>AND</a:t>
            </a:r>
            <a:r>
              <a:rPr lang="zh-CN" altLang="en-US" sz="2400" dirty="0">
                <a:ea typeface="宋体" charset="-122"/>
              </a:rPr>
              <a:t>和 </a:t>
            </a:r>
            <a:r>
              <a:rPr lang="en-US" altLang="zh-CN" sz="2400" dirty="0">
                <a:ea typeface="宋体" charset="-122"/>
              </a:rPr>
              <a:t>OR</a:t>
            </a:r>
            <a:r>
              <a:rPr lang="zh-CN" altLang="en-US" sz="2400" dirty="0">
                <a:ea typeface="宋体" charset="-122"/>
              </a:rPr>
              <a:t>来联结多个查询条件</a:t>
            </a:r>
            <a:endParaRPr lang="zh-CN" altLang="en-US" dirty="0">
              <a:ea typeface="宋体" charset="-122"/>
            </a:endParaRPr>
          </a:p>
          <a:p>
            <a:pPr lvl="2" eaLnBrk="1" hangingPunct="1">
              <a:lnSpc>
                <a:spcPct val="140000"/>
              </a:lnSpc>
            </a:pPr>
            <a:r>
              <a:rPr lang="zh-CN" altLang="en-US" dirty="0">
                <a:ea typeface="宋体" charset="-122"/>
              </a:rPr>
              <a:t> </a:t>
            </a:r>
            <a:r>
              <a:rPr lang="en-US" altLang="zh-CN" dirty="0">
                <a:ea typeface="宋体" charset="-122"/>
              </a:rPr>
              <a:t>AND</a:t>
            </a:r>
            <a:r>
              <a:rPr lang="zh-CN" altLang="en-US" dirty="0">
                <a:ea typeface="宋体" charset="-122"/>
              </a:rPr>
              <a:t>的优先级高于</a:t>
            </a:r>
            <a:r>
              <a:rPr lang="en-US" altLang="zh-CN" dirty="0">
                <a:ea typeface="宋体" charset="-122"/>
              </a:rPr>
              <a:t>OR</a:t>
            </a:r>
          </a:p>
          <a:p>
            <a:pPr lvl="2" eaLnBrk="1" hangingPunct="1">
              <a:lnSpc>
                <a:spcPct val="140000"/>
              </a:lnSpc>
            </a:pPr>
            <a:r>
              <a:rPr lang="en-US" altLang="zh-CN" dirty="0">
                <a:ea typeface="宋体" charset="-122"/>
              </a:rPr>
              <a:t> </a:t>
            </a:r>
            <a:r>
              <a:rPr lang="zh-CN" altLang="en-US" dirty="0">
                <a:ea typeface="宋体" charset="-122"/>
              </a:rPr>
              <a:t>可以用括号改变优先级</a:t>
            </a:r>
          </a:p>
        </p:txBody>
      </p:sp>
      <p:sp>
        <p:nvSpPr>
          <p:cNvPr id="4" name="Rectangle 3"/>
          <p:cNvSpPr txBox="1">
            <a:spLocks noChangeArrowheads="1"/>
          </p:cNvSpPr>
          <p:nvPr/>
        </p:nvSpPr>
        <p:spPr bwMode="auto">
          <a:xfrm>
            <a:off x="207814" y="1412776"/>
            <a:ext cx="8562726" cy="72008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40000"/>
              </a:lnSpc>
            </a:pPr>
            <a:r>
              <a:rPr lang="zh-CN" altLang="en-US" sz="2400" b="0" kern="0" dirty="0">
                <a:ea typeface="宋体" charset="-122"/>
              </a:rPr>
              <a:t>问题：进行查询时，如果需要满足多个条件，如何表达？</a:t>
            </a:r>
            <a:endParaRPr lang="en-US" altLang="zh-CN" sz="2400" b="0" kern="0" dirty="0">
              <a:ea typeface="宋体" charset="-122"/>
            </a:endParaRPr>
          </a:p>
        </p:txBody>
      </p:sp>
      <p:sp>
        <p:nvSpPr>
          <p:cNvPr id="5" name="Rectangle 3"/>
          <p:cNvSpPr txBox="1">
            <a:spLocks noChangeArrowheads="1"/>
          </p:cNvSpPr>
          <p:nvPr/>
        </p:nvSpPr>
        <p:spPr bwMode="auto">
          <a:xfrm>
            <a:off x="255638" y="4273749"/>
            <a:ext cx="737235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anose="05000000000000000000" pitchFamily="2" charset="2"/>
              <a:buChar char="Ø"/>
            </a:pPr>
            <a:r>
              <a:rPr lang="zh-CN" altLang="en-US" sz="2400" kern="0" dirty="0">
                <a:ea typeface="宋体" charset="-122"/>
              </a:rPr>
              <a:t>查询计算机系年龄在</a:t>
            </a:r>
            <a:r>
              <a:rPr lang="en-US" altLang="zh-CN" sz="2400" kern="0" dirty="0">
                <a:ea typeface="宋体" charset="-122"/>
              </a:rPr>
              <a:t>20</a:t>
            </a:r>
            <a:r>
              <a:rPr lang="zh-CN" altLang="en-US" sz="2400" kern="0" dirty="0">
                <a:ea typeface="宋体" charset="-122"/>
              </a:rPr>
              <a:t>岁以下的学生姓名。</a:t>
            </a:r>
            <a:endParaRPr lang="zh-CN" altLang="en-US" kern="0" dirty="0">
              <a:ea typeface="宋体" charset="-122"/>
            </a:endParaRPr>
          </a:p>
          <a:p>
            <a:pPr>
              <a:buFont typeface="Wingdings" pitchFamily="2" charset="2"/>
              <a:buNone/>
            </a:pPr>
            <a:r>
              <a:rPr lang="zh-CN" altLang="en-US" kern="0" dirty="0">
                <a:ea typeface="宋体" charset="-122"/>
              </a:rPr>
              <a:t>     </a:t>
            </a:r>
          </a:p>
        </p:txBody>
      </p:sp>
      <p:sp>
        <p:nvSpPr>
          <p:cNvPr id="6" name="Rectangle 4"/>
          <p:cNvSpPr>
            <a:spLocks noChangeArrowheads="1"/>
          </p:cNvSpPr>
          <p:nvPr/>
        </p:nvSpPr>
        <p:spPr bwMode="auto">
          <a:xfrm>
            <a:off x="889224" y="4847879"/>
            <a:ext cx="67691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en-US" altLang="zh-CN" sz="2400" b="0" dirty="0">
                <a:solidFill>
                  <a:srgbClr val="003399"/>
                </a:solidFill>
                <a:latin typeface="Times New Roman" pitchFamily="18" charset="0"/>
              </a:rPr>
              <a:t>SELECT </a:t>
            </a:r>
            <a:r>
              <a:rPr lang="en-US" altLang="zh-CN" sz="2400" b="0" dirty="0" err="1">
                <a:solidFill>
                  <a:srgbClr val="003399"/>
                </a:solidFill>
                <a:latin typeface="Times New Roman" pitchFamily="18" charset="0"/>
              </a:rPr>
              <a:t>Sname</a:t>
            </a:r>
            <a:endParaRPr lang="en-US" altLang="zh-CN" sz="2400" b="0" dirty="0">
              <a:solidFill>
                <a:srgbClr val="003399"/>
              </a:solidFill>
              <a:latin typeface="Times New Roman" pitchFamily="18" charset="0"/>
            </a:endParaRPr>
          </a:p>
          <a:p>
            <a:pPr eaLnBrk="1" hangingPunct="1">
              <a:spcBef>
                <a:spcPct val="0"/>
              </a:spcBef>
              <a:buClrTx/>
              <a:buFontTx/>
              <a:buNone/>
            </a:pPr>
            <a:r>
              <a:rPr lang="en-US" altLang="zh-CN" sz="2400" b="0" dirty="0">
                <a:solidFill>
                  <a:srgbClr val="003399"/>
                </a:solidFill>
                <a:latin typeface="Times New Roman" pitchFamily="18" charset="0"/>
              </a:rPr>
              <a:t>FROM  Student</a:t>
            </a:r>
          </a:p>
          <a:p>
            <a:pPr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'CS' AND Sage&lt;20</a:t>
            </a:r>
            <a:endParaRPr lang="zh-CN" altLang="en-US" sz="2400" b="0" dirty="0">
              <a:solidFill>
                <a:srgbClr val="003399"/>
              </a:solidFill>
              <a:latin typeface="Times New Roman" pitchFamily="18" charset="0"/>
            </a:endParaRPr>
          </a:p>
        </p:txBody>
      </p:sp>
    </p:spTree>
    <p:extLst>
      <p:ext uri="{BB962C8B-B14F-4D97-AF65-F5344CB8AC3E}">
        <p14:creationId xmlns:p14="http://schemas.microsoft.com/office/powerpoint/2010/main" val="11953237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03">
                                            <p:bg/>
                                          </p:spTgt>
                                        </p:tgtEl>
                                        <p:attrNameLst>
                                          <p:attrName>style.visibility</p:attrName>
                                        </p:attrNameLst>
                                      </p:cBhvr>
                                      <p:to>
                                        <p:strVal val="visible"/>
                                      </p:to>
                                    </p:set>
                                    <p:animEffect transition="in" filter="barn(inVertical)">
                                      <p:cBhvr>
                                        <p:cTn id="7" dur="500"/>
                                        <p:tgtEl>
                                          <p:spTgt spid="76803">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6803">
                                            <p:txEl>
                                              <p:pRg st="0" end="0"/>
                                            </p:txEl>
                                          </p:spTgt>
                                        </p:tgtEl>
                                        <p:attrNameLst>
                                          <p:attrName>style.visibility</p:attrName>
                                        </p:attrNameLst>
                                      </p:cBhvr>
                                      <p:to>
                                        <p:strVal val="visible"/>
                                      </p:to>
                                    </p:set>
                                    <p:animEffect transition="in" filter="barn(inVertical)">
                                      <p:cBhvr>
                                        <p:cTn id="10" dur="500"/>
                                        <p:tgtEl>
                                          <p:spTgt spid="7680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Effect transition="in" filter="barn(inVertical)">
                                      <p:cBhvr>
                                        <p:cTn id="13" dur="500"/>
                                        <p:tgtEl>
                                          <p:spTgt spid="7680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6803">
                                            <p:txEl>
                                              <p:pRg st="2" end="2"/>
                                            </p:txEl>
                                          </p:spTgt>
                                        </p:tgtEl>
                                        <p:attrNameLst>
                                          <p:attrName>style.visibility</p:attrName>
                                        </p:attrNameLst>
                                      </p:cBhvr>
                                      <p:to>
                                        <p:strVal val="visible"/>
                                      </p:to>
                                    </p:set>
                                    <p:animEffect transition="in" filter="barn(inVertical)">
                                      <p:cBhvr>
                                        <p:cTn id="16" dur="500"/>
                                        <p:tgtEl>
                                          <p:spTgt spid="7680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lide(fromBottom)">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dirty="0"/>
              <a:t>关系数据库语言概述：</a:t>
            </a:r>
            <a:r>
              <a:rPr lang="en-US" altLang="zh-CN" sz="3200" dirty="0"/>
              <a:t>SQL</a:t>
            </a:r>
            <a:endParaRPr lang="zh-CN" altLang="en-US" sz="3200" dirty="0">
              <a:ea typeface="宋体" charset="-122"/>
            </a:endParaRPr>
          </a:p>
        </p:txBody>
      </p:sp>
      <p:sp>
        <p:nvSpPr>
          <p:cNvPr id="5123" name="Rectangle 3"/>
          <p:cNvSpPr>
            <a:spLocks noGrp="1" noChangeArrowheads="1"/>
          </p:cNvSpPr>
          <p:nvPr>
            <p:ph type="body" idx="1"/>
          </p:nvPr>
        </p:nvSpPr>
        <p:spPr>
          <a:xfrm>
            <a:off x="185738" y="1447800"/>
            <a:ext cx="8634734" cy="4953000"/>
          </a:xfrm>
        </p:spPr>
        <p:txBody>
          <a:bodyPr/>
          <a:lstStyle/>
          <a:p>
            <a:r>
              <a:rPr lang="en-US" altLang="zh-CN" sz="2400" dirty="0">
                <a:ea typeface="宋体" charset="-122"/>
              </a:rPr>
              <a:t>SQL</a:t>
            </a:r>
            <a:r>
              <a:rPr lang="zh-CN" altLang="en-US" sz="2400" dirty="0">
                <a:ea typeface="宋体" charset="-122"/>
              </a:rPr>
              <a:t>语言的标准化历程</a:t>
            </a:r>
            <a:endParaRPr lang="en-US" altLang="zh-CN" sz="2400" b="0" dirty="0">
              <a:ea typeface="宋体" charset="-122"/>
            </a:endParaRPr>
          </a:p>
          <a:p>
            <a:pPr lvl="1"/>
            <a:r>
              <a:rPr lang="en-US" altLang="zh-CN" sz="2000" b="0" dirty="0">
                <a:ea typeface="宋体" charset="-122"/>
              </a:rPr>
              <a:t>1974</a:t>
            </a:r>
            <a:r>
              <a:rPr lang="zh-CN" altLang="en-US" sz="2000" b="0" dirty="0">
                <a:ea typeface="宋体" charset="-122"/>
              </a:rPr>
              <a:t>年，由</a:t>
            </a:r>
            <a:r>
              <a:rPr lang="en-US" altLang="zh-CN" sz="2000" b="0" dirty="0">
                <a:ea typeface="宋体" charset="-122"/>
              </a:rPr>
              <a:t>Boyce</a:t>
            </a:r>
            <a:r>
              <a:rPr lang="zh-CN" altLang="en-US" sz="2000" b="0" dirty="0">
                <a:ea typeface="宋体" charset="-122"/>
              </a:rPr>
              <a:t>和</a:t>
            </a:r>
            <a:r>
              <a:rPr lang="en-US" altLang="zh-CN" sz="2000" b="0" dirty="0">
                <a:ea typeface="宋体" charset="-122"/>
              </a:rPr>
              <a:t>Chamberlin</a:t>
            </a:r>
            <a:r>
              <a:rPr lang="zh-CN" altLang="en-US" sz="2000" b="0" dirty="0">
                <a:ea typeface="宋体" charset="-122"/>
              </a:rPr>
              <a:t>提出；</a:t>
            </a:r>
          </a:p>
          <a:p>
            <a:pPr lvl="1"/>
            <a:r>
              <a:rPr lang="en-US" altLang="zh-CN" sz="2000" b="0" dirty="0">
                <a:ea typeface="宋体" charset="-122"/>
              </a:rPr>
              <a:t>1986</a:t>
            </a:r>
            <a:r>
              <a:rPr lang="zh-CN" altLang="en-US" sz="2000" b="0" dirty="0">
                <a:ea typeface="宋体" charset="-122"/>
              </a:rPr>
              <a:t>年</a:t>
            </a:r>
            <a:r>
              <a:rPr lang="en-US" altLang="zh-CN" sz="2000" b="0" dirty="0">
                <a:ea typeface="宋体" charset="-122"/>
              </a:rPr>
              <a:t>10</a:t>
            </a:r>
            <a:r>
              <a:rPr lang="zh-CN" altLang="en-US" sz="2000" b="0" dirty="0">
                <a:ea typeface="宋体" charset="-122"/>
              </a:rPr>
              <a:t>月，</a:t>
            </a:r>
            <a:r>
              <a:rPr lang="en-US" altLang="zh-CN" sz="2000" b="0" dirty="0">
                <a:ea typeface="宋体" charset="-122"/>
              </a:rPr>
              <a:t>American National Standard Institute</a:t>
            </a:r>
            <a:r>
              <a:rPr lang="zh-CN" altLang="en-US" sz="2000" b="0" dirty="0">
                <a:ea typeface="宋体" charset="-122"/>
              </a:rPr>
              <a:t>的数据库委员会</a:t>
            </a:r>
            <a:r>
              <a:rPr lang="en-US" altLang="zh-CN" sz="2000" b="0" dirty="0">
                <a:ea typeface="宋体" charset="-122"/>
              </a:rPr>
              <a:t>X3H2</a:t>
            </a:r>
            <a:r>
              <a:rPr lang="zh-CN" altLang="en-US" sz="2000" b="0" dirty="0">
                <a:ea typeface="宋体" charset="-122"/>
              </a:rPr>
              <a:t>将</a:t>
            </a:r>
            <a:r>
              <a:rPr lang="en-US" altLang="zh-CN" sz="2000" b="0" dirty="0">
                <a:ea typeface="宋体" charset="-122"/>
              </a:rPr>
              <a:t>SQL</a:t>
            </a:r>
            <a:r>
              <a:rPr lang="zh-CN" altLang="en-US" sz="2000" b="0" dirty="0">
                <a:ea typeface="宋体" charset="-122"/>
              </a:rPr>
              <a:t>作为关系数据库语言的美国标准，并公布了</a:t>
            </a:r>
            <a:r>
              <a:rPr lang="en-US" altLang="zh-CN" sz="2000" b="0" dirty="0">
                <a:ea typeface="宋体" charset="-122"/>
              </a:rPr>
              <a:t>SQL-86</a:t>
            </a:r>
            <a:r>
              <a:rPr lang="zh-CN" altLang="en-US" sz="2000" b="0" dirty="0">
                <a:ea typeface="宋体" charset="-122"/>
              </a:rPr>
              <a:t>版本；</a:t>
            </a:r>
          </a:p>
          <a:p>
            <a:pPr lvl="1"/>
            <a:r>
              <a:rPr lang="en-US" altLang="zh-CN" sz="2000" b="0" dirty="0">
                <a:ea typeface="宋体" charset="-122"/>
              </a:rPr>
              <a:t>1987</a:t>
            </a:r>
            <a:r>
              <a:rPr lang="zh-CN" altLang="en-US" sz="2000" b="0" dirty="0">
                <a:ea typeface="宋体" charset="-122"/>
              </a:rPr>
              <a:t>年，</a:t>
            </a:r>
            <a:r>
              <a:rPr lang="en-US" altLang="zh-CN" sz="2000" b="0" dirty="0">
                <a:ea typeface="宋体" charset="-122"/>
              </a:rPr>
              <a:t>ISO</a:t>
            </a:r>
            <a:r>
              <a:rPr lang="zh-CN" altLang="en-US" sz="2000" b="0" dirty="0">
                <a:ea typeface="宋体" charset="-122"/>
              </a:rPr>
              <a:t>通过了</a:t>
            </a:r>
            <a:r>
              <a:rPr lang="en-US" altLang="zh-CN" sz="2000" b="0" dirty="0">
                <a:ea typeface="宋体" charset="-122"/>
              </a:rPr>
              <a:t>SQL-86</a:t>
            </a:r>
            <a:r>
              <a:rPr lang="zh-CN" altLang="en-US" sz="2000" b="0" dirty="0">
                <a:ea typeface="宋体" charset="-122"/>
              </a:rPr>
              <a:t>标准；</a:t>
            </a:r>
          </a:p>
          <a:p>
            <a:pPr lvl="1"/>
            <a:r>
              <a:rPr lang="en-US" altLang="zh-CN" sz="2000" b="0" dirty="0">
                <a:ea typeface="宋体" charset="-122"/>
              </a:rPr>
              <a:t>1992</a:t>
            </a:r>
            <a:r>
              <a:rPr lang="zh-CN" altLang="en-US" sz="2000" b="0" dirty="0">
                <a:ea typeface="宋体" charset="-122"/>
              </a:rPr>
              <a:t>年，</a:t>
            </a:r>
            <a:r>
              <a:rPr lang="en-US" altLang="zh-CN" sz="2000" b="0" dirty="0">
                <a:ea typeface="宋体" charset="-122"/>
              </a:rPr>
              <a:t>ISO</a:t>
            </a:r>
            <a:r>
              <a:rPr lang="zh-CN" altLang="en-US" sz="2000" b="0" dirty="0">
                <a:ea typeface="宋体" charset="-122"/>
              </a:rPr>
              <a:t>公布了</a:t>
            </a:r>
            <a:r>
              <a:rPr lang="en-US" altLang="zh-CN" sz="2000" b="0" dirty="0">
                <a:ea typeface="宋体" charset="-122"/>
              </a:rPr>
              <a:t>SQL-92</a:t>
            </a:r>
            <a:r>
              <a:rPr lang="zh-CN" altLang="en-US" sz="2000" b="0" dirty="0">
                <a:ea typeface="宋体" charset="-122"/>
              </a:rPr>
              <a:t>标准；</a:t>
            </a:r>
          </a:p>
          <a:p>
            <a:pPr lvl="1"/>
            <a:r>
              <a:rPr lang="en-US" altLang="zh-CN" sz="2000" b="0" dirty="0">
                <a:ea typeface="宋体" charset="-122"/>
              </a:rPr>
              <a:t>ISO</a:t>
            </a:r>
            <a:r>
              <a:rPr lang="zh-CN" altLang="en-US" sz="2000" b="0" dirty="0">
                <a:ea typeface="宋体" charset="-122"/>
              </a:rPr>
              <a:t>公布了</a:t>
            </a:r>
            <a:r>
              <a:rPr lang="en-US" altLang="zh-CN" sz="2000" b="0" dirty="0">
                <a:ea typeface="宋体" charset="-122"/>
              </a:rPr>
              <a:t>SQL-99</a:t>
            </a:r>
            <a:r>
              <a:rPr lang="zh-CN" altLang="en-US" sz="2000" b="0" dirty="0">
                <a:ea typeface="宋体" charset="-122"/>
              </a:rPr>
              <a:t>（</a:t>
            </a:r>
            <a:r>
              <a:rPr lang="en-US" altLang="zh-CN" sz="2000" b="0" dirty="0">
                <a:ea typeface="宋体" charset="-122"/>
              </a:rPr>
              <a:t>SQL3</a:t>
            </a:r>
            <a:r>
              <a:rPr lang="zh-CN" altLang="en-US" sz="2000" b="0" dirty="0">
                <a:ea typeface="宋体" charset="-122"/>
              </a:rPr>
              <a:t>）标准；</a:t>
            </a:r>
          </a:p>
          <a:p>
            <a:pPr lvl="1"/>
            <a:r>
              <a:rPr lang="en-US" altLang="zh-CN" sz="2000" b="0" dirty="0">
                <a:ea typeface="宋体" charset="-122"/>
              </a:rPr>
              <a:t>SQL2003</a:t>
            </a:r>
            <a:r>
              <a:rPr lang="zh-CN" altLang="en-US" sz="2000" b="0" dirty="0">
                <a:ea typeface="宋体" charset="-122"/>
              </a:rPr>
              <a:t>、</a:t>
            </a:r>
            <a:r>
              <a:rPr lang="en-US" altLang="zh-CN" sz="2000" b="0" dirty="0">
                <a:ea typeface="宋体" charset="-122"/>
              </a:rPr>
              <a:t>SQL2008</a:t>
            </a:r>
            <a:r>
              <a:rPr lang="zh-CN" altLang="en-US" sz="2000" b="0" dirty="0">
                <a:ea typeface="宋体" charset="-122"/>
              </a:rPr>
              <a:t>、</a:t>
            </a:r>
            <a:r>
              <a:rPr lang="en-US" altLang="zh-CN" sz="2000" b="0" dirty="0">
                <a:ea typeface="宋体" charset="-122"/>
              </a:rPr>
              <a:t>SQL 2011</a:t>
            </a:r>
          </a:p>
          <a:p>
            <a:pPr lvl="1"/>
            <a:r>
              <a:rPr lang="zh-CN" altLang="en-US" sz="2000" b="0" dirty="0">
                <a:ea typeface="宋体" charset="-122"/>
              </a:rPr>
              <a:t>参考网站：</a:t>
            </a:r>
            <a:r>
              <a:rPr lang="en-US" altLang="zh-CN" sz="2000" dirty="0">
                <a:ea typeface="宋体" charset="-122"/>
              </a:rPr>
              <a:t> https://www.iso.org/standard/63555.html</a:t>
            </a:r>
            <a:endParaRPr lang="en-US" altLang="zh-CN" dirty="0">
              <a:ea typeface="宋体" charset="-122"/>
            </a:endParaRPr>
          </a:p>
        </p:txBody>
      </p:sp>
    </p:spTree>
    <p:extLst>
      <p:ext uri="{BB962C8B-B14F-4D97-AF65-F5344CB8AC3E}">
        <p14:creationId xmlns:p14="http://schemas.microsoft.com/office/powerpoint/2010/main" val="3560963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z="2800" dirty="0">
                <a:ea typeface="宋体" charset="-122"/>
              </a:rPr>
              <a:t>数据操作：数据查询  深入使用条件表达式</a:t>
            </a:r>
          </a:p>
        </p:txBody>
      </p:sp>
      <p:sp>
        <p:nvSpPr>
          <p:cNvPr id="78851" name="Rectangle 3"/>
          <p:cNvSpPr>
            <a:spLocks noGrp="1" noChangeArrowheads="1"/>
          </p:cNvSpPr>
          <p:nvPr>
            <p:ph type="body" idx="1"/>
          </p:nvPr>
        </p:nvSpPr>
        <p:spPr>
          <a:xfrm>
            <a:off x="192386" y="1340768"/>
            <a:ext cx="8153400" cy="936104"/>
          </a:xfrm>
        </p:spPr>
        <p:txBody>
          <a:bodyPr/>
          <a:lstStyle/>
          <a:p>
            <a:pPr eaLnBrk="1" hangingPunct="1">
              <a:buFont typeface="Wingdings" panose="05000000000000000000" pitchFamily="2" charset="2"/>
              <a:buChar char="Ø"/>
            </a:pPr>
            <a:r>
              <a:rPr lang="zh-CN" altLang="en-US" sz="2400" dirty="0">
                <a:ea typeface="宋体" charset="-122"/>
              </a:rPr>
              <a:t>查询信息系（</a:t>
            </a:r>
            <a:r>
              <a:rPr lang="en-US" altLang="zh-CN" sz="2400" dirty="0">
                <a:ea typeface="宋体" charset="-122"/>
              </a:rPr>
              <a:t>IS</a:t>
            </a:r>
            <a:r>
              <a:rPr lang="zh-CN" altLang="en-US" sz="2400" dirty="0">
                <a:ea typeface="宋体" charset="-122"/>
              </a:rPr>
              <a:t>）、数学系（</a:t>
            </a:r>
            <a:r>
              <a:rPr lang="en-US" altLang="zh-CN" sz="2400" dirty="0">
                <a:ea typeface="宋体" charset="-122"/>
              </a:rPr>
              <a:t>MA</a:t>
            </a:r>
            <a:r>
              <a:rPr lang="zh-CN" altLang="en-US" sz="2400" dirty="0">
                <a:ea typeface="宋体" charset="-122"/>
              </a:rPr>
              <a:t>）和计算机科学系（</a:t>
            </a:r>
            <a:r>
              <a:rPr lang="en-US" altLang="zh-CN" sz="2400" dirty="0">
                <a:ea typeface="宋体" charset="-122"/>
              </a:rPr>
              <a:t>CS</a:t>
            </a:r>
            <a:r>
              <a:rPr lang="zh-CN" altLang="en-US" sz="2400" dirty="0">
                <a:ea typeface="宋体" charset="-122"/>
              </a:rPr>
              <a:t>）学生的姓名和性别。</a:t>
            </a:r>
          </a:p>
          <a:p>
            <a:pPr lvl="2" eaLnBrk="1" hangingPunct="1">
              <a:buFontTx/>
              <a:buNone/>
            </a:pPr>
            <a:endParaRPr lang="zh-CN" altLang="en-US" sz="2000" dirty="0">
              <a:ea typeface="宋体" charset="-122"/>
            </a:endParaRPr>
          </a:p>
          <a:p>
            <a:pPr lvl="1" eaLnBrk="1" hangingPunct="1">
              <a:buFont typeface="Wingdings" pitchFamily="2" charset="2"/>
              <a:buNone/>
            </a:pPr>
            <a:endParaRPr lang="en-US" altLang="zh-CN" sz="2000" dirty="0">
              <a:ea typeface="宋体" charset="-122"/>
            </a:endParaRPr>
          </a:p>
        </p:txBody>
      </p:sp>
      <p:sp>
        <p:nvSpPr>
          <p:cNvPr id="513026" name="Text Box 2"/>
          <p:cNvSpPr txBox="1">
            <a:spLocks noChangeArrowheads="1"/>
          </p:cNvSpPr>
          <p:nvPr/>
        </p:nvSpPr>
        <p:spPr bwMode="auto">
          <a:xfrm>
            <a:off x="683567" y="2276872"/>
            <a:ext cx="82318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2" eaLnBrk="1" hangingPunct="1">
              <a:spcBef>
                <a:spcPct val="0"/>
              </a:spcBef>
              <a:buClrTx/>
              <a:buFontTx/>
              <a:buNone/>
            </a:pPr>
            <a:r>
              <a:rPr lang="en-US" altLang="zh-CN" sz="2400" b="0" dirty="0">
                <a:solidFill>
                  <a:srgbClr val="003399"/>
                </a:solidFill>
                <a:latin typeface="Times New Roman" pitchFamily="18" charset="0"/>
              </a:rPr>
              <a:t>SELECT </a:t>
            </a:r>
            <a:r>
              <a:rPr lang="en-US" altLang="zh-CN" sz="2400" b="0" dirty="0" err="1">
                <a:solidFill>
                  <a:srgbClr val="003399"/>
                </a:solidFill>
                <a:latin typeface="Times New Roman" pitchFamily="18" charset="0"/>
              </a:rPr>
              <a:t>Sname</a:t>
            </a:r>
            <a:r>
              <a:rPr lang="zh-CN" altLang="en-US" sz="2400" b="0" dirty="0">
                <a:solidFill>
                  <a:srgbClr val="003399"/>
                </a:solidFill>
                <a:latin typeface="Times New Roman" pitchFamily="18" charset="0"/>
              </a:rPr>
              <a:t>，</a:t>
            </a:r>
            <a:r>
              <a:rPr lang="en-US" altLang="zh-CN" sz="2400" b="0" dirty="0" err="1">
                <a:solidFill>
                  <a:srgbClr val="003399"/>
                </a:solidFill>
                <a:latin typeface="Times New Roman" pitchFamily="18" charset="0"/>
              </a:rPr>
              <a:t>Ssex</a:t>
            </a:r>
            <a:endParaRPr lang="en-US" altLang="zh-CN" sz="2400" b="0" dirty="0">
              <a:solidFill>
                <a:srgbClr val="003399"/>
              </a:solidFill>
              <a:latin typeface="Times New Roman" pitchFamily="18" charset="0"/>
            </a:endParaRPr>
          </a:p>
          <a:p>
            <a:pPr lvl="2" eaLnBrk="1" hangingPunct="1">
              <a:spcBef>
                <a:spcPct val="0"/>
              </a:spcBef>
              <a:buClrTx/>
              <a:buFontTx/>
              <a:buNone/>
            </a:pPr>
            <a:r>
              <a:rPr lang="en-US" altLang="zh-CN" sz="2400" b="0" dirty="0">
                <a:solidFill>
                  <a:srgbClr val="003399"/>
                </a:solidFill>
                <a:latin typeface="Times New Roman" pitchFamily="18" charset="0"/>
              </a:rPr>
              <a:t>FROM Student</a:t>
            </a:r>
          </a:p>
          <a:p>
            <a:pPr lvl="2"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IN ( 'IS'</a:t>
            </a:r>
            <a:r>
              <a:rPr lang="zh-CN" altLang="en-US" sz="2400" b="0" dirty="0">
                <a:solidFill>
                  <a:srgbClr val="003399"/>
                </a:solidFill>
                <a:latin typeface="Times New Roman" pitchFamily="18" charset="0"/>
              </a:rPr>
              <a:t>，</a:t>
            </a:r>
            <a:r>
              <a:rPr lang="en-US" altLang="zh-CN" sz="2400" b="0" dirty="0">
                <a:solidFill>
                  <a:srgbClr val="003399"/>
                </a:solidFill>
                <a:latin typeface="Times New Roman" pitchFamily="18" charset="0"/>
              </a:rPr>
              <a:t>'MA'</a:t>
            </a:r>
            <a:r>
              <a:rPr lang="zh-CN" altLang="en-US" sz="2400" b="0" dirty="0">
                <a:solidFill>
                  <a:srgbClr val="003399"/>
                </a:solidFill>
                <a:latin typeface="Times New Roman" pitchFamily="18" charset="0"/>
              </a:rPr>
              <a:t>，</a:t>
            </a:r>
            <a:r>
              <a:rPr lang="en-US" altLang="zh-CN" sz="2400" b="0" dirty="0">
                <a:solidFill>
                  <a:srgbClr val="003399"/>
                </a:solidFill>
                <a:latin typeface="Times New Roman" pitchFamily="18" charset="0"/>
              </a:rPr>
              <a:t>'CS' )</a:t>
            </a:r>
          </a:p>
          <a:p>
            <a:pPr eaLnBrk="1" hangingPunct="1">
              <a:spcBef>
                <a:spcPct val="0"/>
              </a:spcBef>
              <a:buClrTx/>
              <a:buFontTx/>
              <a:buNone/>
            </a:pPr>
            <a:r>
              <a:rPr lang="zh-CN" altLang="en-US" sz="2400" b="0" dirty="0">
                <a:latin typeface="Times New Roman" pitchFamily="18" charset="0"/>
              </a:rPr>
              <a:t>或：</a:t>
            </a:r>
          </a:p>
          <a:p>
            <a:pPr lvl="2" eaLnBrk="1" hangingPunct="1">
              <a:spcBef>
                <a:spcPct val="0"/>
              </a:spcBef>
              <a:buClrTx/>
              <a:buFontTx/>
              <a:buNone/>
            </a:pPr>
            <a:r>
              <a:rPr lang="en-US" altLang="zh-CN" sz="2400" b="0" dirty="0">
                <a:solidFill>
                  <a:srgbClr val="003399"/>
                </a:solidFill>
                <a:latin typeface="Times New Roman" pitchFamily="18" charset="0"/>
              </a:rPr>
              <a:t>SELECT </a:t>
            </a:r>
            <a:r>
              <a:rPr lang="en-US" altLang="zh-CN" sz="2400" b="0" dirty="0" err="1">
                <a:solidFill>
                  <a:srgbClr val="003399"/>
                </a:solidFill>
                <a:latin typeface="Times New Roman" pitchFamily="18" charset="0"/>
              </a:rPr>
              <a:t>Sname</a:t>
            </a:r>
            <a:r>
              <a:rPr lang="zh-CN" altLang="en-US" sz="2400" b="0" dirty="0">
                <a:solidFill>
                  <a:srgbClr val="003399"/>
                </a:solidFill>
                <a:latin typeface="Times New Roman" pitchFamily="18" charset="0"/>
              </a:rPr>
              <a:t>，</a:t>
            </a:r>
            <a:r>
              <a:rPr lang="en-US" altLang="zh-CN" sz="2400" b="0" dirty="0" err="1">
                <a:solidFill>
                  <a:srgbClr val="003399"/>
                </a:solidFill>
                <a:latin typeface="Times New Roman" pitchFamily="18" charset="0"/>
              </a:rPr>
              <a:t>Ssex</a:t>
            </a:r>
            <a:endParaRPr lang="en-US" altLang="zh-CN" sz="2400" b="0" dirty="0">
              <a:solidFill>
                <a:srgbClr val="003399"/>
              </a:solidFill>
              <a:latin typeface="Times New Roman" pitchFamily="18" charset="0"/>
            </a:endParaRPr>
          </a:p>
          <a:p>
            <a:pPr lvl="2" eaLnBrk="1" hangingPunct="1">
              <a:spcBef>
                <a:spcPct val="0"/>
              </a:spcBef>
              <a:buClrTx/>
              <a:buFontTx/>
              <a:buNone/>
            </a:pPr>
            <a:r>
              <a:rPr lang="en-US" altLang="zh-CN" sz="2400" b="0" dirty="0">
                <a:solidFill>
                  <a:srgbClr val="003399"/>
                </a:solidFill>
                <a:latin typeface="Times New Roman" pitchFamily="18" charset="0"/>
              </a:rPr>
              <a:t>FROM   Student</a:t>
            </a:r>
          </a:p>
          <a:p>
            <a:pPr lvl="2" eaLnBrk="1" hangingPunct="1">
              <a:spcBef>
                <a:spcPct val="0"/>
              </a:spcBef>
              <a:buClrTx/>
              <a:buFontTx/>
              <a:buNone/>
            </a:pPr>
            <a:r>
              <a:rPr lang="en-US" altLang="zh-CN" sz="2400" b="0" dirty="0">
                <a:solidFill>
                  <a:srgbClr val="003399"/>
                </a:solidFill>
                <a:latin typeface="Times New Roman" pitchFamily="18" charset="0"/>
              </a:rPr>
              <a:t>WHERE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 IS ' OR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 MA' OR </a:t>
            </a:r>
            <a:r>
              <a:rPr lang="en-US" altLang="zh-CN" sz="2400" b="0" dirty="0" err="1">
                <a:solidFill>
                  <a:srgbClr val="003399"/>
                </a:solidFill>
                <a:latin typeface="Times New Roman" pitchFamily="18" charset="0"/>
              </a:rPr>
              <a:t>Sdept</a:t>
            </a:r>
            <a:r>
              <a:rPr lang="en-US" altLang="zh-CN" sz="2400" b="0" dirty="0">
                <a:solidFill>
                  <a:srgbClr val="003399"/>
                </a:solidFill>
                <a:latin typeface="Times New Roman" pitchFamily="18" charset="0"/>
              </a:rPr>
              <a:t>= ' CS '</a:t>
            </a:r>
            <a:endParaRPr lang="zh-CN" altLang="en-US" sz="2400" b="0" dirty="0">
              <a:solidFill>
                <a:srgbClr val="003399"/>
              </a:solidFill>
              <a:latin typeface="Times New Roman" pitchFamily="18" charset="0"/>
            </a:endParaRPr>
          </a:p>
        </p:txBody>
      </p:sp>
    </p:spTree>
    <p:extLst>
      <p:ext uri="{BB962C8B-B14F-4D97-AF65-F5344CB8AC3E}">
        <p14:creationId xmlns:p14="http://schemas.microsoft.com/office/powerpoint/2010/main" val="19650583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slide(fromBottom)">
                                      <p:cBhvr>
                                        <p:cTn id="7" dur="500"/>
                                        <p:tgtEl>
                                          <p:spTgt spid="513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z="3200" dirty="0">
                <a:ea typeface="宋体" charset="-122"/>
              </a:rPr>
              <a:t>数据操作：数据查询  </a:t>
            </a:r>
            <a:r>
              <a:rPr lang="zh-CN" altLang="en-US" dirty="0">
                <a:ea typeface="宋体" charset="-122"/>
              </a:rPr>
              <a:t>查询结果排序</a:t>
            </a:r>
          </a:p>
        </p:txBody>
      </p:sp>
      <p:sp>
        <p:nvSpPr>
          <p:cNvPr id="79875" name="Rectangle 3"/>
          <p:cNvSpPr>
            <a:spLocks noGrp="1" noChangeArrowheads="1"/>
          </p:cNvSpPr>
          <p:nvPr>
            <p:ph type="body" idx="1"/>
          </p:nvPr>
        </p:nvSpPr>
        <p:spPr>
          <a:xfrm>
            <a:off x="395536" y="1196752"/>
            <a:ext cx="7834064" cy="5204048"/>
          </a:xfrm>
        </p:spPr>
        <p:txBody>
          <a:bodyPr/>
          <a:lstStyle/>
          <a:p>
            <a:pPr algn="just" eaLnBrk="1" hangingPunct="1">
              <a:lnSpc>
                <a:spcPct val="150000"/>
              </a:lnSpc>
            </a:pPr>
            <a:r>
              <a:rPr lang="en-US" altLang="zh-CN" sz="2400" dirty="0">
                <a:ea typeface="宋体" charset="-122"/>
              </a:rPr>
              <a:t>ORDER BY</a:t>
            </a:r>
            <a:r>
              <a:rPr lang="zh-CN" altLang="en-US" sz="2400" dirty="0">
                <a:ea typeface="宋体" charset="-122"/>
              </a:rPr>
              <a:t>子句</a:t>
            </a:r>
          </a:p>
          <a:p>
            <a:pPr lvl="1" algn="just" eaLnBrk="1" hangingPunct="1">
              <a:lnSpc>
                <a:spcPct val="150000"/>
              </a:lnSpc>
              <a:buFont typeface="Wingdings" pitchFamily="2" charset="2"/>
              <a:buChar char="n"/>
            </a:pPr>
            <a:r>
              <a:rPr lang="zh-CN" altLang="en-US" dirty="0">
                <a:ea typeface="宋体" charset="-122"/>
              </a:rPr>
              <a:t>可以按一个或多个属性列对查询结果进行排序</a:t>
            </a:r>
          </a:p>
          <a:p>
            <a:pPr lvl="1" algn="just" eaLnBrk="1" hangingPunct="1">
              <a:lnSpc>
                <a:spcPct val="150000"/>
              </a:lnSpc>
              <a:buFont typeface="Wingdings" pitchFamily="2" charset="2"/>
              <a:buChar char="n"/>
            </a:pPr>
            <a:r>
              <a:rPr lang="zh-CN" altLang="en-US" dirty="0">
                <a:ea typeface="宋体" charset="-122"/>
              </a:rPr>
              <a:t>升序：</a:t>
            </a:r>
            <a:r>
              <a:rPr lang="en-US" altLang="zh-CN" dirty="0">
                <a:ea typeface="宋体" charset="-122"/>
              </a:rPr>
              <a:t>ASC</a:t>
            </a:r>
            <a:r>
              <a:rPr lang="zh-CN" altLang="en-US" dirty="0">
                <a:ea typeface="宋体" charset="-122"/>
              </a:rPr>
              <a:t>；降序：</a:t>
            </a:r>
            <a:r>
              <a:rPr lang="en-US" altLang="zh-CN" dirty="0">
                <a:ea typeface="宋体" charset="-122"/>
              </a:rPr>
              <a:t>DESC</a:t>
            </a:r>
            <a:r>
              <a:rPr lang="zh-CN" altLang="en-US" dirty="0">
                <a:ea typeface="宋体" charset="-122"/>
              </a:rPr>
              <a:t>；缺省值为升序</a:t>
            </a:r>
          </a:p>
          <a:p>
            <a:pPr algn="just" eaLnBrk="1" hangingPunct="1">
              <a:lnSpc>
                <a:spcPct val="150000"/>
              </a:lnSpc>
            </a:pPr>
            <a:r>
              <a:rPr lang="zh-CN" altLang="en-US" sz="2400" dirty="0">
                <a:ea typeface="宋体" charset="-122"/>
              </a:rPr>
              <a:t>当排序列含空值时</a:t>
            </a:r>
          </a:p>
          <a:p>
            <a:pPr lvl="1" algn="just" eaLnBrk="1" hangingPunct="1">
              <a:lnSpc>
                <a:spcPct val="150000"/>
              </a:lnSpc>
              <a:buFont typeface="Wingdings" pitchFamily="2" charset="2"/>
              <a:buChar char="n"/>
            </a:pPr>
            <a:r>
              <a:rPr lang="en-US" altLang="zh-CN" dirty="0">
                <a:ea typeface="宋体" charset="-122"/>
              </a:rPr>
              <a:t>ASC</a:t>
            </a:r>
            <a:r>
              <a:rPr lang="zh-CN" altLang="en-US" dirty="0">
                <a:ea typeface="宋体" charset="-122"/>
              </a:rPr>
              <a:t>：排序列为空值的元组最后显示</a:t>
            </a:r>
          </a:p>
          <a:p>
            <a:pPr lvl="1" algn="just" eaLnBrk="1" hangingPunct="1">
              <a:lnSpc>
                <a:spcPct val="150000"/>
              </a:lnSpc>
              <a:buFont typeface="Wingdings" pitchFamily="2" charset="2"/>
              <a:buChar char="n"/>
            </a:pPr>
            <a:r>
              <a:rPr lang="en-US" altLang="zh-CN" dirty="0">
                <a:ea typeface="宋体" charset="-122"/>
              </a:rPr>
              <a:t>DESC</a:t>
            </a:r>
            <a:r>
              <a:rPr lang="zh-CN" altLang="en-US" dirty="0">
                <a:ea typeface="宋体" charset="-122"/>
              </a:rPr>
              <a:t>：排序列为空值的元组最先显示 </a:t>
            </a:r>
          </a:p>
        </p:txBody>
      </p:sp>
    </p:spTree>
    <p:extLst>
      <p:ext uri="{BB962C8B-B14F-4D97-AF65-F5344CB8AC3E}">
        <p14:creationId xmlns:p14="http://schemas.microsoft.com/office/powerpoint/2010/main" val="40515154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2800" dirty="0">
                <a:ea typeface="宋体" charset="-122"/>
              </a:rPr>
              <a:t>数据操作：数据查询  </a:t>
            </a:r>
            <a:r>
              <a:rPr lang="zh-CN" altLang="en-US" dirty="0">
                <a:ea typeface="宋体" charset="-122"/>
              </a:rPr>
              <a:t>查询结果排序</a:t>
            </a:r>
          </a:p>
        </p:txBody>
      </p:sp>
      <p:sp>
        <p:nvSpPr>
          <p:cNvPr id="80899" name="Rectangle 3"/>
          <p:cNvSpPr>
            <a:spLocks noGrp="1" noChangeArrowheads="1"/>
          </p:cNvSpPr>
          <p:nvPr>
            <p:ph type="body" idx="1"/>
          </p:nvPr>
        </p:nvSpPr>
        <p:spPr>
          <a:xfrm>
            <a:off x="185738" y="1196752"/>
            <a:ext cx="8043862" cy="4953000"/>
          </a:xfrm>
        </p:spPr>
        <p:txBody>
          <a:bodyPr/>
          <a:lstStyle/>
          <a:p>
            <a:pPr algn="just" eaLnBrk="1" hangingPunct="1">
              <a:buFont typeface="Wingdings" panose="05000000000000000000" pitchFamily="2" charset="2"/>
              <a:buChar char="Ø"/>
            </a:pPr>
            <a:r>
              <a:rPr lang="zh-CN" altLang="en-US" sz="2400" dirty="0">
                <a:ea typeface="宋体" charset="-122"/>
              </a:rPr>
              <a:t>查询选修了</a:t>
            </a:r>
            <a:r>
              <a:rPr lang="en-US" altLang="zh-CN" sz="2400" dirty="0">
                <a:ea typeface="宋体" charset="-122"/>
              </a:rPr>
              <a:t>3</a:t>
            </a:r>
            <a:r>
              <a:rPr lang="zh-CN" altLang="en-US" sz="2400" dirty="0">
                <a:ea typeface="宋体" charset="-122"/>
              </a:rPr>
              <a:t>号课程的学生的学号及其成绩，查询结果按分数降序排列</a:t>
            </a:r>
          </a:p>
          <a:p>
            <a:pPr algn="just" eaLnBrk="1" hangingPunct="1">
              <a:buFont typeface="Wingdings" pitchFamily="2" charset="2"/>
              <a:buNone/>
            </a:pPr>
            <a:r>
              <a:rPr lang="zh-CN" altLang="en-US" sz="2400" b="0" dirty="0">
                <a:solidFill>
                  <a:srgbClr val="003399"/>
                </a:solidFill>
                <a:ea typeface="宋体" charset="-122"/>
              </a:rPr>
              <a:t>        </a:t>
            </a:r>
            <a:r>
              <a:rPr lang="en-US" altLang="zh-CN" sz="2000" b="0" dirty="0">
                <a:solidFill>
                  <a:srgbClr val="003399"/>
                </a:solidFill>
                <a:ea typeface="宋体" charset="-122"/>
              </a:rPr>
              <a:t>SELECT </a:t>
            </a:r>
            <a:r>
              <a:rPr lang="en-US" altLang="zh-CN" sz="2000" b="0" dirty="0" err="1">
                <a:solidFill>
                  <a:srgbClr val="003399"/>
                </a:solidFill>
                <a:ea typeface="宋体" charset="-122"/>
              </a:rPr>
              <a:t>Sno</a:t>
            </a:r>
            <a:r>
              <a:rPr lang="zh-CN" altLang="en-US" sz="2000" b="0" dirty="0">
                <a:solidFill>
                  <a:srgbClr val="003399"/>
                </a:solidFill>
                <a:ea typeface="宋体" charset="-122"/>
              </a:rPr>
              <a:t>，</a:t>
            </a:r>
            <a:r>
              <a:rPr lang="en-US" altLang="zh-CN" sz="2000" b="0" dirty="0">
                <a:solidFill>
                  <a:srgbClr val="003399"/>
                </a:solidFill>
                <a:ea typeface="宋体" charset="-122"/>
              </a:rPr>
              <a:t>Grade</a:t>
            </a:r>
          </a:p>
          <a:p>
            <a:pPr algn="just" eaLnBrk="1" hangingPunct="1">
              <a:buFont typeface="Wingdings" pitchFamily="2" charset="2"/>
              <a:buNone/>
            </a:pPr>
            <a:r>
              <a:rPr lang="en-US" altLang="zh-CN" sz="2000" b="0" dirty="0">
                <a:solidFill>
                  <a:srgbClr val="003399"/>
                </a:solidFill>
                <a:ea typeface="宋体" charset="-122"/>
              </a:rPr>
              <a:t>          FROM  SC</a:t>
            </a:r>
          </a:p>
          <a:p>
            <a:pPr algn="just" eaLnBrk="1" hangingPunct="1">
              <a:buFont typeface="Wingdings" pitchFamily="2" charset="2"/>
              <a:buNone/>
            </a:pPr>
            <a:r>
              <a:rPr lang="en-US" altLang="zh-CN" sz="2000" b="0" dirty="0">
                <a:solidFill>
                  <a:srgbClr val="003399"/>
                </a:solidFill>
                <a:ea typeface="宋体" charset="-122"/>
              </a:rPr>
              <a:t>          WHERE  </a:t>
            </a:r>
            <a:r>
              <a:rPr lang="en-US" altLang="zh-CN" sz="2000" b="0" dirty="0" err="1">
                <a:solidFill>
                  <a:srgbClr val="003399"/>
                </a:solidFill>
                <a:ea typeface="宋体" charset="-122"/>
              </a:rPr>
              <a:t>Cno</a:t>
            </a:r>
            <a:r>
              <a:rPr lang="en-US" altLang="zh-CN" sz="2000" b="0" dirty="0">
                <a:solidFill>
                  <a:srgbClr val="003399"/>
                </a:solidFill>
                <a:ea typeface="宋体" charset="-122"/>
              </a:rPr>
              <a:t>= ' 3 '</a:t>
            </a:r>
          </a:p>
          <a:p>
            <a:pPr algn="just" eaLnBrk="1" hangingPunct="1">
              <a:buFont typeface="Wingdings" pitchFamily="2" charset="2"/>
              <a:buNone/>
            </a:pPr>
            <a:r>
              <a:rPr lang="en-US" altLang="zh-CN" sz="2000" b="0" dirty="0">
                <a:solidFill>
                  <a:srgbClr val="003399"/>
                </a:solidFill>
                <a:ea typeface="宋体" charset="-122"/>
              </a:rPr>
              <a:t>          </a:t>
            </a:r>
            <a:r>
              <a:rPr lang="en-US" altLang="zh-CN" sz="2000" b="0" dirty="0">
                <a:solidFill>
                  <a:srgbClr val="C00000"/>
                </a:solidFill>
                <a:ea typeface="宋体" charset="-122"/>
              </a:rPr>
              <a:t>ORDER BY Grade DESC</a:t>
            </a:r>
          </a:p>
          <a:p>
            <a:pPr algn="just" eaLnBrk="1" hangingPunct="1">
              <a:buFont typeface="Wingdings" pitchFamily="2" charset="2"/>
              <a:buNone/>
            </a:pPr>
            <a:endParaRPr lang="zh-CN" altLang="en-US" sz="2000" b="0" dirty="0">
              <a:solidFill>
                <a:srgbClr val="C00000"/>
              </a:solidFill>
              <a:ea typeface="宋体" charset="-122"/>
            </a:endParaRPr>
          </a:p>
          <a:p>
            <a:pPr eaLnBrk="1" hangingPunct="1">
              <a:buFont typeface="Wingdings" panose="05000000000000000000" pitchFamily="2" charset="2"/>
              <a:buChar char="Ø"/>
            </a:pPr>
            <a:r>
              <a:rPr lang="zh-CN" altLang="en-US" sz="2400" dirty="0">
                <a:ea typeface="宋体" charset="-122"/>
              </a:rPr>
              <a:t>查询全体学生情况，查询结果按所在系的系号升序排列，同一系中的学生按年龄降序排列</a:t>
            </a:r>
          </a:p>
          <a:p>
            <a:pPr eaLnBrk="1" hangingPunct="1">
              <a:buFont typeface="Wingdings" pitchFamily="2" charset="2"/>
              <a:buNone/>
            </a:pPr>
            <a:r>
              <a:rPr lang="zh-CN" altLang="en-US" sz="2000" b="0" dirty="0">
                <a:solidFill>
                  <a:srgbClr val="003399"/>
                </a:solidFill>
                <a:ea typeface="宋体" charset="-122"/>
              </a:rPr>
              <a:t>        </a:t>
            </a:r>
            <a:r>
              <a:rPr lang="en-US" altLang="zh-CN" sz="2000" b="0" dirty="0">
                <a:solidFill>
                  <a:srgbClr val="003399"/>
                </a:solidFill>
                <a:ea typeface="宋体" charset="-122"/>
              </a:rPr>
              <a:t>SELECT  *</a:t>
            </a:r>
          </a:p>
          <a:p>
            <a:pPr eaLnBrk="1" hangingPunct="1">
              <a:buFont typeface="Wingdings" pitchFamily="2" charset="2"/>
              <a:buNone/>
            </a:pPr>
            <a:r>
              <a:rPr lang="en-US" altLang="zh-CN" sz="2000" b="0" dirty="0">
                <a:solidFill>
                  <a:srgbClr val="003399"/>
                </a:solidFill>
                <a:ea typeface="宋体" charset="-122"/>
              </a:rPr>
              <a:t>        FROM  Student</a:t>
            </a:r>
          </a:p>
          <a:p>
            <a:pPr eaLnBrk="1" hangingPunct="1">
              <a:buFont typeface="Wingdings" pitchFamily="2" charset="2"/>
              <a:buNone/>
            </a:pPr>
            <a:r>
              <a:rPr lang="en-US" altLang="zh-CN" sz="2000" b="0" dirty="0">
                <a:solidFill>
                  <a:srgbClr val="003399"/>
                </a:solidFill>
                <a:ea typeface="宋体" charset="-122"/>
              </a:rPr>
              <a:t>        </a:t>
            </a:r>
            <a:r>
              <a:rPr lang="en-US" altLang="zh-CN" sz="2000" b="0" dirty="0">
                <a:solidFill>
                  <a:srgbClr val="C00000"/>
                </a:solidFill>
                <a:ea typeface="宋体" charset="-122"/>
              </a:rPr>
              <a:t>ORDER BY </a:t>
            </a:r>
            <a:r>
              <a:rPr lang="en-US" altLang="zh-CN" sz="2000" b="0" dirty="0" err="1">
                <a:solidFill>
                  <a:srgbClr val="C00000"/>
                </a:solidFill>
                <a:ea typeface="宋体" charset="-122"/>
              </a:rPr>
              <a:t>Sdept</a:t>
            </a:r>
            <a:r>
              <a:rPr lang="en-US" altLang="zh-CN" sz="2000" b="0" dirty="0">
                <a:solidFill>
                  <a:srgbClr val="C00000"/>
                </a:solidFill>
                <a:ea typeface="宋体" charset="-122"/>
              </a:rPr>
              <a:t> ASC, Sage DESC</a:t>
            </a:r>
            <a:r>
              <a:rPr lang="zh-CN" altLang="en-US" sz="2000" b="0" dirty="0">
                <a:solidFill>
                  <a:srgbClr val="C00000"/>
                </a:solidFill>
                <a:ea typeface="宋体" charset="-122"/>
              </a:rPr>
              <a:t>  </a:t>
            </a:r>
          </a:p>
        </p:txBody>
      </p:sp>
    </p:spTree>
    <p:extLst>
      <p:ext uri="{BB962C8B-B14F-4D97-AF65-F5344CB8AC3E}">
        <p14:creationId xmlns:p14="http://schemas.microsoft.com/office/powerpoint/2010/main" val="27282820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z="3200" dirty="0">
                <a:ea typeface="宋体" charset="-122"/>
              </a:rPr>
              <a:t>数据操作：数据查询    统计查询结果</a:t>
            </a:r>
            <a:endParaRPr lang="zh-CN" altLang="en-US" dirty="0">
              <a:ea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156685312"/>
              </p:ext>
            </p:extLst>
          </p:nvPr>
        </p:nvGraphicFramePr>
        <p:xfrm>
          <a:off x="177106" y="2276872"/>
          <a:ext cx="8704882" cy="4405068"/>
        </p:xfrm>
        <a:graphic>
          <a:graphicData uri="http://schemas.openxmlformats.org/drawingml/2006/table">
            <a:tbl>
              <a:tblPr firstRow="1" bandRow="1">
                <a:tableStyleId>{B301B821-A1FF-4177-AEE7-76D212191A09}</a:tableStyleId>
              </a:tblPr>
              <a:tblGrid>
                <a:gridCol w="1725969">
                  <a:extLst>
                    <a:ext uri="{9D8B030D-6E8A-4147-A177-3AD203B41FA5}">
                      <a16:colId xmlns:a16="http://schemas.microsoft.com/office/drawing/2014/main" val="20000"/>
                    </a:ext>
                  </a:extLst>
                </a:gridCol>
                <a:gridCol w="4077286">
                  <a:extLst>
                    <a:ext uri="{9D8B030D-6E8A-4147-A177-3AD203B41FA5}">
                      <a16:colId xmlns:a16="http://schemas.microsoft.com/office/drawing/2014/main" val="20001"/>
                    </a:ext>
                  </a:extLst>
                </a:gridCol>
                <a:gridCol w="2901627">
                  <a:extLst>
                    <a:ext uri="{9D8B030D-6E8A-4147-A177-3AD203B41FA5}">
                      <a16:colId xmlns:a16="http://schemas.microsoft.com/office/drawing/2014/main" val="20002"/>
                    </a:ext>
                  </a:extLst>
                </a:gridCol>
              </a:tblGrid>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kern="1200" cap="none" normalizeH="0" baseline="0" dirty="0">
                          <a:ln>
                            <a:noFill/>
                          </a:ln>
                          <a:solidFill>
                            <a:schemeClr val="accent3"/>
                          </a:solidFill>
                          <a:effectLst/>
                        </a:rPr>
                        <a:t>函数名</a:t>
                      </a:r>
                      <a:endParaRPr kumimoji="1" lang="zh-CN" altLang="en-US" sz="2000" b="1" u="none" strike="noStrike" kern="1200" cap="none" normalizeH="0" baseline="0" dirty="0">
                        <a:ln>
                          <a:noFill/>
                        </a:ln>
                        <a:solidFill>
                          <a:schemeClr val="accent3"/>
                        </a:solidFill>
                        <a:effectLst/>
                        <a:latin typeface="Arial" charset="0"/>
                        <a:ea typeface="+mn-ea"/>
                        <a:cs typeface="+mn-cs"/>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solidFill>
                            <a:schemeClr val="accent3"/>
                          </a:solidFill>
                          <a:effectLst/>
                        </a:rPr>
                        <a:t>使用格式</a:t>
                      </a:r>
                      <a:endParaRPr kumimoji="1" lang="zh-CN" altLang="en-US" sz="2000" b="0"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solidFill>
                            <a:schemeClr val="accent3"/>
                          </a:solidFill>
                          <a:effectLst/>
                        </a:rPr>
                        <a:t>描 述</a:t>
                      </a:r>
                      <a:endParaRPr kumimoji="1" lang="zh-CN" altLang="en-US" sz="2000" b="0" i="0" u="none" strike="noStrike" cap="none" normalizeH="0" baseline="0" dirty="0">
                        <a:ln>
                          <a:noFill/>
                        </a:ln>
                        <a:solidFill>
                          <a:schemeClr val="accent3"/>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0"/>
                  </a:ext>
                </a:extLst>
              </a:tr>
              <a:tr h="627498">
                <a:tc rowSpan="2">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COUNT</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COUNT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统计元组个数</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1"/>
                  </a:ext>
                </a:extLst>
              </a:tr>
              <a:tr h="627498">
                <a:tc vMerge="1">
                  <a:txBody>
                    <a:bodyPr/>
                    <a:lstStyle/>
                    <a:p>
                      <a:endParaRPr lang="zh-CN" altLang="en-US"/>
                    </a:p>
                  </a:txBody>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COUNT ( </a:t>
                      </a:r>
                      <a:r>
                        <a:rPr kumimoji="1" lang="en-US" altLang="zh-CN" sz="1800" u="none" strike="noStrike" cap="none" normalizeH="0" baseline="0" dirty="0">
                          <a:ln>
                            <a:noFill/>
                          </a:ln>
                          <a:solidFill>
                            <a:srgbClr val="003399"/>
                          </a:solidFill>
                          <a:effectLst/>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统计一列中值的个数</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2"/>
                  </a:ext>
                </a:extLst>
              </a:tr>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a:ln>
                            <a:noFill/>
                          </a:ln>
                          <a:effectLst/>
                        </a:rPr>
                        <a:t>SUM</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SUM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计算一列值的总和</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3"/>
                  </a:ext>
                </a:extLst>
              </a:tr>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a:ln>
                            <a:noFill/>
                          </a:ln>
                          <a:effectLst/>
                        </a:rPr>
                        <a:t>AVG</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AVG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计算一列值的平均值</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4"/>
                  </a:ext>
                </a:extLst>
              </a:tr>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MAX</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MAX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1800" u="none" strike="noStrike" cap="none" normalizeH="0" baseline="0" dirty="0">
                          <a:ln>
                            <a:noFill/>
                          </a:ln>
                          <a:effectLst/>
                        </a:rPr>
                        <a:t>求一列值的函数名</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最大值</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5"/>
                  </a:ext>
                </a:extLst>
              </a:tr>
              <a:tr h="62749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a:ln>
                            <a:noFill/>
                          </a:ln>
                          <a:effectLst/>
                        </a:rPr>
                        <a:t>MIN</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MIN ( </a:t>
                      </a:r>
                      <a:r>
                        <a:rPr kumimoji="1" lang="en-US" altLang="zh-CN" sz="1800" u="none" strike="noStrike" kern="1200" cap="none" normalizeH="0" baseline="0" dirty="0">
                          <a:ln>
                            <a:noFill/>
                          </a:ln>
                          <a:solidFill>
                            <a:srgbClr val="003399"/>
                          </a:solidFill>
                          <a:effectLst/>
                          <a:latin typeface="Arial" charset="0"/>
                          <a:ea typeface="+mn-ea"/>
                          <a:cs typeface="+mn-cs"/>
                        </a:rPr>
                        <a:t>[DISTINCT|ALL] </a:t>
                      </a:r>
                      <a:r>
                        <a:rPr kumimoji="1" lang="en-US" altLang="zh-CN" sz="1800" u="none" strike="noStrike" cap="none" normalizeH="0" baseline="0" dirty="0">
                          <a:ln>
                            <a:noFill/>
                          </a:ln>
                          <a:effectLst/>
                        </a:rPr>
                        <a:t>&lt;</a:t>
                      </a:r>
                      <a:r>
                        <a:rPr kumimoji="1" lang="zh-CN" altLang="en-US" sz="1800" u="none" strike="noStrike" cap="none" normalizeH="0" baseline="0" dirty="0">
                          <a:ln>
                            <a:noFill/>
                          </a:ln>
                          <a:effectLst/>
                        </a:rPr>
                        <a:t>列名</a:t>
                      </a:r>
                      <a:r>
                        <a:rPr kumimoji="1" lang="en-US" altLang="zh-CN" sz="1800" u="none" strike="noStrike" cap="none" normalizeH="0" baseline="0" dirty="0">
                          <a:ln>
                            <a:noFill/>
                          </a:ln>
                          <a:effectLst/>
                        </a:rPr>
                        <a:t>&gt; )</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a:ln>
                            <a:noFill/>
                          </a:ln>
                          <a:effectLst/>
                        </a:rPr>
                        <a:t>求一列值的最小值</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tc>
                <a:extLst>
                  <a:ext uri="{0D108BD9-81ED-4DB2-BD59-A6C34878D82A}">
                    <a16:rowId xmlns:a16="http://schemas.microsoft.com/office/drawing/2014/main" val="10006"/>
                  </a:ext>
                </a:extLst>
              </a:tr>
            </a:tbl>
          </a:graphicData>
        </a:graphic>
      </p:graphicFrame>
      <p:sp>
        <p:nvSpPr>
          <p:cNvPr id="4" name="TextBox 3"/>
          <p:cNvSpPr txBox="1"/>
          <p:nvPr/>
        </p:nvSpPr>
        <p:spPr>
          <a:xfrm>
            <a:off x="162174" y="1268760"/>
            <a:ext cx="8753226" cy="929742"/>
          </a:xfrm>
          <a:prstGeom prst="rect">
            <a:avLst/>
          </a:prstGeom>
          <a:solidFill>
            <a:schemeClr val="bg1">
              <a:lumMod val="90000"/>
            </a:schemeClr>
          </a:solidFill>
        </p:spPr>
        <p:txBody>
          <a:bodyPr wrap="square" rtlCol="0">
            <a:spAutoFit/>
          </a:bodyPr>
          <a:lstStyle/>
          <a:p>
            <a:pPr marL="342900" indent="-342900" algn="l">
              <a:lnSpc>
                <a:spcPts val="3500"/>
              </a:lnSpc>
              <a:buFont typeface="Wingdings" panose="05000000000000000000" pitchFamily="2" charset="2"/>
              <a:buChar char="l"/>
            </a:pPr>
            <a:r>
              <a:rPr lang="en-US" altLang="zh-CN" sz="2400" b="0" dirty="0">
                <a:solidFill>
                  <a:schemeClr val="tx1"/>
                </a:solidFill>
                <a:latin typeface="宋体" panose="02010600030101010101" pitchFamily="2" charset="-122"/>
                <a:ea typeface="宋体" panose="02010600030101010101" pitchFamily="2" charset="-122"/>
              </a:rPr>
              <a:t>SELECT</a:t>
            </a:r>
            <a:r>
              <a:rPr lang="zh-CN" altLang="en-US" sz="2400" b="0" dirty="0">
                <a:solidFill>
                  <a:schemeClr val="tx1"/>
                </a:solidFill>
                <a:latin typeface="宋体" panose="02010600030101010101" pitchFamily="2" charset="-122"/>
                <a:ea typeface="宋体" panose="02010600030101010101" pitchFamily="2" charset="-122"/>
              </a:rPr>
              <a:t>操作的结果是一个集合，我们可以对这个集合进行进一步的处理，例如求和、求最大值、求记录数目等。</a:t>
            </a:r>
          </a:p>
        </p:txBody>
      </p:sp>
    </p:spTree>
    <p:extLst>
      <p:ext uri="{BB962C8B-B14F-4D97-AF65-F5344CB8AC3E}">
        <p14:creationId xmlns:p14="http://schemas.microsoft.com/office/powerpoint/2010/main" val="351185478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z="2800" dirty="0">
                <a:ea typeface="宋体" charset="-122"/>
              </a:rPr>
              <a:t>数据操作：数据查询    统计查询结果</a:t>
            </a:r>
            <a:endParaRPr lang="zh-CN" altLang="en-US" dirty="0">
              <a:ea typeface="宋体" charset="-122"/>
            </a:endParaRPr>
          </a:p>
        </p:txBody>
      </p:sp>
      <p:sp>
        <p:nvSpPr>
          <p:cNvPr id="82947" name="Rectangle 3"/>
          <p:cNvSpPr>
            <a:spLocks noGrp="1" noChangeArrowheads="1"/>
          </p:cNvSpPr>
          <p:nvPr>
            <p:ph type="body" idx="1"/>
          </p:nvPr>
        </p:nvSpPr>
        <p:spPr>
          <a:xfrm>
            <a:off x="323528" y="1196752"/>
            <a:ext cx="7906072" cy="5204048"/>
          </a:xfrm>
        </p:spPr>
        <p:txBody>
          <a:bodyPr/>
          <a:lstStyle/>
          <a:p>
            <a:pPr algn="just" eaLnBrk="1" hangingPunct="1">
              <a:lnSpc>
                <a:spcPct val="110000"/>
              </a:lnSpc>
              <a:buFont typeface="Wingdings" panose="05000000000000000000" pitchFamily="2" charset="2"/>
              <a:buChar char="Ø"/>
            </a:pPr>
            <a:r>
              <a:rPr lang="zh-CN" altLang="en-US" sz="2400" dirty="0">
                <a:ea typeface="宋体" charset="-122"/>
              </a:rPr>
              <a:t>查询学生总人数</a:t>
            </a:r>
          </a:p>
          <a:p>
            <a:pPr marL="914400" lvl="2" indent="0" algn="just" eaLnBrk="1" hangingPunct="1">
              <a:lnSpc>
                <a:spcPct val="110000"/>
              </a:lnSpc>
              <a:buNone/>
            </a:pPr>
            <a:endParaRPr lang="en-US" altLang="zh-CN" dirty="0">
              <a:latin typeface="Courier New" pitchFamily="49" charset="0"/>
              <a:ea typeface="宋体" charset="-122"/>
            </a:endParaRPr>
          </a:p>
          <a:p>
            <a:pPr marL="914400" lvl="2" indent="0" algn="just" eaLnBrk="1" hangingPunct="1">
              <a:lnSpc>
                <a:spcPct val="110000"/>
              </a:lnSpc>
              <a:buNone/>
            </a:pPr>
            <a:r>
              <a:rPr lang="zh-CN" altLang="en-US" dirty="0">
                <a:latin typeface="Courier New" pitchFamily="49" charset="0"/>
                <a:ea typeface="宋体" charset="-122"/>
              </a:rPr>
              <a:t> </a:t>
            </a:r>
            <a:endParaRPr lang="zh-CN" altLang="en-US" dirty="0">
              <a:ea typeface="宋体" charset="-122"/>
            </a:endParaRPr>
          </a:p>
          <a:p>
            <a:pPr algn="just" eaLnBrk="1" hangingPunct="1">
              <a:lnSpc>
                <a:spcPct val="110000"/>
              </a:lnSpc>
              <a:buFont typeface="Wingdings" panose="05000000000000000000" pitchFamily="2" charset="2"/>
              <a:buChar char="Ø"/>
            </a:pPr>
            <a:r>
              <a:rPr lang="zh-CN" altLang="en-US" sz="2400" dirty="0">
                <a:ea typeface="宋体" charset="-122"/>
              </a:rPr>
              <a:t>查询选修了课程的学生人数</a:t>
            </a:r>
          </a:p>
          <a:p>
            <a:pPr marL="914400" lvl="2" indent="0" algn="just" eaLnBrk="1" hangingPunct="1">
              <a:lnSpc>
                <a:spcPct val="110000"/>
              </a:lnSpc>
              <a:buNone/>
            </a:pPr>
            <a:r>
              <a:rPr lang="zh-CN" altLang="en-US" dirty="0">
                <a:ea typeface="宋体" charset="-122"/>
              </a:rPr>
              <a:t>  </a:t>
            </a:r>
            <a:endParaRPr lang="en-US" altLang="zh-CN" dirty="0">
              <a:ea typeface="宋体" charset="-122"/>
            </a:endParaRPr>
          </a:p>
          <a:p>
            <a:pPr marL="914400" lvl="2" indent="0" algn="just" eaLnBrk="1" hangingPunct="1">
              <a:lnSpc>
                <a:spcPct val="110000"/>
              </a:lnSpc>
              <a:buNone/>
            </a:pPr>
            <a:r>
              <a:rPr lang="zh-CN" altLang="en-US" dirty="0">
                <a:ea typeface="宋体" charset="-122"/>
              </a:rPr>
              <a:t>   </a:t>
            </a:r>
          </a:p>
          <a:p>
            <a:pPr algn="just" eaLnBrk="1" hangingPunct="1">
              <a:lnSpc>
                <a:spcPct val="110000"/>
              </a:lnSpc>
              <a:buFont typeface="Wingdings" panose="05000000000000000000" pitchFamily="2" charset="2"/>
              <a:buChar char="Ø"/>
            </a:pPr>
            <a:r>
              <a:rPr lang="zh-CN" altLang="en-US" sz="2400" dirty="0">
                <a:ea typeface="宋体" charset="-122"/>
              </a:rPr>
              <a:t>计算</a:t>
            </a:r>
            <a:r>
              <a:rPr lang="en-US" altLang="zh-CN" sz="2400" dirty="0">
                <a:ea typeface="宋体" charset="-122"/>
              </a:rPr>
              <a:t>1</a:t>
            </a:r>
            <a:r>
              <a:rPr lang="zh-CN" altLang="en-US" sz="2400" dirty="0">
                <a:ea typeface="宋体" charset="-122"/>
              </a:rPr>
              <a:t>号课程的学生平均成绩</a:t>
            </a:r>
            <a:endParaRPr lang="en-US" altLang="zh-CN" sz="2400" dirty="0">
              <a:ea typeface="宋体" charset="-122"/>
            </a:endParaRPr>
          </a:p>
          <a:p>
            <a:pPr algn="just" eaLnBrk="1" hangingPunct="1">
              <a:lnSpc>
                <a:spcPct val="110000"/>
              </a:lnSpc>
              <a:buFont typeface="Wingdings" panose="05000000000000000000" pitchFamily="2" charset="2"/>
              <a:buChar char="Ø"/>
            </a:pPr>
            <a:endParaRPr lang="en-US" altLang="zh-CN" sz="2400" dirty="0">
              <a:ea typeface="宋体" charset="-122"/>
            </a:endParaRPr>
          </a:p>
          <a:p>
            <a:pPr algn="just" eaLnBrk="1" hangingPunct="1">
              <a:lnSpc>
                <a:spcPct val="110000"/>
              </a:lnSpc>
              <a:buFont typeface="Wingdings" panose="05000000000000000000" pitchFamily="2" charset="2"/>
              <a:buChar char="Ø"/>
            </a:pPr>
            <a:endParaRPr lang="en-US" altLang="zh-CN" sz="2400" dirty="0">
              <a:ea typeface="宋体" charset="-122"/>
            </a:endParaRPr>
          </a:p>
          <a:p>
            <a:pPr algn="just">
              <a:lnSpc>
                <a:spcPct val="110000"/>
              </a:lnSpc>
              <a:buFont typeface="Wingdings" panose="05000000000000000000" pitchFamily="2" charset="2"/>
              <a:buChar char="Ø"/>
            </a:pPr>
            <a:r>
              <a:rPr lang="zh-CN" altLang="en-US" sz="2400" dirty="0">
                <a:ea typeface="宋体" charset="-122"/>
              </a:rPr>
              <a:t>查询选修</a:t>
            </a:r>
            <a:r>
              <a:rPr lang="en-US" altLang="zh-CN" sz="2400" dirty="0">
                <a:ea typeface="宋体" charset="-122"/>
              </a:rPr>
              <a:t>1</a:t>
            </a:r>
            <a:r>
              <a:rPr lang="zh-CN" altLang="en-US" sz="2400" dirty="0">
                <a:ea typeface="宋体" charset="-122"/>
              </a:rPr>
              <a:t>号课程的学生最高分数</a:t>
            </a:r>
          </a:p>
          <a:p>
            <a:pPr lvl="1" algn="just" eaLnBrk="1" hangingPunct="1">
              <a:lnSpc>
                <a:spcPct val="110000"/>
              </a:lnSpc>
              <a:buFont typeface="Wingdings" pitchFamily="2" charset="2"/>
              <a:buNone/>
            </a:pPr>
            <a:r>
              <a:rPr lang="zh-CN" altLang="en-US" sz="2200" dirty="0">
                <a:ea typeface="宋体" charset="-122"/>
              </a:rPr>
              <a:t>          </a:t>
            </a:r>
          </a:p>
        </p:txBody>
      </p:sp>
    </p:spTree>
    <p:extLst>
      <p:ext uri="{BB962C8B-B14F-4D97-AF65-F5344CB8AC3E}">
        <p14:creationId xmlns:p14="http://schemas.microsoft.com/office/powerpoint/2010/main" val="690069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z="3200" dirty="0">
                <a:ea typeface="宋体" charset="-122"/>
              </a:rPr>
              <a:t>数据操作：数据查询    查询结果分组</a:t>
            </a:r>
            <a:endParaRPr lang="zh-CN" altLang="en-US" dirty="0">
              <a:ea typeface="宋体" charset="-122"/>
            </a:endParaRPr>
          </a:p>
        </p:txBody>
      </p:sp>
      <p:sp>
        <p:nvSpPr>
          <p:cNvPr id="84995" name="Rectangle 3"/>
          <p:cNvSpPr>
            <a:spLocks noGrp="1" noChangeArrowheads="1"/>
          </p:cNvSpPr>
          <p:nvPr>
            <p:ph type="body" idx="1"/>
          </p:nvPr>
        </p:nvSpPr>
        <p:spPr>
          <a:xfrm>
            <a:off x="185738" y="1412777"/>
            <a:ext cx="8501062" cy="4911824"/>
          </a:xfrm>
        </p:spPr>
        <p:txBody>
          <a:bodyPr/>
          <a:lstStyle/>
          <a:p>
            <a:pPr algn="just" eaLnBrk="1" hangingPunct="1">
              <a:lnSpc>
                <a:spcPct val="140000"/>
              </a:lnSpc>
            </a:pPr>
            <a:r>
              <a:rPr lang="en-US" altLang="zh-CN" sz="2400" dirty="0">
                <a:ea typeface="宋体" charset="-122"/>
              </a:rPr>
              <a:t>GROUP BY</a:t>
            </a:r>
            <a:r>
              <a:rPr lang="zh-CN" altLang="en-US" sz="2400" dirty="0">
                <a:ea typeface="宋体" charset="-122"/>
              </a:rPr>
              <a:t>子句：将查询中间结果按照指定列进行分组，以细化聚集函数的作用对象</a:t>
            </a:r>
          </a:p>
          <a:p>
            <a:pPr lvl="1" algn="just">
              <a:lnSpc>
                <a:spcPct val="140000"/>
              </a:lnSpc>
            </a:pPr>
            <a:r>
              <a:rPr lang="zh-CN" altLang="en-US" dirty="0">
                <a:ea typeface="宋体" charset="-122"/>
              </a:rPr>
              <a:t>按指定的一列或多列值进行分组，值相等的为一组；</a:t>
            </a:r>
            <a:endParaRPr lang="en-US" altLang="zh-CN" dirty="0">
              <a:ea typeface="宋体" charset="-122"/>
            </a:endParaRPr>
          </a:p>
          <a:p>
            <a:pPr lvl="1" algn="just" eaLnBrk="1" hangingPunct="1">
              <a:lnSpc>
                <a:spcPct val="140000"/>
              </a:lnSpc>
            </a:pPr>
            <a:r>
              <a:rPr lang="zh-CN" altLang="en-US" dirty="0">
                <a:ea typeface="宋体" charset="-122"/>
              </a:rPr>
              <a:t>未对查询结果分组，聚集函数将作用于整个查询结果，对查询结果分组后，聚集函数将分别作用于每个组。</a:t>
            </a:r>
          </a:p>
        </p:txBody>
      </p:sp>
    </p:spTree>
    <p:extLst>
      <p:ext uri="{BB962C8B-B14F-4D97-AF65-F5344CB8AC3E}">
        <p14:creationId xmlns:p14="http://schemas.microsoft.com/office/powerpoint/2010/main" val="342786435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2800" dirty="0">
                <a:ea typeface="宋体" charset="-122"/>
              </a:rPr>
              <a:t>数据操作：数据查询    查询结果分组</a:t>
            </a:r>
            <a:endParaRPr lang="en-US" altLang="zh-CN" dirty="0">
              <a:ea typeface="宋体" charset="-122"/>
            </a:endParaRPr>
          </a:p>
        </p:txBody>
      </p:sp>
      <p:graphicFrame>
        <p:nvGraphicFramePr>
          <p:cNvPr id="532483" name="Group 3"/>
          <p:cNvGraphicFramePr>
            <a:graphicFrameLocks noGrp="1"/>
          </p:cNvGraphicFramePr>
          <p:nvPr>
            <p:ph idx="1"/>
            <p:extLst>
              <p:ext uri="{D42A27DB-BD31-4B8C-83A1-F6EECF244321}">
                <p14:modId xmlns:p14="http://schemas.microsoft.com/office/powerpoint/2010/main" val="3775727096"/>
              </p:ext>
            </p:extLst>
          </p:nvPr>
        </p:nvGraphicFramePr>
        <p:xfrm>
          <a:off x="471885" y="2399110"/>
          <a:ext cx="2132012" cy="3838201"/>
        </p:xfrm>
        <a:graphic>
          <a:graphicData uri="http://schemas.openxmlformats.org/drawingml/2006/table">
            <a:tbl>
              <a:tblPr/>
              <a:tblGrid>
                <a:gridCol w="1090612">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tblGrid>
              <a:tr h="67331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640689">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2129">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689">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689">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689">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32506" name="Group 26"/>
          <p:cNvGraphicFramePr>
            <a:graphicFrameLocks noGrp="1"/>
          </p:cNvGraphicFramePr>
          <p:nvPr>
            <p:extLst>
              <p:ext uri="{D42A27DB-BD31-4B8C-83A1-F6EECF244321}">
                <p14:modId xmlns:p14="http://schemas.microsoft.com/office/powerpoint/2010/main" val="1160609870"/>
              </p:ext>
            </p:extLst>
          </p:nvPr>
        </p:nvGraphicFramePr>
        <p:xfrm>
          <a:off x="3491880" y="2406998"/>
          <a:ext cx="2033587" cy="3830312"/>
        </p:xfrm>
        <a:graphic>
          <a:graphicData uri="http://schemas.openxmlformats.org/drawingml/2006/table">
            <a:tbl>
              <a:tblPr/>
              <a:tblGrid>
                <a:gridCol w="1039812">
                  <a:extLst>
                    <a:ext uri="{9D8B030D-6E8A-4147-A177-3AD203B41FA5}">
                      <a16:colId xmlns:a16="http://schemas.microsoft.com/office/drawing/2014/main" val="20000"/>
                    </a:ext>
                  </a:extLst>
                </a:gridCol>
                <a:gridCol w="993775">
                  <a:extLst>
                    <a:ext uri="{9D8B030D-6E8A-4147-A177-3AD203B41FA5}">
                      <a16:colId xmlns:a16="http://schemas.microsoft.com/office/drawing/2014/main" val="20001"/>
                    </a:ext>
                  </a:extLst>
                </a:gridCol>
              </a:tblGrid>
              <a:tr h="61592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650710">
                <a:tc rowSpan="2">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1547">
                <a:tc v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710">
                <a:tc rowSpan="2">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710">
                <a:tc vMerge="1">
                  <a:txBody>
                    <a:bodyPr/>
                    <a:lstStyle/>
                    <a:p>
                      <a:endParaRPr lang="zh-CN" altLang="en-US"/>
                    </a:p>
                  </a:txBody>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71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32527" name="Group 47"/>
          <p:cNvGraphicFramePr>
            <a:graphicFrameLocks noGrp="1"/>
          </p:cNvGraphicFramePr>
          <p:nvPr>
            <p:extLst>
              <p:ext uri="{D42A27DB-BD31-4B8C-83A1-F6EECF244321}">
                <p14:modId xmlns:p14="http://schemas.microsoft.com/office/powerpoint/2010/main" val="2612544514"/>
              </p:ext>
            </p:extLst>
          </p:nvPr>
        </p:nvGraphicFramePr>
        <p:xfrm>
          <a:off x="6421587" y="2406998"/>
          <a:ext cx="1984672" cy="2016224"/>
        </p:xfrm>
        <a:graphic>
          <a:graphicData uri="http://schemas.openxmlformats.org/drawingml/2006/table">
            <a:tbl>
              <a:tblPr/>
              <a:tblGrid>
                <a:gridCol w="465922">
                  <a:extLst>
                    <a:ext uri="{9D8B030D-6E8A-4147-A177-3AD203B41FA5}">
                      <a16:colId xmlns:a16="http://schemas.microsoft.com/office/drawing/2014/main" val="20000"/>
                    </a:ext>
                  </a:extLst>
                </a:gridCol>
                <a:gridCol w="1518750">
                  <a:extLst>
                    <a:ext uri="{9D8B030D-6E8A-4147-A177-3AD203B41FA5}">
                      <a16:colId xmlns:a16="http://schemas.microsoft.com/office/drawing/2014/main" val="20001"/>
                    </a:ext>
                  </a:extLst>
                </a:gridCol>
              </a:tblGrid>
              <a:tr h="480329">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SUM(B)</a:t>
                      </a:r>
                      <a:endParaRPr kumimoji="0" lang="zh-CN" altLang="en-US" sz="2400" b="0" i="0" u="none" strike="noStrike" cap="none" normalizeH="0" baseline="0" dirty="0">
                        <a:ln>
                          <a:noFill/>
                        </a:ln>
                        <a:solidFill>
                          <a:srgbClr val="C2430A"/>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52601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955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0329">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1934692" y="1268760"/>
            <a:ext cx="1854995" cy="461665"/>
          </a:xfrm>
          <a:prstGeom prst="rect">
            <a:avLst/>
          </a:prstGeom>
          <a:noFill/>
        </p:spPr>
        <p:txBody>
          <a:bodyPr wrap="none" rtlCol="0">
            <a:spAutoFit/>
          </a:bodyPr>
          <a:lstStyle/>
          <a:p>
            <a:r>
              <a:rPr lang="en-US" altLang="zh-CN" sz="2400" dirty="0">
                <a:solidFill>
                  <a:srgbClr val="C00000"/>
                </a:solidFill>
              </a:rPr>
              <a:t>Group By A</a:t>
            </a:r>
            <a:endParaRPr lang="zh-CN" altLang="en-US" sz="2400" dirty="0">
              <a:solidFill>
                <a:srgbClr val="C00000"/>
              </a:solidFill>
            </a:endParaRPr>
          </a:p>
        </p:txBody>
      </p:sp>
      <p:sp>
        <p:nvSpPr>
          <p:cNvPr id="8" name="TextBox 7"/>
          <p:cNvSpPr txBox="1"/>
          <p:nvPr/>
        </p:nvSpPr>
        <p:spPr>
          <a:xfrm>
            <a:off x="5292015" y="1084093"/>
            <a:ext cx="1855060" cy="830997"/>
          </a:xfrm>
          <a:prstGeom prst="rect">
            <a:avLst/>
          </a:prstGeom>
          <a:noFill/>
        </p:spPr>
        <p:txBody>
          <a:bodyPr wrap="none" rtlCol="0">
            <a:spAutoFit/>
          </a:bodyPr>
          <a:lstStyle/>
          <a:p>
            <a:pPr algn="l"/>
            <a:r>
              <a:rPr lang="en-US" altLang="zh-CN" sz="2400" dirty="0">
                <a:solidFill>
                  <a:srgbClr val="003399"/>
                </a:solidFill>
              </a:rPr>
              <a:t>SUM(B)</a:t>
            </a:r>
          </a:p>
          <a:p>
            <a:pPr algn="l"/>
            <a:r>
              <a:rPr lang="en-US" altLang="zh-CN" sz="2400" dirty="0">
                <a:solidFill>
                  <a:srgbClr val="C00000"/>
                </a:solidFill>
              </a:rPr>
              <a:t>Group By A</a:t>
            </a:r>
            <a:endParaRPr lang="zh-CN" altLang="en-US" sz="2400" dirty="0">
              <a:solidFill>
                <a:srgbClr val="C00000"/>
              </a:solidFill>
            </a:endParaRPr>
          </a:p>
        </p:txBody>
      </p:sp>
      <p:sp>
        <p:nvSpPr>
          <p:cNvPr id="4" name="任意多边形 3"/>
          <p:cNvSpPr/>
          <p:nvPr/>
        </p:nvSpPr>
        <p:spPr bwMode="auto">
          <a:xfrm>
            <a:off x="1333500" y="1788819"/>
            <a:ext cx="2921000" cy="611481"/>
          </a:xfrm>
          <a:custGeom>
            <a:avLst/>
            <a:gdLst>
              <a:gd name="connsiteX0" fmla="*/ 0 w 2921000"/>
              <a:gd name="connsiteY0" fmla="*/ 547981 h 611481"/>
              <a:gd name="connsiteX1" fmla="*/ 647700 w 2921000"/>
              <a:gd name="connsiteY1" fmla="*/ 103481 h 611481"/>
              <a:gd name="connsiteX2" fmla="*/ 2095500 w 2921000"/>
              <a:gd name="connsiteY2" fmla="*/ 39981 h 611481"/>
              <a:gd name="connsiteX3" fmla="*/ 2921000 w 2921000"/>
              <a:gd name="connsiteY3" fmla="*/ 611481 h 611481"/>
              <a:gd name="connsiteX4" fmla="*/ 2921000 w 2921000"/>
              <a:gd name="connsiteY4" fmla="*/ 611481 h 611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000" h="611481">
                <a:moveTo>
                  <a:pt x="0" y="547981"/>
                </a:moveTo>
                <a:cubicBezTo>
                  <a:pt x="149225" y="368064"/>
                  <a:pt x="298450" y="188148"/>
                  <a:pt x="647700" y="103481"/>
                </a:cubicBezTo>
                <a:cubicBezTo>
                  <a:pt x="996950" y="18814"/>
                  <a:pt x="1716617" y="-44686"/>
                  <a:pt x="2095500" y="39981"/>
                </a:cubicBezTo>
                <a:cubicBezTo>
                  <a:pt x="2474383" y="124648"/>
                  <a:pt x="2921000" y="611481"/>
                  <a:pt x="2921000" y="611481"/>
                </a:cubicBezTo>
                <a:lnTo>
                  <a:pt x="2921000" y="611481"/>
                </a:lnTo>
              </a:path>
            </a:pathLst>
          </a:custGeom>
          <a:noFill/>
          <a:ln w="19050" cap="flat" cmpd="sng" algn="ctr">
            <a:solidFill>
              <a:srgbClr val="3366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0" name="任意多边形 9"/>
          <p:cNvSpPr/>
          <p:nvPr/>
        </p:nvSpPr>
        <p:spPr bwMode="auto">
          <a:xfrm>
            <a:off x="4961087" y="1788819"/>
            <a:ext cx="2921000" cy="611481"/>
          </a:xfrm>
          <a:custGeom>
            <a:avLst/>
            <a:gdLst>
              <a:gd name="connsiteX0" fmla="*/ 0 w 2921000"/>
              <a:gd name="connsiteY0" fmla="*/ 547981 h 611481"/>
              <a:gd name="connsiteX1" fmla="*/ 647700 w 2921000"/>
              <a:gd name="connsiteY1" fmla="*/ 103481 h 611481"/>
              <a:gd name="connsiteX2" fmla="*/ 2095500 w 2921000"/>
              <a:gd name="connsiteY2" fmla="*/ 39981 h 611481"/>
              <a:gd name="connsiteX3" fmla="*/ 2921000 w 2921000"/>
              <a:gd name="connsiteY3" fmla="*/ 611481 h 611481"/>
              <a:gd name="connsiteX4" fmla="*/ 2921000 w 2921000"/>
              <a:gd name="connsiteY4" fmla="*/ 611481 h 611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000" h="611481">
                <a:moveTo>
                  <a:pt x="0" y="547981"/>
                </a:moveTo>
                <a:cubicBezTo>
                  <a:pt x="149225" y="368064"/>
                  <a:pt x="298450" y="188148"/>
                  <a:pt x="647700" y="103481"/>
                </a:cubicBezTo>
                <a:cubicBezTo>
                  <a:pt x="996950" y="18814"/>
                  <a:pt x="1716617" y="-44686"/>
                  <a:pt x="2095500" y="39981"/>
                </a:cubicBezTo>
                <a:cubicBezTo>
                  <a:pt x="2474383" y="124648"/>
                  <a:pt x="2921000" y="611481"/>
                  <a:pt x="2921000" y="611481"/>
                </a:cubicBezTo>
                <a:lnTo>
                  <a:pt x="2921000" y="611481"/>
                </a:lnTo>
              </a:path>
            </a:pathLst>
          </a:custGeom>
          <a:noFill/>
          <a:ln w="19050" cap="flat" cmpd="sng" algn="ctr">
            <a:solidFill>
              <a:srgbClr val="3366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9920626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06"/>
                                        </p:tgtEl>
                                        <p:attrNameLst>
                                          <p:attrName>style.visibility</p:attrName>
                                        </p:attrNameLst>
                                      </p:cBhvr>
                                      <p:to>
                                        <p:strVal val="visible"/>
                                      </p:to>
                                    </p:set>
                                    <p:anim calcmode="lin" valueType="num">
                                      <p:cBhvr additive="base">
                                        <p:cTn id="7" dur="500" fill="hold"/>
                                        <p:tgtEl>
                                          <p:spTgt spid="532506"/>
                                        </p:tgtEl>
                                        <p:attrNameLst>
                                          <p:attrName>ppt_x</p:attrName>
                                        </p:attrNameLst>
                                      </p:cBhvr>
                                      <p:tavLst>
                                        <p:tav tm="0">
                                          <p:val>
                                            <p:strVal val="#ppt_x"/>
                                          </p:val>
                                        </p:tav>
                                        <p:tav tm="100000">
                                          <p:val>
                                            <p:strVal val="#ppt_x"/>
                                          </p:val>
                                        </p:tav>
                                      </p:tavLst>
                                    </p:anim>
                                    <p:anim calcmode="lin" valueType="num">
                                      <p:cBhvr additive="base">
                                        <p:cTn id="8" dur="500" fill="hold"/>
                                        <p:tgtEl>
                                          <p:spTgt spid="5325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527"/>
                                        </p:tgtEl>
                                        <p:attrNameLst>
                                          <p:attrName>style.visibility</p:attrName>
                                        </p:attrNameLst>
                                      </p:cBhvr>
                                      <p:to>
                                        <p:strVal val="visible"/>
                                      </p:to>
                                    </p:set>
                                    <p:anim calcmode="lin" valueType="num">
                                      <p:cBhvr additive="base">
                                        <p:cTn id="13" dur="500" fill="hold"/>
                                        <p:tgtEl>
                                          <p:spTgt spid="532527"/>
                                        </p:tgtEl>
                                        <p:attrNameLst>
                                          <p:attrName>ppt_x</p:attrName>
                                        </p:attrNameLst>
                                      </p:cBhvr>
                                      <p:tavLst>
                                        <p:tav tm="0">
                                          <p:val>
                                            <p:strVal val="#ppt_x"/>
                                          </p:val>
                                        </p:tav>
                                        <p:tav tm="100000">
                                          <p:val>
                                            <p:strVal val="#ppt_x"/>
                                          </p:val>
                                        </p:tav>
                                      </p:tavLst>
                                    </p:anim>
                                    <p:anim calcmode="lin" valueType="num">
                                      <p:cBhvr additive="base">
                                        <p:cTn id="14" dur="500" fill="hold"/>
                                        <p:tgtEl>
                                          <p:spTgt spid="532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z="3200" dirty="0">
                <a:ea typeface="宋体" charset="-122"/>
              </a:rPr>
              <a:t>数据操作：数据查询    查询结果分组</a:t>
            </a:r>
            <a:endParaRPr lang="zh-CN" altLang="en-US" dirty="0">
              <a:ea typeface="宋体" charset="-122"/>
            </a:endParaRPr>
          </a:p>
        </p:txBody>
      </p:sp>
      <p:sp>
        <p:nvSpPr>
          <p:cNvPr id="87043" name="Rectangle 3"/>
          <p:cNvSpPr>
            <a:spLocks noGrp="1" noChangeArrowheads="1"/>
          </p:cNvSpPr>
          <p:nvPr>
            <p:ph type="body" idx="1"/>
          </p:nvPr>
        </p:nvSpPr>
        <p:spPr>
          <a:xfrm>
            <a:off x="467544" y="1340768"/>
            <a:ext cx="8136904" cy="648072"/>
          </a:xfrm>
          <a:solidFill>
            <a:schemeClr val="bg1">
              <a:lumMod val="90000"/>
            </a:schemeClr>
          </a:solidFill>
        </p:spPr>
        <p:txBody>
          <a:bodyPr/>
          <a:lstStyle/>
          <a:p>
            <a:pPr algn="just" eaLnBrk="1" hangingPunct="1">
              <a:lnSpc>
                <a:spcPct val="90000"/>
              </a:lnSpc>
              <a:buFont typeface="Wingdings" panose="05000000000000000000" pitchFamily="2" charset="2"/>
              <a:buChar char="Ø"/>
            </a:pPr>
            <a:r>
              <a:rPr lang="zh-CN" altLang="en-US" sz="2400" dirty="0">
                <a:ea typeface="宋体" charset="-122"/>
              </a:rPr>
              <a:t>求各个课程号的选课人数</a:t>
            </a:r>
          </a:p>
        </p:txBody>
      </p:sp>
      <p:sp>
        <p:nvSpPr>
          <p:cNvPr id="4" name="Rectangle 3"/>
          <p:cNvSpPr txBox="1">
            <a:spLocks noChangeArrowheads="1"/>
          </p:cNvSpPr>
          <p:nvPr/>
        </p:nvSpPr>
        <p:spPr bwMode="auto">
          <a:xfrm>
            <a:off x="653232" y="2132856"/>
            <a:ext cx="8136904"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90000"/>
              </a:lnSpc>
              <a:buNone/>
            </a:pPr>
            <a:r>
              <a:rPr lang="en-US" altLang="zh-CN" sz="2400" b="0" kern="0" dirty="0">
                <a:solidFill>
                  <a:srgbClr val="003399"/>
                </a:solidFill>
                <a:ea typeface="宋体" charset="-122"/>
              </a:rPr>
              <a:t>SELECT </a:t>
            </a:r>
            <a:r>
              <a:rPr lang="en-US" altLang="zh-CN" sz="2400" b="0" kern="0" dirty="0" err="1">
                <a:solidFill>
                  <a:srgbClr val="003399"/>
                </a:solidFill>
                <a:ea typeface="宋体" charset="-122"/>
              </a:rPr>
              <a:t>Cno</a:t>
            </a:r>
            <a:r>
              <a:rPr lang="en-US" altLang="zh-CN" sz="2400" b="0" kern="0" dirty="0">
                <a:solidFill>
                  <a:srgbClr val="003399"/>
                </a:solidFill>
                <a:ea typeface="宋体" charset="-122"/>
              </a:rPr>
              <a:t>, Count(</a:t>
            </a:r>
            <a:r>
              <a:rPr lang="en-US" altLang="zh-CN" sz="2400" b="0" kern="0" dirty="0" err="1">
                <a:solidFill>
                  <a:srgbClr val="003399"/>
                </a:solidFill>
                <a:ea typeface="宋体" charset="-122"/>
              </a:rPr>
              <a:t>Sno</a:t>
            </a:r>
            <a:r>
              <a:rPr lang="en-US" altLang="zh-CN" sz="2400" b="0" kern="0" dirty="0">
                <a:solidFill>
                  <a:srgbClr val="003399"/>
                </a:solidFill>
                <a:ea typeface="宋体" charset="-122"/>
              </a:rPr>
              <a:t>)</a:t>
            </a:r>
          </a:p>
          <a:p>
            <a:pPr marL="0" indent="0" algn="just">
              <a:lnSpc>
                <a:spcPct val="90000"/>
              </a:lnSpc>
              <a:buNone/>
            </a:pPr>
            <a:r>
              <a:rPr lang="en-US" altLang="zh-CN" sz="2400" b="0" kern="0" dirty="0">
                <a:solidFill>
                  <a:srgbClr val="003399"/>
                </a:solidFill>
                <a:ea typeface="宋体" charset="-122"/>
              </a:rPr>
              <a:t>FROM SC</a:t>
            </a:r>
          </a:p>
          <a:p>
            <a:pPr marL="0" indent="0" algn="just">
              <a:lnSpc>
                <a:spcPct val="90000"/>
              </a:lnSpc>
              <a:buNone/>
            </a:pPr>
            <a:r>
              <a:rPr lang="en-US" altLang="zh-CN" sz="2400" b="0" kern="0" dirty="0">
                <a:solidFill>
                  <a:srgbClr val="003399"/>
                </a:solidFill>
                <a:ea typeface="宋体" charset="-122"/>
              </a:rPr>
              <a:t>GROUP BY </a:t>
            </a:r>
            <a:r>
              <a:rPr lang="en-US" altLang="zh-CN" sz="2400" b="0" kern="0" dirty="0" err="1">
                <a:solidFill>
                  <a:srgbClr val="003399"/>
                </a:solidFill>
                <a:ea typeface="宋体" charset="-122"/>
              </a:rPr>
              <a:t>Cno</a:t>
            </a:r>
            <a:endParaRPr lang="zh-CN" altLang="en-US" sz="2400" b="0" kern="0" dirty="0">
              <a:solidFill>
                <a:srgbClr val="003399"/>
              </a:solidFill>
              <a:ea typeface="宋体" charset="-122"/>
            </a:endParaRPr>
          </a:p>
        </p:txBody>
      </p:sp>
      <p:sp>
        <p:nvSpPr>
          <p:cNvPr id="5" name="Rectangle 3"/>
          <p:cNvSpPr txBox="1">
            <a:spLocks noChangeArrowheads="1"/>
          </p:cNvSpPr>
          <p:nvPr/>
        </p:nvSpPr>
        <p:spPr bwMode="auto">
          <a:xfrm>
            <a:off x="621904" y="4257092"/>
            <a:ext cx="8136904" cy="648072"/>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gn="just">
              <a:lnSpc>
                <a:spcPct val="90000"/>
              </a:lnSpc>
              <a:buNone/>
            </a:pPr>
            <a:r>
              <a:rPr lang="zh-CN" altLang="en-US" sz="2400" kern="0" dirty="0">
                <a:solidFill>
                  <a:srgbClr val="C00000"/>
                </a:solidFill>
                <a:ea typeface="宋体" charset="-122"/>
              </a:rPr>
              <a:t>问题：若求选课人数大于</a:t>
            </a:r>
            <a:r>
              <a:rPr lang="en-US" altLang="zh-CN" sz="2400" kern="0" dirty="0">
                <a:solidFill>
                  <a:srgbClr val="C00000"/>
                </a:solidFill>
                <a:ea typeface="宋体" charset="-122"/>
              </a:rPr>
              <a:t>100</a:t>
            </a:r>
            <a:r>
              <a:rPr lang="zh-CN" altLang="en-US" sz="2400" kern="0" dirty="0">
                <a:solidFill>
                  <a:srgbClr val="C00000"/>
                </a:solidFill>
                <a:ea typeface="宋体" charset="-122"/>
              </a:rPr>
              <a:t>的课程号，怎么办？</a:t>
            </a:r>
          </a:p>
        </p:txBody>
      </p:sp>
    </p:spTree>
    <p:extLst>
      <p:ext uri="{BB962C8B-B14F-4D97-AF65-F5344CB8AC3E}">
        <p14:creationId xmlns:p14="http://schemas.microsoft.com/office/powerpoint/2010/main" val="9775531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z="2800" dirty="0">
                <a:ea typeface="宋体" charset="-122"/>
              </a:rPr>
              <a:t>数据操作：数据查询    查询结果分组</a:t>
            </a:r>
            <a:endParaRPr lang="zh-CN" altLang="en-US" dirty="0">
              <a:ea typeface="宋体" charset="-122"/>
            </a:endParaRPr>
          </a:p>
        </p:txBody>
      </p:sp>
      <p:sp>
        <p:nvSpPr>
          <p:cNvPr id="88067" name="Rectangle 3"/>
          <p:cNvSpPr>
            <a:spLocks noGrp="1" noChangeArrowheads="1"/>
          </p:cNvSpPr>
          <p:nvPr>
            <p:ph type="body" idx="1"/>
          </p:nvPr>
        </p:nvSpPr>
        <p:spPr>
          <a:xfrm>
            <a:off x="395536" y="1196752"/>
            <a:ext cx="7834064" cy="1080120"/>
          </a:xfrm>
          <a:solidFill>
            <a:schemeClr val="bg1">
              <a:lumMod val="90000"/>
            </a:schemeClr>
          </a:solidFill>
        </p:spPr>
        <p:txBody>
          <a:bodyPr/>
          <a:lstStyle/>
          <a:p>
            <a:pPr eaLnBrk="1" hangingPunct="1"/>
            <a:r>
              <a:rPr lang="en-US" altLang="zh-CN" dirty="0">
                <a:ea typeface="宋体" charset="-122"/>
              </a:rPr>
              <a:t>HAVING</a:t>
            </a:r>
            <a:r>
              <a:rPr lang="zh-CN" altLang="en-US" dirty="0">
                <a:ea typeface="宋体" charset="-122"/>
              </a:rPr>
              <a:t>子句：对</a:t>
            </a:r>
            <a:r>
              <a:rPr lang="en-US" altLang="zh-CN" dirty="0">
                <a:ea typeface="宋体" charset="-122"/>
              </a:rPr>
              <a:t>Group By</a:t>
            </a:r>
            <a:r>
              <a:rPr lang="zh-CN" altLang="en-US" dirty="0">
                <a:ea typeface="宋体" charset="-122"/>
              </a:rPr>
              <a:t>的分组结果进行筛选</a:t>
            </a:r>
          </a:p>
        </p:txBody>
      </p:sp>
      <p:graphicFrame>
        <p:nvGraphicFramePr>
          <p:cNvPr id="4" name="Group 3"/>
          <p:cNvGraphicFramePr>
            <a:graphicFrameLocks/>
          </p:cNvGraphicFramePr>
          <p:nvPr>
            <p:extLst>
              <p:ext uri="{D42A27DB-BD31-4B8C-83A1-F6EECF244321}">
                <p14:modId xmlns:p14="http://schemas.microsoft.com/office/powerpoint/2010/main" val="1501967729"/>
              </p:ext>
            </p:extLst>
          </p:nvPr>
        </p:nvGraphicFramePr>
        <p:xfrm>
          <a:off x="251520" y="3356990"/>
          <a:ext cx="2132012" cy="2960516"/>
        </p:xfrm>
        <a:graphic>
          <a:graphicData uri="http://schemas.openxmlformats.org/drawingml/2006/table">
            <a:tbl>
              <a:tblPr/>
              <a:tblGrid>
                <a:gridCol w="1090612">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tblGrid>
              <a:tr h="51934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4941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444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41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1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418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 name="Group 26"/>
          <p:cNvGraphicFramePr>
            <a:graphicFrameLocks noGrp="1"/>
          </p:cNvGraphicFramePr>
          <p:nvPr>
            <p:extLst>
              <p:ext uri="{D42A27DB-BD31-4B8C-83A1-F6EECF244321}">
                <p14:modId xmlns:p14="http://schemas.microsoft.com/office/powerpoint/2010/main" val="1103642879"/>
              </p:ext>
            </p:extLst>
          </p:nvPr>
        </p:nvGraphicFramePr>
        <p:xfrm>
          <a:off x="3059832" y="3452089"/>
          <a:ext cx="2239963" cy="1828800"/>
        </p:xfrm>
        <a:graphic>
          <a:graphicData uri="http://schemas.openxmlformats.org/drawingml/2006/table">
            <a:tbl>
              <a:tblPr/>
              <a:tblGrid>
                <a:gridCol w="957263">
                  <a:extLst>
                    <a:ext uri="{9D8B030D-6E8A-4147-A177-3AD203B41FA5}">
                      <a16:colId xmlns:a16="http://schemas.microsoft.com/office/drawing/2014/main" val="20000"/>
                    </a:ext>
                  </a:extLst>
                </a:gridCol>
                <a:gridCol w="1282700">
                  <a:extLst>
                    <a:ext uri="{9D8B030D-6E8A-4147-A177-3AD203B41FA5}">
                      <a16:colId xmlns:a16="http://schemas.microsoft.com/office/drawing/2014/main" val="20001"/>
                    </a:ext>
                  </a:extLst>
                </a:gridCol>
              </a:tblGrid>
              <a:tr h="39857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SUM(B)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430162">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26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576">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43"/>
          <p:cNvGraphicFramePr>
            <a:graphicFrameLocks noGrp="1"/>
          </p:cNvGraphicFramePr>
          <p:nvPr>
            <p:extLst>
              <p:ext uri="{D42A27DB-BD31-4B8C-83A1-F6EECF244321}">
                <p14:modId xmlns:p14="http://schemas.microsoft.com/office/powerpoint/2010/main" val="2289998549"/>
              </p:ext>
            </p:extLst>
          </p:nvPr>
        </p:nvGraphicFramePr>
        <p:xfrm>
          <a:off x="6464598" y="3146348"/>
          <a:ext cx="2450406" cy="1027113"/>
        </p:xfrm>
        <a:graphic>
          <a:graphicData uri="http://schemas.openxmlformats.org/drawingml/2006/table">
            <a:tbl>
              <a:tblPr/>
              <a:tblGrid>
                <a:gridCol w="1252903">
                  <a:extLst>
                    <a:ext uri="{9D8B030D-6E8A-4147-A177-3AD203B41FA5}">
                      <a16:colId xmlns:a16="http://schemas.microsoft.com/office/drawing/2014/main" val="20000"/>
                    </a:ext>
                  </a:extLst>
                </a:gridCol>
                <a:gridCol w="1197503">
                  <a:extLst>
                    <a:ext uri="{9D8B030D-6E8A-4147-A177-3AD203B41FA5}">
                      <a16:colId xmlns:a16="http://schemas.microsoft.com/office/drawing/2014/main" val="20001"/>
                    </a:ext>
                  </a:extLst>
                </a:gridCol>
              </a:tblGrid>
              <a:tr h="50958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SUM(B)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51752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矩形 6"/>
          <p:cNvSpPr/>
          <p:nvPr/>
        </p:nvSpPr>
        <p:spPr>
          <a:xfrm>
            <a:off x="4251424" y="5913447"/>
            <a:ext cx="4572000" cy="400110"/>
          </a:xfrm>
          <a:prstGeom prst="rect">
            <a:avLst/>
          </a:prstGeom>
        </p:spPr>
        <p:txBody>
          <a:bodyPr>
            <a:spAutoFit/>
          </a:bodyPr>
          <a:lstStyle/>
          <a:p>
            <a:r>
              <a:rPr lang="en-US" altLang="zh-CN" dirty="0">
                <a:solidFill>
                  <a:srgbClr val="003399"/>
                </a:solidFill>
                <a:ea typeface="宋体" charset="-122"/>
              </a:rPr>
              <a:t>GROUP BY A </a:t>
            </a:r>
            <a:r>
              <a:rPr lang="en-US" altLang="zh-CN" dirty="0">
                <a:solidFill>
                  <a:srgbClr val="C00000"/>
                </a:solidFill>
                <a:ea typeface="宋体" charset="-122"/>
              </a:rPr>
              <a:t>HAVING SUM(B)&gt;10</a:t>
            </a:r>
            <a:endParaRPr lang="zh-CN" altLang="en-US" dirty="0">
              <a:solidFill>
                <a:srgbClr val="C00000"/>
              </a:solidFill>
            </a:endParaRPr>
          </a:p>
        </p:txBody>
      </p:sp>
      <p:sp>
        <p:nvSpPr>
          <p:cNvPr id="2" name="矩形 1"/>
          <p:cNvSpPr/>
          <p:nvPr/>
        </p:nvSpPr>
        <p:spPr>
          <a:xfrm>
            <a:off x="4729989" y="2412930"/>
            <a:ext cx="3469218" cy="400110"/>
          </a:xfrm>
          <a:prstGeom prst="rect">
            <a:avLst/>
          </a:prstGeom>
        </p:spPr>
        <p:txBody>
          <a:bodyPr wrap="none">
            <a:spAutoFit/>
          </a:bodyPr>
          <a:lstStyle/>
          <a:p>
            <a:r>
              <a:rPr lang="en-US" altLang="zh-CN" dirty="0">
                <a:solidFill>
                  <a:srgbClr val="3366CC"/>
                </a:solidFill>
                <a:ea typeface="宋体" charset="-122"/>
              </a:rPr>
              <a:t>GROUP BY A </a:t>
            </a:r>
            <a:r>
              <a:rPr lang="en-US" altLang="zh-CN" dirty="0">
                <a:solidFill>
                  <a:srgbClr val="C00000"/>
                </a:solidFill>
                <a:ea typeface="宋体" charset="-122"/>
              </a:rPr>
              <a:t>HAVING A&gt;3 </a:t>
            </a:r>
            <a:endParaRPr lang="zh-CN" altLang="en-US" dirty="0">
              <a:solidFill>
                <a:srgbClr val="C00000"/>
              </a:solidFill>
            </a:endParaRPr>
          </a:p>
        </p:txBody>
      </p:sp>
      <p:sp>
        <p:nvSpPr>
          <p:cNvPr id="10" name="TextBox 9"/>
          <p:cNvSpPr txBox="1"/>
          <p:nvPr/>
        </p:nvSpPr>
        <p:spPr>
          <a:xfrm>
            <a:off x="795040" y="2382003"/>
            <a:ext cx="3456384" cy="400110"/>
          </a:xfrm>
          <a:prstGeom prst="rect">
            <a:avLst/>
          </a:prstGeom>
          <a:noFill/>
        </p:spPr>
        <p:txBody>
          <a:bodyPr wrap="square" rtlCol="0">
            <a:spAutoFit/>
          </a:bodyPr>
          <a:lstStyle/>
          <a:p>
            <a:pPr algn="l"/>
            <a:r>
              <a:rPr lang="en-US" altLang="zh-CN" dirty="0">
                <a:solidFill>
                  <a:srgbClr val="003399"/>
                </a:solidFill>
              </a:rPr>
              <a:t>SUM(B)   </a:t>
            </a:r>
            <a:r>
              <a:rPr lang="en-US" altLang="zh-CN" dirty="0">
                <a:solidFill>
                  <a:srgbClr val="C00000"/>
                </a:solidFill>
              </a:rPr>
              <a:t>Group By A</a:t>
            </a:r>
            <a:endParaRPr lang="zh-CN" altLang="en-US" dirty="0">
              <a:solidFill>
                <a:srgbClr val="C00000"/>
              </a:solidFill>
            </a:endParaRPr>
          </a:p>
        </p:txBody>
      </p:sp>
      <p:sp>
        <p:nvSpPr>
          <p:cNvPr id="11" name="任意多边形 10"/>
          <p:cNvSpPr/>
          <p:nvPr/>
        </p:nvSpPr>
        <p:spPr bwMode="auto">
          <a:xfrm>
            <a:off x="1043608" y="2840608"/>
            <a:ext cx="2921000" cy="611481"/>
          </a:xfrm>
          <a:custGeom>
            <a:avLst/>
            <a:gdLst>
              <a:gd name="connsiteX0" fmla="*/ 0 w 2921000"/>
              <a:gd name="connsiteY0" fmla="*/ 547981 h 611481"/>
              <a:gd name="connsiteX1" fmla="*/ 647700 w 2921000"/>
              <a:gd name="connsiteY1" fmla="*/ 103481 h 611481"/>
              <a:gd name="connsiteX2" fmla="*/ 2095500 w 2921000"/>
              <a:gd name="connsiteY2" fmla="*/ 39981 h 611481"/>
              <a:gd name="connsiteX3" fmla="*/ 2921000 w 2921000"/>
              <a:gd name="connsiteY3" fmla="*/ 611481 h 611481"/>
              <a:gd name="connsiteX4" fmla="*/ 2921000 w 2921000"/>
              <a:gd name="connsiteY4" fmla="*/ 611481 h 611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000" h="611481">
                <a:moveTo>
                  <a:pt x="0" y="547981"/>
                </a:moveTo>
                <a:cubicBezTo>
                  <a:pt x="149225" y="368064"/>
                  <a:pt x="298450" y="188148"/>
                  <a:pt x="647700" y="103481"/>
                </a:cubicBezTo>
                <a:cubicBezTo>
                  <a:pt x="996950" y="18814"/>
                  <a:pt x="1716617" y="-44686"/>
                  <a:pt x="2095500" y="39981"/>
                </a:cubicBezTo>
                <a:cubicBezTo>
                  <a:pt x="2474383" y="124648"/>
                  <a:pt x="2921000" y="611481"/>
                  <a:pt x="2921000" y="611481"/>
                </a:cubicBezTo>
                <a:lnTo>
                  <a:pt x="2921000" y="611481"/>
                </a:lnTo>
              </a:path>
            </a:pathLst>
          </a:custGeom>
          <a:noFill/>
          <a:ln w="19050" cap="flat" cmpd="sng" algn="ctr">
            <a:solidFill>
              <a:srgbClr val="3366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2" name="任意多边形 11"/>
          <p:cNvSpPr/>
          <p:nvPr/>
        </p:nvSpPr>
        <p:spPr bwMode="auto">
          <a:xfrm rot="20891260">
            <a:off x="4661112" y="2786278"/>
            <a:ext cx="2390080" cy="425685"/>
          </a:xfrm>
          <a:custGeom>
            <a:avLst/>
            <a:gdLst>
              <a:gd name="connsiteX0" fmla="*/ 0 w 2921000"/>
              <a:gd name="connsiteY0" fmla="*/ 547981 h 611481"/>
              <a:gd name="connsiteX1" fmla="*/ 647700 w 2921000"/>
              <a:gd name="connsiteY1" fmla="*/ 103481 h 611481"/>
              <a:gd name="connsiteX2" fmla="*/ 2095500 w 2921000"/>
              <a:gd name="connsiteY2" fmla="*/ 39981 h 611481"/>
              <a:gd name="connsiteX3" fmla="*/ 2921000 w 2921000"/>
              <a:gd name="connsiteY3" fmla="*/ 611481 h 611481"/>
              <a:gd name="connsiteX4" fmla="*/ 2921000 w 2921000"/>
              <a:gd name="connsiteY4" fmla="*/ 611481 h 611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000" h="611481">
                <a:moveTo>
                  <a:pt x="0" y="547981"/>
                </a:moveTo>
                <a:cubicBezTo>
                  <a:pt x="149225" y="368064"/>
                  <a:pt x="298450" y="188148"/>
                  <a:pt x="647700" y="103481"/>
                </a:cubicBezTo>
                <a:cubicBezTo>
                  <a:pt x="996950" y="18814"/>
                  <a:pt x="1716617" y="-44686"/>
                  <a:pt x="2095500" y="39981"/>
                </a:cubicBezTo>
                <a:cubicBezTo>
                  <a:pt x="2474383" y="124648"/>
                  <a:pt x="2921000" y="611481"/>
                  <a:pt x="2921000" y="611481"/>
                </a:cubicBezTo>
                <a:lnTo>
                  <a:pt x="2921000" y="611481"/>
                </a:lnTo>
              </a:path>
            </a:pathLst>
          </a:custGeom>
          <a:noFill/>
          <a:ln w="19050" cap="flat" cmpd="sng" algn="ctr">
            <a:solidFill>
              <a:srgbClr val="3366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graphicFrame>
        <p:nvGraphicFramePr>
          <p:cNvPr id="13" name="Group 43"/>
          <p:cNvGraphicFramePr>
            <a:graphicFrameLocks noGrp="1"/>
          </p:cNvGraphicFramePr>
          <p:nvPr>
            <p:extLst>
              <p:ext uri="{D42A27DB-BD31-4B8C-83A1-F6EECF244321}">
                <p14:modId xmlns:p14="http://schemas.microsoft.com/office/powerpoint/2010/main" val="2911847813"/>
              </p:ext>
            </p:extLst>
          </p:nvPr>
        </p:nvGraphicFramePr>
        <p:xfrm>
          <a:off x="6464598" y="4581128"/>
          <a:ext cx="2450406" cy="1027113"/>
        </p:xfrm>
        <a:graphic>
          <a:graphicData uri="http://schemas.openxmlformats.org/drawingml/2006/table">
            <a:tbl>
              <a:tblPr/>
              <a:tblGrid>
                <a:gridCol w="1252903">
                  <a:extLst>
                    <a:ext uri="{9D8B030D-6E8A-4147-A177-3AD203B41FA5}">
                      <a16:colId xmlns:a16="http://schemas.microsoft.com/office/drawing/2014/main" val="20000"/>
                    </a:ext>
                  </a:extLst>
                </a:gridCol>
                <a:gridCol w="1197503">
                  <a:extLst>
                    <a:ext uri="{9D8B030D-6E8A-4147-A177-3AD203B41FA5}">
                      <a16:colId xmlns:a16="http://schemas.microsoft.com/office/drawing/2014/main" val="20001"/>
                    </a:ext>
                  </a:extLst>
                </a:gridCol>
              </a:tblGrid>
              <a:tr h="509588">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rgbClr val="C2430A"/>
                          </a:solidFill>
                          <a:effectLst/>
                          <a:latin typeface="Arial" charset="0"/>
                          <a:ea typeface="宋体" pitchFamily="2" charset="-122"/>
                        </a:rPr>
                        <a:t>SUM(B)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0000"/>
                      </a:schemeClr>
                    </a:solidFill>
                  </a:tcPr>
                </a:tc>
                <a:extLst>
                  <a:ext uri="{0D108BD9-81ED-4DB2-BD59-A6C34878D82A}">
                    <a16:rowId xmlns:a16="http://schemas.microsoft.com/office/drawing/2014/main" val="10000"/>
                  </a:ext>
                </a:extLst>
              </a:tr>
              <a:tr h="517525">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任意多边形 2"/>
          <p:cNvSpPr/>
          <p:nvPr/>
        </p:nvSpPr>
        <p:spPr bwMode="auto">
          <a:xfrm>
            <a:off x="4876800" y="5359400"/>
            <a:ext cx="2324100" cy="400110"/>
          </a:xfrm>
          <a:custGeom>
            <a:avLst/>
            <a:gdLst>
              <a:gd name="connsiteX0" fmla="*/ 0 w 2324100"/>
              <a:gd name="connsiteY0" fmla="*/ 0 h 485836"/>
              <a:gd name="connsiteX1" fmla="*/ 762000 w 2324100"/>
              <a:gd name="connsiteY1" fmla="*/ 431800 h 485836"/>
              <a:gd name="connsiteX2" fmla="*/ 1981200 w 2324100"/>
              <a:gd name="connsiteY2" fmla="*/ 457200 h 485836"/>
              <a:gd name="connsiteX3" fmla="*/ 2324100 w 2324100"/>
              <a:gd name="connsiteY3" fmla="*/ 228600 h 485836"/>
            </a:gdLst>
            <a:ahLst/>
            <a:cxnLst>
              <a:cxn ang="0">
                <a:pos x="connsiteX0" y="connsiteY0"/>
              </a:cxn>
              <a:cxn ang="0">
                <a:pos x="connsiteX1" y="connsiteY1"/>
              </a:cxn>
              <a:cxn ang="0">
                <a:pos x="connsiteX2" y="connsiteY2"/>
              </a:cxn>
              <a:cxn ang="0">
                <a:pos x="connsiteX3" y="connsiteY3"/>
              </a:cxn>
            </a:cxnLst>
            <a:rect l="l" t="t" r="r" b="b"/>
            <a:pathLst>
              <a:path w="2324100" h="485836">
                <a:moveTo>
                  <a:pt x="0" y="0"/>
                </a:moveTo>
                <a:cubicBezTo>
                  <a:pt x="215900" y="177800"/>
                  <a:pt x="431800" y="355600"/>
                  <a:pt x="762000" y="431800"/>
                </a:cubicBezTo>
                <a:cubicBezTo>
                  <a:pt x="1092200" y="508000"/>
                  <a:pt x="1720850" y="491067"/>
                  <a:pt x="1981200" y="457200"/>
                </a:cubicBezTo>
                <a:cubicBezTo>
                  <a:pt x="2241550" y="423333"/>
                  <a:pt x="2282825" y="325966"/>
                  <a:pt x="2324100" y="228600"/>
                </a:cubicBezTo>
              </a:path>
            </a:pathLst>
          </a:custGeom>
          <a:noFill/>
          <a:ln w="19050" cap="flat" cmpd="sng" algn="ctr">
            <a:solidFill>
              <a:srgbClr val="3366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976778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6" presetClass="entr" presetSubtype="2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par>
                                <p:cTn id="36" presetID="16" presetClass="entr" presetSubtype="21"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0" grpId="0"/>
      <p:bldP spid="11" grpId="0" animBg="1"/>
      <p:bldP spid="12" grpId="0" animBg="1"/>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sz="3200" dirty="0">
                <a:ea typeface="宋体" charset="-122"/>
              </a:rPr>
              <a:t>数据操作：数据查询    查询结果分组</a:t>
            </a:r>
          </a:p>
        </p:txBody>
      </p:sp>
      <p:sp>
        <p:nvSpPr>
          <p:cNvPr id="90115" name="Rectangle 3"/>
          <p:cNvSpPr>
            <a:spLocks noGrp="1" noChangeArrowheads="1"/>
          </p:cNvSpPr>
          <p:nvPr>
            <p:ph type="body" idx="1"/>
          </p:nvPr>
        </p:nvSpPr>
        <p:spPr>
          <a:xfrm>
            <a:off x="323528" y="1268760"/>
            <a:ext cx="7772400" cy="792088"/>
          </a:xfrm>
        </p:spPr>
        <p:txBody>
          <a:bodyPr/>
          <a:lstStyle/>
          <a:p>
            <a:pPr algn="just" eaLnBrk="1" hangingPunct="1">
              <a:lnSpc>
                <a:spcPct val="130000"/>
              </a:lnSpc>
              <a:buFont typeface="Wingdings" panose="05000000000000000000" pitchFamily="2" charset="2"/>
              <a:buChar char="Ø"/>
            </a:pPr>
            <a:r>
              <a:rPr lang="zh-CN" altLang="en-US" sz="2400" dirty="0">
                <a:ea typeface="宋体" charset="-122"/>
              </a:rPr>
              <a:t>查询选修了</a:t>
            </a:r>
            <a:r>
              <a:rPr lang="en-US" altLang="zh-CN" sz="2400" dirty="0">
                <a:ea typeface="宋体" charset="-122"/>
              </a:rPr>
              <a:t>3</a:t>
            </a:r>
            <a:r>
              <a:rPr lang="zh-CN" altLang="en-US" sz="2400" dirty="0">
                <a:ea typeface="宋体" charset="-122"/>
              </a:rPr>
              <a:t>门以上课程的学生学号</a:t>
            </a:r>
          </a:p>
          <a:p>
            <a:pPr lvl="1" algn="just" eaLnBrk="1" hangingPunct="1">
              <a:lnSpc>
                <a:spcPct val="180000"/>
              </a:lnSpc>
              <a:buFont typeface="Wingdings" pitchFamily="2" charset="2"/>
              <a:buNone/>
            </a:pPr>
            <a:r>
              <a:rPr lang="zh-CN" altLang="en-US" dirty="0">
                <a:ea typeface="宋体" charset="-122"/>
              </a:rPr>
              <a:t> </a:t>
            </a:r>
          </a:p>
          <a:p>
            <a:pPr algn="just" eaLnBrk="1" hangingPunct="1">
              <a:lnSpc>
                <a:spcPct val="90000"/>
              </a:lnSpc>
              <a:buFont typeface="Wingdings" pitchFamily="2" charset="2"/>
              <a:buNone/>
            </a:pPr>
            <a:r>
              <a:rPr lang="zh-CN" altLang="en-US" sz="2400" dirty="0">
                <a:ea typeface="宋体" charset="-122"/>
              </a:rPr>
              <a:t> </a:t>
            </a:r>
          </a:p>
        </p:txBody>
      </p:sp>
      <p:sp>
        <p:nvSpPr>
          <p:cNvPr id="507906" name="Rectangle 2"/>
          <p:cNvSpPr>
            <a:spLocks noChangeArrowheads="1"/>
          </p:cNvSpPr>
          <p:nvPr/>
        </p:nvSpPr>
        <p:spPr bwMode="auto">
          <a:xfrm>
            <a:off x="899592" y="2204864"/>
            <a:ext cx="51125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en-US" altLang="zh-CN" b="0" dirty="0">
                <a:solidFill>
                  <a:srgbClr val="003399"/>
                </a:solidFill>
                <a:latin typeface="Times New Roman" pitchFamily="18" charset="0"/>
              </a:rPr>
              <a:t>SELECT </a:t>
            </a:r>
            <a:r>
              <a:rPr lang="en-US" altLang="zh-CN" b="0" dirty="0" err="1">
                <a:solidFill>
                  <a:srgbClr val="003399"/>
                </a:solidFill>
                <a:latin typeface="Times New Roman" pitchFamily="18" charset="0"/>
              </a:rPr>
              <a:t>Sno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FROM  SC</a:t>
            </a:r>
          </a:p>
          <a:p>
            <a:pPr lvl="1" eaLnBrk="1" hangingPunct="1">
              <a:spcBef>
                <a:spcPct val="0"/>
              </a:spcBef>
              <a:buClrTx/>
              <a:buFontTx/>
              <a:buNone/>
            </a:pPr>
            <a:r>
              <a:rPr lang="en-US" altLang="zh-CN" b="0" dirty="0">
                <a:solidFill>
                  <a:srgbClr val="003399"/>
                </a:solidFill>
                <a:latin typeface="Times New Roman" pitchFamily="18" charset="0"/>
              </a:rPr>
              <a:t>GROUP BY </a:t>
            </a:r>
            <a:r>
              <a:rPr lang="en-US" altLang="zh-CN" b="0" dirty="0" err="1">
                <a:solidFill>
                  <a:srgbClr val="003399"/>
                </a:solidFill>
                <a:latin typeface="Times New Roman" pitchFamily="18" charset="0"/>
              </a:rPr>
              <a:t>Sno</a:t>
            </a:r>
            <a:endParaRPr lang="en-US" altLang="zh-CN" b="0" dirty="0">
              <a:solidFill>
                <a:srgbClr val="003399"/>
              </a:solidFill>
              <a:latin typeface="Times New Roman" pitchFamily="18" charset="0"/>
            </a:endParaRPr>
          </a:p>
          <a:p>
            <a:pPr lvl="1" eaLnBrk="1" hangingPunct="1">
              <a:spcBef>
                <a:spcPct val="0"/>
              </a:spcBef>
              <a:buClrTx/>
              <a:buFontTx/>
              <a:buNone/>
            </a:pPr>
            <a:r>
              <a:rPr lang="en-US" altLang="zh-CN" b="0" dirty="0">
                <a:solidFill>
                  <a:srgbClr val="003399"/>
                </a:solidFill>
                <a:latin typeface="Times New Roman" pitchFamily="18" charset="0"/>
              </a:rPr>
              <a:t>HAVING  COUNT(</a:t>
            </a:r>
            <a:r>
              <a:rPr lang="en-US" altLang="zh-CN" b="0" dirty="0" err="1">
                <a:solidFill>
                  <a:srgbClr val="003399"/>
                </a:solidFill>
                <a:latin typeface="Times New Roman" pitchFamily="18" charset="0"/>
              </a:rPr>
              <a:t>Cno</a:t>
            </a:r>
            <a:r>
              <a:rPr lang="en-US" altLang="zh-CN" b="0" dirty="0">
                <a:solidFill>
                  <a:srgbClr val="003399"/>
                </a:solidFill>
                <a:latin typeface="Times New Roman" pitchFamily="18" charset="0"/>
              </a:rPr>
              <a:t>) &gt;3</a:t>
            </a:r>
          </a:p>
        </p:txBody>
      </p:sp>
    </p:spTree>
    <p:extLst>
      <p:ext uri="{BB962C8B-B14F-4D97-AF65-F5344CB8AC3E}">
        <p14:creationId xmlns:p14="http://schemas.microsoft.com/office/powerpoint/2010/main" val="6131625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7906"/>
                                        </p:tgtEl>
                                        <p:attrNameLst>
                                          <p:attrName>style.visibility</p:attrName>
                                        </p:attrNameLst>
                                      </p:cBhvr>
                                      <p:to>
                                        <p:strVal val="visible"/>
                                      </p:to>
                                    </p:set>
                                    <p:animEffect transition="in" filter="slide(fromBottom)">
                                      <p:cBhvr>
                                        <p:cTn id="7" dur="500"/>
                                        <p:tgtEl>
                                          <p:spTgt spid="507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 Standardization</a:t>
            </a:r>
            <a:endParaRPr lang="zh-CN" altLang="en-US" dirty="0"/>
          </a:p>
        </p:txBody>
      </p:sp>
      <p:sp>
        <p:nvSpPr>
          <p:cNvPr id="4" name="矩形 3"/>
          <p:cNvSpPr/>
          <p:nvPr/>
        </p:nvSpPr>
        <p:spPr>
          <a:xfrm>
            <a:off x="188547" y="2661443"/>
            <a:ext cx="1512887" cy="32702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00"/>
                </a:solidFill>
              </a:rPr>
              <a:t>SEQUEL</a:t>
            </a:r>
            <a:endParaRPr lang="zh-CN" altLang="en-US" dirty="0">
              <a:solidFill>
                <a:srgbClr val="FFFF00"/>
              </a:solidFill>
            </a:endParaRPr>
          </a:p>
        </p:txBody>
      </p:sp>
      <p:sp>
        <p:nvSpPr>
          <p:cNvPr id="5" name="矩形 4"/>
          <p:cNvSpPr/>
          <p:nvPr/>
        </p:nvSpPr>
        <p:spPr>
          <a:xfrm>
            <a:off x="1871297" y="2678906"/>
            <a:ext cx="6791325" cy="327025"/>
          </a:xfrm>
          <a:prstGeom prst="rect">
            <a:avLst/>
          </a:prstGeom>
          <a:solidFill>
            <a:srgbClr val="AA6D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FF00"/>
              </a:solidFill>
            </a:endParaRPr>
          </a:p>
        </p:txBody>
      </p:sp>
      <p:sp>
        <p:nvSpPr>
          <p:cNvPr id="6" name="文本框 7"/>
          <p:cNvSpPr txBox="1">
            <a:spLocks noChangeArrowheads="1"/>
          </p:cNvSpPr>
          <p:nvPr/>
        </p:nvSpPr>
        <p:spPr bwMode="auto">
          <a:xfrm>
            <a:off x="3369897" y="2656681"/>
            <a:ext cx="6524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1986</a:t>
            </a:r>
            <a:endParaRPr lang="zh-CN" altLang="en-US">
              <a:solidFill>
                <a:srgbClr val="FFFF00"/>
              </a:solidFill>
            </a:endParaRPr>
          </a:p>
        </p:txBody>
      </p:sp>
      <p:sp>
        <p:nvSpPr>
          <p:cNvPr id="7" name="文本框 8"/>
          <p:cNvSpPr txBox="1">
            <a:spLocks noChangeArrowheads="1"/>
          </p:cNvSpPr>
          <p:nvPr/>
        </p:nvSpPr>
        <p:spPr bwMode="auto">
          <a:xfrm>
            <a:off x="2039572" y="2656681"/>
            <a:ext cx="6524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1979</a:t>
            </a:r>
            <a:endParaRPr lang="zh-CN" altLang="en-US">
              <a:solidFill>
                <a:srgbClr val="FFFF00"/>
              </a:solidFill>
            </a:endParaRPr>
          </a:p>
        </p:txBody>
      </p:sp>
      <p:sp>
        <p:nvSpPr>
          <p:cNvPr id="8" name="文本框 10"/>
          <p:cNvSpPr txBox="1">
            <a:spLocks noChangeArrowheads="1"/>
          </p:cNvSpPr>
          <p:nvPr/>
        </p:nvSpPr>
        <p:spPr bwMode="auto">
          <a:xfrm>
            <a:off x="7146559" y="2656681"/>
            <a:ext cx="6524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1999</a:t>
            </a:r>
            <a:endParaRPr lang="zh-CN" altLang="en-US">
              <a:solidFill>
                <a:srgbClr val="FFFF00"/>
              </a:solidFill>
            </a:endParaRPr>
          </a:p>
        </p:txBody>
      </p:sp>
      <p:sp>
        <p:nvSpPr>
          <p:cNvPr id="9" name="矩形 6"/>
          <p:cNvSpPr>
            <a:spLocks noChangeArrowheads="1"/>
          </p:cNvSpPr>
          <p:nvPr/>
        </p:nvSpPr>
        <p:spPr bwMode="auto">
          <a:xfrm>
            <a:off x="6670309" y="1931193"/>
            <a:ext cx="20415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t>Regular expression matching,</a:t>
            </a:r>
          </a:p>
          <a:p>
            <a:r>
              <a:rPr lang="en-US" altLang="zh-CN" sz="1200"/>
              <a:t>Recursive queries, </a:t>
            </a:r>
          </a:p>
          <a:p>
            <a:r>
              <a:rPr lang="en-US" altLang="zh-CN" sz="1200"/>
              <a:t>object-oriented features,</a:t>
            </a:r>
            <a:endParaRPr lang="zh-CN" altLang="en-US" sz="1200"/>
          </a:p>
        </p:txBody>
      </p:sp>
      <p:sp>
        <p:nvSpPr>
          <p:cNvPr id="10" name="矩形 13"/>
          <p:cNvSpPr>
            <a:spLocks noChangeArrowheads="1"/>
          </p:cNvSpPr>
          <p:nvPr/>
        </p:nvSpPr>
        <p:spPr bwMode="auto">
          <a:xfrm>
            <a:off x="129809" y="1985168"/>
            <a:ext cx="15303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Structured English Query Language</a:t>
            </a:r>
          </a:p>
          <a:p>
            <a:r>
              <a:rPr lang="en-US" altLang="zh-CN" sz="1200">
                <a:latin typeface="Times New Roman" panose="02020603050405020304" pitchFamily="18" charset="0"/>
                <a:cs typeface="Times New Roman" panose="02020603050405020304" pitchFamily="18" charset="0"/>
              </a:rPr>
              <a:t>for System R  (IBM ) </a:t>
            </a:r>
            <a:endParaRPr lang="zh-CN" altLang="en-US" sz="1200">
              <a:latin typeface="Times New Roman" panose="02020603050405020304" pitchFamily="18" charset="0"/>
              <a:cs typeface="Times New Roman" panose="02020603050405020304" pitchFamily="18" charset="0"/>
            </a:endParaRPr>
          </a:p>
        </p:txBody>
      </p:sp>
      <p:sp>
        <p:nvSpPr>
          <p:cNvPr id="11" name="文本框 15"/>
          <p:cNvSpPr txBox="1">
            <a:spLocks noChangeArrowheads="1"/>
          </p:cNvSpPr>
          <p:nvPr/>
        </p:nvSpPr>
        <p:spPr bwMode="auto">
          <a:xfrm>
            <a:off x="315547" y="3059906"/>
            <a:ext cx="12588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Early 1970s</a:t>
            </a:r>
            <a:endParaRPr lang="zh-CN" altLang="en-US"/>
          </a:p>
        </p:txBody>
      </p:sp>
      <p:sp>
        <p:nvSpPr>
          <p:cNvPr id="12" name="矩形 14"/>
          <p:cNvSpPr>
            <a:spLocks noChangeArrowheads="1"/>
          </p:cNvSpPr>
          <p:nvPr/>
        </p:nvSpPr>
        <p:spPr bwMode="auto">
          <a:xfrm>
            <a:off x="1752234" y="1839118"/>
            <a:ext cx="17494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t>the first commercially implementation of SQL</a:t>
            </a:r>
          </a:p>
          <a:p>
            <a:r>
              <a:rPr lang="en-US" altLang="zh-CN" sz="1200"/>
              <a:t>(Relational Software, Inc.,  Now Oracle)</a:t>
            </a:r>
            <a:endParaRPr lang="zh-CN" altLang="en-US" sz="1200"/>
          </a:p>
        </p:txBody>
      </p:sp>
      <p:cxnSp>
        <p:nvCxnSpPr>
          <p:cNvPr id="13" name="直接连接符 12"/>
          <p:cNvCxnSpPr/>
          <p:nvPr/>
        </p:nvCxnSpPr>
        <p:spPr>
          <a:xfrm flipV="1">
            <a:off x="3787409" y="1850231"/>
            <a:ext cx="4763" cy="692150"/>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9"/>
          <p:cNvSpPr txBox="1">
            <a:spLocks noChangeArrowheads="1"/>
          </p:cNvSpPr>
          <p:nvPr/>
        </p:nvSpPr>
        <p:spPr bwMode="auto">
          <a:xfrm>
            <a:off x="6670309" y="3229768"/>
            <a:ext cx="16478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XML-related features,</a:t>
            </a:r>
          </a:p>
          <a:p>
            <a:r>
              <a:rPr lang="en-US" altLang="zh-CN" sz="1200">
                <a:latin typeface="Times New Roman" panose="02020603050405020304" pitchFamily="18" charset="0"/>
                <a:cs typeface="Times New Roman" panose="02020603050405020304" pitchFamily="18" charset="0"/>
              </a:rPr>
              <a:t>window functions,</a:t>
            </a:r>
          </a:p>
          <a:p>
            <a:r>
              <a:rPr lang="en-US" altLang="zh-CN" sz="1200">
                <a:latin typeface="Times New Roman" panose="02020603050405020304" pitchFamily="18" charset="0"/>
                <a:cs typeface="Times New Roman" panose="02020603050405020304" pitchFamily="18" charset="0"/>
              </a:rPr>
              <a:t>columns with auto-generated values </a:t>
            </a:r>
            <a:endParaRPr lang="zh-CN" altLang="en-US" sz="1200">
              <a:latin typeface="Times New Roman" panose="02020603050405020304" pitchFamily="18" charset="0"/>
              <a:cs typeface="Times New Roman" panose="02020603050405020304" pitchFamily="18" charset="0"/>
            </a:endParaRPr>
          </a:p>
        </p:txBody>
      </p:sp>
      <p:sp>
        <p:nvSpPr>
          <p:cNvPr id="15" name="矩形 14"/>
          <p:cNvSpPr/>
          <p:nvPr/>
        </p:nvSpPr>
        <p:spPr>
          <a:xfrm>
            <a:off x="1871297" y="4131468"/>
            <a:ext cx="6791325" cy="328613"/>
          </a:xfrm>
          <a:prstGeom prst="rect">
            <a:avLst/>
          </a:prstGeom>
          <a:solidFill>
            <a:srgbClr val="AA6D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FF00"/>
              </a:solidFill>
            </a:endParaRPr>
          </a:p>
        </p:txBody>
      </p:sp>
      <p:sp>
        <p:nvSpPr>
          <p:cNvPr id="16" name="圆角矩形 15"/>
          <p:cNvSpPr/>
          <p:nvPr/>
        </p:nvSpPr>
        <p:spPr>
          <a:xfrm rot="5400000">
            <a:off x="7617253" y="3406775"/>
            <a:ext cx="1781175" cy="325437"/>
          </a:xfrm>
          <a:prstGeom prst="roundRect">
            <a:avLst/>
          </a:prstGeom>
          <a:solidFill>
            <a:srgbClr val="AA6D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00"/>
              </a:solidFill>
            </a:endParaRPr>
          </a:p>
        </p:txBody>
      </p:sp>
      <p:sp>
        <p:nvSpPr>
          <p:cNvPr id="17" name="文本框 26"/>
          <p:cNvSpPr txBox="1">
            <a:spLocks noChangeArrowheads="1"/>
          </p:cNvSpPr>
          <p:nvPr/>
        </p:nvSpPr>
        <p:spPr bwMode="auto">
          <a:xfrm>
            <a:off x="2998422" y="1078706"/>
            <a:ext cx="16303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t>Became a standard of ANSI in 1986</a:t>
            </a:r>
          </a:p>
          <a:p>
            <a:r>
              <a:rPr lang="en-US" altLang="zh-CN" sz="1200"/>
              <a:t>And of ISO/IEC in 1987</a:t>
            </a:r>
            <a:endParaRPr lang="zh-CN" altLang="en-US" sz="1200"/>
          </a:p>
        </p:txBody>
      </p:sp>
      <p:sp>
        <p:nvSpPr>
          <p:cNvPr id="18" name="文本框 27"/>
          <p:cNvSpPr txBox="1">
            <a:spLocks noChangeArrowheads="1"/>
          </p:cNvSpPr>
          <p:nvPr/>
        </p:nvSpPr>
        <p:spPr bwMode="auto">
          <a:xfrm>
            <a:off x="4287472" y="2656681"/>
            <a:ext cx="6524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1989</a:t>
            </a:r>
            <a:endParaRPr lang="zh-CN" altLang="en-US">
              <a:solidFill>
                <a:srgbClr val="FFFF00"/>
              </a:solidFill>
            </a:endParaRPr>
          </a:p>
        </p:txBody>
      </p:sp>
      <p:sp>
        <p:nvSpPr>
          <p:cNvPr id="19" name="文本框 28"/>
          <p:cNvSpPr txBox="1">
            <a:spLocks noChangeArrowheads="1"/>
          </p:cNvSpPr>
          <p:nvPr/>
        </p:nvSpPr>
        <p:spPr bwMode="auto">
          <a:xfrm>
            <a:off x="4227147" y="2121693"/>
            <a:ext cx="9366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t>Integrity constraint</a:t>
            </a:r>
            <a:endParaRPr lang="zh-CN" altLang="en-US" sz="1200"/>
          </a:p>
        </p:txBody>
      </p:sp>
      <p:sp>
        <p:nvSpPr>
          <p:cNvPr id="20" name="文本框 29"/>
          <p:cNvSpPr txBox="1">
            <a:spLocks noChangeArrowheads="1"/>
          </p:cNvSpPr>
          <p:nvPr/>
        </p:nvSpPr>
        <p:spPr bwMode="auto">
          <a:xfrm>
            <a:off x="5509847" y="4096543"/>
            <a:ext cx="6524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2008</a:t>
            </a:r>
            <a:endParaRPr lang="zh-CN" altLang="en-US">
              <a:solidFill>
                <a:srgbClr val="FFFF00"/>
              </a:solidFill>
            </a:endParaRPr>
          </a:p>
        </p:txBody>
      </p:sp>
      <p:sp>
        <p:nvSpPr>
          <p:cNvPr id="21" name="文本框 30"/>
          <p:cNvSpPr txBox="1">
            <a:spLocks noChangeArrowheads="1"/>
          </p:cNvSpPr>
          <p:nvPr/>
        </p:nvSpPr>
        <p:spPr bwMode="auto">
          <a:xfrm>
            <a:off x="3369897" y="4096543"/>
            <a:ext cx="6524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2011</a:t>
            </a:r>
            <a:endParaRPr lang="zh-CN" altLang="en-US">
              <a:solidFill>
                <a:srgbClr val="FFFF00"/>
              </a:solidFill>
            </a:endParaRPr>
          </a:p>
        </p:txBody>
      </p:sp>
      <p:sp>
        <p:nvSpPr>
          <p:cNvPr id="22" name="文本框 31"/>
          <p:cNvSpPr txBox="1">
            <a:spLocks noChangeArrowheads="1"/>
          </p:cNvSpPr>
          <p:nvPr/>
        </p:nvSpPr>
        <p:spPr bwMode="auto">
          <a:xfrm>
            <a:off x="1944322" y="4096543"/>
            <a:ext cx="6524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2016</a:t>
            </a:r>
            <a:endParaRPr lang="zh-CN" altLang="en-US">
              <a:solidFill>
                <a:srgbClr val="FFFF00"/>
              </a:solidFill>
            </a:endParaRPr>
          </a:p>
        </p:txBody>
      </p:sp>
      <p:sp>
        <p:nvSpPr>
          <p:cNvPr id="23" name="文本框 32"/>
          <p:cNvSpPr txBox="1">
            <a:spLocks noChangeArrowheads="1"/>
          </p:cNvSpPr>
          <p:nvPr/>
        </p:nvSpPr>
        <p:spPr bwMode="auto">
          <a:xfrm>
            <a:off x="5509847" y="2656681"/>
            <a:ext cx="6540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1992</a:t>
            </a:r>
            <a:endParaRPr lang="zh-CN" altLang="en-US">
              <a:solidFill>
                <a:srgbClr val="FFFF00"/>
              </a:solidFill>
            </a:endParaRPr>
          </a:p>
        </p:txBody>
      </p:sp>
      <p:sp>
        <p:nvSpPr>
          <p:cNvPr id="24" name="矩形 9"/>
          <p:cNvSpPr>
            <a:spLocks noChangeArrowheads="1"/>
          </p:cNvSpPr>
          <p:nvPr/>
        </p:nvSpPr>
        <p:spPr bwMode="auto">
          <a:xfrm>
            <a:off x="2814272" y="5618956"/>
            <a:ext cx="17240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t>temporal data definition and manipulation</a:t>
            </a:r>
            <a:endParaRPr lang="zh-CN" altLang="en-US" sz="1200"/>
          </a:p>
        </p:txBody>
      </p:sp>
      <p:sp>
        <p:nvSpPr>
          <p:cNvPr id="25" name="矩形 11"/>
          <p:cNvSpPr>
            <a:spLocks noChangeArrowheads="1"/>
          </p:cNvSpPr>
          <p:nvPr/>
        </p:nvSpPr>
        <p:spPr bwMode="auto">
          <a:xfrm>
            <a:off x="3844559" y="3353593"/>
            <a:ext cx="2014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a:solidFill>
                  <a:srgbClr val="C00000"/>
                </a:solidFill>
              </a:rPr>
              <a:t>SQL Evolution </a:t>
            </a:r>
            <a:endParaRPr lang="zh-CN" altLang="en-US" sz="2400" b="1">
              <a:solidFill>
                <a:srgbClr val="C00000"/>
              </a:solidFill>
            </a:endParaRPr>
          </a:p>
        </p:txBody>
      </p:sp>
      <p:sp>
        <p:nvSpPr>
          <p:cNvPr id="26" name="文本框 22"/>
          <p:cNvSpPr txBox="1">
            <a:spLocks noChangeArrowheads="1"/>
          </p:cNvSpPr>
          <p:nvPr/>
        </p:nvSpPr>
        <p:spPr bwMode="auto">
          <a:xfrm>
            <a:off x="7146559" y="4096543"/>
            <a:ext cx="652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2006</a:t>
            </a:r>
            <a:endParaRPr lang="zh-CN" altLang="en-US">
              <a:solidFill>
                <a:srgbClr val="FFFF00"/>
              </a:solidFill>
            </a:endParaRPr>
          </a:p>
        </p:txBody>
      </p:sp>
      <p:sp>
        <p:nvSpPr>
          <p:cNvPr id="27" name="文本框 21"/>
          <p:cNvSpPr txBox="1">
            <a:spLocks noChangeArrowheads="1"/>
          </p:cNvSpPr>
          <p:nvPr/>
        </p:nvSpPr>
        <p:spPr bwMode="auto">
          <a:xfrm>
            <a:off x="8276859" y="3209131"/>
            <a:ext cx="419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rgbClr val="FFFF00"/>
                </a:solidFill>
              </a:rPr>
              <a:t>20</a:t>
            </a:r>
          </a:p>
          <a:p>
            <a:r>
              <a:rPr lang="en-US" altLang="zh-CN">
                <a:solidFill>
                  <a:srgbClr val="FFFF00"/>
                </a:solidFill>
              </a:rPr>
              <a:t>03</a:t>
            </a:r>
            <a:endParaRPr lang="zh-CN" altLang="en-US">
              <a:solidFill>
                <a:srgbClr val="FFFF00"/>
              </a:solidFill>
            </a:endParaRPr>
          </a:p>
        </p:txBody>
      </p:sp>
      <p:sp>
        <p:nvSpPr>
          <p:cNvPr id="28" name="矩形 17"/>
          <p:cNvSpPr>
            <a:spLocks noChangeArrowheads="1"/>
          </p:cNvSpPr>
          <p:nvPr/>
        </p:nvSpPr>
        <p:spPr bwMode="auto">
          <a:xfrm>
            <a:off x="6468697" y="5634831"/>
            <a:ext cx="19954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importing and storing XML data in an SQL database,</a:t>
            </a:r>
          </a:p>
          <a:p>
            <a:r>
              <a:rPr lang="en-US" altLang="zh-CN" sz="1200">
                <a:latin typeface="Times New Roman" panose="02020603050405020304" pitchFamily="18" charset="0"/>
                <a:cs typeface="Times New Roman" panose="02020603050405020304" pitchFamily="18" charset="0"/>
              </a:rPr>
              <a:t>XQuery</a:t>
            </a:r>
            <a:endParaRPr lang="zh-CN" altLang="en-US" sz="1200">
              <a:latin typeface="Times New Roman" panose="02020603050405020304" pitchFamily="18" charset="0"/>
              <a:cs typeface="Times New Roman" panose="02020603050405020304" pitchFamily="18" charset="0"/>
            </a:endParaRPr>
          </a:p>
        </p:txBody>
      </p:sp>
      <p:sp>
        <p:nvSpPr>
          <p:cNvPr id="29" name="矩形 33"/>
          <p:cNvSpPr>
            <a:spLocks noChangeArrowheads="1"/>
          </p:cNvSpPr>
          <p:nvPr/>
        </p:nvSpPr>
        <p:spPr bwMode="auto">
          <a:xfrm>
            <a:off x="4851034" y="4993481"/>
            <a:ext cx="1911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ORDER BY outside cursor,</a:t>
            </a:r>
          </a:p>
          <a:p>
            <a:r>
              <a:rPr lang="en-US" altLang="zh-CN" sz="1200">
                <a:latin typeface="Times New Roman" panose="02020603050405020304" pitchFamily="18" charset="0"/>
                <a:cs typeface="Times New Roman" panose="02020603050405020304" pitchFamily="18" charset="0"/>
              </a:rPr>
              <a:t>INSTEAD OF triggers</a:t>
            </a:r>
            <a:endParaRPr lang="zh-CN" altLang="en-US" sz="1200">
              <a:latin typeface="Times New Roman" panose="02020603050405020304" pitchFamily="18" charset="0"/>
              <a:cs typeface="Times New Roman" panose="02020603050405020304" pitchFamily="18" charset="0"/>
            </a:endParaRPr>
          </a:p>
        </p:txBody>
      </p:sp>
      <p:sp>
        <p:nvSpPr>
          <p:cNvPr id="30" name="矩形 34"/>
          <p:cNvSpPr>
            <a:spLocks noChangeArrowheads="1"/>
          </p:cNvSpPr>
          <p:nvPr/>
        </p:nvSpPr>
        <p:spPr bwMode="auto">
          <a:xfrm>
            <a:off x="1199784" y="4909343"/>
            <a:ext cx="19859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row pattern matching, polymorphic table functions, </a:t>
            </a:r>
          </a:p>
          <a:p>
            <a:r>
              <a:rPr lang="en-US" altLang="zh-CN" sz="1200">
                <a:latin typeface="Times New Roman" panose="02020603050405020304" pitchFamily="18" charset="0"/>
                <a:cs typeface="Times New Roman" panose="02020603050405020304" pitchFamily="18" charset="0"/>
              </a:rPr>
              <a:t>JSON</a:t>
            </a:r>
            <a:endParaRPr lang="zh-CN" altLang="en-US" sz="1200">
              <a:latin typeface="Times New Roman" panose="02020603050405020304" pitchFamily="18" charset="0"/>
              <a:cs typeface="Times New Roman" panose="02020603050405020304" pitchFamily="18" charset="0"/>
            </a:endParaRPr>
          </a:p>
        </p:txBody>
      </p:sp>
      <p:cxnSp>
        <p:nvCxnSpPr>
          <p:cNvPr id="31" name="直接连接符 30"/>
          <p:cNvCxnSpPr/>
          <p:nvPr/>
        </p:nvCxnSpPr>
        <p:spPr>
          <a:xfrm flipV="1">
            <a:off x="5836872" y="1850231"/>
            <a:ext cx="0" cy="692150"/>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684222" y="4656931"/>
            <a:ext cx="0" cy="731837"/>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806709" y="4602956"/>
            <a:ext cx="0" cy="288925"/>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471997" y="4679156"/>
            <a:ext cx="0" cy="731837"/>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203084" y="4548981"/>
            <a:ext cx="0" cy="288925"/>
          </a:xfrm>
          <a:prstGeom prst="line">
            <a:avLst/>
          </a:prstGeom>
          <a:ln w="57150">
            <a:solidFill>
              <a:srgbClr val="013B8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矩形 48"/>
          <p:cNvSpPr>
            <a:spLocks noChangeArrowheads="1"/>
          </p:cNvSpPr>
          <p:nvPr/>
        </p:nvSpPr>
        <p:spPr bwMode="auto">
          <a:xfrm>
            <a:off x="4985972" y="1073943"/>
            <a:ext cx="1936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200"/>
              <a:t>Major revision,</a:t>
            </a:r>
          </a:p>
          <a:p>
            <a:r>
              <a:rPr lang="en-US" altLang="zh-CN" sz="1200"/>
              <a:t>new data types, new scalar operations,  set operations, temporal tables</a:t>
            </a:r>
          </a:p>
        </p:txBody>
      </p:sp>
    </p:spTree>
    <p:extLst>
      <p:ext uri="{BB962C8B-B14F-4D97-AF65-F5344CB8AC3E}">
        <p14:creationId xmlns:p14="http://schemas.microsoft.com/office/powerpoint/2010/main" val="41133045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z="3200" dirty="0">
                <a:ea typeface="宋体" charset="-122"/>
              </a:rPr>
              <a:t>总结</a:t>
            </a:r>
          </a:p>
        </p:txBody>
      </p:sp>
      <p:sp>
        <p:nvSpPr>
          <p:cNvPr id="91139" name="Rectangle 3"/>
          <p:cNvSpPr>
            <a:spLocks noGrp="1" noChangeArrowheads="1"/>
          </p:cNvSpPr>
          <p:nvPr>
            <p:ph type="body" idx="1"/>
          </p:nvPr>
        </p:nvSpPr>
        <p:spPr>
          <a:xfrm>
            <a:off x="467544" y="1484784"/>
            <a:ext cx="7772400" cy="4114800"/>
          </a:xfrm>
        </p:spPr>
        <p:txBody>
          <a:bodyPr/>
          <a:lstStyle/>
          <a:p>
            <a:pPr algn="just" eaLnBrk="1" hangingPunct="1">
              <a:lnSpc>
                <a:spcPct val="110000"/>
              </a:lnSpc>
            </a:pPr>
            <a:r>
              <a:rPr lang="en-US" altLang="zh-CN" dirty="0">
                <a:ea typeface="宋体" charset="-122"/>
              </a:rPr>
              <a:t>HAVING</a:t>
            </a:r>
            <a:r>
              <a:rPr lang="zh-CN" altLang="en-US" dirty="0">
                <a:ea typeface="宋体" charset="-122"/>
              </a:rPr>
              <a:t>短语与</a:t>
            </a:r>
            <a:r>
              <a:rPr lang="en-US" altLang="zh-CN" dirty="0">
                <a:ea typeface="宋体" charset="-122"/>
              </a:rPr>
              <a:t>WHERE</a:t>
            </a:r>
            <a:r>
              <a:rPr lang="zh-CN" altLang="en-US" dirty="0">
                <a:ea typeface="宋体" charset="-122"/>
              </a:rPr>
              <a:t>子句的核心区别是</a:t>
            </a:r>
            <a:r>
              <a:rPr lang="zh-CN" altLang="en-US" sz="2800" dirty="0">
                <a:ea typeface="宋体" charset="-122"/>
              </a:rPr>
              <a:t>作用对象不同</a:t>
            </a:r>
          </a:p>
          <a:p>
            <a:pPr lvl="1" algn="just" eaLnBrk="1" hangingPunct="1">
              <a:lnSpc>
                <a:spcPct val="110000"/>
              </a:lnSpc>
            </a:pPr>
            <a:r>
              <a:rPr lang="en-US" altLang="zh-CN" sz="2800" dirty="0">
                <a:ea typeface="宋体" charset="-122"/>
              </a:rPr>
              <a:t>WHERE</a:t>
            </a:r>
            <a:r>
              <a:rPr lang="zh-CN" altLang="en-US" sz="2800" dirty="0">
                <a:ea typeface="宋体" charset="-122"/>
              </a:rPr>
              <a:t>子句作用于基表或视图，从中选择满足条件的元组</a:t>
            </a:r>
          </a:p>
          <a:p>
            <a:pPr lvl="1" algn="just" eaLnBrk="1" hangingPunct="1">
              <a:lnSpc>
                <a:spcPct val="110000"/>
              </a:lnSpc>
            </a:pPr>
            <a:r>
              <a:rPr lang="en-US" altLang="zh-CN" sz="2800" dirty="0">
                <a:ea typeface="宋体" charset="-122"/>
              </a:rPr>
              <a:t>HAVING</a:t>
            </a:r>
            <a:r>
              <a:rPr lang="zh-CN" altLang="en-US" sz="2800" dirty="0">
                <a:ea typeface="宋体" charset="-122"/>
              </a:rPr>
              <a:t>短语作用于组，从中选择满足条件的组。 </a:t>
            </a:r>
          </a:p>
        </p:txBody>
      </p:sp>
    </p:spTree>
    <p:extLst>
      <p:ext uri="{BB962C8B-B14F-4D97-AF65-F5344CB8AC3E}">
        <p14:creationId xmlns:p14="http://schemas.microsoft.com/office/powerpoint/2010/main" val="260045025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
        <p:nvSpPr>
          <p:cNvPr id="71683" name="Rectangle 3"/>
          <p:cNvSpPr>
            <a:spLocks noGrp="1" noChangeArrowheads="1"/>
          </p:cNvSpPr>
          <p:nvPr>
            <p:ph type="subTitle" idx="1"/>
          </p:nvPr>
        </p:nvSpPr>
        <p:spPr bwMode="auto">
          <a:xfrm>
            <a:off x="609600" y="4800600"/>
            <a:ext cx="81534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Tx/>
              <a:buNone/>
            </a:pPr>
            <a:endParaRPr lang="ko-KR" altLang="en-US" sz="2000" b="0">
              <a:ea typeface="굴림"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3772</TotalTime>
  <Words>5715</Words>
  <Application>Microsoft Office PowerPoint</Application>
  <PresentationFormat>全屏显示(4:3)</PresentationFormat>
  <Paragraphs>1290</Paragraphs>
  <Slides>91</Slides>
  <Notes>3</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103" baseType="lpstr">
      <vt:lpstr>黑体</vt:lpstr>
      <vt:lpstr>楷体</vt:lpstr>
      <vt:lpstr>宋体</vt:lpstr>
      <vt:lpstr>Arial</vt:lpstr>
      <vt:lpstr>Calibri</vt:lpstr>
      <vt:lpstr>Courier New</vt:lpstr>
      <vt:lpstr>Lucida Sans Unicode</vt:lpstr>
      <vt:lpstr>Times New Roman</vt:lpstr>
      <vt:lpstr>Verdana</vt:lpstr>
      <vt:lpstr>Wingdings</vt:lpstr>
      <vt:lpstr>028betty_white</vt:lpstr>
      <vt:lpstr>Visio</vt:lpstr>
      <vt:lpstr>数据库系统原理</vt:lpstr>
      <vt:lpstr>讲解纲要</vt:lpstr>
      <vt:lpstr>引子</vt:lpstr>
      <vt:lpstr>引子</vt:lpstr>
      <vt:lpstr>关系数据库语言概述</vt:lpstr>
      <vt:lpstr>数据库全景图</vt:lpstr>
      <vt:lpstr>关系数据库语言概述：SQL</vt:lpstr>
      <vt:lpstr>关系数据库语言概述：SQL</vt:lpstr>
      <vt:lpstr>SQL Standardization</vt:lpstr>
      <vt:lpstr>关系数据库语言概述：SQL</vt:lpstr>
      <vt:lpstr>讲解纲要</vt:lpstr>
      <vt:lpstr>学习SQL：辅助案例</vt:lpstr>
      <vt:lpstr>学习SQL：辅助案例</vt:lpstr>
      <vt:lpstr>学习SQL：辅助案例</vt:lpstr>
      <vt:lpstr>数据库基本对象</vt:lpstr>
      <vt:lpstr>数据库基本对象</vt:lpstr>
      <vt:lpstr>数据库基本对象</vt:lpstr>
      <vt:lpstr>数据库对象命名机制</vt:lpstr>
      <vt:lpstr>数据库基本对象</vt:lpstr>
      <vt:lpstr>数据库对象定义</vt:lpstr>
      <vt:lpstr>数据库对象定义：创建与删除数据库</vt:lpstr>
      <vt:lpstr>数据库对象定义：创建与删除模式</vt:lpstr>
      <vt:lpstr>数据库对象定义：创建与删除模式</vt:lpstr>
      <vt:lpstr>数据库对象定义：创建与删除模式</vt:lpstr>
      <vt:lpstr>讲解纲要</vt:lpstr>
      <vt:lpstr>基本表的定义、删除与修改</vt:lpstr>
      <vt:lpstr>基本表示例</vt:lpstr>
      <vt:lpstr>基本表示例</vt:lpstr>
      <vt:lpstr>基本表示例</vt:lpstr>
      <vt:lpstr>学生选课表SC</vt:lpstr>
      <vt:lpstr>基本表示例</vt:lpstr>
      <vt:lpstr>数据对象定义：SQL数据类型</vt:lpstr>
      <vt:lpstr>数据对象定义：SQL数据类型</vt:lpstr>
      <vt:lpstr>数据对象定义：修改基本表</vt:lpstr>
      <vt:lpstr>数据对象定义：修改基本表示例</vt:lpstr>
      <vt:lpstr>数据对象定义：删除基本表 </vt:lpstr>
      <vt:lpstr>讲解纲要</vt:lpstr>
      <vt:lpstr>数据对象定义：索引的建立与删除</vt:lpstr>
      <vt:lpstr>数据对象定义：索引</vt:lpstr>
      <vt:lpstr>数据对象定义：索引的建立与删除</vt:lpstr>
      <vt:lpstr>数据对象定义：索引的建立与删除</vt:lpstr>
      <vt:lpstr>数据对象定义：索引的建立与删除</vt:lpstr>
      <vt:lpstr>数据对象定义：索引的建立与删除</vt:lpstr>
      <vt:lpstr>数据对象定义：索引的建立与删除</vt:lpstr>
      <vt:lpstr>数据对象定义：索引的建立与删除</vt:lpstr>
      <vt:lpstr>数据对象定义：索引的建立与删除</vt:lpstr>
      <vt:lpstr>数据对象定义：索引的建立与删除</vt:lpstr>
      <vt:lpstr>数据对象定义：索引的建立与删除</vt:lpstr>
      <vt:lpstr>总结</vt:lpstr>
      <vt:lpstr>讲解纲要</vt:lpstr>
      <vt:lpstr>数据操作：数据查询</vt:lpstr>
      <vt:lpstr>数据查询：辅助案例</vt:lpstr>
      <vt:lpstr>数据操作：数据查询</vt:lpstr>
      <vt:lpstr>数据操作：数据查询</vt:lpstr>
      <vt:lpstr>回顾：SQL语言特征</vt:lpstr>
      <vt:lpstr>PowerPoint 演示文稿</vt:lpstr>
      <vt:lpstr>数据操作：数据查询</vt:lpstr>
      <vt:lpstr>数据操作：数据查询</vt:lpstr>
      <vt:lpstr>数据操作：数据查询</vt:lpstr>
      <vt:lpstr>数据操作：数据查询</vt:lpstr>
      <vt:lpstr>数据操作：数据查询</vt:lpstr>
      <vt:lpstr>数据操作：数据查询</vt:lpstr>
      <vt:lpstr>数据操作：数据查询</vt:lpstr>
      <vt:lpstr>数据操作：数据查询</vt:lpstr>
      <vt:lpstr>数据操作：数据查询</vt:lpstr>
      <vt:lpstr>数据操作：数据查询  深入使用条件表达式</vt:lpstr>
      <vt:lpstr>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深入使用条件表达式</vt:lpstr>
      <vt:lpstr>数据操作：数据查询  查询结果排序</vt:lpstr>
      <vt:lpstr>数据操作：数据查询  查询结果排序</vt:lpstr>
      <vt:lpstr>数据操作：数据查询    统计查询结果</vt:lpstr>
      <vt:lpstr>数据操作：数据查询    统计查询结果</vt:lpstr>
      <vt:lpstr>数据操作：数据查询    查询结果分组</vt:lpstr>
      <vt:lpstr>数据操作：数据查询    查询结果分组</vt:lpstr>
      <vt:lpstr>数据操作：数据查询    查询结果分组</vt:lpstr>
      <vt:lpstr>数据操作：数据查询    查询结果分组</vt:lpstr>
      <vt:lpstr>数据操作：数据查询    查询结果分组</vt:lpstr>
      <vt:lpstr>总结</vt:lpstr>
      <vt:lpstr>Thank you</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yiyo Lee</cp:lastModifiedBy>
  <cp:revision>109</cp:revision>
  <dcterms:created xsi:type="dcterms:W3CDTF">2013-05-28T06:12:06Z</dcterms:created>
  <dcterms:modified xsi:type="dcterms:W3CDTF">2020-03-24T00:49:48Z</dcterms:modified>
</cp:coreProperties>
</file>