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5"/>
  </p:notesMasterIdLst>
  <p:handoutMasterIdLst>
    <p:handoutMasterId r:id="rId76"/>
  </p:handoutMasterIdLst>
  <p:sldIdLst>
    <p:sldId id="283" r:id="rId2"/>
    <p:sldId id="285" r:id="rId3"/>
    <p:sldId id="287" r:id="rId4"/>
    <p:sldId id="382" r:id="rId5"/>
    <p:sldId id="286" r:id="rId6"/>
    <p:sldId id="288" r:id="rId7"/>
    <p:sldId id="293" r:id="rId8"/>
    <p:sldId id="294" r:id="rId9"/>
    <p:sldId id="295" r:id="rId10"/>
    <p:sldId id="296" r:id="rId11"/>
    <p:sldId id="385" r:id="rId12"/>
    <p:sldId id="298" r:id="rId13"/>
    <p:sldId id="299" r:id="rId14"/>
    <p:sldId id="387" r:id="rId15"/>
    <p:sldId id="386" r:id="rId16"/>
    <p:sldId id="300" r:id="rId17"/>
    <p:sldId id="388" r:id="rId18"/>
    <p:sldId id="389" r:id="rId19"/>
    <p:sldId id="390" r:id="rId20"/>
    <p:sldId id="303" r:id="rId21"/>
    <p:sldId id="304" r:id="rId22"/>
    <p:sldId id="305" r:id="rId23"/>
    <p:sldId id="307" r:id="rId24"/>
    <p:sldId id="308" r:id="rId25"/>
    <p:sldId id="310" r:id="rId26"/>
    <p:sldId id="311" r:id="rId27"/>
    <p:sldId id="312" r:id="rId28"/>
    <p:sldId id="316" r:id="rId29"/>
    <p:sldId id="383" r:id="rId30"/>
    <p:sldId id="384" r:id="rId31"/>
    <p:sldId id="317" r:id="rId32"/>
    <p:sldId id="318" r:id="rId33"/>
    <p:sldId id="319" r:id="rId34"/>
    <p:sldId id="320" r:id="rId35"/>
    <p:sldId id="321" r:id="rId36"/>
    <p:sldId id="322" r:id="rId37"/>
    <p:sldId id="325" r:id="rId38"/>
    <p:sldId id="391" r:id="rId39"/>
    <p:sldId id="330" r:id="rId40"/>
    <p:sldId id="332" r:id="rId41"/>
    <p:sldId id="393" r:id="rId42"/>
    <p:sldId id="335" r:id="rId43"/>
    <p:sldId id="338" r:id="rId44"/>
    <p:sldId id="392" r:id="rId45"/>
    <p:sldId id="394" r:id="rId46"/>
    <p:sldId id="342" r:id="rId47"/>
    <p:sldId id="395" r:id="rId48"/>
    <p:sldId id="343" r:id="rId49"/>
    <p:sldId id="344" r:id="rId50"/>
    <p:sldId id="346" r:id="rId51"/>
    <p:sldId id="355" r:id="rId52"/>
    <p:sldId id="396" r:id="rId53"/>
    <p:sldId id="348" r:id="rId54"/>
    <p:sldId id="349" r:id="rId55"/>
    <p:sldId id="352" r:id="rId56"/>
    <p:sldId id="356" r:id="rId57"/>
    <p:sldId id="397" r:id="rId58"/>
    <p:sldId id="357" r:id="rId59"/>
    <p:sldId id="358" r:id="rId60"/>
    <p:sldId id="360" r:id="rId61"/>
    <p:sldId id="366" r:id="rId62"/>
    <p:sldId id="367" r:id="rId63"/>
    <p:sldId id="369" r:id="rId64"/>
    <p:sldId id="370" r:id="rId65"/>
    <p:sldId id="372" r:id="rId66"/>
    <p:sldId id="374" r:id="rId67"/>
    <p:sldId id="376" r:id="rId68"/>
    <p:sldId id="377" r:id="rId69"/>
    <p:sldId id="378" r:id="rId70"/>
    <p:sldId id="379" r:id="rId71"/>
    <p:sldId id="380" r:id="rId72"/>
    <p:sldId id="381" r:id="rId73"/>
    <p:sldId id="284" r:id="rId74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99"/>
    <a:srgbClr val="990033"/>
    <a:srgbClr val="FF6600"/>
    <a:srgbClr val="008000"/>
    <a:srgbClr val="CC99FF"/>
    <a:srgbClr val="FF00FF"/>
    <a:srgbClr val="CC9900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14" autoAdjust="0"/>
  </p:normalViewPr>
  <p:slideViewPr>
    <p:cSldViewPr snapToObjects="1">
      <p:cViewPr varScale="1">
        <p:scale>
          <a:sx n="60" d="100"/>
          <a:sy n="60" d="100"/>
        </p:scale>
        <p:origin x="172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EB00FB7-8EC4-4130-9116-883AC19330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94CFF-51C6-44CD-A4E2-F2F4F6D08464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BC81-0308-408C-8219-1B48A9A8C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7BC81-0308-408C-8219-1B48A9A8C0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A43F59F9-53E2-4787-9B2F-6BC8745F5C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0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48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05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40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2607" name="Group 319"/>
          <p:cNvGrpSpPr>
            <a:grpSpLocks/>
          </p:cNvGrpSpPr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ko-KR" altLang="en-US" dirty="0">
              <a:latin typeface="黑体" panose="02010609060101010101" pitchFamily="49" charset="-122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876800"/>
            <a:ext cx="6400800" cy="4964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桂林电子科技大学 计算机与信息安全学院</a:t>
            </a:r>
            <a:endParaRPr lang="ko-KR" altLang="en-US" sz="2000" b="0" dirty="0">
              <a:latin typeface="黑体" panose="02010609060101010101" pitchFamily="49" charset="-122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24936" cy="194421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等值连接 </a:t>
            </a:r>
            <a:endParaRPr lang="en-US" altLang="zh-CN" dirty="0">
              <a:ea typeface="宋体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charset="-122"/>
              </a:rPr>
              <a:t>查询每个学生及其选修课程的情况		</a:t>
            </a:r>
          </a:p>
        </p:txBody>
      </p:sp>
      <p:sp>
        <p:nvSpPr>
          <p:cNvPr id="2" name="矩形 1"/>
          <p:cNvSpPr/>
          <p:nvPr/>
        </p:nvSpPr>
        <p:spPr>
          <a:xfrm>
            <a:off x="1331640" y="3429000"/>
            <a:ext cx="562414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Student.*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SC.*</a:t>
            </a:r>
          </a:p>
          <a:p>
            <a:pPr algn="l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   Student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</a:t>
            </a:r>
          </a:p>
          <a:p>
            <a:pPr algn="l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= 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6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08276"/>
              </p:ext>
            </p:extLst>
          </p:nvPr>
        </p:nvGraphicFramePr>
        <p:xfrm>
          <a:off x="150590" y="1330772"/>
          <a:ext cx="5250355" cy="152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2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8345"/>
              </p:ext>
            </p:extLst>
          </p:nvPr>
        </p:nvGraphicFramePr>
        <p:xfrm>
          <a:off x="5579467" y="1196752"/>
          <a:ext cx="3385393" cy="2880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5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35217"/>
              </p:ext>
            </p:extLst>
          </p:nvPr>
        </p:nvGraphicFramePr>
        <p:xfrm>
          <a:off x="52016" y="3573016"/>
          <a:ext cx="9108504" cy="302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2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Student.Sno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SC.Sno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283" y="1268760"/>
            <a:ext cx="8530182" cy="158417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自然连接</a:t>
            </a:r>
          </a:p>
          <a:p>
            <a:pPr marL="342900" lvl="1" indent="-342900" algn="just">
              <a:lnSpc>
                <a:spcPct val="90000"/>
              </a:lnSpc>
              <a:buClr>
                <a:schemeClr val="folHlink"/>
              </a:buClr>
              <a:buSzPct val="110000"/>
            </a:pPr>
            <a:endParaRPr lang="en-US" altLang="zh-CN" dirty="0">
              <a:ea typeface="宋体" charset="-122"/>
            </a:endParaRPr>
          </a:p>
          <a:p>
            <a:pPr marL="742950" lvl="2" indent="-342900" algn="just">
              <a:lnSpc>
                <a:spcPct val="9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charset="-122"/>
              </a:rPr>
              <a:t>查询每个学生及其选修课程的情况</a:t>
            </a:r>
          </a:p>
        </p:txBody>
      </p:sp>
      <p:sp>
        <p:nvSpPr>
          <p:cNvPr id="2" name="矩形 1"/>
          <p:cNvSpPr/>
          <p:nvPr/>
        </p:nvSpPr>
        <p:spPr>
          <a:xfrm>
            <a:off x="218283" y="3429000"/>
            <a:ext cx="8386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Ssex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Sage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Grade</a:t>
            </a:r>
          </a:p>
          <a:p>
            <a:pPr algn="l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FROM     Student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</a:t>
            </a:r>
          </a:p>
          <a:p>
            <a:pPr algn="l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WHERE  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306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32" y="1268760"/>
            <a:ext cx="8496944" cy="72008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ea typeface="黑体" pitchFamily="49" charset="-122"/>
              </a:rPr>
              <a:t>自身连接：</a:t>
            </a:r>
            <a:r>
              <a:rPr lang="zh-CN" altLang="en-US" sz="2400" dirty="0">
                <a:ea typeface="宋体" charset="-122"/>
              </a:rPr>
              <a:t>一个表与其自己进行连接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720" y="4021883"/>
            <a:ext cx="575799" cy="461665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63124" y="3319742"/>
            <a:ext cx="2880320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6583" y="291963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863124" y="3746611"/>
            <a:ext cx="2880320" cy="44012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858233" y="4181740"/>
            <a:ext cx="2880320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858233" y="4610519"/>
            <a:ext cx="2880320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858233" y="5042567"/>
            <a:ext cx="2880320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58233" y="5469436"/>
            <a:ext cx="2880320" cy="44012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853342" y="5904565"/>
            <a:ext cx="2880320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53342" y="6333344"/>
            <a:ext cx="2880320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7673" y="3295141"/>
            <a:ext cx="825867" cy="34778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pPr>
              <a:lnSpc>
                <a:spcPts val="3300"/>
              </a:lnSpc>
            </a:pP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b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2198828" y="3852450"/>
            <a:ext cx="2520280" cy="29143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2219292" y="4397764"/>
            <a:ext cx="2520280" cy="12863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5801856" y="3786622"/>
            <a:ext cx="869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x=10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772140" y="5489441"/>
            <a:ext cx="846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3"/>
                </a:solidFill>
              </a:rPr>
              <a:t>y=10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685" y="229822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问题：同一个值在内存中如何多次存储和访问？</a:t>
            </a:r>
          </a:p>
        </p:txBody>
      </p:sp>
    </p:spTree>
    <p:extLst>
      <p:ext uri="{BB962C8B-B14F-4D97-AF65-F5344CB8AC3E}">
        <p14:creationId xmlns:p14="http://schemas.microsoft.com/office/powerpoint/2010/main" val="40491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9" grpId="0" animBg="1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4872928" y="1548934"/>
            <a:ext cx="3384376" cy="22610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  <a:endParaRPr lang="zh-CN" altLang="en-US" dirty="0"/>
          </a:p>
        </p:txBody>
      </p:sp>
      <p:sp>
        <p:nvSpPr>
          <p:cNvPr id="4" name="Text Box 502"/>
          <p:cNvSpPr txBox="1">
            <a:spLocks noChangeArrowheads="1"/>
          </p:cNvSpPr>
          <p:nvPr/>
        </p:nvSpPr>
        <p:spPr bwMode="auto">
          <a:xfrm>
            <a:off x="166490" y="1125683"/>
            <a:ext cx="11651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Course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72104"/>
              </p:ext>
            </p:extLst>
          </p:nvPr>
        </p:nvGraphicFramePr>
        <p:xfrm>
          <a:off x="200894" y="1527974"/>
          <a:ext cx="3384377" cy="283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8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872928" y="3810000"/>
            <a:ext cx="3384376" cy="43204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8904" y="1165498"/>
            <a:ext cx="77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内存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92932"/>
              </p:ext>
            </p:extLst>
          </p:nvPr>
        </p:nvGraphicFramePr>
        <p:xfrm>
          <a:off x="5122959" y="1620383"/>
          <a:ext cx="2918321" cy="20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4872928" y="4207922"/>
            <a:ext cx="3384376" cy="22610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18373"/>
              </p:ext>
            </p:extLst>
          </p:nvPr>
        </p:nvGraphicFramePr>
        <p:xfrm>
          <a:off x="5122959" y="4279371"/>
          <a:ext cx="2918321" cy="20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99891" y="2279357"/>
            <a:ext cx="849913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位置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6439" y="3790905"/>
            <a:ext cx="849913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位置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5238" y="4938345"/>
            <a:ext cx="849913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位置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3704406" y="2365423"/>
            <a:ext cx="1015107" cy="895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endCxn id="12" idx="1"/>
          </p:cNvCxnSpPr>
          <p:nvPr/>
        </p:nvCxnSpPr>
        <p:spPr bwMode="auto">
          <a:xfrm>
            <a:off x="3779912" y="3665984"/>
            <a:ext cx="1093016" cy="16724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015001" y="162038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FIRST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0126" y="5805264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SECOND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96944" cy="151216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ea typeface="黑体" pitchFamily="49" charset="-122"/>
              </a:rPr>
              <a:t>自身连接：</a:t>
            </a:r>
            <a:r>
              <a:rPr lang="zh-CN" altLang="en-US" sz="2400" dirty="0">
                <a:ea typeface="宋体" charset="-122"/>
              </a:rPr>
              <a:t>一个表与其自己进行连接</a:t>
            </a:r>
            <a:endParaRPr lang="zh-CN" altLang="en-US" sz="3600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需要给表起别名以示区别；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由于所有属性名都是同名属性，因此必须使用别名前缀。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3717032"/>
            <a:ext cx="70567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FIRST.Cno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SECOND.Cpno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Course  FIRST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Course  SECOND</a:t>
            </a:r>
          </a:p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FIRST.Cpno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SECOND.Cno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；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3042504"/>
            <a:ext cx="792088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查询每一门课的间接先修课（即先修课的先修课）</a:t>
            </a:r>
          </a:p>
        </p:txBody>
      </p:sp>
    </p:spTree>
    <p:extLst>
      <p:ext uri="{BB962C8B-B14F-4D97-AF65-F5344CB8AC3E}">
        <p14:creationId xmlns:p14="http://schemas.microsoft.com/office/powerpoint/2010/main" val="24942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86538"/>
              </p:ext>
            </p:extLst>
          </p:nvPr>
        </p:nvGraphicFramePr>
        <p:xfrm>
          <a:off x="11088" y="1078116"/>
          <a:ext cx="3384377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1318"/>
              </p:ext>
            </p:extLst>
          </p:nvPr>
        </p:nvGraphicFramePr>
        <p:xfrm>
          <a:off x="5764559" y="1078116"/>
          <a:ext cx="3384377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51746"/>
              </p:ext>
            </p:extLst>
          </p:nvPr>
        </p:nvGraphicFramePr>
        <p:xfrm>
          <a:off x="185738" y="3933056"/>
          <a:ext cx="8850756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2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56809"/>
              </p:ext>
            </p:extLst>
          </p:nvPr>
        </p:nvGraphicFramePr>
        <p:xfrm>
          <a:off x="3733180" y="762000"/>
          <a:ext cx="1685868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4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274" y="1196752"/>
            <a:ext cx="8153400" cy="64807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复合条件连接：</a:t>
            </a:r>
            <a:r>
              <a:rPr lang="en-US" altLang="zh-CN" dirty="0">
                <a:ea typeface="宋体" charset="-122"/>
              </a:rPr>
              <a:t>WHERE</a:t>
            </a:r>
            <a:r>
              <a:rPr lang="zh-CN" altLang="en-US" dirty="0">
                <a:ea typeface="宋体" charset="-122"/>
              </a:rPr>
              <a:t>子句中含多个连接条件</a:t>
            </a:r>
          </a:p>
          <a:p>
            <a:pPr algn="just" eaLnBrk="1" hangingPunct="1">
              <a:lnSpc>
                <a:spcPct val="30000"/>
              </a:lnSpc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3645024"/>
            <a:ext cx="7646194" cy="2661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,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  Student, SC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AND 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SC.Cno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ea typeface="宋体" charset="-122"/>
              </a:rPr>
              <a:t>‘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2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ea typeface="宋体" charset="-122"/>
              </a:rPr>
              <a:t>’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AND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SC.Grade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&gt; 90</a:t>
            </a: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ea typeface="宋体" charset="-122"/>
              </a:rPr>
              <a:t>		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274" y="2443448"/>
            <a:ext cx="8153400" cy="64807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查询选修</a:t>
            </a:r>
            <a:r>
              <a:rPr lang="en-US" altLang="zh-CN" sz="24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号课程且成绩在</a:t>
            </a:r>
            <a:r>
              <a:rPr lang="en-US" altLang="zh-CN" sz="2400" dirty="0">
                <a:ea typeface="宋体" charset="-122"/>
              </a:rPr>
              <a:t>90</a:t>
            </a:r>
            <a:r>
              <a:rPr lang="zh-CN" altLang="en-US" sz="2400" dirty="0">
                <a:ea typeface="宋体" charset="-122"/>
              </a:rPr>
              <a:t>分以上的所有学生		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ea typeface="宋体" charset="-122"/>
              </a:rPr>
              <a:t>		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7772400" cy="64807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查询每个学生的学号、姓名、选修的课程名及成绩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dirty="0">
                <a:ea typeface="宋体" charset="-122"/>
              </a:rPr>
              <a:t>  </a:t>
            </a:r>
            <a:endParaRPr lang="zh-CN" altLang="en-US" dirty="0">
              <a:ea typeface="宋体" charset="-122"/>
            </a:endParaRP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ourier New" pitchFamily="49" charset="0"/>
                <a:ea typeface="宋体" charset="-122"/>
              </a:rPr>
              <a:t> 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2348880"/>
            <a:ext cx="77724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zh-CN" altLang="en-US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Cname</a:t>
            </a:r>
            <a:r>
              <a:rPr lang="zh-CN" altLang="en-US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Grade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  Student</a:t>
            </a:r>
            <a:r>
              <a:rPr lang="zh-CN" altLang="en-US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</a:t>
            </a:r>
            <a:r>
              <a:rPr lang="zh-CN" altLang="en-US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Course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AND  </a:t>
            </a:r>
            <a:r>
              <a:rPr lang="en-US" altLang="zh-CN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SC.Cno</a:t>
            </a:r>
            <a:r>
              <a:rPr lang="en-US" altLang="zh-CN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Course.Cno</a:t>
            </a:r>
            <a:r>
              <a:rPr lang="zh-CN" altLang="en-US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；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kern="0" dirty="0">
                <a:latin typeface="Courier New" pitchFamily="49" charset="0"/>
                <a:ea typeface="宋体" charset="-122"/>
              </a:rPr>
              <a:t> </a:t>
            </a:r>
            <a:endParaRPr lang="zh-CN" altLang="en-US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1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课堂练习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519864" cy="27012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查询计算机系（</a:t>
            </a:r>
            <a:r>
              <a:rPr lang="en-US" altLang="zh-CN" sz="2400" dirty="0">
                <a:ea typeface="宋体" charset="-122"/>
              </a:rPr>
              <a:t>CS</a:t>
            </a:r>
            <a:r>
              <a:rPr lang="zh-CN" altLang="en-US" sz="2400" dirty="0">
                <a:ea typeface="宋体" charset="-122"/>
              </a:rPr>
              <a:t>）选修了‘数据库’课程的学生的学号和姓名</a:t>
            </a:r>
            <a:endParaRPr lang="en-US" altLang="zh-CN" sz="2400" dirty="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400" dirty="0">
              <a:ea typeface="宋体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按系别统计‘数据结构’课程的平均成绩</a:t>
            </a:r>
          </a:p>
        </p:txBody>
      </p:sp>
    </p:spTree>
    <p:extLst>
      <p:ext uri="{BB962C8B-B14F-4D97-AF65-F5344CB8AC3E}">
        <p14:creationId xmlns:p14="http://schemas.microsoft.com/office/powerpoint/2010/main" val="341841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667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关系数据库语言概述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讲解纲要</a:t>
            </a:r>
            <a:endParaRPr lang="en-US" altLang="ko-KR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905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667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数据库对象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对象定义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905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667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数据操作（查询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更新）：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连接查询</a:t>
            </a:r>
            <a:endParaRPr lang="ko-KR" altLang="en-US" sz="2800" b="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905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667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905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2667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1905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35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433388" y="2112964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336382" y="2122489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39013" name="Text Box 37"/>
          <p:cNvSpPr txBox="1">
            <a:spLocks noChangeArrowheads="1"/>
          </p:cNvSpPr>
          <p:nvPr/>
        </p:nvSpPr>
        <p:spPr bwMode="auto">
          <a:xfrm>
            <a:off x="435427" y="4233788"/>
            <a:ext cx="51427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SELECT </a:t>
            </a:r>
            <a:r>
              <a:rPr lang="zh-CN" altLang="en-US" sz="2400" b="0" dirty="0">
                <a:solidFill>
                  <a:srgbClr val="0033CC"/>
                </a:solidFill>
                <a:latin typeface="Times New Roman" pitchFamily="18" charset="0"/>
              </a:rPr>
              <a:t>*</a:t>
            </a:r>
            <a:endParaRPr lang="en-US" altLang="zh-CN" sz="2400" b="0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FROM 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itchFamily="18" charset="0"/>
              </a:rPr>
              <a:t>R INNER JOIN S ON R.C=S.C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13" y="1196752"/>
            <a:ext cx="7356566" cy="83099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内连接：</a:t>
            </a:r>
            <a:r>
              <a:rPr lang="en-US" altLang="zh-CN" sz="2400" dirty="0">
                <a:solidFill>
                  <a:schemeClr val="tx1"/>
                </a:solidFill>
              </a:rPr>
              <a:t>INNER JOIN</a:t>
            </a:r>
            <a:r>
              <a:rPr lang="zh-CN" altLang="en-US" sz="2400" dirty="0">
                <a:solidFill>
                  <a:schemeClr val="tx1"/>
                </a:solidFill>
              </a:rPr>
              <a:t>，返回两个表中相匹配的记录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55433"/>
              </p:ext>
            </p:extLst>
          </p:nvPr>
        </p:nvGraphicFramePr>
        <p:xfrm>
          <a:off x="433388" y="2652425"/>
          <a:ext cx="419496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69258"/>
              </p:ext>
            </p:extLst>
          </p:nvPr>
        </p:nvGraphicFramePr>
        <p:xfrm>
          <a:off x="5332438" y="2683952"/>
          <a:ext cx="27966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3856"/>
              </p:ext>
            </p:extLst>
          </p:nvPr>
        </p:nvGraphicFramePr>
        <p:xfrm>
          <a:off x="433388" y="511307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9530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charset="-122"/>
              </a:rPr>
              <a:t>请使用内连接完成如下操作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charset="-122"/>
              </a:rPr>
              <a:t>查询各个学生选修的课程的成绩，要求显示学号、课程名称和成绩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Char char="Ø"/>
            </a:pPr>
            <a:endParaRPr lang="zh-CN" altLang="en-US" dirty="0">
              <a:ea typeface="宋体" charset="-122"/>
            </a:endParaRPr>
          </a:p>
          <a:p>
            <a:pPr lvl="1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charset="-122"/>
              </a:rPr>
              <a:t>查询各个学生选修的课程的成绩，要求显示学生名称，课程名称和成绩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34064" cy="513204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外连接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ea typeface="宋体" charset="-122"/>
              </a:rPr>
              <a:t>内连接、等值连接操作在查询结果中只保留了满足连接条件的元组；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000" dirty="0">
                <a:ea typeface="宋体" charset="-122"/>
              </a:rPr>
              <a:t>外连接操作以指定表为连接主体，将主体表中不满足连接条件的元组在查询结果中一并输出；</a:t>
            </a:r>
            <a:endParaRPr lang="en-US" altLang="zh-CN" sz="2000" dirty="0">
              <a:ea typeface="宋体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外连接类型</a:t>
            </a: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ea typeface="宋体" charset="-122"/>
              </a:rPr>
              <a:t>左外连接：</a:t>
            </a:r>
            <a:r>
              <a:rPr lang="en-US" altLang="zh-CN" sz="2000" dirty="0">
                <a:ea typeface="宋体" charset="-122"/>
              </a:rPr>
              <a:t>LEFT JOIN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LEFT OUTER JOIN</a:t>
            </a:r>
            <a:r>
              <a:rPr lang="zh-CN" altLang="en-US" sz="2000" dirty="0">
                <a:ea typeface="宋体" charset="-122"/>
              </a:rPr>
              <a:t>）</a:t>
            </a: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ea typeface="宋体" charset="-122"/>
              </a:rPr>
              <a:t>右外连接：</a:t>
            </a:r>
            <a:r>
              <a:rPr lang="en-US" altLang="zh-CN" sz="2000" dirty="0">
                <a:ea typeface="宋体" charset="-122"/>
              </a:rPr>
              <a:t>RIGHT JOIN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RIGHT OUTER JOIN</a:t>
            </a:r>
            <a:r>
              <a:rPr lang="zh-CN" altLang="en-US" sz="2000" dirty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800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7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906219" y="1505312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240788" y="1574130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41061" name="Text Box 37"/>
          <p:cNvSpPr txBox="1">
            <a:spLocks noChangeArrowheads="1"/>
          </p:cNvSpPr>
          <p:nvPr/>
        </p:nvSpPr>
        <p:spPr bwMode="auto">
          <a:xfrm>
            <a:off x="884808" y="3954730"/>
            <a:ext cx="4853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SELECT 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FROM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itchFamily="18" charset="0"/>
              </a:rPr>
              <a:t>R LEFT JOIN S ON R.C=S.C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738" y="1186163"/>
            <a:ext cx="1398140" cy="46166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左外连接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82276"/>
              </p:ext>
            </p:extLst>
          </p:nvPr>
        </p:nvGraphicFramePr>
        <p:xfrm>
          <a:off x="1272890" y="2061715"/>
          <a:ext cx="419496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14314"/>
              </p:ext>
            </p:extLst>
          </p:nvPr>
        </p:nvGraphicFramePr>
        <p:xfrm>
          <a:off x="6171940" y="2093242"/>
          <a:ext cx="27966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69032"/>
              </p:ext>
            </p:extLst>
          </p:nvPr>
        </p:nvGraphicFramePr>
        <p:xfrm>
          <a:off x="830163" y="4962842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NULL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NULL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62009"/>
              </p:ext>
            </p:extLst>
          </p:nvPr>
        </p:nvGraphicFramePr>
        <p:xfrm>
          <a:off x="6167792" y="3433315"/>
          <a:ext cx="2827568" cy="44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6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7906072" cy="1837184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查询所有学生的选课情况，没有选修任何课程的学生也要在结果中出现，要求显示学号、学生姓名、课号和成绩。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3429000"/>
            <a:ext cx="835292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Grade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Student  LEFT OUTER JOIN SC 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          ON (</a:t>
            </a:r>
            <a:r>
              <a:rPr lang="en-US" altLang="zh-CN" sz="2400" b="0" dirty="0" err="1">
                <a:solidFill>
                  <a:srgbClr val="C00000"/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rgbClr val="C00000"/>
                </a:solidFill>
                <a:ea typeface="宋体" charset="-122"/>
              </a:rPr>
              <a:t>SC.Sno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)</a:t>
            </a:r>
            <a:endParaRPr lang="en-US" altLang="zh-CN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7834064" cy="2269232"/>
          </a:xfrm>
        </p:spPr>
        <p:txBody>
          <a:bodyPr/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查找计算机系学生的选课情况，没有选修任何课程的学生也要在结果中出现，要求显示、学号、课号和成绩。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3429000"/>
            <a:ext cx="835292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Grade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Student  LEFT OUTER JOIN SC 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          ON (</a:t>
            </a:r>
            <a:r>
              <a:rPr lang="en-US" altLang="zh-CN" sz="2400" b="0" dirty="0" err="1">
                <a:solidFill>
                  <a:srgbClr val="C00000"/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rgbClr val="C00000"/>
                </a:solidFill>
                <a:ea typeface="宋体" charset="-122"/>
              </a:rPr>
              <a:t>SC.Sno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)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=‘CS’</a:t>
            </a:r>
            <a:endParaRPr lang="en-US" altLang="zh-CN" sz="240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3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03796"/>
            <a:ext cx="8136904" cy="1217092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sz="2400" dirty="0">
                <a:ea typeface="宋体" charset="-122"/>
              </a:rPr>
              <a:t>查询各个学生选修的课程的成绩，要求显示学生姓名、课程名称和成绩，没有选修任何课程的学生也要显示。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8904" y="2708920"/>
            <a:ext cx="835292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Cname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Grade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Student  LEFT OUTER JOIN SC 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          ON </a:t>
            </a:r>
            <a:r>
              <a:rPr lang="en-US" altLang="zh-CN" sz="2400" b="0" dirty="0" err="1">
                <a:solidFill>
                  <a:srgbClr val="C00000"/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rgbClr val="C00000"/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rgbClr val="C00000"/>
                </a:solidFill>
                <a:ea typeface="宋体" charset="-122"/>
              </a:rPr>
              <a:t>SC.Sno</a:t>
            </a:r>
            <a:endParaRPr lang="en-US" altLang="zh-CN" sz="2400" b="0" dirty="0">
              <a:solidFill>
                <a:srgbClr val="C00000"/>
              </a:solidFill>
              <a:ea typeface="宋体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rgbClr val="7030A0"/>
                </a:solidFill>
                <a:ea typeface="宋体" charset="-122"/>
              </a:rPr>
              <a:t>          INNER JOIN Course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0" dirty="0">
                <a:solidFill>
                  <a:srgbClr val="7030A0"/>
                </a:solidFill>
                <a:ea typeface="宋体" charset="-122"/>
              </a:rPr>
              <a:t>          ON </a:t>
            </a:r>
            <a:r>
              <a:rPr lang="en-US" altLang="zh-CN" sz="2400" b="0" dirty="0" err="1">
                <a:solidFill>
                  <a:srgbClr val="7030A0"/>
                </a:solidFill>
                <a:ea typeface="宋体" charset="-122"/>
              </a:rPr>
              <a:t>SC.Cno</a:t>
            </a:r>
            <a:r>
              <a:rPr lang="en-US" altLang="zh-CN" sz="2400" b="0" dirty="0">
                <a:solidFill>
                  <a:srgbClr val="7030A0"/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rgbClr val="7030A0"/>
                </a:solidFill>
                <a:ea typeface="宋体" charset="-122"/>
              </a:rPr>
              <a:t>Course.Cno</a:t>
            </a:r>
            <a:endParaRPr lang="en-US" altLang="zh-CN" sz="2400" b="0" dirty="0">
              <a:solidFill>
                <a:srgbClr val="7030A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6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906219" y="1505312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6240788" y="1574130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884808" y="3954730"/>
            <a:ext cx="5060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SELECT *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FROM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itchFamily="18" charset="0"/>
              </a:rPr>
              <a:t>R RIGHT JOIN S ON R.C=S.C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38" y="1186163"/>
            <a:ext cx="1398140" cy="46166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右外连接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68702"/>
              </p:ext>
            </p:extLst>
          </p:nvPr>
        </p:nvGraphicFramePr>
        <p:xfrm>
          <a:off x="1272890" y="2061715"/>
          <a:ext cx="419496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46234"/>
              </p:ext>
            </p:extLst>
          </p:nvPr>
        </p:nvGraphicFramePr>
        <p:xfrm>
          <a:off x="6171940" y="2093242"/>
          <a:ext cx="27966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27762"/>
              </p:ext>
            </p:extLst>
          </p:nvPr>
        </p:nvGraphicFramePr>
        <p:xfrm>
          <a:off x="830163" y="4962842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59303"/>
              </p:ext>
            </p:extLst>
          </p:nvPr>
        </p:nvGraphicFramePr>
        <p:xfrm>
          <a:off x="1331640" y="3450330"/>
          <a:ext cx="4136220" cy="44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思考问题：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76772"/>
            <a:ext cx="7834064" cy="64807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请问下面的两个查询语句的执行结果是否有区别？</a:t>
            </a:r>
          </a:p>
          <a:p>
            <a:pPr marL="0" indent="0" eaLnBrk="1" hangingPunct="1"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062" y="2348880"/>
            <a:ext cx="3616759" cy="1887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 algn="l"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zh-CN" noProof="1"/>
              <a:t>SELECT *</a:t>
            </a:r>
          </a:p>
          <a:p>
            <a:pPr>
              <a:lnSpc>
                <a:spcPts val="3500"/>
              </a:lnSpc>
            </a:pPr>
            <a:r>
              <a:rPr lang="en-US" altLang="zh-CN" noProof="1"/>
              <a:t>FROM </a:t>
            </a:r>
            <a:r>
              <a:rPr lang="en-US" altLang="zh-CN" dirty="0"/>
              <a:t>Student </a:t>
            </a:r>
            <a:r>
              <a:rPr lang="en-US" altLang="zh-CN" noProof="1"/>
              <a:t>LEFT JOIN </a:t>
            </a:r>
            <a:r>
              <a:rPr lang="en-US" altLang="zh-CN" dirty="0"/>
              <a:t>SC</a:t>
            </a:r>
            <a:endParaRPr lang="en-US" altLang="en-US" noProof="1"/>
          </a:p>
          <a:p>
            <a:pPr>
              <a:lnSpc>
                <a:spcPts val="3500"/>
              </a:lnSpc>
            </a:pPr>
            <a:r>
              <a:rPr lang="en-US" altLang="zh-CN" noProof="1">
                <a:solidFill>
                  <a:srgbClr val="C00000"/>
                </a:solidFill>
              </a:rPr>
              <a:t>ON </a:t>
            </a:r>
            <a:r>
              <a:rPr lang="en-US" altLang="zh-CN" dirty="0" err="1">
                <a:solidFill>
                  <a:srgbClr val="C00000"/>
                </a:solidFill>
              </a:rPr>
              <a:t>Student.Sno</a:t>
            </a:r>
            <a:r>
              <a:rPr lang="en-US" altLang="zh-CN" noProof="1">
                <a:solidFill>
                  <a:srgbClr val="C00000"/>
                </a:solidFill>
              </a:rPr>
              <a:t>=</a:t>
            </a:r>
            <a:r>
              <a:rPr lang="en-US" altLang="zh-CN" dirty="0" err="1">
                <a:solidFill>
                  <a:srgbClr val="C00000"/>
                </a:solidFill>
              </a:rPr>
              <a:t>SC.Sno</a:t>
            </a:r>
            <a:endParaRPr lang="en-US" altLang="zh-CN" noProof="1">
              <a:solidFill>
                <a:srgbClr val="C0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noProof="1">
                <a:solidFill>
                  <a:srgbClr val="C00000"/>
                </a:solidFill>
              </a:rPr>
              <a:t>AND </a:t>
            </a:r>
            <a:r>
              <a:rPr lang="en-US" altLang="zh-CN" dirty="0" err="1">
                <a:solidFill>
                  <a:srgbClr val="C00000"/>
                </a:solidFill>
              </a:rPr>
              <a:t>Cno</a:t>
            </a:r>
            <a:r>
              <a:rPr lang="en-US" altLang="zh-CN" noProof="1">
                <a:solidFill>
                  <a:srgbClr val="C00000"/>
                </a:solidFill>
              </a:rPr>
              <a:t>=‘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en-US" altLang="zh-CN" noProof="1">
                <a:solidFill>
                  <a:srgbClr val="C00000"/>
                </a:solidFill>
              </a:rPr>
              <a:t>'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4293096"/>
            <a:ext cx="4176464" cy="188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 eaLnBrk="1" hangingPunct="1">
              <a:lnSpc>
                <a:spcPts val="3500"/>
              </a:lnSpc>
            </a:pPr>
            <a:r>
              <a:rPr lang="en-US" altLang="zh-CN" noProof="1">
                <a:solidFill>
                  <a:schemeClr val="tx1"/>
                </a:solidFill>
              </a:rPr>
              <a:t>SELECT *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noProof="1">
                <a:solidFill>
                  <a:schemeClr val="tx1"/>
                </a:solidFill>
              </a:rPr>
              <a:t>FROM </a:t>
            </a:r>
            <a:r>
              <a:rPr lang="en-US" altLang="zh-CN" dirty="0">
                <a:solidFill>
                  <a:schemeClr val="tx1"/>
                </a:solidFill>
              </a:rPr>
              <a:t>Student </a:t>
            </a:r>
            <a:r>
              <a:rPr lang="en-US" altLang="zh-CN" noProof="1">
                <a:solidFill>
                  <a:schemeClr val="tx1"/>
                </a:solidFill>
              </a:rPr>
              <a:t>LEFT JOIN </a:t>
            </a:r>
            <a:r>
              <a:rPr lang="en-US" altLang="zh-CN" dirty="0">
                <a:solidFill>
                  <a:schemeClr val="tx1"/>
                </a:solidFill>
              </a:rPr>
              <a:t>SC</a:t>
            </a:r>
            <a:endParaRPr lang="en-US" altLang="en-US" noProof="1">
              <a:solidFill>
                <a:schemeClr val="tx1"/>
              </a:solidFill>
            </a:endParaRPr>
          </a:p>
          <a:p>
            <a:pPr algn="l" eaLnBrk="1" hangingPunct="1">
              <a:lnSpc>
                <a:spcPts val="3500"/>
              </a:lnSpc>
            </a:pPr>
            <a:r>
              <a:rPr lang="en-US" altLang="zh-CN" noProof="1">
                <a:solidFill>
                  <a:srgbClr val="C00000"/>
                </a:solidFill>
              </a:rPr>
              <a:t>ON </a:t>
            </a:r>
            <a:r>
              <a:rPr lang="en-US" altLang="zh-CN" dirty="0" err="1">
                <a:solidFill>
                  <a:srgbClr val="C00000"/>
                </a:solidFill>
              </a:rPr>
              <a:t>Student.Sno</a:t>
            </a:r>
            <a:r>
              <a:rPr lang="en-US" altLang="zh-CN" noProof="1">
                <a:solidFill>
                  <a:srgbClr val="C00000"/>
                </a:solidFill>
              </a:rPr>
              <a:t>=</a:t>
            </a:r>
            <a:r>
              <a:rPr lang="en-US" altLang="zh-CN" dirty="0" err="1">
                <a:solidFill>
                  <a:srgbClr val="C00000"/>
                </a:solidFill>
              </a:rPr>
              <a:t>SC.Sno</a:t>
            </a:r>
            <a:endParaRPr lang="en-US" altLang="zh-CN" noProof="1">
              <a:solidFill>
                <a:srgbClr val="C00000"/>
              </a:solidFill>
            </a:endParaRPr>
          </a:p>
          <a:p>
            <a:pPr algn="l" eaLnBrk="1" hangingPunct="1">
              <a:lnSpc>
                <a:spcPts val="3500"/>
              </a:lnSpc>
            </a:pPr>
            <a:r>
              <a:rPr lang="en-US" altLang="zh-C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=‘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zh-C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5587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</a:t>
            </a:r>
            <a:r>
              <a:rPr lang="zh-CN" altLang="en-US" dirty="0">
                <a:ea typeface="宋体" charset="-122"/>
              </a:rPr>
              <a:t>连接查询优化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212976"/>
            <a:ext cx="8153400" cy="2664296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dirty="0">
                <a:ea typeface="宋体" charset="-122"/>
              </a:rPr>
              <a:t>嵌套循环法</a:t>
            </a:r>
            <a:r>
              <a:rPr lang="en-US" altLang="zh-CN" sz="2400" dirty="0">
                <a:ea typeface="宋体" charset="-122"/>
              </a:rPr>
              <a:t>(NESTED-LOOP)</a:t>
            </a:r>
          </a:p>
          <a:p>
            <a:pPr algn="just">
              <a:lnSpc>
                <a:spcPct val="160000"/>
              </a:lnSpc>
            </a:pPr>
            <a:r>
              <a:rPr lang="zh-CN" altLang="en-US" sz="2400" dirty="0">
                <a:ea typeface="宋体" charset="-122"/>
              </a:rPr>
              <a:t>排序合并法</a:t>
            </a:r>
            <a:r>
              <a:rPr lang="en-US" altLang="zh-CN" sz="2400" dirty="0">
                <a:ea typeface="宋体" charset="-122"/>
              </a:rPr>
              <a:t>(SORT-MERGE)</a:t>
            </a:r>
          </a:p>
          <a:p>
            <a:pPr algn="just">
              <a:lnSpc>
                <a:spcPct val="160000"/>
              </a:lnSpc>
            </a:pPr>
            <a:r>
              <a:rPr lang="zh-CN" altLang="en-US" sz="2400" dirty="0">
                <a:ea typeface="宋体" charset="-122"/>
              </a:rPr>
              <a:t>索引连接</a:t>
            </a:r>
            <a:r>
              <a:rPr lang="en-US" altLang="zh-CN" sz="2400" dirty="0">
                <a:ea typeface="宋体" charset="-122"/>
              </a:rPr>
              <a:t>(INDEX-JOIN)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000" dirty="0">
                <a:ea typeface="宋体" charset="-122"/>
              </a:rPr>
              <a:t>基于</a:t>
            </a:r>
            <a:r>
              <a:rPr lang="en-US" altLang="zh-CN" sz="2000" dirty="0">
                <a:ea typeface="宋体" charset="-122"/>
              </a:rPr>
              <a:t>Hash</a:t>
            </a:r>
            <a:r>
              <a:rPr lang="zh-CN" altLang="en-US" sz="2000" dirty="0">
                <a:ea typeface="宋体" charset="-122"/>
              </a:rPr>
              <a:t>方法的</a:t>
            </a:r>
            <a:r>
              <a:rPr lang="en-US" altLang="zh-CN" sz="2000" dirty="0">
                <a:ea typeface="宋体" charset="-122"/>
              </a:rPr>
              <a:t>Join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4508" y="1052736"/>
            <a:ext cx="8153400" cy="133214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zh-CN" altLang="en-US" sz="2400" b="0" kern="0" dirty="0">
                <a:ea typeface="宋体" charset="-122"/>
              </a:rPr>
              <a:t>问题：以“笛卡尔积</a:t>
            </a:r>
            <a:r>
              <a:rPr lang="en-US" altLang="zh-CN" sz="2400" b="0" kern="0" dirty="0">
                <a:ea typeface="宋体" charset="-122"/>
              </a:rPr>
              <a:t>+</a:t>
            </a:r>
            <a:r>
              <a:rPr lang="zh-CN" altLang="en-US" sz="2400" b="0" kern="0" dirty="0">
                <a:ea typeface="宋体" charset="-122"/>
              </a:rPr>
              <a:t>选择”的连接查询模式高效吗？我们可以如何进行优化，提高查询速度？</a:t>
            </a:r>
            <a:endParaRPr lang="en-US" altLang="zh-CN" sz="2400" b="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1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63880" cy="4530824"/>
          </a:xfrm>
          <a:noFill/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rgbClr val="D75B5B"/>
                </a:solidFill>
                <a:ea typeface="宋体" charset="-122"/>
              </a:rPr>
              <a:t>      SELECT</a:t>
            </a:r>
            <a:r>
              <a:rPr lang="en-US" altLang="zh-CN" sz="2000" b="0" dirty="0">
                <a:ea typeface="宋体" charset="-122"/>
              </a:rPr>
              <a:t> [ALL|DISTINCT]   &lt;</a:t>
            </a:r>
            <a:r>
              <a:rPr lang="zh-CN" altLang="en-US" sz="2000" b="0" dirty="0">
                <a:ea typeface="宋体" charset="-122"/>
              </a:rPr>
              <a:t>目标列表达式</a:t>
            </a:r>
            <a:r>
              <a:rPr lang="en-US" altLang="zh-CN" sz="2000" b="0" dirty="0">
                <a:ea typeface="宋体" charset="-122"/>
              </a:rPr>
              <a:t>&gt;</a:t>
            </a:r>
          </a:p>
          <a:p>
            <a:pPr marL="819150"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                                    [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&lt;</a:t>
            </a:r>
            <a:r>
              <a:rPr lang="zh-CN" altLang="en-US" sz="2000" dirty="0">
                <a:ea typeface="宋体" charset="-122"/>
              </a:rPr>
              <a:t>目标列表达式</a:t>
            </a:r>
            <a:r>
              <a:rPr lang="en-US" altLang="zh-CN" sz="2000" dirty="0">
                <a:ea typeface="宋体" charset="-122"/>
              </a:rPr>
              <a:t>&gt;] 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…</a:t>
            </a:r>
            <a:endParaRPr lang="en-US" altLang="zh-CN" sz="2000" dirty="0">
              <a:ea typeface="宋体" charset="-122"/>
            </a:endParaRPr>
          </a:p>
          <a:p>
            <a:pPr marL="819150"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D75B5B"/>
                </a:solidFill>
                <a:ea typeface="宋体" charset="-122"/>
              </a:rPr>
              <a:t>FROM </a:t>
            </a:r>
            <a:r>
              <a:rPr lang="en-US" altLang="zh-CN" sz="2000" dirty="0">
                <a:ea typeface="宋体" charset="-122"/>
              </a:rPr>
              <a:t>&lt;</a:t>
            </a:r>
            <a:r>
              <a:rPr lang="zh-CN" altLang="en-US" sz="2000" dirty="0">
                <a:ea typeface="宋体" charset="-122"/>
              </a:rPr>
              <a:t>表名或视图名</a:t>
            </a:r>
            <a:r>
              <a:rPr lang="en-US" altLang="zh-CN" sz="2000" dirty="0">
                <a:ea typeface="宋体" charset="-122"/>
              </a:rPr>
              <a:t>&gt;  [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&lt;</a:t>
            </a:r>
            <a:r>
              <a:rPr lang="zh-CN" altLang="en-US" sz="2000" dirty="0">
                <a:ea typeface="宋体" charset="-122"/>
              </a:rPr>
              <a:t>表名或视图名</a:t>
            </a:r>
            <a:r>
              <a:rPr lang="en-US" altLang="zh-CN" sz="2000" dirty="0">
                <a:ea typeface="宋体" charset="-122"/>
              </a:rPr>
              <a:t>&gt; ] 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…</a:t>
            </a:r>
            <a:endParaRPr lang="en-US" altLang="zh-CN" sz="2000" dirty="0">
              <a:ea typeface="宋体" charset="-122"/>
            </a:endParaRPr>
          </a:p>
          <a:p>
            <a:pPr marL="819150"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[ </a:t>
            </a:r>
            <a:r>
              <a:rPr lang="en-US" altLang="zh-CN" sz="2000" dirty="0">
                <a:solidFill>
                  <a:srgbClr val="D75B5B"/>
                </a:solidFill>
                <a:ea typeface="宋体" charset="-122"/>
              </a:rPr>
              <a:t>WHERE</a:t>
            </a:r>
            <a:r>
              <a:rPr lang="en-US" altLang="zh-CN" sz="2000" dirty="0">
                <a:ea typeface="宋体" charset="-122"/>
              </a:rPr>
              <a:t> &lt;</a:t>
            </a:r>
            <a:r>
              <a:rPr lang="zh-CN" altLang="en-US" sz="2000" dirty="0">
                <a:ea typeface="宋体" charset="-122"/>
              </a:rPr>
              <a:t>条件表达式</a:t>
            </a:r>
            <a:r>
              <a:rPr lang="en-US" altLang="zh-CN" sz="2000" dirty="0">
                <a:ea typeface="宋体" charset="-122"/>
              </a:rPr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[ </a:t>
            </a:r>
            <a:r>
              <a:rPr lang="en-US" altLang="zh-CN" sz="2000" dirty="0">
                <a:solidFill>
                  <a:srgbClr val="D75B5B"/>
                </a:solidFill>
                <a:ea typeface="宋体" charset="-122"/>
              </a:rPr>
              <a:t>GROUP BY</a:t>
            </a:r>
            <a:r>
              <a:rPr lang="en-US" altLang="zh-CN" sz="2000" dirty="0">
                <a:ea typeface="宋体" charset="-122"/>
              </a:rPr>
              <a:t> &lt;</a:t>
            </a:r>
            <a:r>
              <a:rPr lang="zh-CN" altLang="en-US" sz="2000" dirty="0">
                <a:ea typeface="宋体" charset="-122"/>
              </a:rPr>
              <a:t>列名</a:t>
            </a:r>
            <a:r>
              <a:rPr lang="en-US" altLang="zh-CN" sz="2000" dirty="0">
                <a:ea typeface="宋体" charset="-122"/>
              </a:rPr>
              <a:t>1&gt; [ </a:t>
            </a:r>
            <a:r>
              <a:rPr lang="en-US" altLang="zh-CN" sz="2000" dirty="0">
                <a:solidFill>
                  <a:srgbClr val="D75B5B"/>
                </a:solidFill>
                <a:ea typeface="宋体" charset="-122"/>
              </a:rPr>
              <a:t>HAVING</a:t>
            </a:r>
            <a:r>
              <a:rPr lang="en-US" altLang="zh-CN" sz="2000" dirty="0">
                <a:ea typeface="宋体" charset="-122"/>
              </a:rPr>
              <a:t> &lt;</a:t>
            </a:r>
            <a:r>
              <a:rPr lang="zh-CN" altLang="en-US" sz="2000" dirty="0">
                <a:ea typeface="宋体" charset="-122"/>
              </a:rPr>
              <a:t>条件表达式</a:t>
            </a:r>
            <a:r>
              <a:rPr lang="en-US" altLang="zh-CN" sz="2000" dirty="0">
                <a:ea typeface="宋体" charset="-122"/>
              </a:rPr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[ </a:t>
            </a:r>
            <a:r>
              <a:rPr lang="en-US" altLang="zh-CN" sz="2000" dirty="0">
                <a:solidFill>
                  <a:srgbClr val="D75B5B"/>
                </a:solidFill>
                <a:ea typeface="宋体" charset="-122"/>
              </a:rPr>
              <a:t>ORDER BY</a:t>
            </a:r>
            <a:r>
              <a:rPr lang="en-US" altLang="zh-CN" sz="2000" dirty="0">
                <a:ea typeface="宋体" charset="-122"/>
              </a:rPr>
              <a:t> &lt;</a:t>
            </a:r>
            <a:r>
              <a:rPr lang="zh-CN" altLang="en-US" sz="2000" dirty="0">
                <a:ea typeface="宋体" charset="-122"/>
              </a:rPr>
              <a:t>列名</a:t>
            </a:r>
            <a:r>
              <a:rPr lang="en-US" altLang="zh-CN" sz="2000" dirty="0">
                <a:ea typeface="宋体" charset="-122"/>
              </a:rPr>
              <a:t>2&gt; [ ASC | DESC ] ];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回顾：</a:t>
            </a:r>
            <a:r>
              <a:rPr lang="en-US" altLang="zh-CN" dirty="0">
                <a:ea typeface="宋体" charset="-122"/>
              </a:rPr>
              <a:t>SELECT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9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667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关系数据库语言概述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讲解纲要</a:t>
            </a:r>
            <a:endParaRPr lang="en-US" altLang="ko-KR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905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667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数据库对象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对象定义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905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667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数据操作（查询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更新）：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嵌套查询</a:t>
            </a:r>
            <a:endParaRPr lang="ko-KR" altLang="en-US" sz="2800" b="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905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667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905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2667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1905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20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数据操作：嵌套查询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772400" cy="41148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嵌套查询概述</a:t>
            </a:r>
          </a:p>
          <a:p>
            <a:pPr lvl="1" eaLnBrk="1" hangingPunct="1">
              <a:lnSpc>
                <a:spcPct val="170000"/>
              </a:lnSpc>
              <a:spcAft>
                <a:spcPct val="40000"/>
              </a:spcAft>
            </a:pPr>
            <a:r>
              <a:rPr lang="zh-CN" altLang="en-US" dirty="0">
                <a:ea typeface="宋体" charset="-122"/>
              </a:rPr>
              <a:t>一个</a:t>
            </a:r>
            <a:r>
              <a:rPr lang="en-US" altLang="zh-CN" dirty="0">
                <a:ea typeface="宋体" charset="-122"/>
              </a:rPr>
              <a:t>SELECT-FROM-WHERE</a:t>
            </a:r>
            <a:r>
              <a:rPr lang="zh-CN" altLang="en-US" dirty="0">
                <a:ea typeface="宋体" charset="-122"/>
              </a:rPr>
              <a:t>语句称为一个</a:t>
            </a:r>
            <a:r>
              <a:rPr lang="zh-CN" altLang="en-US" b="1" dirty="0">
                <a:solidFill>
                  <a:srgbClr val="C00000"/>
                </a:solidFill>
                <a:ea typeface="宋体" charset="-122"/>
              </a:rPr>
              <a:t>查询块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将一个查询块嵌套在另一个查询块的</a:t>
            </a:r>
            <a:r>
              <a:rPr lang="en-US" altLang="zh-CN" dirty="0">
                <a:ea typeface="宋体" charset="-122"/>
              </a:rPr>
              <a:t>WHERE</a:t>
            </a:r>
            <a:r>
              <a:rPr lang="zh-CN" altLang="en-US" dirty="0">
                <a:ea typeface="宋体" charset="-122"/>
              </a:rPr>
              <a:t>子句或</a:t>
            </a:r>
            <a:r>
              <a:rPr lang="en-US" altLang="zh-CN" dirty="0">
                <a:ea typeface="宋体" charset="-122"/>
              </a:rPr>
              <a:t>HAVING</a:t>
            </a:r>
            <a:r>
              <a:rPr lang="zh-CN" altLang="en-US" dirty="0">
                <a:ea typeface="宋体" charset="-122"/>
              </a:rPr>
              <a:t>短语的条件中的查询称为</a:t>
            </a:r>
            <a:r>
              <a:rPr lang="zh-CN" altLang="en-US" b="1" dirty="0">
                <a:solidFill>
                  <a:srgbClr val="C00000"/>
                </a:solidFill>
                <a:ea typeface="宋体" charset="-122"/>
              </a:rPr>
              <a:t>嵌套查询</a:t>
            </a:r>
            <a:endParaRPr lang="en-US" altLang="zh-CN" b="1" dirty="0">
              <a:solidFill>
                <a:srgbClr val="C00000"/>
              </a:solidFill>
              <a:ea typeface="宋体" charset="-122"/>
            </a:endParaRPr>
          </a:p>
          <a:p>
            <a:pPr lvl="1" eaLnBrk="1" hangingPunct="1">
              <a:lnSpc>
                <a:spcPct val="170000"/>
              </a:lnSpc>
            </a:pPr>
            <a:r>
              <a:rPr lang="zh-CN" altLang="en-US" b="1" dirty="0">
                <a:solidFill>
                  <a:srgbClr val="C00000"/>
                </a:solidFill>
                <a:ea typeface="宋体" charset="-122"/>
              </a:rPr>
              <a:t>子查询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9294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数据操作：嵌套查询示例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130678" cy="79208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嵌套查询示例：请查询选修了</a:t>
            </a:r>
            <a:r>
              <a:rPr lang="en-US" altLang="zh-CN" sz="24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号课程的学生的姓名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71800" y="5157192"/>
            <a:ext cx="3384376" cy="133214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ct val="120000"/>
              </a:lnSpc>
              <a:spcBef>
                <a:spcPct val="20000"/>
              </a:spcBef>
              <a:buClrTx/>
              <a:buSzPct val="110000"/>
              <a:buFontTx/>
              <a:buNone/>
              <a:defRPr b="0" kern="0">
                <a:solidFill>
                  <a:srgbClr val="3366CC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FROM Student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Sno</a:t>
            </a:r>
            <a:r>
              <a:rPr lang="en-US" altLang="zh-CN" dirty="0"/>
              <a:t>  IN 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47864" y="2312518"/>
            <a:ext cx="3467844" cy="1008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000" b="0" kern="0" dirty="0">
                <a:solidFill>
                  <a:srgbClr val="3366CC"/>
                </a:solidFill>
                <a:ea typeface="宋体" charset="-122"/>
              </a:rPr>
              <a:t> SELECT </a:t>
            </a:r>
            <a:r>
              <a:rPr lang="en-US" altLang="zh-CN" sz="2000" b="0" kern="0" dirty="0" err="1">
                <a:solidFill>
                  <a:srgbClr val="3366CC"/>
                </a:solidFill>
                <a:ea typeface="宋体" charset="-122"/>
              </a:rPr>
              <a:t>Sno</a:t>
            </a:r>
            <a:r>
              <a:rPr lang="en-US" altLang="zh-CN" sz="2000" b="0" kern="0" dirty="0">
                <a:solidFill>
                  <a:srgbClr val="3366CC"/>
                </a:solidFill>
                <a:ea typeface="宋体" charset="-122"/>
              </a:rPr>
              <a:t> FROM SC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000" b="0" kern="0" dirty="0">
                <a:solidFill>
                  <a:srgbClr val="3366CC"/>
                </a:solidFill>
                <a:ea typeface="宋体" charset="-122"/>
              </a:rPr>
              <a:t> WHERE </a:t>
            </a:r>
            <a:r>
              <a:rPr lang="en-US" altLang="zh-CN" sz="2000" b="0" kern="0" dirty="0" err="1">
                <a:solidFill>
                  <a:srgbClr val="3366CC"/>
                </a:solidFill>
                <a:ea typeface="宋体" charset="-122"/>
              </a:rPr>
              <a:t>Cno</a:t>
            </a:r>
            <a:r>
              <a:rPr lang="en-US" altLang="zh-CN" sz="2000" b="0" kern="0" dirty="0">
                <a:solidFill>
                  <a:srgbClr val="3366CC"/>
                </a:solidFill>
                <a:ea typeface="宋体" charset="-122"/>
              </a:rPr>
              <a:t>= ' 2 </a:t>
            </a:r>
            <a:r>
              <a:rPr lang="en-US" altLang="zh-CN" sz="2400" b="0" kern="0" dirty="0">
                <a:solidFill>
                  <a:srgbClr val="3366CC"/>
                </a:solidFill>
                <a:ea typeface="宋体" charset="-122"/>
              </a:rPr>
              <a:t>'</a:t>
            </a:r>
            <a:endParaRPr lang="en-US" altLang="zh-CN" sz="2400" kern="0" dirty="0">
              <a:solidFill>
                <a:schemeClr val="hlink"/>
              </a:solidFill>
              <a:ea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35730"/>
              </p:ext>
            </p:extLst>
          </p:nvPr>
        </p:nvGraphicFramePr>
        <p:xfrm>
          <a:off x="185739" y="2038202"/>
          <a:ext cx="2442045" cy="2326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72663"/>
              </p:ext>
            </p:extLst>
          </p:nvPr>
        </p:nvGraphicFramePr>
        <p:xfrm>
          <a:off x="7548993" y="2247644"/>
          <a:ext cx="785861" cy="119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0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36218" y="2515298"/>
            <a:ext cx="694421" cy="52322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=X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84490"/>
              </p:ext>
            </p:extLst>
          </p:nvPr>
        </p:nvGraphicFramePr>
        <p:xfrm>
          <a:off x="5182357" y="3967212"/>
          <a:ext cx="3842765" cy="111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74912"/>
              </p:ext>
            </p:extLst>
          </p:nvPr>
        </p:nvGraphicFramePr>
        <p:xfrm>
          <a:off x="611560" y="5157192"/>
          <a:ext cx="1050071" cy="111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2771800" y="2924944"/>
            <a:ext cx="5760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6815708" y="2846838"/>
            <a:ext cx="5760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10" idx="1"/>
          </p:cNvCxnSpPr>
          <p:nvPr/>
        </p:nvCxnSpPr>
        <p:spPr bwMode="auto">
          <a:xfrm flipH="1">
            <a:off x="3779912" y="4524559"/>
            <a:ext cx="1402445" cy="63263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任意多边形 19"/>
          <p:cNvSpPr/>
          <p:nvPr/>
        </p:nvSpPr>
        <p:spPr bwMode="auto">
          <a:xfrm>
            <a:off x="3276600" y="3238500"/>
            <a:ext cx="4254500" cy="1917700"/>
          </a:xfrm>
          <a:custGeom>
            <a:avLst/>
            <a:gdLst>
              <a:gd name="connsiteX0" fmla="*/ 4254500 w 4254500"/>
              <a:gd name="connsiteY0" fmla="*/ 0 h 1917700"/>
              <a:gd name="connsiteX1" fmla="*/ 3746500 w 4254500"/>
              <a:gd name="connsiteY1" fmla="*/ 393700 h 1917700"/>
              <a:gd name="connsiteX2" fmla="*/ 1320800 w 4254500"/>
              <a:gd name="connsiteY2" fmla="*/ 660400 h 1917700"/>
              <a:gd name="connsiteX3" fmla="*/ 0 w 4254500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1917700">
                <a:moveTo>
                  <a:pt x="4254500" y="0"/>
                </a:moveTo>
                <a:cubicBezTo>
                  <a:pt x="4244975" y="141816"/>
                  <a:pt x="4235450" y="283633"/>
                  <a:pt x="3746500" y="393700"/>
                </a:cubicBezTo>
                <a:cubicBezTo>
                  <a:pt x="3257550" y="503767"/>
                  <a:pt x="1945217" y="406400"/>
                  <a:pt x="1320800" y="660400"/>
                </a:cubicBezTo>
                <a:cubicBezTo>
                  <a:pt x="696383" y="914400"/>
                  <a:pt x="348191" y="1416050"/>
                  <a:pt x="0" y="19177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1661631" y="5823266"/>
            <a:ext cx="111016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0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06" y="1254820"/>
            <a:ext cx="6552728" cy="495300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SELECT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FROM Student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WHERE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IN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(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ea typeface="宋体" charset="-122"/>
              </a:rPr>
              <a:t>                            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SELECT </a:t>
            </a:r>
            <a:r>
              <a:rPr lang="en-US" altLang="zh-CN" sz="2400" dirty="0" err="1">
                <a:solidFill>
                  <a:srgbClr val="C00000"/>
                </a:solidFill>
                <a:ea typeface="宋体" charset="-122"/>
              </a:rPr>
              <a:t>Sno</a:t>
            </a:r>
            <a:endParaRPr lang="en-US" altLang="zh-CN" sz="2400" dirty="0">
              <a:solidFill>
                <a:srgbClr val="C00000"/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                            FROM SC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                            WHERE </a:t>
            </a:r>
            <a:r>
              <a:rPr lang="en-US" altLang="zh-CN" sz="2400" dirty="0" err="1">
                <a:solidFill>
                  <a:srgbClr val="C00000"/>
                </a:solidFill>
                <a:ea typeface="宋体" charset="-122"/>
              </a:rPr>
              <a:t>Cno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= '2'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)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eaLnBrk="1" hangingPunct="1"/>
            <a:endParaRPr lang="en-US" altLang="zh-CN" sz="2400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87824" y="3284984"/>
            <a:ext cx="316835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 Unicode" pitchFamily="34" charset="0"/>
                <a:ea typeface="굴림" pitchFamily="50" charset="-127"/>
              </a:rPr>
              <a:t>X</a:t>
            </a:r>
            <a:endParaRPr kumimoji="0" lang="zh-CN" altLang="en-US" sz="9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156176" y="1033483"/>
            <a:ext cx="1341400" cy="1123712"/>
          </a:xfrm>
          <a:prstGeom prst="wedgeRoundRectCallout">
            <a:avLst>
              <a:gd name="adj1" fmla="val -262033"/>
              <a:gd name="adj2" fmla="val 52687"/>
              <a:gd name="adj3" fmla="val 16667"/>
            </a:avLst>
          </a:prstGeom>
          <a:solidFill>
            <a:srgbClr val="CC99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solidFill>
                  <a:schemeClr val="accent3"/>
                </a:solidFill>
                <a:ea typeface="宋体" charset="-122"/>
              </a:rPr>
              <a:t>外层查询  </a:t>
            </a:r>
            <a:endParaRPr lang="en-US" altLang="zh-CN" dirty="0">
              <a:solidFill>
                <a:schemeClr val="accent3"/>
              </a:solidFill>
              <a:ea typeface="宋体" charset="-122"/>
            </a:endParaRPr>
          </a:p>
          <a:p>
            <a:pPr algn="l"/>
            <a:r>
              <a:rPr lang="zh-CN" altLang="en-US" dirty="0">
                <a:solidFill>
                  <a:schemeClr val="accent3"/>
                </a:solidFill>
                <a:ea typeface="宋体" charset="-122"/>
              </a:rPr>
              <a:t>或  </a:t>
            </a:r>
            <a:endParaRPr lang="en-US" altLang="zh-CN" dirty="0">
              <a:solidFill>
                <a:schemeClr val="accent3"/>
              </a:solidFill>
              <a:ea typeface="宋体" charset="-122"/>
            </a:endParaRPr>
          </a:p>
          <a:p>
            <a:pPr algn="l"/>
            <a:r>
              <a:rPr lang="zh-CN" altLang="en-US" dirty="0">
                <a:solidFill>
                  <a:schemeClr val="accent3"/>
                </a:solidFill>
                <a:ea typeface="宋体" charset="-122"/>
              </a:rPr>
              <a:t>父查询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7092280" y="2573970"/>
            <a:ext cx="1512168" cy="1123712"/>
          </a:xfrm>
          <a:prstGeom prst="wedgeRoundRectCallout">
            <a:avLst>
              <a:gd name="adj1" fmla="val -164700"/>
              <a:gd name="adj2" fmla="val 62970"/>
              <a:gd name="adj3" fmla="val 16667"/>
            </a:avLst>
          </a:prstGeom>
          <a:solidFill>
            <a:srgbClr val="CC99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solidFill>
                  <a:schemeClr val="accent3"/>
                </a:solidFill>
                <a:ea typeface="宋体" charset="-122"/>
              </a:rPr>
              <a:t>内层查询</a:t>
            </a:r>
            <a:endParaRPr lang="en-US" altLang="zh-CN" dirty="0">
              <a:solidFill>
                <a:schemeClr val="accent3"/>
              </a:solidFill>
              <a:ea typeface="宋体" charset="-122"/>
            </a:endParaRPr>
          </a:p>
          <a:p>
            <a:pPr algn="l"/>
            <a:r>
              <a:rPr lang="zh-CN" altLang="en-US" dirty="0">
                <a:solidFill>
                  <a:schemeClr val="accent3"/>
                </a:solidFill>
                <a:ea typeface="宋体" charset="-122"/>
              </a:rPr>
              <a:t>或</a:t>
            </a:r>
            <a:endParaRPr lang="en-US" altLang="zh-CN" dirty="0">
              <a:solidFill>
                <a:schemeClr val="accent3"/>
              </a:solidFill>
              <a:ea typeface="宋体" charset="-122"/>
            </a:endParaRPr>
          </a:p>
          <a:p>
            <a:pPr algn="l"/>
            <a:r>
              <a:rPr lang="zh-CN" altLang="en-US" dirty="0">
                <a:solidFill>
                  <a:schemeClr val="accent3"/>
                </a:solidFill>
                <a:ea typeface="宋体" charset="-122"/>
              </a:rPr>
              <a:t>子查询</a:t>
            </a:r>
          </a:p>
        </p:txBody>
      </p:sp>
    </p:spTree>
    <p:extLst>
      <p:ext uri="{BB962C8B-B14F-4D97-AF65-F5344CB8AC3E}">
        <p14:creationId xmlns:p14="http://schemas.microsoft.com/office/powerpoint/2010/main" val="34619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嵌套查询类型</a:t>
            </a:r>
          </a:p>
          <a:p>
            <a:pPr lvl="1" eaLnBrk="1" hangingPunct="1"/>
            <a:r>
              <a:rPr lang="zh-CN" altLang="en-US">
                <a:ea typeface="宋体" charset="-122"/>
              </a:rPr>
              <a:t>不相关子查询：内层查询的执行不涉及外层查询</a:t>
            </a:r>
          </a:p>
          <a:p>
            <a:pPr lvl="1" eaLnBrk="1" hangingPunct="1"/>
            <a:r>
              <a:rPr lang="zh-CN" altLang="en-US">
                <a:ea typeface="宋体" charset="-122"/>
              </a:rPr>
              <a:t>相关子查询：子查询的查询条件依赖于外层父查询的某个属性值</a:t>
            </a:r>
          </a:p>
        </p:txBody>
      </p:sp>
    </p:spTree>
    <p:extLst>
      <p:ext uri="{BB962C8B-B14F-4D97-AF65-F5344CB8AC3E}">
        <p14:creationId xmlns:p14="http://schemas.microsoft.com/office/powerpoint/2010/main" val="18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7762056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带有</a:t>
            </a:r>
            <a:r>
              <a:rPr lang="en-US" altLang="zh-CN" dirty="0">
                <a:ea typeface="宋体" charset="-122"/>
              </a:rPr>
              <a:t>IN</a:t>
            </a:r>
            <a:r>
              <a:rPr lang="zh-CN" altLang="en-US" dirty="0">
                <a:ea typeface="宋体" charset="-122"/>
              </a:rPr>
              <a:t>谓词的子查询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带有比较运算符的子查询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带有</a:t>
            </a:r>
            <a:r>
              <a:rPr lang="en-US" altLang="zh-CN" dirty="0">
                <a:ea typeface="宋体" charset="-122"/>
              </a:rPr>
              <a:t>ANY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SOME</a:t>
            </a:r>
            <a:r>
              <a:rPr lang="zh-CN" altLang="en-US" dirty="0">
                <a:ea typeface="宋体" charset="-122"/>
              </a:rPr>
              <a:t>）或</a:t>
            </a:r>
            <a:r>
              <a:rPr lang="en-US" altLang="zh-CN" dirty="0">
                <a:ea typeface="宋体" charset="-122"/>
              </a:rPr>
              <a:t>ALL</a:t>
            </a:r>
            <a:r>
              <a:rPr lang="zh-CN" altLang="en-US" dirty="0">
                <a:ea typeface="宋体" charset="-122"/>
              </a:rPr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带有</a:t>
            </a:r>
            <a:r>
              <a:rPr lang="en-US" altLang="zh-CN" dirty="0">
                <a:ea typeface="宋体" charset="-122"/>
              </a:rPr>
              <a:t>EXISTS</a:t>
            </a:r>
            <a:r>
              <a:rPr lang="zh-CN" altLang="en-US" dirty="0">
                <a:ea typeface="宋体" charset="-122"/>
              </a:rPr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530" y="2869604"/>
            <a:ext cx="4287514" cy="252028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 sz="1800" b="0" dirty="0">
                <a:ea typeface="宋体" charset="-122"/>
              </a:rPr>
              <a:t>STEP 1</a:t>
            </a:r>
            <a:r>
              <a:rPr lang="zh-CN" altLang="en-US" sz="1800" b="0" dirty="0">
                <a:ea typeface="宋体" charset="-122"/>
              </a:rPr>
              <a:t>：确定“刘晨”所在系名            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dirty="0">
                <a:ea typeface="宋体" charset="-122"/>
              </a:rPr>
              <a:t>   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FROM  Student                           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WHERE 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' </a:t>
            </a:r>
            <a:r>
              <a:rPr lang="zh-CN" altLang="en-US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刘晨 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'</a:t>
            </a:r>
            <a:r>
              <a:rPr lang="zh-CN" altLang="en-US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1800" b="0" dirty="0">
                <a:ea typeface="宋体" charset="-122"/>
              </a:rPr>
              <a:t>   结果为： </a:t>
            </a:r>
            <a:r>
              <a:rPr lang="en-US" altLang="zh-CN" sz="1800" b="0" dirty="0">
                <a:ea typeface="宋体" charset="-122"/>
              </a:rPr>
              <a:t>CS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5674" y="1196752"/>
            <a:ext cx="7906072" cy="9001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ea typeface="宋体" charset="-122"/>
              </a:rPr>
              <a:t>带有</a:t>
            </a:r>
            <a:r>
              <a:rPr lang="en-US" altLang="zh-CN" sz="2400" kern="0" dirty="0">
                <a:ea typeface="宋体" charset="-122"/>
              </a:rPr>
              <a:t>IN</a:t>
            </a:r>
            <a:r>
              <a:rPr lang="zh-CN" altLang="en-US" sz="2400" kern="0" dirty="0">
                <a:ea typeface="宋体" charset="-122"/>
              </a:rPr>
              <a:t>谓词的子查询</a:t>
            </a:r>
            <a:endParaRPr lang="en-US" altLang="zh-CN" sz="2400" kern="0" dirty="0">
              <a:ea typeface="宋体" charset="-122"/>
            </a:endParaRPr>
          </a:p>
          <a:p>
            <a:pPr>
              <a:lnSpc>
                <a:spcPct val="140000"/>
              </a:lnSpc>
              <a:buSzPct val="65000"/>
              <a:buFont typeface="Wingdings" panose="05000000000000000000" pitchFamily="2" charset="2"/>
              <a:buChar char="l"/>
            </a:pPr>
            <a:endParaRPr lang="en-US" altLang="zh-CN" sz="2400" kern="0" dirty="0">
              <a:ea typeface="宋体" charset="-122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charset="-122"/>
              </a:rPr>
              <a:t>查询与“刘晨”在同一个系学习的学生的姓名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0" y="2869604"/>
            <a:ext cx="4572000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2</a:t>
            </a:r>
            <a:r>
              <a:rPr lang="zh-CN" altLang="en-US" sz="1800" dirty="0"/>
              <a:t>：查找所有在</a:t>
            </a:r>
            <a:r>
              <a:rPr lang="en-US" altLang="zh-CN" sz="1800" dirty="0"/>
              <a:t>CS</a:t>
            </a:r>
            <a:r>
              <a:rPr lang="zh-CN" altLang="en-US" sz="1800" dirty="0"/>
              <a:t>系学习的学生姓名    </a:t>
            </a:r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Sname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Student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Sdept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' CS '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；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5738" y="2871848"/>
            <a:ext cx="8950250" cy="33493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1200" dirty="0">
                <a:ea typeface="宋体" charset="-122"/>
              </a:rPr>
              <a:t>STEP 3: </a:t>
            </a:r>
            <a:r>
              <a:rPr lang="zh-CN" altLang="en-US" sz="1800" b="0" kern="1200" dirty="0">
                <a:ea typeface="宋体" charset="-122"/>
              </a:rPr>
              <a:t>将第一步查询嵌入到第二步查询的条件中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1800" b="0" kern="1200" dirty="0">
                <a:ea typeface="宋体" charset="-122"/>
              </a:rPr>
              <a:t>    </a:t>
            </a:r>
            <a:r>
              <a:rPr lang="en-US" altLang="zh-CN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800" b="0" kern="12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zh-CN" altLang="en-US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1800" b="0" kern="12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1800" b="0" kern="12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endParaRPr lang="en-US" altLang="zh-CN" sz="1800" b="0" kern="12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	FROM Student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	WHERE </a:t>
            </a:r>
            <a:r>
              <a:rPr lang="en-US" altLang="zh-CN" sz="1800" b="0" kern="12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IN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( </a:t>
            </a:r>
            <a:r>
              <a:rPr lang="en-US" altLang="zh-CN" sz="1800" b="0" kern="1200" dirty="0">
                <a:solidFill>
                  <a:srgbClr val="C00000"/>
                </a:solidFill>
                <a:ea typeface="宋体" charset="-122"/>
              </a:rPr>
              <a:t>SELECT </a:t>
            </a:r>
            <a:r>
              <a:rPr lang="en-US" altLang="zh-CN" sz="1800" b="0" kern="1200" dirty="0" err="1">
                <a:solidFill>
                  <a:srgbClr val="C00000"/>
                </a:solidFill>
                <a:ea typeface="宋体" charset="-122"/>
              </a:rPr>
              <a:t>Sdept</a:t>
            </a:r>
            <a:endParaRPr lang="en-US" altLang="zh-CN" sz="1800" b="0" kern="1200" dirty="0">
              <a:solidFill>
                <a:srgbClr val="C00000"/>
              </a:solidFill>
              <a:ea typeface="宋体" charset="-122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1200" dirty="0">
                <a:solidFill>
                  <a:srgbClr val="C00000"/>
                </a:solidFill>
                <a:ea typeface="宋体" charset="-122"/>
              </a:rPr>
              <a:t>                    FROM Student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1200" dirty="0">
                <a:solidFill>
                  <a:srgbClr val="C00000"/>
                </a:solidFill>
                <a:ea typeface="宋体" charset="-122"/>
              </a:rPr>
              <a:t>                    WHERE </a:t>
            </a:r>
            <a:r>
              <a:rPr lang="en-US" altLang="zh-CN" sz="1800" b="0" kern="1200" dirty="0" err="1">
                <a:solidFill>
                  <a:srgbClr val="C00000"/>
                </a:solidFill>
                <a:ea typeface="宋体" charset="-122"/>
              </a:rPr>
              <a:t>Sname</a:t>
            </a:r>
            <a:r>
              <a:rPr lang="en-US" altLang="zh-CN" sz="1800" b="0" kern="1200" dirty="0">
                <a:solidFill>
                  <a:srgbClr val="C00000"/>
                </a:solidFill>
                <a:ea typeface="宋体" charset="-122"/>
              </a:rPr>
              <a:t>= ‘</a:t>
            </a:r>
            <a:r>
              <a:rPr lang="zh-CN" altLang="en-US" sz="1800" b="0" kern="1200" dirty="0">
                <a:solidFill>
                  <a:srgbClr val="C00000"/>
                </a:solidFill>
                <a:ea typeface="宋体" charset="-122"/>
              </a:rPr>
              <a:t>刘晨</a:t>
            </a:r>
            <a:r>
              <a:rPr lang="en-US" altLang="zh-CN" sz="1800" b="0" kern="1200" dirty="0">
                <a:solidFill>
                  <a:srgbClr val="C00000"/>
                </a:solidFill>
                <a:ea typeface="宋体" charset="-122"/>
              </a:rPr>
              <a:t>’ </a:t>
            </a:r>
            <a:r>
              <a:rPr lang="en-US" altLang="zh-CN" sz="1800" b="0" kern="1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)</a:t>
            </a:r>
            <a:endParaRPr lang="zh-CN" altLang="en-US" sz="1800" b="0" kern="12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1800" b="0" kern="1200" dirty="0">
                <a:ea typeface="宋体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138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28"/>
            <a:ext cx="7372350" cy="3277344"/>
          </a:xfrm>
        </p:spPr>
        <p:txBody>
          <a:bodyPr/>
          <a:lstStyle/>
          <a:p>
            <a:pPr lvl="1" eaLnBrk="1" hangingPunct="1">
              <a:lnSpc>
                <a:spcPct val="180000"/>
              </a:lnSpc>
            </a:pPr>
            <a:r>
              <a:rPr lang="zh-CN" altLang="en-US" dirty="0">
                <a:ea typeface="宋体" charset="-122"/>
              </a:rPr>
              <a:t>子查询的限制</a:t>
            </a:r>
          </a:p>
          <a:p>
            <a:pPr lvl="2" eaLnBrk="1" hangingPunct="1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不能</a:t>
            </a:r>
            <a:r>
              <a:rPr lang="zh-CN" altLang="en-US" dirty="0">
                <a:ea typeface="宋体" charset="-122"/>
              </a:rPr>
              <a:t>（不必）</a:t>
            </a:r>
            <a:r>
              <a:rPr lang="zh-CN" altLang="en-US" sz="2400" dirty="0">
                <a:ea typeface="宋体" charset="-122"/>
              </a:rPr>
              <a:t>使用</a:t>
            </a:r>
            <a:r>
              <a:rPr lang="en-US" altLang="zh-CN" sz="2400" dirty="0">
                <a:ea typeface="宋体" charset="-122"/>
              </a:rPr>
              <a:t>ORDER BY</a:t>
            </a:r>
            <a:r>
              <a:rPr lang="zh-CN" altLang="en-US" sz="2400" dirty="0">
                <a:ea typeface="宋体" charset="-122"/>
              </a:rPr>
              <a:t>子句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dirty="0">
                <a:ea typeface="宋体" charset="-122"/>
              </a:rPr>
              <a:t>层层嵌套方式反映了 </a:t>
            </a:r>
            <a:r>
              <a:rPr lang="en-US" altLang="zh-CN" dirty="0">
                <a:ea typeface="宋体" charset="-122"/>
              </a:rPr>
              <a:t>SQL</a:t>
            </a:r>
            <a:r>
              <a:rPr lang="zh-CN" altLang="en-US" dirty="0">
                <a:ea typeface="宋体" charset="-122"/>
              </a:rPr>
              <a:t>语言的结构化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dirty="0">
                <a:ea typeface="宋体" charset="-122"/>
              </a:rPr>
              <a:t>有些嵌套查询可以用连接运算替代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1650" y="3984228"/>
            <a:ext cx="6184726" cy="244827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16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1800" b="0" kern="0" dirty="0">
                <a:ea typeface="宋体" charset="-122"/>
              </a:rPr>
              <a:t>查询与“刘晨”在同一个系学习的学生的姓名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1800" b="0" kern="0" dirty="0">
                <a:ea typeface="宋体" charset="-122"/>
              </a:rPr>
              <a:t>      SELECT  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S1</a:t>
            </a:r>
            <a:r>
              <a:rPr lang="en-US" altLang="zh-CN" sz="1800" b="0" kern="0" dirty="0">
                <a:ea typeface="宋体" charset="-122"/>
              </a:rPr>
              <a:t>.Sno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S1</a:t>
            </a:r>
            <a:r>
              <a:rPr lang="en-US" altLang="zh-CN" sz="1800" b="0" kern="0" dirty="0">
                <a:ea typeface="宋体" charset="-122"/>
              </a:rPr>
              <a:t>.Sname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S1</a:t>
            </a:r>
            <a:r>
              <a:rPr lang="en-US" altLang="zh-CN" sz="1800" b="0" kern="0" dirty="0">
                <a:ea typeface="宋体" charset="-122"/>
              </a:rPr>
              <a:t>.Sdept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FROM     Student 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S1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ea typeface="宋体" charset="-122"/>
              </a:rPr>
              <a:t>Student 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S2</a:t>
            </a:r>
            <a:endParaRPr lang="en-US" altLang="zh-CN" sz="1800" b="0" kern="0" dirty="0">
              <a:ea typeface="宋体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WHERE  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S1</a:t>
            </a:r>
            <a:r>
              <a:rPr lang="en-US" altLang="zh-CN" sz="1800" b="0" kern="0" dirty="0">
                <a:ea typeface="宋体" charset="-122"/>
              </a:rPr>
              <a:t>.Sdept = 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S2</a:t>
            </a:r>
            <a:r>
              <a:rPr lang="en-US" altLang="zh-CN" sz="1800" b="0" kern="0" dirty="0">
                <a:ea typeface="宋体" charset="-122"/>
              </a:rPr>
              <a:t>.Sdept  AND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                </a:t>
            </a:r>
            <a:r>
              <a:rPr lang="en-US" altLang="zh-CN" sz="1800" b="0" kern="0" dirty="0">
                <a:solidFill>
                  <a:srgbClr val="D75B5B"/>
                </a:solidFill>
                <a:ea typeface="宋体" charset="-122"/>
              </a:rPr>
              <a:t>S2</a:t>
            </a:r>
            <a:r>
              <a:rPr lang="en-US" altLang="zh-CN" sz="1800" b="0" kern="0" dirty="0">
                <a:ea typeface="宋体" charset="-122"/>
              </a:rPr>
              <a:t>.Sname = '</a:t>
            </a:r>
            <a:r>
              <a:rPr lang="zh-CN" altLang="en-US" sz="1800" b="0" kern="0" dirty="0">
                <a:ea typeface="宋体" charset="-122"/>
              </a:rPr>
              <a:t>刘晨</a:t>
            </a:r>
            <a:r>
              <a:rPr lang="en-US" altLang="zh-CN" sz="1800" b="0" kern="0" dirty="0">
                <a:ea typeface="宋体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3423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66" y="1196752"/>
            <a:ext cx="7906072" cy="64807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查询选修了 “信息系统”课程的学生姓名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2961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48064" y="1700808"/>
            <a:ext cx="3995936" cy="179662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0" dirty="0">
                <a:ea typeface="宋体" charset="-122"/>
              </a:rPr>
              <a:t>STEP 1</a:t>
            </a:r>
            <a:r>
              <a:rPr lang="zh-CN" altLang="en-US" sz="1800" b="0" kern="0" dirty="0">
                <a:ea typeface="宋体" charset="-122"/>
              </a:rPr>
              <a:t>：确定“信息系统”课号           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FROM  Course                         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WHERE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Cname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‘ 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信息系统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'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60988" y="4713164"/>
            <a:ext cx="3783012" cy="1849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2</a:t>
            </a:r>
            <a:r>
              <a:rPr lang="zh-CN" altLang="en-US" sz="1800" dirty="0"/>
              <a:t>：查找选修</a:t>
            </a:r>
            <a:r>
              <a:rPr lang="en-US" altLang="zh-CN" sz="1800" dirty="0"/>
              <a:t>’2’</a:t>
            </a:r>
            <a:r>
              <a:rPr lang="zh-CN" altLang="en-US" sz="1800" dirty="0"/>
              <a:t>号课程的学号    </a:t>
            </a:r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SC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IN (' 2 ‘)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4644008" y="3798714"/>
            <a:ext cx="1671464" cy="723652"/>
          </a:xfrm>
          <a:prstGeom prst="ellipse">
            <a:avLst/>
          </a:prstGeom>
          <a:solidFill>
            <a:schemeClr val="bg2">
              <a:lumMod val="20000"/>
              <a:lumOff val="80000"/>
              <a:alpha val="34000"/>
            </a:schemeClr>
          </a:solidFill>
          <a:ln w="19050">
            <a:solidFill>
              <a:srgbClr val="FF0000"/>
            </a:solidFill>
            <a:prstDash val="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5738" y="4522366"/>
            <a:ext cx="3783012" cy="18492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3</a:t>
            </a:r>
            <a:r>
              <a:rPr lang="zh-CN" altLang="en-US" sz="1800" dirty="0"/>
              <a:t>：查找指定学号的学生姓名    </a:t>
            </a:r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Sname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Student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IN X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7670800" y="3416300"/>
            <a:ext cx="783915" cy="2768600"/>
          </a:xfrm>
          <a:custGeom>
            <a:avLst/>
            <a:gdLst>
              <a:gd name="connsiteX0" fmla="*/ 723900 w 783915"/>
              <a:gd name="connsiteY0" fmla="*/ 0 h 2768600"/>
              <a:gd name="connsiteX1" fmla="*/ 711200 w 783915"/>
              <a:gd name="connsiteY1" fmla="*/ 863600 h 2768600"/>
              <a:gd name="connsiteX2" fmla="*/ 0 w 783915"/>
              <a:gd name="connsiteY2" fmla="*/ 2768600 h 2768600"/>
              <a:gd name="connsiteX3" fmla="*/ 0 w 783915"/>
              <a:gd name="connsiteY3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915" h="2768600">
                <a:moveTo>
                  <a:pt x="723900" y="0"/>
                </a:moveTo>
                <a:cubicBezTo>
                  <a:pt x="777875" y="201083"/>
                  <a:pt x="831850" y="402167"/>
                  <a:pt x="711200" y="863600"/>
                </a:cubicBezTo>
                <a:cubicBezTo>
                  <a:pt x="590550" y="1325033"/>
                  <a:pt x="0" y="2768600"/>
                  <a:pt x="0" y="2768600"/>
                </a:cubicBezTo>
                <a:lnTo>
                  <a:pt x="0" y="276860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 rot="7076269" flipH="1">
            <a:off x="3184123" y="4783236"/>
            <a:ext cx="1621290" cy="2234828"/>
          </a:xfrm>
          <a:custGeom>
            <a:avLst/>
            <a:gdLst>
              <a:gd name="connsiteX0" fmla="*/ 723900 w 783915"/>
              <a:gd name="connsiteY0" fmla="*/ 0 h 2768600"/>
              <a:gd name="connsiteX1" fmla="*/ 711200 w 783915"/>
              <a:gd name="connsiteY1" fmla="*/ 863600 h 2768600"/>
              <a:gd name="connsiteX2" fmla="*/ 0 w 783915"/>
              <a:gd name="connsiteY2" fmla="*/ 2768600 h 2768600"/>
              <a:gd name="connsiteX3" fmla="*/ 0 w 783915"/>
              <a:gd name="connsiteY3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915" h="2768600">
                <a:moveTo>
                  <a:pt x="723900" y="0"/>
                </a:moveTo>
                <a:cubicBezTo>
                  <a:pt x="777875" y="201083"/>
                  <a:pt x="831850" y="402167"/>
                  <a:pt x="711200" y="863600"/>
                </a:cubicBezTo>
                <a:cubicBezTo>
                  <a:pt x="590550" y="1325033"/>
                  <a:pt x="0" y="2768600"/>
                  <a:pt x="0" y="2768600"/>
                </a:cubicBezTo>
                <a:lnTo>
                  <a:pt x="0" y="276860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4654" y="1844881"/>
            <a:ext cx="8958262" cy="4717571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4</a:t>
            </a:r>
            <a:r>
              <a:rPr lang="zh-CN" altLang="en-US" sz="1800" dirty="0"/>
              <a:t>：集成查询    </a:t>
            </a:r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Sname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FROM  Student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IN 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  (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    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FROM  SC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IN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(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zh-CN" sz="1800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FROM  Course                           </a:t>
            </a:r>
          </a:p>
          <a:p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WHERE  </a:t>
            </a:r>
            <a:r>
              <a:rPr lang="en-US" altLang="zh-CN" sz="1800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Cname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‘ </a:t>
            </a:r>
            <a:r>
              <a:rPr lang="zh-CN" alt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信息系统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</a:t>
            </a:r>
            <a:endParaRPr lang="zh-CN" altLang="en-US" sz="180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)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>
                <a:solidFill>
                  <a:srgbClr val="C00000"/>
                </a:solidFill>
              </a:rPr>
              <a:t>  )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43608" y="494116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43608" y="4986250"/>
            <a:ext cx="4104456" cy="9144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83196" y="3626718"/>
            <a:ext cx="4896544" cy="2628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54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11" grpId="0" animBg="1"/>
      <p:bldP spid="3" grpId="0" animBg="1"/>
      <p:bldP spid="13" grpId="0" animBg="1"/>
      <p:bldP spid="14" grpId="0" animBg="1"/>
      <p:bldP spid="10" grpId="0" animBg="1"/>
      <p:bldP spid="10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数据操作：嵌套查询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7834064" cy="511256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宋体" charset="-122"/>
              </a:rPr>
              <a:t>带有比较运算符的子查询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ea typeface="宋体" charset="-122"/>
              </a:rPr>
              <a:t>当确切知道内层查询返回单个值时，比较运算符（</a:t>
            </a:r>
            <a:r>
              <a:rPr lang="en-US" altLang="zh-CN" sz="2000" dirty="0">
                <a:ea typeface="宋体" charset="-122"/>
              </a:rPr>
              <a:t>&gt;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&lt;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=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&gt;=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&lt;=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!=</a:t>
            </a:r>
            <a:r>
              <a:rPr lang="zh-CN" altLang="en-US" sz="2000" dirty="0">
                <a:ea typeface="宋体" charset="-122"/>
              </a:rPr>
              <a:t>或</a:t>
            </a:r>
            <a:r>
              <a:rPr lang="en-US" altLang="zh-CN" sz="2000" dirty="0">
                <a:ea typeface="宋体" charset="-122"/>
              </a:rPr>
              <a:t>&lt; &gt;</a:t>
            </a:r>
            <a:r>
              <a:rPr lang="zh-CN" altLang="en-US" sz="2000" dirty="0">
                <a:ea typeface="宋体" charset="-122"/>
              </a:rPr>
              <a:t>）可直接与子查询进行连接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160000"/>
              </a:lnSpc>
            </a:pPr>
            <a:endParaRPr lang="zh-CN" altLang="en-US" sz="2000" dirty="0">
              <a:ea typeface="宋体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ea typeface="宋体" charset="-122"/>
              </a:rPr>
              <a:t>当内层查询返回一组值时，比较运算符可与</a:t>
            </a:r>
            <a:r>
              <a:rPr lang="en-US" altLang="zh-CN" sz="2000" dirty="0">
                <a:ea typeface="宋体" charset="-122"/>
              </a:rPr>
              <a:t>ANY</a:t>
            </a:r>
            <a:r>
              <a:rPr lang="zh-CN" altLang="en-US" sz="2000" dirty="0">
                <a:ea typeface="宋体" charset="-122"/>
              </a:rPr>
              <a:t>或</a:t>
            </a:r>
            <a:r>
              <a:rPr lang="en-US" altLang="zh-CN" sz="2000" dirty="0">
                <a:ea typeface="宋体" charset="-122"/>
              </a:rPr>
              <a:t>ALL</a:t>
            </a:r>
            <a:r>
              <a:rPr lang="zh-CN" altLang="en-US" sz="2000" dirty="0">
                <a:ea typeface="宋体" charset="-122"/>
              </a:rPr>
              <a:t>谓词配合使用</a:t>
            </a:r>
            <a:endParaRPr lang="en-US" altLang="zh-CN" sz="2000" dirty="0">
              <a:ea typeface="宋体" charset="-122"/>
            </a:endParaRPr>
          </a:p>
          <a:p>
            <a:pPr marL="1390650" lvl="2" indent="-533400">
              <a:lnSpc>
                <a:spcPct val="130000"/>
              </a:lnSpc>
            </a:pPr>
            <a:r>
              <a:rPr lang="en-US" altLang="zh-CN" sz="2000" dirty="0">
                <a:ea typeface="宋体" charset="-122"/>
              </a:rPr>
              <a:t>ANY</a:t>
            </a:r>
            <a:r>
              <a:rPr lang="zh-CN" altLang="en-US" sz="2000" dirty="0">
                <a:ea typeface="宋体" charset="-122"/>
              </a:rPr>
              <a:t>：指后继集合中的某一个值</a:t>
            </a:r>
          </a:p>
          <a:p>
            <a:pPr marL="1390650" lvl="2" indent="-533400">
              <a:lnSpc>
                <a:spcPct val="130000"/>
              </a:lnSpc>
            </a:pPr>
            <a:r>
              <a:rPr lang="en-US" altLang="zh-CN" sz="2000" dirty="0">
                <a:ea typeface="宋体" charset="-122"/>
              </a:rPr>
              <a:t>ALL</a:t>
            </a:r>
            <a:r>
              <a:rPr lang="zh-CN" altLang="en-US" sz="2000" dirty="0">
                <a:ea typeface="宋体" charset="-122"/>
              </a:rPr>
              <a:t>：指后继集合中的所有值</a:t>
            </a:r>
          </a:p>
          <a:p>
            <a:pPr lvl="2">
              <a:lnSpc>
                <a:spcPct val="16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6968" y="2852936"/>
            <a:ext cx="150554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&gt;  ( 3 )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5483322"/>
            <a:ext cx="4001416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&gt;  ALL  ( 3, 60,18,  99 )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7906072" cy="72008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语句执行的逻辑流程</a:t>
            </a:r>
          </a:p>
        </p:txBody>
      </p:sp>
      <p:graphicFrame>
        <p:nvGraphicFramePr>
          <p:cNvPr id="4" name="表格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9231309"/>
              </p:ext>
            </p:extLst>
          </p:nvPr>
        </p:nvGraphicFramePr>
        <p:xfrm>
          <a:off x="0" y="4437112"/>
          <a:ext cx="151519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3669634"/>
              </p:ext>
            </p:extLst>
          </p:nvPr>
        </p:nvGraphicFramePr>
        <p:xfrm>
          <a:off x="1763688" y="4017953"/>
          <a:ext cx="1296144" cy="17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97105628"/>
              </p:ext>
            </p:extLst>
          </p:nvPr>
        </p:nvGraphicFramePr>
        <p:xfrm>
          <a:off x="3347864" y="3695948"/>
          <a:ext cx="1455328" cy="13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SUM(B)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92340287"/>
              </p:ext>
            </p:extLst>
          </p:nvPr>
        </p:nvGraphicFramePr>
        <p:xfrm>
          <a:off x="5074220" y="3318036"/>
          <a:ext cx="1440160" cy="103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SUM(B)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4242660"/>
              </p:ext>
            </p:extLst>
          </p:nvPr>
        </p:nvGraphicFramePr>
        <p:xfrm>
          <a:off x="8150696" y="2721808"/>
          <a:ext cx="993304" cy="88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98889573"/>
              </p:ext>
            </p:extLst>
          </p:nvPr>
        </p:nvGraphicFramePr>
        <p:xfrm>
          <a:off x="6588224" y="3021726"/>
          <a:ext cx="1440160" cy="103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SUM(B)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070432"/>
            <a:ext cx="761747" cy="338554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FROM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3656590"/>
            <a:ext cx="862736" cy="338554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WHERE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4544" y="3318036"/>
            <a:ext cx="1192954" cy="338554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GROUP BY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20" y="2954623"/>
            <a:ext cx="971740" cy="338554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HAVING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7012" y="2657641"/>
            <a:ext cx="1181734" cy="338554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ORDER BY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0696" y="2365750"/>
            <a:ext cx="898002" cy="338554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SELECT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57200" y="3453085"/>
            <a:ext cx="1522512" cy="547415"/>
          </a:xfrm>
          <a:custGeom>
            <a:avLst/>
            <a:gdLst>
              <a:gd name="connsiteX0" fmla="*/ 0 w 1803400"/>
              <a:gd name="connsiteY0" fmla="*/ 547415 h 547415"/>
              <a:gd name="connsiteX1" fmla="*/ 304800 w 1803400"/>
              <a:gd name="connsiteY1" fmla="*/ 115615 h 547415"/>
              <a:gd name="connsiteX2" fmla="*/ 1104900 w 1803400"/>
              <a:gd name="connsiteY2" fmla="*/ 1315 h 547415"/>
              <a:gd name="connsiteX3" fmla="*/ 1803400 w 1803400"/>
              <a:gd name="connsiteY3" fmla="*/ 166415 h 547415"/>
              <a:gd name="connsiteX4" fmla="*/ 1803400 w 1803400"/>
              <a:gd name="connsiteY4" fmla="*/ 166415 h 5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400" h="547415">
                <a:moveTo>
                  <a:pt x="0" y="547415"/>
                </a:moveTo>
                <a:cubicBezTo>
                  <a:pt x="60325" y="377023"/>
                  <a:pt x="120650" y="206632"/>
                  <a:pt x="304800" y="115615"/>
                </a:cubicBezTo>
                <a:cubicBezTo>
                  <a:pt x="488950" y="24598"/>
                  <a:pt x="855134" y="-7152"/>
                  <a:pt x="1104900" y="1315"/>
                </a:cubicBezTo>
                <a:cubicBezTo>
                  <a:pt x="1354666" y="9782"/>
                  <a:pt x="1803400" y="166415"/>
                  <a:pt x="1803400" y="166415"/>
                </a:cubicBezTo>
                <a:lnTo>
                  <a:pt x="1803400" y="166415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2298576" y="3109175"/>
            <a:ext cx="1409328" cy="547415"/>
          </a:xfrm>
          <a:custGeom>
            <a:avLst/>
            <a:gdLst>
              <a:gd name="connsiteX0" fmla="*/ 0 w 1803400"/>
              <a:gd name="connsiteY0" fmla="*/ 547415 h 547415"/>
              <a:gd name="connsiteX1" fmla="*/ 304800 w 1803400"/>
              <a:gd name="connsiteY1" fmla="*/ 115615 h 547415"/>
              <a:gd name="connsiteX2" fmla="*/ 1104900 w 1803400"/>
              <a:gd name="connsiteY2" fmla="*/ 1315 h 547415"/>
              <a:gd name="connsiteX3" fmla="*/ 1803400 w 1803400"/>
              <a:gd name="connsiteY3" fmla="*/ 166415 h 547415"/>
              <a:gd name="connsiteX4" fmla="*/ 1803400 w 1803400"/>
              <a:gd name="connsiteY4" fmla="*/ 166415 h 5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400" h="547415">
                <a:moveTo>
                  <a:pt x="0" y="547415"/>
                </a:moveTo>
                <a:cubicBezTo>
                  <a:pt x="60325" y="377023"/>
                  <a:pt x="120650" y="206632"/>
                  <a:pt x="304800" y="115615"/>
                </a:cubicBezTo>
                <a:cubicBezTo>
                  <a:pt x="488950" y="24598"/>
                  <a:pt x="855134" y="-7152"/>
                  <a:pt x="1104900" y="1315"/>
                </a:cubicBezTo>
                <a:cubicBezTo>
                  <a:pt x="1354666" y="9782"/>
                  <a:pt x="1803400" y="166415"/>
                  <a:pt x="1803400" y="166415"/>
                </a:cubicBezTo>
                <a:lnTo>
                  <a:pt x="1803400" y="166415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4066302" y="2723698"/>
            <a:ext cx="1369794" cy="547415"/>
          </a:xfrm>
          <a:custGeom>
            <a:avLst/>
            <a:gdLst>
              <a:gd name="connsiteX0" fmla="*/ 0 w 1803400"/>
              <a:gd name="connsiteY0" fmla="*/ 547415 h 547415"/>
              <a:gd name="connsiteX1" fmla="*/ 304800 w 1803400"/>
              <a:gd name="connsiteY1" fmla="*/ 115615 h 547415"/>
              <a:gd name="connsiteX2" fmla="*/ 1104900 w 1803400"/>
              <a:gd name="connsiteY2" fmla="*/ 1315 h 547415"/>
              <a:gd name="connsiteX3" fmla="*/ 1803400 w 1803400"/>
              <a:gd name="connsiteY3" fmla="*/ 166415 h 547415"/>
              <a:gd name="connsiteX4" fmla="*/ 1803400 w 1803400"/>
              <a:gd name="connsiteY4" fmla="*/ 166415 h 5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400" h="547415">
                <a:moveTo>
                  <a:pt x="0" y="547415"/>
                </a:moveTo>
                <a:cubicBezTo>
                  <a:pt x="60325" y="377023"/>
                  <a:pt x="120650" y="206632"/>
                  <a:pt x="304800" y="115615"/>
                </a:cubicBezTo>
                <a:cubicBezTo>
                  <a:pt x="488950" y="24598"/>
                  <a:pt x="855134" y="-7152"/>
                  <a:pt x="1104900" y="1315"/>
                </a:cubicBezTo>
                <a:cubicBezTo>
                  <a:pt x="1354666" y="9782"/>
                  <a:pt x="1803400" y="166415"/>
                  <a:pt x="1803400" y="166415"/>
                </a:cubicBezTo>
                <a:lnTo>
                  <a:pt x="1803400" y="166415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5741214" y="2383933"/>
            <a:ext cx="1135042" cy="547415"/>
          </a:xfrm>
          <a:custGeom>
            <a:avLst/>
            <a:gdLst>
              <a:gd name="connsiteX0" fmla="*/ 0 w 1803400"/>
              <a:gd name="connsiteY0" fmla="*/ 547415 h 547415"/>
              <a:gd name="connsiteX1" fmla="*/ 304800 w 1803400"/>
              <a:gd name="connsiteY1" fmla="*/ 115615 h 547415"/>
              <a:gd name="connsiteX2" fmla="*/ 1104900 w 1803400"/>
              <a:gd name="connsiteY2" fmla="*/ 1315 h 547415"/>
              <a:gd name="connsiteX3" fmla="*/ 1803400 w 1803400"/>
              <a:gd name="connsiteY3" fmla="*/ 166415 h 547415"/>
              <a:gd name="connsiteX4" fmla="*/ 1803400 w 1803400"/>
              <a:gd name="connsiteY4" fmla="*/ 166415 h 5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400" h="547415">
                <a:moveTo>
                  <a:pt x="0" y="547415"/>
                </a:moveTo>
                <a:cubicBezTo>
                  <a:pt x="60325" y="377023"/>
                  <a:pt x="120650" y="206632"/>
                  <a:pt x="304800" y="115615"/>
                </a:cubicBezTo>
                <a:cubicBezTo>
                  <a:pt x="488950" y="24598"/>
                  <a:pt x="855134" y="-7152"/>
                  <a:pt x="1104900" y="1315"/>
                </a:cubicBezTo>
                <a:cubicBezTo>
                  <a:pt x="1354666" y="9782"/>
                  <a:pt x="1803400" y="166415"/>
                  <a:pt x="1803400" y="166415"/>
                </a:cubicBezTo>
                <a:lnTo>
                  <a:pt x="1803400" y="166415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7260774" y="2068458"/>
            <a:ext cx="1127650" cy="547415"/>
          </a:xfrm>
          <a:custGeom>
            <a:avLst/>
            <a:gdLst>
              <a:gd name="connsiteX0" fmla="*/ 0 w 1803400"/>
              <a:gd name="connsiteY0" fmla="*/ 547415 h 547415"/>
              <a:gd name="connsiteX1" fmla="*/ 304800 w 1803400"/>
              <a:gd name="connsiteY1" fmla="*/ 115615 h 547415"/>
              <a:gd name="connsiteX2" fmla="*/ 1104900 w 1803400"/>
              <a:gd name="connsiteY2" fmla="*/ 1315 h 547415"/>
              <a:gd name="connsiteX3" fmla="*/ 1803400 w 1803400"/>
              <a:gd name="connsiteY3" fmla="*/ 166415 h 547415"/>
              <a:gd name="connsiteX4" fmla="*/ 1803400 w 1803400"/>
              <a:gd name="connsiteY4" fmla="*/ 166415 h 5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3400" h="547415">
                <a:moveTo>
                  <a:pt x="0" y="547415"/>
                </a:moveTo>
                <a:cubicBezTo>
                  <a:pt x="60325" y="377023"/>
                  <a:pt x="120650" y="206632"/>
                  <a:pt x="304800" y="115615"/>
                </a:cubicBezTo>
                <a:cubicBezTo>
                  <a:pt x="488950" y="24598"/>
                  <a:pt x="855134" y="-7152"/>
                  <a:pt x="1104900" y="1315"/>
                </a:cubicBezTo>
                <a:cubicBezTo>
                  <a:pt x="1354666" y="9782"/>
                  <a:pt x="1803400" y="166415"/>
                  <a:pt x="1803400" y="166415"/>
                </a:cubicBezTo>
                <a:lnTo>
                  <a:pt x="1803400" y="166415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7777" y="4645480"/>
            <a:ext cx="3800204" cy="193899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3366CC"/>
                </a:solidFill>
              </a:rPr>
              <a:t>SELECT </a:t>
            </a:r>
            <a:r>
              <a:rPr lang="en-US" altLang="zh-CN" dirty="0" err="1">
                <a:solidFill>
                  <a:srgbClr val="3366CC"/>
                </a:solidFill>
              </a:rPr>
              <a:t>Cno</a:t>
            </a:r>
            <a:r>
              <a:rPr lang="en-US" altLang="zh-CN" dirty="0">
                <a:solidFill>
                  <a:srgbClr val="3366CC"/>
                </a:solidFill>
              </a:rPr>
              <a:t>  X, Count(</a:t>
            </a:r>
            <a:r>
              <a:rPr lang="en-US" altLang="zh-CN" dirty="0" err="1">
                <a:solidFill>
                  <a:srgbClr val="3366CC"/>
                </a:solidFill>
              </a:rPr>
              <a:t>Sno</a:t>
            </a:r>
            <a:r>
              <a:rPr lang="en-US" altLang="zh-CN" dirty="0">
                <a:solidFill>
                  <a:srgbClr val="3366CC"/>
                </a:solidFill>
              </a:rPr>
              <a:t>)  Y</a:t>
            </a:r>
          </a:p>
          <a:p>
            <a:pPr algn="l"/>
            <a:r>
              <a:rPr lang="en-US" altLang="zh-CN" dirty="0">
                <a:solidFill>
                  <a:srgbClr val="3366CC"/>
                </a:solidFill>
              </a:rPr>
              <a:t>FROM SC</a:t>
            </a:r>
          </a:p>
          <a:p>
            <a:pPr algn="l"/>
            <a:r>
              <a:rPr lang="en-US" altLang="zh-CN" dirty="0">
                <a:solidFill>
                  <a:srgbClr val="3366CC"/>
                </a:solidFill>
              </a:rPr>
              <a:t>WHERE  Grade&gt;=90</a:t>
            </a:r>
          </a:p>
          <a:p>
            <a:pPr algn="l"/>
            <a:r>
              <a:rPr lang="en-US" altLang="zh-CN" dirty="0">
                <a:solidFill>
                  <a:srgbClr val="3366CC"/>
                </a:solidFill>
              </a:rPr>
              <a:t>GROUP BY </a:t>
            </a:r>
            <a:r>
              <a:rPr lang="en-US" altLang="zh-CN" dirty="0" err="1">
                <a:solidFill>
                  <a:srgbClr val="3366CC"/>
                </a:solidFill>
              </a:rPr>
              <a:t>Cno</a:t>
            </a:r>
            <a:endParaRPr lang="en-US" altLang="zh-CN" dirty="0">
              <a:solidFill>
                <a:srgbClr val="3366CC"/>
              </a:solidFill>
            </a:endParaRPr>
          </a:p>
          <a:p>
            <a:pPr algn="l"/>
            <a:r>
              <a:rPr lang="en-US" altLang="zh-CN" dirty="0">
                <a:solidFill>
                  <a:srgbClr val="3366CC"/>
                </a:solidFill>
              </a:rPr>
              <a:t>HAVING  Count(</a:t>
            </a:r>
            <a:r>
              <a:rPr lang="en-US" altLang="zh-CN" dirty="0" err="1">
                <a:solidFill>
                  <a:srgbClr val="3366CC"/>
                </a:solidFill>
              </a:rPr>
              <a:t>Sno</a:t>
            </a:r>
            <a:r>
              <a:rPr lang="en-US" altLang="zh-CN" dirty="0">
                <a:solidFill>
                  <a:srgbClr val="3366CC"/>
                </a:solidFill>
              </a:rPr>
              <a:t>)&gt;10</a:t>
            </a:r>
          </a:p>
          <a:p>
            <a:pPr algn="l"/>
            <a:r>
              <a:rPr lang="en-US" altLang="zh-CN" dirty="0">
                <a:solidFill>
                  <a:srgbClr val="3366CC"/>
                </a:solidFill>
              </a:rPr>
              <a:t>ORDER BY </a:t>
            </a:r>
            <a:r>
              <a:rPr lang="en-US" altLang="zh-CN" dirty="0" err="1">
                <a:solidFill>
                  <a:srgbClr val="3366CC"/>
                </a:solidFill>
              </a:rPr>
              <a:t>Cno</a:t>
            </a:r>
            <a:endParaRPr lang="zh-CN" altLang="en-US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34064" cy="576064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请查找选修了</a:t>
            </a:r>
            <a:r>
              <a:rPr lang="en-US" altLang="zh-CN" sz="2400" dirty="0">
                <a:ea typeface="宋体" charset="-122"/>
              </a:rPr>
              <a:t>’2’</a:t>
            </a:r>
            <a:r>
              <a:rPr lang="zh-CN" altLang="en-US" sz="2400" dirty="0">
                <a:ea typeface="宋体" charset="-122"/>
              </a:rPr>
              <a:t>号课程且成绩最高的学生的学号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276" y="1988840"/>
            <a:ext cx="4420716" cy="179662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0" dirty="0">
                <a:ea typeface="宋体" charset="-122"/>
              </a:rPr>
              <a:t>STEP 1</a:t>
            </a:r>
            <a:r>
              <a:rPr lang="zh-CN" altLang="en-US" sz="1800" b="0" kern="0" dirty="0">
                <a:ea typeface="宋体" charset="-122"/>
              </a:rPr>
              <a:t>：假设</a:t>
            </a:r>
            <a:r>
              <a:rPr lang="en-US" altLang="zh-CN" sz="1800" b="0" kern="0" dirty="0">
                <a:ea typeface="宋体" charset="-122"/>
              </a:rPr>
              <a:t>2</a:t>
            </a:r>
            <a:r>
              <a:rPr lang="zh-CN" altLang="en-US" sz="1800" b="0" kern="0" dirty="0">
                <a:ea typeface="宋体" charset="-122"/>
              </a:rPr>
              <a:t>号课程的最高成绩为</a:t>
            </a:r>
            <a:r>
              <a:rPr lang="en-US" altLang="zh-CN" sz="1800" b="0" kern="0" dirty="0">
                <a:ea typeface="宋体" charset="-122"/>
              </a:rPr>
              <a:t>X</a:t>
            </a:r>
            <a:r>
              <a:rPr lang="zh-CN" altLang="en-US" sz="1800" b="0" kern="0" dirty="0">
                <a:ea typeface="宋体" charset="-122"/>
              </a:rPr>
              <a:t>           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FROM  SC                         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WHERE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‘2‘ AND </a:t>
            </a:r>
            <a:r>
              <a:rPr lang="en-US" altLang="zh-CN" sz="1800" b="0" kern="0" dirty="0">
                <a:solidFill>
                  <a:srgbClr val="C00000"/>
                </a:solidFill>
                <a:ea typeface="宋体" charset="-122"/>
              </a:rPr>
              <a:t>Grade=X</a:t>
            </a:r>
            <a:endParaRPr lang="zh-CN" altLang="en-US" sz="1800" b="0" kern="0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60032" y="1990304"/>
            <a:ext cx="3783012" cy="1849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2</a:t>
            </a:r>
            <a:r>
              <a:rPr lang="zh-CN" altLang="en-US" sz="1800" dirty="0"/>
              <a:t>：求</a:t>
            </a:r>
            <a:r>
              <a:rPr lang="en-US" altLang="zh-CN" sz="1800" dirty="0"/>
              <a:t>X</a:t>
            </a:r>
            <a:endParaRPr lang="zh-CN" altLang="en-US" sz="1800" dirty="0"/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MAX(Grade)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SC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= ‘2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276" y="4157960"/>
            <a:ext cx="8472238" cy="229537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3</a:t>
            </a:r>
            <a:r>
              <a:rPr lang="zh-CN" altLang="en-US" sz="1800" dirty="0"/>
              <a:t>：集成查询</a:t>
            </a:r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zh-CN" sz="1800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SC                           </a:t>
            </a:r>
          </a:p>
          <a:p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WHERE  </a:t>
            </a:r>
            <a:r>
              <a:rPr lang="en-US" altLang="zh-CN" sz="1800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‘2‘  </a:t>
            </a:r>
          </a:p>
          <a:p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AND </a:t>
            </a:r>
            <a:r>
              <a:rPr lang="en-US" altLang="zh-CN" sz="1800" kern="0" dirty="0">
                <a:solidFill>
                  <a:srgbClr val="C00000"/>
                </a:solidFill>
              </a:rPr>
              <a:t>Grade =  (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MAX(Grade)   FROM  SC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‘2’ </a:t>
            </a:r>
            <a:r>
              <a:rPr lang="en-US" altLang="zh-CN" sz="1800" kern="0" dirty="0">
                <a:solidFill>
                  <a:srgbClr val="C00000"/>
                </a:solidFill>
              </a:rPr>
              <a:t>)</a:t>
            </a:r>
            <a:endParaRPr lang="zh-CN" altLang="en-US" sz="1800" kern="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43608" y="494116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364088" y="4157960"/>
            <a:ext cx="2592288" cy="442674"/>
          </a:xfrm>
          <a:prstGeom prst="wedgeRoundRectCallout">
            <a:avLst>
              <a:gd name="adj1" fmla="val -76265"/>
              <a:gd name="adj2" fmla="val 26800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返回单一值的子查询</a:t>
            </a:r>
          </a:p>
        </p:txBody>
      </p:sp>
    </p:spTree>
    <p:extLst>
      <p:ext uri="{BB962C8B-B14F-4D97-AF65-F5344CB8AC3E}">
        <p14:creationId xmlns:p14="http://schemas.microsoft.com/office/powerpoint/2010/main" val="4204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34064" cy="576064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请查找选修了</a:t>
            </a:r>
            <a:r>
              <a:rPr lang="en-US" altLang="zh-CN" sz="2400" dirty="0">
                <a:ea typeface="宋体" charset="-122"/>
              </a:rPr>
              <a:t>’2’</a:t>
            </a:r>
            <a:r>
              <a:rPr lang="zh-CN" altLang="en-US" sz="2400" dirty="0">
                <a:ea typeface="宋体" charset="-122"/>
              </a:rPr>
              <a:t>号课程且成绩最高的学生的学号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" y="1988840"/>
            <a:ext cx="5099625" cy="179662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altLang="zh-CN" sz="1800" b="0" kern="0" dirty="0">
                <a:ea typeface="宋体" charset="-122"/>
              </a:rPr>
              <a:t>STEP 1</a:t>
            </a:r>
            <a:r>
              <a:rPr lang="zh-CN" altLang="en-US" sz="1800" b="0" kern="0" dirty="0">
                <a:ea typeface="宋体" charset="-122"/>
              </a:rPr>
              <a:t>：假设</a:t>
            </a:r>
            <a:r>
              <a:rPr lang="en-US" altLang="zh-CN" sz="1800" b="0" kern="0" dirty="0">
                <a:ea typeface="宋体" charset="-122"/>
              </a:rPr>
              <a:t>2</a:t>
            </a:r>
            <a:r>
              <a:rPr lang="zh-CN" altLang="en-US" sz="1800" b="0" kern="0" dirty="0">
                <a:ea typeface="宋体" charset="-122"/>
              </a:rPr>
              <a:t>号课程的所有成绩集合为</a:t>
            </a:r>
            <a:r>
              <a:rPr lang="en-US" altLang="zh-CN" sz="1800" b="0" kern="0" dirty="0">
                <a:ea typeface="宋体" charset="-122"/>
              </a:rPr>
              <a:t>X</a:t>
            </a:r>
            <a:r>
              <a:rPr lang="zh-CN" altLang="en-US" sz="1800" b="0" kern="0" dirty="0">
                <a:ea typeface="宋体" charset="-122"/>
              </a:rPr>
              <a:t>           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FROM  SC                         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WHERE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‘ 2‘ AND </a:t>
            </a:r>
            <a:r>
              <a:rPr lang="en-US" altLang="zh-CN" sz="1800" b="0" kern="0" dirty="0">
                <a:solidFill>
                  <a:srgbClr val="C00000"/>
                </a:solidFill>
                <a:ea typeface="宋体" charset="-122"/>
              </a:rPr>
              <a:t>Grade &gt;=ALL (X)</a:t>
            </a:r>
            <a:endParaRPr lang="zh-CN" altLang="en-US" sz="1800" b="0" kern="0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60988" y="1988840"/>
            <a:ext cx="3783012" cy="1849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2</a:t>
            </a:r>
            <a:r>
              <a:rPr lang="zh-CN" altLang="en-US" sz="1800" dirty="0"/>
              <a:t>：求</a:t>
            </a:r>
            <a:r>
              <a:rPr lang="en-US" altLang="zh-CN" sz="1800" dirty="0"/>
              <a:t>X</a:t>
            </a:r>
            <a:endParaRPr lang="zh-CN" altLang="en-US" sz="1800" dirty="0"/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Grade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SC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‘2’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276" y="4157960"/>
            <a:ext cx="8472238" cy="229537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110000"/>
              <a:buNone/>
              <a:defRPr b="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800" dirty="0"/>
              <a:t>STEP 3</a:t>
            </a:r>
            <a:r>
              <a:rPr lang="zh-CN" altLang="en-US" sz="1800" dirty="0"/>
              <a:t>：集成查询</a:t>
            </a:r>
          </a:p>
          <a:p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zh-CN" sz="1800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FROM  SC                           </a:t>
            </a:r>
          </a:p>
          <a:p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WHERE  </a:t>
            </a:r>
            <a:r>
              <a:rPr lang="en-US" altLang="zh-CN" sz="1800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‘ 2‘  </a:t>
            </a:r>
          </a:p>
          <a:p>
            <a:r>
              <a:rPr lang="en-US" altLang="zh-CN" sz="18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AND </a:t>
            </a:r>
            <a:r>
              <a:rPr lang="en-US" altLang="zh-CN" sz="1800" kern="0" dirty="0">
                <a:solidFill>
                  <a:srgbClr val="C00000"/>
                </a:solidFill>
              </a:rPr>
              <a:t>Grade &gt;=  ALL(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 Grade   FROM  SC                 </a:t>
            </a:r>
          </a:p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WHERE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‘2’ </a:t>
            </a:r>
            <a:r>
              <a:rPr lang="en-US" altLang="zh-CN" sz="1800" kern="0" dirty="0">
                <a:solidFill>
                  <a:srgbClr val="C00000"/>
                </a:solidFill>
              </a:rPr>
              <a:t>)</a:t>
            </a:r>
            <a:endParaRPr lang="zh-CN" altLang="en-US" sz="1800" kern="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43608" y="494116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364088" y="4157960"/>
            <a:ext cx="2592288" cy="442674"/>
          </a:xfrm>
          <a:prstGeom prst="wedgeRoundRectCallout">
            <a:avLst>
              <a:gd name="adj1" fmla="val -76265"/>
              <a:gd name="adj2" fmla="val 26800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返回一组值的子查询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043862" cy="576064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charset="-122"/>
              </a:rPr>
              <a:t>查询其它系中比计算机系某</a:t>
            </a:r>
            <a:r>
              <a:rPr lang="zh-CN" altLang="en-US" sz="2000" dirty="0">
                <a:solidFill>
                  <a:srgbClr val="FF00FF"/>
                </a:solidFill>
                <a:ea typeface="宋体" charset="-122"/>
              </a:rPr>
              <a:t>一</a:t>
            </a:r>
            <a:r>
              <a:rPr lang="zh-CN" altLang="en-US" sz="2000" dirty="0">
                <a:ea typeface="宋体" charset="-122"/>
              </a:rPr>
              <a:t>学生年龄小的学生姓名和年龄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827064"/>
            <a:ext cx="4883918" cy="23042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Sage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  Student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Sage </a:t>
            </a:r>
            <a:r>
              <a:rPr lang="en-US" altLang="zh-CN" sz="1600" b="0" kern="0" dirty="0">
                <a:solidFill>
                  <a:srgbClr val="C00000"/>
                </a:solidFill>
                <a:ea typeface="宋体" charset="-122"/>
              </a:rPr>
              <a:t>&lt; ANY 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( SELECT  Sage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FROM    Student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WHERE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' CS ‘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)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AND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&lt;&gt; ‘CS '       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292104" y="4140324"/>
            <a:ext cx="4824536" cy="226456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宋体" charset="-122"/>
              <a:buNone/>
              <a:defRPr sz="1600" b="0" ker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    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/>
              <a:t>Sage</a:t>
            </a:r>
          </a:p>
          <a:p>
            <a:r>
              <a:rPr lang="en-US" altLang="zh-CN" dirty="0"/>
              <a:t>     FROM   Student</a:t>
            </a:r>
          </a:p>
          <a:p>
            <a:r>
              <a:rPr lang="en-US" altLang="zh-CN" dirty="0"/>
              <a:t>     WHERE Sage &lt; </a:t>
            </a:r>
          </a:p>
          <a:p>
            <a:r>
              <a:rPr lang="en-US" altLang="zh-CN" dirty="0"/>
              <a:t>                             (SELECT </a:t>
            </a:r>
            <a:r>
              <a:rPr lang="en-US" altLang="zh-CN" dirty="0">
                <a:solidFill>
                  <a:srgbClr val="C00000"/>
                </a:solidFill>
              </a:rPr>
              <a:t>MAX(Sage)</a:t>
            </a:r>
          </a:p>
          <a:p>
            <a:r>
              <a:rPr lang="en-US" altLang="zh-CN" dirty="0"/>
              <a:t>                               FROM Student</a:t>
            </a:r>
          </a:p>
          <a:p>
            <a:r>
              <a:rPr lang="en-US" altLang="zh-CN" dirty="0"/>
              <a:t>                               WHERE </a:t>
            </a:r>
            <a:r>
              <a:rPr lang="en-US" altLang="zh-CN" dirty="0" err="1"/>
              <a:t>Sdept</a:t>
            </a:r>
            <a:r>
              <a:rPr lang="en-US" altLang="zh-CN" dirty="0"/>
              <a:t>= ‘CS ')</a:t>
            </a:r>
          </a:p>
          <a:p>
            <a:r>
              <a:rPr lang="en-US" altLang="zh-CN" dirty="0"/>
              <a:t>           AND </a:t>
            </a:r>
            <a:r>
              <a:rPr lang="en-US" altLang="zh-CN" dirty="0" err="1"/>
              <a:t>Sdept</a:t>
            </a:r>
            <a:r>
              <a:rPr lang="en-US" altLang="zh-CN" dirty="0"/>
              <a:t> &lt;&gt; ' CS ’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5067300" y="2641600"/>
            <a:ext cx="1485918" cy="1447800"/>
          </a:xfrm>
          <a:custGeom>
            <a:avLst/>
            <a:gdLst>
              <a:gd name="connsiteX0" fmla="*/ 0 w 1485918"/>
              <a:gd name="connsiteY0" fmla="*/ 0 h 1447800"/>
              <a:gd name="connsiteX1" fmla="*/ 774700 w 1485918"/>
              <a:gd name="connsiteY1" fmla="*/ 152400 h 1447800"/>
              <a:gd name="connsiteX2" fmla="*/ 1371600 w 1485918"/>
              <a:gd name="connsiteY2" fmla="*/ 711200 h 1447800"/>
              <a:gd name="connsiteX3" fmla="*/ 1485900 w 1485918"/>
              <a:gd name="connsiteY3" fmla="*/ 1447800 h 1447800"/>
              <a:gd name="connsiteX4" fmla="*/ 1485900 w 1485918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8" h="1447800">
                <a:moveTo>
                  <a:pt x="0" y="0"/>
                </a:moveTo>
                <a:cubicBezTo>
                  <a:pt x="273050" y="16933"/>
                  <a:pt x="546100" y="33867"/>
                  <a:pt x="774700" y="152400"/>
                </a:cubicBezTo>
                <a:cubicBezTo>
                  <a:pt x="1003300" y="270933"/>
                  <a:pt x="1253067" y="495300"/>
                  <a:pt x="1371600" y="711200"/>
                </a:cubicBezTo>
                <a:cubicBezTo>
                  <a:pt x="1490133" y="927100"/>
                  <a:pt x="1485900" y="1447800"/>
                  <a:pt x="1485900" y="1447800"/>
                </a:cubicBezTo>
                <a:lnTo>
                  <a:pt x="1485900" y="144780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68760"/>
            <a:ext cx="8729662" cy="504056"/>
          </a:xfr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charset="-122"/>
              </a:rPr>
              <a:t>查询其它系中比计算机科学系所有学生年龄都小的学生姓名及年龄。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827064"/>
            <a:ext cx="4883918" cy="23042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r>
              <a:rPr lang="zh-CN" altLang="en-US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，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Sage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  Student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Sage </a:t>
            </a:r>
            <a:r>
              <a:rPr lang="en-US" altLang="zh-CN" sz="1600" b="0" kern="0" dirty="0">
                <a:solidFill>
                  <a:srgbClr val="C00000"/>
                </a:solidFill>
                <a:ea typeface="宋体" charset="-122"/>
              </a:rPr>
              <a:t>&lt; ALL 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( SELECT  Sage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FROM    Student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WHERE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' CS ‘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)</a:t>
            </a:r>
          </a:p>
          <a:p>
            <a:pPr>
              <a:lnSpc>
                <a:spcPct val="110000"/>
              </a:lnSpc>
              <a:buFont typeface="宋体" charset="-122"/>
              <a:buNone/>
            </a:pP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AND </a:t>
            </a:r>
            <a:r>
              <a:rPr lang="en-US" altLang="zh-CN" sz="16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6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&lt;&gt; ‘CS '       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292104" y="4140324"/>
            <a:ext cx="4824536" cy="226456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宋体" charset="-122"/>
              <a:buNone/>
              <a:defRPr sz="1600" b="0" ker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    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/>
              <a:t>Sage</a:t>
            </a:r>
          </a:p>
          <a:p>
            <a:r>
              <a:rPr lang="en-US" altLang="zh-CN" dirty="0"/>
              <a:t>     FROM   Student</a:t>
            </a:r>
          </a:p>
          <a:p>
            <a:r>
              <a:rPr lang="en-US" altLang="zh-CN" dirty="0"/>
              <a:t>     WHERE Sage &lt; </a:t>
            </a:r>
          </a:p>
          <a:p>
            <a:r>
              <a:rPr lang="en-US" altLang="zh-CN" dirty="0"/>
              <a:t>                             (SELECT </a:t>
            </a:r>
            <a:r>
              <a:rPr lang="en-US" altLang="zh-CN" dirty="0">
                <a:solidFill>
                  <a:srgbClr val="C00000"/>
                </a:solidFill>
              </a:rPr>
              <a:t>MIN(Sage)</a:t>
            </a:r>
          </a:p>
          <a:p>
            <a:r>
              <a:rPr lang="en-US" altLang="zh-CN" dirty="0"/>
              <a:t>                               FROM Student</a:t>
            </a:r>
          </a:p>
          <a:p>
            <a:r>
              <a:rPr lang="en-US" altLang="zh-CN" dirty="0"/>
              <a:t>                               WHERE </a:t>
            </a:r>
            <a:r>
              <a:rPr lang="en-US" altLang="zh-CN" dirty="0" err="1"/>
              <a:t>Sdept</a:t>
            </a:r>
            <a:r>
              <a:rPr lang="en-US" altLang="zh-CN" dirty="0"/>
              <a:t>= ‘CS ')</a:t>
            </a:r>
          </a:p>
          <a:p>
            <a:r>
              <a:rPr lang="en-US" altLang="zh-CN" dirty="0"/>
              <a:t>           AND </a:t>
            </a:r>
            <a:r>
              <a:rPr lang="en-US" altLang="zh-CN" dirty="0" err="1"/>
              <a:t>Sdept</a:t>
            </a:r>
            <a:r>
              <a:rPr lang="en-US" altLang="zh-CN" dirty="0"/>
              <a:t> &lt;&gt; ' CS ’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5067300" y="2641600"/>
            <a:ext cx="1485918" cy="1447800"/>
          </a:xfrm>
          <a:custGeom>
            <a:avLst/>
            <a:gdLst>
              <a:gd name="connsiteX0" fmla="*/ 0 w 1485918"/>
              <a:gd name="connsiteY0" fmla="*/ 0 h 1447800"/>
              <a:gd name="connsiteX1" fmla="*/ 774700 w 1485918"/>
              <a:gd name="connsiteY1" fmla="*/ 152400 h 1447800"/>
              <a:gd name="connsiteX2" fmla="*/ 1371600 w 1485918"/>
              <a:gd name="connsiteY2" fmla="*/ 711200 h 1447800"/>
              <a:gd name="connsiteX3" fmla="*/ 1485900 w 1485918"/>
              <a:gd name="connsiteY3" fmla="*/ 1447800 h 1447800"/>
              <a:gd name="connsiteX4" fmla="*/ 1485900 w 1485918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18" h="1447800">
                <a:moveTo>
                  <a:pt x="0" y="0"/>
                </a:moveTo>
                <a:cubicBezTo>
                  <a:pt x="273050" y="16933"/>
                  <a:pt x="546100" y="33867"/>
                  <a:pt x="774700" y="152400"/>
                </a:cubicBezTo>
                <a:cubicBezTo>
                  <a:pt x="1003300" y="270933"/>
                  <a:pt x="1253067" y="495300"/>
                  <a:pt x="1371600" y="711200"/>
                </a:cubicBezTo>
                <a:cubicBezTo>
                  <a:pt x="1490133" y="927100"/>
                  <a:pt x="1485900" y="1447800"/>
                  <a:pt x="1485900" y="1447800"/>
                </a:cubicBezTo>
                <a:lnTo>
                  <a:pt x="1485900" y="144780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49826"/>
              </p:ext>
            </p:extLst>
          </p:nvPr>
        </p:nvGraphicFramePr>
        <p:xfrm>
          <a:off x="202630" y="1556792"/>
          <a:ext cx="8524006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表达式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语义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等价表达式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533400" lvl="0" indent="-533400" algn="ctr">
                        <a:buFont typeface="宋体" charset="-122"/>
                        <a:buNone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&gt;(=)ANY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lvl="0" indent="-533400" algn="ctr">
                        <a:buFont typeface="宋体" charset="-122"/>
                        <a:buNone/>
                      </a:pPr>
                      <a:r>
                        <a:rPr lang="zh-CN" altLang="en-US" sz="1800" b="0" kern="0" dirty="0">
                          <a:ea typeface="宋体" charset="-122"/>
                        </a:rPr>
                        <a:t>大于（等于）子查询结果中的某个值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</a:t>
                      </a:r>
                      <a:r>
                        <a:rPr lang="en-US" altLang="zh-CN" sz="1800" b="0" kern="0" dirty="0">
                          <a:ea typeface="宋体" charset="-122"/>
                        </a:rPr>
                        <a:t>(=)</a:t>
                      </a:r>
                      <a:r>
                        <a:rPr lang="en-US" altLang="zh-CN" sz="1800" dirty="0"/>
                        <a:t>MIN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lvl="0" indent="0" algn="ctr">
                        <a:buFont typeface="Wingdings"/>
                        <a:buNone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&gt;(=)ALL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0" dirty="0">
                          <a:ea typeface="宋体" charset="-122"/>
                        </a:rPr>
                        <a:t>大于（等于）子查询结果中的所有值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</a:t>
                      </a:r>
                      <a:r>
                        <a:rPr lang="en-US" altLang="zh-CN" sz="1800" b="0" kern="0" dirty="0">
                          <a:ea typeface="宋体" charset="-122"/>
                        </a:rPr>
                        <a:t>(=)</a:t>
                      </a:r>
                      <a:r>
                        <a:rPr lang="en-US" altLang="zh-CN" sz="1800" dirty="0"/>
                        <a:t>MAX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533400" lvl="0" indent="-533400" algn="ctr">
                        <a:buFont typeface="宋体" charset="-122"/>
                        <a:buNone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&lt;(=)ANY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0" dirty="0">
                          <a:ea typeface="宋体" charset="-122"/>
                        </a:rPr>
                        <a:t>小于（等于）子查询结果中的某个值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0" dirty="0">
                          <a:ea typeface="宋体" charset="-122"/>
                        </a:rPr>
                        <a:t>&lt;(=)MAX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&lt;(=)ALL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0" dirty="0">
                          <a:ea typeface="宋体" charset="-122"/>
                        </a:rPr>
                        <a:t>小于（等于）子查询结果中的所有值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0" dirty="0">
                          <a:ea typeface="宋体" charset="-122"/>
                        </a:rPr>
                        <a:t>&lt;(=)MIN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= ANY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0" dirty="0">
                          <a:ea typeface="宋体" charset="-122"/>
                        </a:rPr>
                        <a:t>等于子查询结果中的某个值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&lt;&gt;ANY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0" dirty="0">
                          <a:ea typeface="宋体" charset="-122"/>
                        </a:rPr>
                        <a:t>不等于子查询结果中的某个值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0" dirty="0">
                          <a:ea typeface="宋体" charset="-122"/>
                        </a:rPr>
                        <a:t>&lt;&gt;ALL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0" dirty="0">
                          <a:ea typeface="宋体" charset="-122"/>
                        </a:rPr>
                        <a:t>不等于子查询结果中的任何一个值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NOT IN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667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关系数据库语言概述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讲解纲要</a:t>
            </a:r>
            <a:endParaRPr lang="en-US" altLang="ko-KR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905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667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数据库对象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对象定义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905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667000" y="3338513"/>
            <a:ext cx="62974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数据操作（查询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更新）：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相关子查询</a:t>
            </a:r>
            <a:endParaRPr lang="ko-KR" altLang="en-US" sz="2800" b="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905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667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905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2667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1905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93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相关子查询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538" y="2276872"/>
            <a:ext cx="865693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ea typeface="宋体" charset="-122"/>
              </a:rPr>
              <a:t>问题的几个解决模式</a:t>
            </a:r>
            <a:endParaRPr lang="en-US" altLang="zh-CN" sz="2400" kern="0" dirty="0"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ea typeface="宋体" charset="-122"/>
              </a:rPr>
              <a:t>正向思维：大一统的求解思路（切换到单表查询模式）</a:t>
            </a:r>
            <a:endParaRPr lang="en-US" altLang="zh-CN" sz="2000" kern="0" dirty="0"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endParaRPr lang="en-US" altLang="zh-CN" sz="2000" kern="0" dirty="0"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endParaRPr lang="en-US" altLang="zh-CN" sz="2000" kern="0" dirty="0"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ea typeface="宋体" charset="-122"/>
              </a:rPr>
              <a:t>正向思维：结构化的直接求解式的查询</a:t>
            </a:r>
            <a:endParaRPr lang="en-US" altLang="zh-CN" sz="2000" kern="0" dirty="0"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endParaRPr lang="en-US" altLang="zh-CN" sz="2000" kern="0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endParaRPr lang="en-US" altLang="zh-CN" sz="2000" kern="0" dirty="0"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ea typeface="宋体" charset="-122"/>
              </a:rPr>
              <a:t>反向思维：循环式的验证式查询 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3538" y="1268760"/>
            <a:ext cx="8751862" cy="72008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C00000"/>
                </a:solidFill>
                <a:ea typeface="宋体" charset="-122"/>
              </a:rPr>
              <a:t>问题回顾：查找选修了‘</a:t>
            </a:r>
            <a:r>
              <a:rPr lang="en-US" altLang="zh-CN" sz="2400" kern="0" dirty="0">
                <a:solidFill>
                  <a:srgbClr val="C00000"/>
                </a:solidFill>
                <a:ea typeface="宋体" charset="-122"/>
              </a:rPr>
              <a:t>2</a:t>
            </a:r>
            <a:r>
              <a:rPr lang="zh-CN" altLang="en-US" sz="2400" kern="0" dirty="0">
                <a:solidFill>
                  <a:srgbClr val="C00000"/>
                </a:solidFill>
                <a:ea typeface="宋体" charset="-122"/>
              </a:rPr>
              <a:t>’号课程的学生的姓名</a:t>
            </a:r>
            <a:endParaRPr lang="en-US" altLang="zh-CN" sz="2400" kern="0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kern="0" dirty="0">
                <a:ea typeface="宋体" charset="-122"/>
              </a:rPr>
              <a:t>   </a:t>
            </a:r>
            <a:endParaRPr lang="zh-CN" altLang="en-US" sz="2400" kern="0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78446" y="2729765"/>
            <a:ext cx="6729858" cy="400110"/>
          </a:xfrm>
          <a:prstGeom prst="rect">
            <a:avLst/>
          </a:prstGeom>
          <a:solidFill>
            <a:srgbClr val="7030A0">
              <a:alpha val="32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8446" y="3831582"/>
            <a:ext cx="4929658" cy="400110"/>
          </a:xfrm>
          <a:prstGeom prst="rect">
            <a:avLst/>
          </a:prstGeom>
          <a:solidFill>
            <a:srgbClr val="7030A0">
              <a:alpha val="32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8446" y="4894560"/>
            <a:ext cx="4514750" cy="400110"/>
          </a:xfrm>
          <a:prstGeom prst="rect">
            <a:avLst/>
          </a:prstGeom>
          <a:solidFill>
            <a:srgbClr val="7030A0">
              <a:alpha val="32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7788"/>
            <a:ext cx="57531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914797"/>
            <a:ext cx="53530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2" y="734277"/>
            <a:ext cx="71723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3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相关子查询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8466" y="2924944"/>
            <a:ext cx="467357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0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  <a:r>
              <a:rPr lang="en-US" altLang="zh-CN" sz="2000" b="0" kern="0" dirty="0" err="1">
                <a:solidFill>
                  <a:srgbClr val="FF0000"/>
                </a:solidFill>
                <a:ea typeface="宋体" charset="-122"/>
              </a:rPr>
              <a:t>Sno</a:t>
            </a:r>
            <a:r>
              <a:rPr lang="en-US" altLang="zh-CN" sz="2000" b="0" kern="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( 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SELECT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FROM SC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WHERE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AND 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</a:t>
            </a:r>
          </a:p>
          <a:p>
            <a:pPr marL="0" indent="0">
              <a:buSzPct val="65000"/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)</a:t>
            </a:r>
            <a:endParaRPr lang="zh-CN" altLang="en-US" sz="20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3538" y="1268760"/>
            <a:ext cx="8751862" cy="72008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C00000"/>
                </a:solidFill>
                <a:ea typeface="宋体" charset="-122"/>
              </a:rPr>
              <a:t>问题回顾：查找选修了‘</a:t>
            </a:r>
            <a:r>
              <a:rPr lang="en-US" altLang="zh-CN" sz="2400" kern="0" dirty="0">
                <a:solidFill>
                  <a:srgbClr val="C00000"/>
                </a:solidFill>
                <a:ea typeface="宋体" charset="-122"/>
              </a:rPr>
              <a:t>2</a:t>
            </a:r>
            <a:r>
              <a:rPr lang="zh-CN" altLang="en-US" sz="2400" kern="0" dirty="0">
                <a:solidFill>
                  <a:srgbClr val="C00000"/>
                </a:solidFill>
                <a:ea typeface="宋体" charset="-122"/>
              </a:rPr>
              <a:t>’号课程的学生的姓名</a:t>
            </a:r>
            <a:endParaRPr lang="en-US" altLang="zh-CN" sz="2400" kern="0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kern="0" dirty="0">
                <a:ea typeface="宋体" charset="-122"/>
              </a:rPr>
              <a:t>   </a:t>
            </a:r>
            <a:endParaRPr lang="zh-CN" altLang="en-US" sz="2400" kern="0" dirty="0"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40" y="2276872"/>
            <a:ext cx="4145260" cy="399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6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相关子查询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96" y="1196752"/>
            <a:ext cx="8257306" cy="5760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kern="0" dirty="0">
                <a:ea typeface="宋体" charset="-122"/>
              </a:rPr>
              <a:t>找出每个学生超过他选修课程平均成绩的课程号。</a:t>
            </a:r>
          </a:p>
          <a:p>
            <a:pPr>
              <a:buFont typeface="Wingdings" pitchFamily="2" charset="2"/>
              <a:buNone/>
            </a:pPr>
            <a:r>
              <a:rPr lang="zh-CN" altLang="en-US" kern="0" dirty="0">
                <a:ea typeface="宋体" charset="-122"/>
              </a:rPr>
              <a:t>   </a:t>
            </a:r>
            <a:endParaRPr lang="zh-CN" altLang="en-US" sz="2400" kern="0" dirty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860" y="1784648"/>
            <a:ext cx="5034334" cy="4668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</a:pPr>
            <a:r>
              <a:rPr lang="zh-CN" altLang="en-US" sz="2000" kern="0" dirty="0">
                <a:solidFill>
                  <a:srgbClr val="FF0000"/>
                </a:solidFill>
                <a:ea typeface="宋体" charset="-122"/>
              </a:rPr>
              <a:t>一种执行逻辑</a:t>
            </a:r>
          </a:p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1800" b="0" kern="0" dirty="0">
                <a:ea typeface="宋体" charset="-122"/>
              </a:rPr>
              <a:t>1. </a:t>
            </a:r>
            <a:r>
              <a:rPr lang="zh-CN" altLang="en-US" sz="1800" b="0" kern="0" dirty="0">
                <a:ea typeface="宋体" charset="-122"/>
              </a:rPr>
              <a:t>取出</a:t>
            </a:r>
            <a:r>
              <a:rPr lang="en-US" altLang="zh-CN" sz="1800" b="0" kern="0" dirty="0">
                <a:ea typeface="宋体" charset="-122"/>
              </a:rPr>
              <a:t>SC</a:t>
            </a:r>
            <a:r>
              <a:rPr lang="zh-CN" altLang="en-US" sz="1800" b="0" kern="0" dirty="0">
                <a:ea typeface="宋体" charset="-122"/>
              </a:rPr>
              <a:t>的一个元组</a:t>
            </a:r>
            <a:r>
              <a:rPr lang="en-US" altLang="zh-CN" sz="1800" b="0" kern="0" dirty="0">
                <a:ea typeface="宋体" charset="-122"/>
              </a:rPr>
              <a:t>x</a:t>
            </a:r>
            <a:r>
              <a:rPr lang="zh-CN" altLang="en-US" sz="1800" b="0" kern="0" dirty="0">
                <a:ea typeface="宋体" charset="-122"/>
              </a:rPr>
              <a:t>，将元组</a:t>
            </a:r>
            <a:r>
              <a:rPr lang="en-US" altLang="zh-CN" sz="1800" b="0" kern="0" dirty="0">
                <a:ea typeface="宋体" charset="-122"/>
              </a:rPr>
              <a:t>x</a:t>
            </a:r>
            <a:r>
              <a:rPr lang="zh-CN" altLang="en-US" sz="1800" b="0" kern="0" dirty="0">
                <a:ea typeface="宋体" charset="-122"/>
              </a:rPr>
              <a:t>的</a:t>
            </a:r>
            <a:r>
              <a:rPr lang="en-US" altLang="zh-CN" sz="1800" b="0" kern="0" dirty="0" err="1">
                <a:ea typeface="宋体" charset="-122"/>
              </a:rPr>
              <a:t>Sno</a:t>
            </a:r>
            <a:r>
              <a:rPr lang="zh-CN" altLang="en-US" sz="1800" b="0" kern="0" dirty="0">
                <a:ea typeface="宋体" charset="-122"/>
              </a:rPr>
              <a:t>值（假设为</a:t>
            </a:r>
            <a:r>
              <a:rPr lang="en-US" altLang="zh-CN" sz="1800" b="0" kern="0" dirty="0">
                <a:ea typeface="宋体" charset="-122"/>
              </a:rPr>
              <a:t>03001</a:t>
            </a:r>
            <a:r>
              <a:rPr lang="zh-CN" altLang="en-US" sz="1800" b="0" kern="0" dirty="0">
                <a:ea typeface="宋体" charset="-122"/>
              </a:rPr>
              <a:t>）传送给验证查询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AVG(Grade)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FROM SC Y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Y.Sno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=‘03001'</a:t>
            </a:r>
          </a:p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1800" b="0" kern="0" dirty="0">
                <a:ea typeface="宋体" charset="-122"/>
              </a:rPr>
              <a:t>2. </a:t>
            </a:r>
            <a:r>
              <a:rPr lang="zh-CN" altLang="en-US" sz="1800" b="0" kern="0" dirty="0">
                <a:ea typeface="宋体" charset="-122"/>
              </a:rPr>
              <a:t>执行验证查询，得到值</a:t>
            </a:r>
            <a:r>
              <a:rPr lang="en-US" altLang="zh-CN" sz="1800" b="0" kern="0" dirty="0">
                <a:ea typeface="宋体" charset="-122"/>
              </a:rPr>
              <a:t>88</a:t>
            </a:r>
            <a:r>
              <a:rPr lang="zh-CN" altLang="en-US" sz="1800" b="0" kern="0" dirty="0">
                <a:ea typeface="宋体" charset="-122"/>
              </a:rPr>
              <a:t>（平均值），用该值代替验证查询，得到外层查询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, </a:t>
            </a:r>
            <a:r>
              <a:rPr lang="zh-CN" altLang="en-US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FROM  SC X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WHERE Grade &gt;=88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83460" y="1772816"/>
            <a:ext cx="3888432" cy="468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1800" b="0" kern="0" dirty="0">
                <a:ea typeface="宋体" charset="-122"/>
              </a:rPr>
              <a:t>3. </a:t>
            </a:r>
            <a:r>
              <a:rPr lang="zh-CN" altLang="en-US" sz="1800" b="0" kern="0" dirty="0">
                <a:ea typeface="宋体" charset="-122"/>
              </a:rPr>
              <a:t>执行外层查询</a:t>
            </a:r>
            <a:endParaRPr lang="en-US" altLang="zh-CN" sz="1800" b="0" kern="0" dirty="0">
              <a:ea typeface="宋体" charset="-122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1800" b="0" kern="0" dirty="0">
                <a:ea typeface="宋体" charset="-122"/>
              </a:rPr>
              <a:t>    （</a:t>
            </a:r>
            <a:r>
              <a:rPr lang="en-US" altLang="zh-CN" sz="1800" b="0" kern="0" dirty="0">
                <a:ea typeface="宋体" charset="-122"/>
              </a:rPr>
              <a:t>03001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ea typeface="宋体" charset="-122"/>
              </a:rPr>
              <a:t>1</a:t>
            </a:r>
            <a:r>
              <a:rPr lang="zh-CN" altLang="en-US" sz="1800" b="0" kern="0" dirty="0">
                <a:ea typeface="宋体" charset="-122"/>
              </a:rPr>
              <a:t>）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1800" b="0" kern="0" dirty="0">
                <a:ea typeface="宋体" charset="-122"/>
              </a:rPr>
              <a:t>    （</a:t>
            </a:r>
            <a:r>
              <a:rPr lang="en-US" altLang="zh-CN" sz="1800" b="0" kern="0" dirty="0">
                <a:ea typeface="宋体" charset="-122"/>
              </a:rPr>
              <a:t>03001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ea typeface="宋体" charset="-122"/>
              </a:rPr>
              <a:t>3</a:t>
            </a:r>
            <a:r>
              <a:rPr lang="zh-CN" altLang="en-US" sz="1800" b="0" kern="0" dirty="0">
                <a:ea typeface="宋体" charset="-122"/>
              </a:rPr>
              <a:t>） 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1800" b="0" kern="0" dirty="0">
                <a:ea typeface="宋体" charset="-122"/>
              </a:rPr>
              <a:t>4. </a:t>
            </a:r>
            <a:r>
              <a:rPr lang="zh-CN" altLang="en-US" sz="1800" b="0" kern="0" dirty="0">
                <a:ea typeface="宋体" charset="-122"/>
              </a:rPr>
              <a:t>取下一个</a:t>
            </a:r>
            <a:r>
              <a:rPr lang="en-US" altLang="zh-CN" sz="1800" b="0" kern="0" dirty="0">
                <a:ea typeface="宋体" charset="-122"/>
              </a:rPr>
              <a:t>SC</a:t>
            </a:r>
            <a:r>
              <a:rPr lang="zh-CN" altLang="en-US" sz="1800" b="0" kern="0" dirty="0">
                <a:ea typeface="宋体" charset="-122"/>
              </a:rPr>
              <a:t>元组，重复做</a:t>
            </a:r>
            <a:r>
              <a:rPr lang="en-US" altLang="zh-CN" sz="1800" b="0" kern="0" dirty="0">
                <a:ea typeface="宋体" charset="-122"/>
              </a:rPr>
              <a:t>1</a:t>
            </a:r>
            <a:r>
              <a:rPr lang="zh-CN" altLang="en-US" sz="1800" b="0" kern="0" dirty="0">
                <a:ea typeface="宋体" charset="-122"/>
              </a:rPr>
              <a:t>至</a:t>
            </a:r>
            <a:r>
              <a:rPr lang="en-US" altLang="zh-CN" sz="1800" b="0" kern="0" dirty="0">
                <a:ea typeface="宋体" charset="-122"/>
              </a:rPr>
              <a:t>3</a:t>
            </a:r>
            <a:r>
              <a:rPr lang="zh-CN" altLang="en-US" sz="1800" b="0" kern="0" dirty="0">
                <a:ea typeface="宋体" charset="-122"/>
              </a:rPr>
              <a:t>步，直到</a:t>
            </a:r>
            <a:r>
              <a:rPr lang="en-US" altLang="zh-CN" sz="1800" b="0" kern="0" dirty="0">
                <a:ea typeface="宋体" charset="-122"/>
              </a:rPr>
              <a:t>SC</a:t>
            </a:r>
            <a:r>
              <a:rPr lang="zh-CN" altLang="en-US" sz="1800" b="0" kern="0" dirty="0">
                <a:ea typeface="宋体" charset="-122"/>
              </a:rPr>
              <a:t>中所有元组处理完毕。</a:t>
            </a:r>
            <a:endParaRPr lang="en-US" altLang="zh-CN" sz="1800" b="0" kern="0" dirty="0">
              <a:ea typeface="宋体" charset="-122"/>
            </a:endParaRPr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</a:t>
            </a:r>
            <a:r>
              <a:rPr lang="zh-CN" altLang="en-US" sz="1800" b="0" kern="0" dirty="0">
                <a:ea typeface="宋体" charset="-122"/>
              </a:rPr>
              <a:t>（</a:t>
            </a:r>
            <a:r>
              <a:rPr lang="en-US" altLang="zh-CN" sz="1800" b="0" kern="0" dirty="0">
                <a:ea typeface="宋体" charset="-122"/>
              </a:rPr>
              <a:t>03001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ea typeface="宋体" charset="-122"/>
              </a:rPr>
              <a:t>1</a:t>
            </a:r>
            <a:r>
              <a:rPr lang="zh-CN" altLang="en-US" sz="1800" b="0" kern="0" dirty="0">
                <a:ea typeface="宋体" charset="-122"/>
              </a:rPr>
              <a:t>）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1800" b="0" kern="0" dirty="0">
                <a:ea typeface="宋体" charset="-122"/>
              </a:rPr>
              <a:t>    （</a:t>
            </a:r>
            <a:r>
              <a:rPr lang="en-US" altLang="zh-CN" sz="1800" b="0" kern="0" dirty="0">
                <a:ea typeface="宋体" charset="-122"/>
              </a:rPr>
              <a:t>03001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ea typeface="宋体" charset="-122"/>
              </a:rPr>
              <a:t>3</a:t>
            </a:r>
            <a:r>
              <a:rPr lang="zh-CN" altLang="en-US" sz="1800" b="0" kern="0" dirty="0">
                <a:ea typeface="宋体" charset="-122"/>
              </a:rPr>
              <a:t>）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1800" b="0" kern="0" dirty="0">
                <a:ea typeface="宋体" charset="-122"/>
              </a:rPr>
              <a:t>    （</a:t>
            </a:r>
            <a:r>
              <a:rPr lang="en-US" altLang="zh-CN" sz="1800" b="0" kern="0" dirty="0">
                <a:ea typeface="宋体" charset="-122"/>
              </a:rPr>
              <a:t>03002</a:t>
            </a:r>
            <a:r>
              <a:rPr lang="zh-CN" altLang="en-US" sz="1800" b="0" kern="0" dirty="0">
                <a:ea typeface="宋体" charset="-122"/>
              </a:rPr>
              <a:t>，</a:t>
            </a:r>
            <a:r>
              <a:rPr lang="en-US" altLang="zh-CN" sz="1800" b="0" kern="0" dirty="0">
                <a:ea typeface="宋体" charset="-122"/>
              </a:rPr>
              <a:t>2</a:t>
            </a:r>
            <a:r>
              <a:rPr lang="zh-CN" altLang="en-US" sz="1800" b="0" kern="0" dirty="0">
                <a:ea typeface="宋体" charset="-122"/>
              </a:rPr>
              <a:t>）</a:t>
            </a:r>
          </a:p>
          <a:p>
            <a:endParaRPr lang="en-US" altLang="zh-CN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5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数据操作：嵌套查询   相关子查询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556792"/>
            <a:ext cx="805867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0" kern="0" dirty="0">
                <a:solidFill>
                  <a:schemeClr val="bg1">
                    <a:lumMod val="10000"/>
                  </a:schemeClr>
                </a:solidFill>
                <a:ea typeface="宋体" charset="-122"/>
              </a:rPr>
              <a:t>查询集成</a:t>
            </a:r>
            <a:endParaRPr lang="en-US" altLang="zh-CN" sz="2400" b="0" kern="0" dirty="0">
              <a:solidFill>
                <a:schemeClr val="bg1">
                  <a:lumMod val="10000"/>
                </a:schemeClr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,</a:t>
            </a:r>
            <a:r>
              <a:rPr lang="zh-CN" altLang="en-US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endParaRPr lang="en-US" altLang="zh-CN" sz="24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 SC  x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Grade &gt;=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(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SELECT   AVG(Grade)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	   FROM  SC  y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WHERE 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y.Sno</a:t>
            </a: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24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x.Sno</a:t>
            </a:r>
            <a:endParaRPr lang="en-US" altLang="zh-CN" sz="24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)</a:t>
            </a:r>
            <a:endParaRPr lang="en-US" altLang="zh-CN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6300192" y="3706406"/>
            <a:ext cx="1306066" cy="442674"/>
          </a:xfrm>
          <a:prstGeom prst="wedgeRoundRectCallout">
            <a:avLst>
              <a:gd name="adj1" fmla="val -216491"/>
              <a:gd name="adj2" fmla="val 218913"/>
              <a:gd name="adj3" fmla="val 16667"/>
            </a:avLst>
          </a:prstGeom>
          <a:solidFill>
            <a:srgbClr val="CC99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00"/>
                </a:solidFill>
              </a:rPr>
              <a:t>验证查询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3608" y="4149080"/>
            <a:ext cx="3672408" cy="1512168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数据操作：进一步的数据查询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47800"/>
            <a:ext cx="7834064" cy="4953000"/>
          </a:xfrm>
        </p:spPr>
        <p:txBody>
          <a:bodyPr/>
          <a:lstStyle/>
          <a:p>
            <a:r>
              <a:rPr lang="zh-CN" altLang="en-US" dirty="0"/>
              <a:t>如果一个查询涉及的数据在多张表中，如何处理？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还能给我们呈现何种查询形态？</a:t>
            </a:r>
          </a:p>
        </p:txBody>
      </p:sp>
    </p:spTree>
    <p:extLst>
      <p:ext uri="{BB962C8B-B14F-4D97-AF65-F5344CB8AC3E}">
        <p14:creationId xmlns:p14="http://schemas.microsoft.com/office/powerpoint/2010/main" val="18716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相关子查询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34064" cy="1656184"/>
          </a:xfrm>
        </p:spPr>
        <p:txBody>
          <a:bodyPr/>
          <a:lstStyle/>
          <a:p>
            <a:pPr eaLnBrk="1" hangingPunct="1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查询每个学生选修的所有课程中成绩最高的课程的名称和成绩，要求显示学生姓名，（最高成绩的）课程名称和成绩。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176" y="2924944"/>
            <a:ext cx="807553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SELECT  Sname, Cname, Grade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FROM Student, Course, SC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WHERE Student.Sno=SC.Sno AND Course.Cno=SC.Cno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AND </a:t>
            </a:r>
            <a:r>
              <a:rPr lang="en-US" altLang="zh-CN" sz="2000" b="0" kern="0" noProof="1">
                <a:solidFill>
                  <a:srgbClr val="C00000"/>
                </a:solidFill>
              </a:rPr>
              <a:t>Grade&gt;=ALL(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rgbClr val="C00000"/>
                </a:solidFill>
              </a:rPr>
              <a:t>                                        SELECT Grade FROM SC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rgbClr val="C00000"/>
                </a:solidFill>
              </a:rPr>
              <a:t>                                        WHERE Student.Sno=SC.Sno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noProof="1">
                <a:solidFill>
                  <a:srgbClr val="C00000"/>
                </a:solidFill>
              </a:rPr>
              <a:t>                                      )</a:t>
            </a:r>
            <a:endParaRPr lang="en-US" altLang="zh-CN" sz="2000" b="0" kern="0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2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   带有</a:t>
            </a:r>
            <a:r>
              <a:rPr lang="en-US" altLang="zh-CN" sz="2800" dirty="0">
                <a:ea typeface="宋体" charset="-122"/>
              </a:rPr>
              <a:t>EXISTS</a:t>
            </a:r>
            <a:r>
              <a:rPr lang="zh-CN" altLang="en-US" sz="2800" dirty="0">
                <a:ea typeface="宋体" charset="-122"/>
              </a:rPr>
              <a:t>谓词的子查询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7762056" cy="223224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charset="-122"/>
              </a:rPr>
              <a:t>EXISTS</a:t>
            </a:r>
            <a:r>
              <a:rPr lang="zh-CN" altLang="en-US" sz="2400" dirty="0">
                <a:ea typeface="宋体" charset="-122"/>
              </a:rPr>
              <a:t>谓词的查询表达能力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所有带</a:t>
            </a:r>
            <a:r>
              <a:rPr lang="en-US" altLang="zh-CN" sz="2000" dirty="0">
                <a:ea typeface="宋体" charset="-122"/>
              </a:rPr>
              <a:t>IN</a:t>
            </a:r>
            <a:r>
              <a:rPr lang="zh-CN" altLang="en-US" sz="2000" dirty="0">
                <a:ea typeface="宋体" charset="-122"/>
              </a:rPr>
              <a:t>谓词、比较运算符、</a:t>
            </a:r>
            <a:r>
              <a:rPr lang="en-US" altLang="zh-CN" sz="2000" dirty="0">
                <a:ea typeface="宋体" charset="-122"/>
              </a:rPr>
              <a:t>ANY</a:t>
            </a:r>
            <a:r>
              <a:rPr lang="zh-CN" altLang="en-US" sz="2000" dirty="0">
                <a:ea typeface="宋体" charset="-122"/>
              </a:rPr>
              <a:t>和</a:t>
            </a:r>
            <a:r>
              <a:rPr lang="en-US" altLang="zh-CN" sz="2000" dirty="0">
                <a:ea typeface="宋体" charset="-122"/>
              </a:rPr>
              <a:t>ALL</a:t>
            </a:r>
            <a:r>
              <a:rPr lang="zh-CN" altLang="en-US" sz="2000" dirty="0">
                <a:ea typeface="宋体" charset="-122"/>
              </a:rPr>
              <a:t>谓词的子查询都可用带（</a:t>
            </a:r>
            <a:r>
              <a:rPr lang="en-US" altLang="zh-CN" sz="2000" dirty="0">
                <a:ea typeface="宋体" charset="-122"/>
              </a:rPr>
              <a:t>NOT</a:t>
            </a:r>
            <a:r>
              <a:rPr lang="zh-CN" altLang="en-US" sz="2000" dirty="0">
                <a:ea typeface="宋体" charset="-122"/>
              </a:rPr>
              <a:t>） </a:t>
            </a:r>
            <a:r>
              <a:rPr lang="en-US" altLang="zh-CN" sz="2000" dirty="0">
                <a:ea typeface="宋体" charset="-122"/>
              </a:rPr>
              <a:t>EXISTS</a:t>
            </a:r>
            <a:r>
              <a:rPr lang="zh-CN" altLang="en-US" sz="2000" dirty="0">
                <a:ea typeface="宋体" charset="-122"/>
              </a:rPr>
              <a:t>谓词的子查询等价替换；</a:t>
            </a:r>
          </a:p>
          <a:p>
            <a:pPr lvl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一些带（</a:t>
            </a:r>
            <a:r>
              <a:rPr lang="en-US" altLang="zh-CN" sz="2000" dirty="0">
                <a:ea typeface="宋体" charset="-122"/>
              </a:rPr>
              <a:t>NOT</a:t>
            </a:r>
            <a:r>
              <a:rPr lang="zh-CN" altLang="en-US" sz="2000" dirty="0">
                <a:ea typeface="宋体" charset="-122"/>
              </a:rPr>
              <a:t>）</a:t>
            </a:r>
            <a:r>
              <a:rPr lang="en-US" altLang="zh-CN" sz="2000" dirty="0">
                <a:ea typeface="宋体" charset="-122"/>
              </a:rPr>
              <a:t>EXISTS</a:t>
            </a:r>
            <a:r>
              <a:rPr lang="zh-CN" altLang="en-US" sz="2000" dirty="0">
                <a:ea typeface="宋体" charset="-122"/>
              </a:rPr>
              <a:t>谓词的子查询不能被其它形式的子查询等价替换；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5738" y="3645024"/>
                <a:ext cx="8490718" cy="19442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l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通常我们有两类问题（假设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表示某个主体，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y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表示某个事件，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P(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lt"/>
                    <a:ea typeface="宋体" charset="-122"/>
                  </a:rPr>
                  <a:t>x,y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表示主体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做了事件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y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宋体" charset="-122"/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  <a:latin typeface="+mn-lt"/>
                  <a:ea typeface="宋体" charset="-122"/>
                </a:endParaRPr>
              </a:p>
              <a:p>
                <a:pPr marL="742950" lvl="1" indent="-285750" algn="l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𝒚𝑷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，求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+mn-lt"/>
                  <a:ea typeface="宋体" charset="-122"/>
                </a:endParaRPr>
              </a:p>
              <a:p>
                <a:pPr marL="742950" lvl="1" indent="-285750" algn="l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𝒚𝑷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，求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742950" lvl="1" indent="-285750" algn="l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lt"/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8" y="3645024"/>
                <a:ext cx="8490718" cy="1944216"/>
              </a:xfrm>
              <a:prstGeom prst="rect">
                <a:avLst/>
              </a:prstGeom>
              <a:blipFill rotWithShape="1">
                <a:blip r:embed="rId2"/>
                <a:stretch>
                  <a:fillRect l="-1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标注 2"/>
          <p:cNvSpPr/>
          <p:nvPr/>
        </p:nvSpPr>
        <p:spPr bwMode="auto">
          <a:xfrm>
            <a:off x="8244408" y="3068960"/>
            <a:ext cx="914400" cy="612648"/>
          </a:xfrm>
          <a:prstGeom prst="wedgeRoundRectCallout">
            <a:avLst>
              <a:gd name="adj1" fmla="val -204167"/>
              <a:gd name="adj2" fmla="val 87376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323528" y="3304282"/>
            <a:ext cx="4824536" cy="2029316"/>
          </a:xfrm>
          <a:prstGeom prst="roundRect">
            <a:avLst/>
          </a:prstGeom>
          <a:solidFill>
            <a:srgbClr val="CC9900">
              <a:alpha val="46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538" y="2276872"/>
            <a:ext cx="560967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</a:t>
            </a:r>
            <a:r>
              <a:rPr lang="en-US" altLang="zh-CN" sz="1800" b="0" kern="0" dirty="0" err="1">
                <a:solidFill>
                  <a:srgbClr val="FF0000"/>
                </a:solidFill>
                <a:ea typeface="宋体" charset="-122"/>
              </a:rPr>
              <a:t>Sno</a:t>
            </a:r>
            <a:r>
              <a:rPr lang="en-US" altLang="zh-CN" sz="1800" b="0" kern="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(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FROM SC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AND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)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相关子查询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3538" y="1268760"/>
            <a:ext cx="8751862" cy="72008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C00000"/>
                </a:solidFill>
                <a:ea typeface="宋体" charset="-122"/>
              </a:rPr>
              <a:t>再次回顾：查找选修了‘</a:t>
            </a:r>
            <a:r>
              <a:rPr lang="en-US" altLang="zh-CN" sz="2400" kern="0" dirty="0">
                <a:solidFill>
                  <a:srgbClr val="C00000"/>
                </a:solidFill>
                <a:ea typeface="宋体" charset="-122"/>
              </a:rPr>
              <a:t>2</a:t>
            </a:r>
            <a:r>
              <a:rPr lang="zh-CN" altLang="en-US" sz="2400" kern="0" dirty="0">
                <a:solidFill>
                  <a:srgbClr val="C00000"/>
                </a:solidFill>
                <a:ea typeface="宋体" charset="-122"/>
              </a:rPr>
              <a:t>’号课程的学生的姓名</a:t>
            </a:r>
            <a:endParaRPr lang="en-US" altLang="zh-CN" sz="2400" kern="0" dirty="0">
              <a:solidFill>
                <a:srgbClr val="C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kern="0" dirty="0">
                <a:ea typeface="宋体" charset="-122"/>
              </a:rPr>
              <a:t>   </a:t>
            </a:r>
            <a:endParaRPr lang="zh-CN" altLang="en-US" sz="2400" kern="0" dirty="0">
              <a:ea typeface="宋体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707904" y="2132856"/>
            <a:ext cx="5040560" cy="1123712"/>
          </a:xfrm>
          <a:prstGeom prst="wedgeRoundRectCallout">
            <a:avLst>
              <a:gd name="adj1" fmla="val -74249"/>
              <a:gd name="adj2" fmla="val 69537"/>
              <a:gd name="adj3" fmla="val 16667"/>
            </a:avLst>
          </a:prstGeom>
          <a:solidFill>
            <a:srgbClr val="FF00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从语义上看，此处判定验证查询的结果是否与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Student.Sno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zh-CN" altLang="en-US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（红色部分）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，与判定查询结果是否为空是等价的。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5304656" y="4941168"/>
            <a:ext cx="383934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SzPct val="65000"/>
              <a:buNone/>
            </a:pPr>
            <a:r>
              <a:rPr lang="en-US" altLang="zh-CN" sz="1800" b="0" kern="0" dirty="0">
                <a:solidFill>
                  <a:srgbClr val="FF0000"/>
                </a:solidFill>
                <a:ea typeface="宋体" charset="-122"/>
              </a:rPr>
              <a:t>EXISTS</a:t>
            </a:r>
          </a:p>
          <a:p>
            <a:pPr marL="0" indent="0" algn="l">
              <a:buSzPct val="65000"/>
              <a:buNone/>
            </a:pP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( </a:t>
            </a:r>
          </a:p>
          <a:p>
            <a:pPr marL="0" indent="0" algn="l">
              <a:buSzPct val="65000"/>
              <a:buNone/>
            </a:pP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  SELECT </a:t>
            </a:r>
            <a:r>
              <a:rPr lang="en-US" altLang="zh-CN" sz="1800" b="0" kern="0" dirty="0" err="1">
                <a:solidFill>
                  <a:schemeClr val="tx1"/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  FROM SC</a:t>
            </a:r>
          </a:p>
          <a:p>
            <a:pPr marL="0" indent="0" algn="l">
              <a:buSzPct val="65000"/>
              <a:buNone/>
            </a:pP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  WHERE </a:t>
            </a:r>
            <a:r>
              <a:rPr lang="en-US" altLang="zh-CN" sz="1800" b="0" kern="0" dirty="0" err="1">
                <a:solidFill>
                  <a:schemeClr val="tx1"/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=</a:t>
            </a:r>
            <a:r>
              <a:rPr lang="en-US" altLang="zh-CN" sz="1800" b="0" kern="0" dirty="0" err="1">
                <a:solidFill>
                  <a:schemeClr val="tx1"/>
                </a:solidFill>
                <a:ea typeface="宋体" charset="-122"/>
              </a:rPr>
              <a:t>Student.Sno</a:t>
            </a: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marL="0" indent="0" algn="l">
              <a:buSzPct val="65000"/>
              <a:buNone/>
            </a:pP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     AND </a:t>
            </a:r>
            <a:r>
              <a:rPr lang="en-US" altLang="zh-CN" sz="1800" b="0" kern="0" dirty="0" err="1">
                <a:solidFill>
                  <a:schemeClr val="tx1"/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=‘2’</a:t>
            </a:r>
          </a:p>
          <a:p>
            <a:pPr marL="0" indent="0" algn="l">
              <a:buSzPct val="65000"/>
              <a:buNone/>
            </a:pPr>
            <a:r>
              <a:rPr lang="en-US" altLang="zh-CN" sz="1800" b="0" kern="0" dirty="0">
                <a:solidFill>
                  <a:schemeClr val="tx1"/>
                </a:solidFill>
                <a:ea typeface="宋体" charset="-122"/>
              </a:rPr>
              <a:t>)</a:t>
            </a:r>
            <a:endParaRPr lang="zh-CN" altLang="en-US" sz="1800" b="0" kern="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0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数据操作：嵌套查询   相关子查询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5738" y="1052736"/>
                <a:ext cx="8729662" cy="3960440"/>
              </a:xfrm>
            </p:spPr>
            <p:txBody>
              <a:bodyPr/>
              <a:lstStyle/>
              <a:p>
                <a:pPr eaLnBrk="1" hangingPunct="1">
                  <a:lnSpc>
                    <a:spcPts val="3000"/>
                  </a:lnSpc>
                </a:pPr>
                <a:r>
                  <a:rPr lang="en-US" altLang="zh-CN" sz="2400" dirty="0">
                    <a:ea typeface="宋体" charset="-122"/>
                  </a:rPr>
                  <a:t>EXISTS</a:t>
                </a:r>
                <a:r>
                  <a:rPr lang="zh-CN" altLang="en-US" sz="2400" dirty="0">
                    <a:ea typeface="宋体" charset="-122"/>
                  </a:rPr>
                  <a:t>谓词</a:t>
                </a:r>
              </a:p>
              <a:p>
                <a:pPr lvl="1" eaLnBrk="1" hangingPunct="1">
                  <a:lnSpc>
                    <a:spcPts val="3000"/>
                  </a:lnSpc>
                  <a:buSzPct val="75000"/>
                  <a:buFont typeface="Wingdings" pitchFamily="2" charset="2"/>
                  <a:buChar char="n"/>
                </a:pPr>
                <a:r>
                  <a:rPr lang="en-US" altLang="zh-CN" sz="2000" dirty="0">
                    <a:ea typeface="宋体" charset="-122"/>
                  </a:rPr>
                  <a:t>EXISTS</a:t>
                </a:r>
                <a:r>
                  <a:rPr lang="zh-CN" altLang="en-US" sz="2000" dirty="0">
                    <a:ea typeface="宋体" charset="-122"/>
                  </a:rPr>
                  <a:t>表示存在量词</a:t>
                </a:r>
                <a:r>
                  <a:rPr lang="zh-CN" altLang="en-US" sz="2000" dirty="0">
                    <a:solidFill>
                      <a:srgbClr val="C00000"/>
                    </a:solidFill>
                    <a:ea typeface="宋体" charset="-122"/>
                    <a:sym typeface="Symbol" pitchFamily="18" charset="2"/>
                  </a:rPr>
                  <a:t></a:t>
                </a:r>
                <a:r>
                  <a:rPr lang="zh-CN" altLang="en-US" sz="2000" dirty="0">
                    <a:ea typeface="宋体" charset="-122"/>
                    <a:sym typeface="Symbol" pitchFamily="18" charset="2"/>
                  </a:rPr>
                  <a:t>，作用于一个集合（例如查询结果集）；</a:t>
                </a:r>
                <a:endParaRPr lang="zh-CN" altLang="en-US" sz="2000" dirty="0">
                  <a:ea typeface="宋体" charset="-122"/>
                </a:endParaRPr>
              </a:p>
              <a:p>
                <a:pPr lvl="1">
                  <a:lnSpc>
                    <a:spcPts val="3000"/>
                  </a:lnSpc>
                  <a:buSzPct val="75000"/>
                  <a:buFont typeface="Wingdings" pitchFamily="2" charset="2"/>
                  <a:buChar char="n"/>
                </a:pPr>
                <a:r>
                  <a:rPr lang="zh-CN" altLang="en-US" sz="2000" dirty="0">
                    <a:ea typeface="宋体" charset="-122"/>
                  </a:rPr>
                  <a:t>带有</a:t>
                </a:r>
                <a:r>
                  <a:rPr lang="en-US" altLang="zh-CN" sz="2000" dirty="0">
                    <a:ea typeface="宋体" charset="-122"/>
                  </a:rPr>
                  <a:t>EXISTS</a:t>
                </a:r>
                <a:r>
                  <a:rPr lang="zh-CN" altLang="en-US" sz="2000" dirty="0">
                    <a:ea typeface="宋体" charset="-122"/>
                  </a:rPr>
                  <a:t>谓词的子查询不返回任何数据，只产生逻辑真值</a:t>
                </a:r>
                <a:r>
                  <a:rPr lang="en-US" altLang="zh-CN" sz="2000" dirty="0">
                    <a:ea typeface="宋体" charset="-122"/>
                  </a:rPr>
                  <a:t>” true”</a:t>
                </a:r>
                <a:r>
                  <a:rPr lang="zh-CN" altLang="en-US" sz="2000" dirty="0">
                    <a:ea typeface="宋体" charset="-122"/>
                  </a:rPr>
                  <a:t>或逻辑假值</a:t>
                </a:r>
                <a:r>
                  <a:rPr lang="en-US" altLang="zh-CN" sz="2000" dirty="0">
                    <a:ea typeface="宋体" charset="-122"/>
                  </a:rPr>
                  <a:t>” false”</a:t>
                </a:r>
                <a:r>
                  <a:rPr lang="zh-CN" altLang="en-US" sz="2000" dirty="0">
                    <a:ea typeface="宋体" charset="-122"/>
                  </a:rPr>
                  <a:t>。</a:t>
                </a:r>
              </a:p>
              <a:p>
                <a:pPr marL="457200" lvl="1" indent="0" eaLnBrk="1" hangingPunct="1">
                  <a:buSzPct val="75000"/>
                  <a:buNone/>
                </a:pPr>
                <a:endParaRPr lang="en-US" altLang="zh-CN" sz="2000" dirty="0">
                  <a:latin typeface="Cambria Math"/>
                  <a:ea typeface="宋体" charset="-122"/>
                </a:endParaRPr>
              </a:p>
              <a:p>
                <a:pPr marL="457200" lvl="1" indent="0" eaLnBrk="1" hangingPunct="1"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dirty="0">
                          <a:latin typeface="Cambria Math"/>
                          <a:ea typeface="宋体" charset="-122"/>
                        </a:rPr>
                        <m:t>EXISTS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/>
                              <a:ea typeface="宋体" charset="-122"/>
                            </a:rPr>
                            <m:t>𝑞𝑢𝑒𝑟𝑦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/>
                          <a:ea typeface="宋体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𝑡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𝑟𝑢𝑒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,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/>
                                    <a:ea typeface="宋体" charset="-122"/>
                                  </a:rPr>
                                  <m:t>IF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𝑞𝑢𝑒𝑟𝑦</m:t>
                                </m:r>
                                <m:r>
                                  <m:rPr>
                                    <m:brk m:alnAt="7"/>
                                  </m:rPr>
                                  <a:rPr lang="zh-CN" altLang="en-US" sz="2000" b="0" i="1" dirty="0" smtClean="0">
                                    <a:latin typeface="Cambria Math"/>
                                    <a:ea typeface="宋体" charset="-122"/>
                                  </a:rPr>
                                  <m:t>的</m:t>
                                </m:r>
                                <m:r>
                                  <a:rPr lang="zh-CN" altLang="en-US" sz="2000" i="1" dirty="0">
                                    <a:latin typeface="Cambria Math"/>
                                    <a:ea typeface="宋体" charset="-122"/>
                                  </a:rPr>
                                  <m:t>结果集</m:t>
                                </m:r>
                                <m:r>
                                  <m:rPr>
                                    <m:brk m:alnAt="7"/>
                                  </m:rPr>
                                  <a:rPr lang="zh-CN" altLang="en-US" sz="2000" i="1" dirty="0" smtClean="0">
                                    <a:latin typeface="Cambria Math"/>
                                    <a:ea typeface="宋体" charset="-122"/>
                                  </a:rPr>
                                  <m:t>≠</m:t>
                                </m:r>
                                <m:r>
                                  <a:rPr lang="zh-CN" altLang="en-US" sz="2000" i="1" dirty="0" smtClean="0">
                                    <a:latin typeface="Cambria Math"/>
                                    <a:ea typeface="宋体" charset="-122"/>
                                  </a:rPr>
                                  <m:t>∅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𝑓𝑎𝑙𝑠𝑒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,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/>
                                    <a:ea typeface="宋体" charset="-122"/>
                                  </a:rPr>
                                  <m:t>IF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 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𝑞𝑢𝑒𝑟𝑦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宋体" charset="-122"/>
                                  </a:rPr>
                                  <m:t>=∅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ea typeface="宋体" charset="-122"/>
                </a:endParaRPr>
              </a:p>
              <a:p>
                <a:pPr lvl="1" eaLnBrk="1" hangingPunct="1">
                  <a:buSzPct val="75000"/>
                  <a:buFont typeface="Wingdings" pitchFamily="2" charset="2"/>
                  <a:buChar char="n"/>
                </a:pPr>
                <a:endParaRPr lang="en-US" altLang="zh-CN" sz="2000" dirty="0">
                  <a:ea typeface="宋体" charset="-122"/>
                </a:endParaRPr>
              </a:p>
              <a:p>
                <a:pPr lvl="1">
                  <a:lnSpc>
                    <a:spcPts val="3000"/>
                  </a:lnSpc>
                  <a:buSzPct val="75000"/>
                  <a:buFont typeface="Wingdings" pitchFamily="2" charset="2"/>
                  <a:buChar char="n"/>
                </a:pPr>
                <a:r>
                  <a:rPr lang="zh-CN" alt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宋体" charset="-122"/>
                  </a:rPr>
                  <a:t>注：因为带有</a:t>
                </a:r>
                <a:r>
                  <a:rPr lang="en-US" altLang="zh-C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宋体" charset="-122"/>
                  </a:rPr>
                  <a:t>EXISTS</a:t>
                </a:r>
                <a:r>
                  <a:rPr lang="zh-CN" alt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宋体" charset="-122"/>
                  </a:rPr>
                  <a:t>的子查询只返回真值或假值，因此由</a:t>
                </a:r>
                <a:r>
                  <a:rPr lang="en-US" altLang="zh-CN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宋体" charset="-122"/>
                  </a:rPr>
                  <a:t>EXISTS</a:t>
                </a:r>
                <a:r>
                  <a:rPr lang="zh-CN" alt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宋体" charset="-122"/>
                  </a:rPr>
                  <a:t>引出的子查询，目标列表达式中无需给出具体列名，*即可 。</a:t>
                </a:r>
                <a:endParaRPr lang="en-US" altLang="zh-CN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charset="-122"/>
                </a:endParaRPr>
              </a:p>
              <a:p>
                <a:pPr lvl="1" eaLnBrk="1" hangingPunct="1">
                  <a:buSzPct val="75000"/>
                  <a:buFont typeface="Wingdings" pitchFamily="2" charset="2"/>
                  <a:buChar char="n"/>
                </a:pPr>
                <a:endParaRPr lang="zh-CN" altLang="en-US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738" y="1052736"/>
                <a:ext cx="8729662" cy="3960440"/>
              </a:xfrm>
              <a:blipFill rotWithShape="1">
                <a:blip r:embed="rId2"/>
                <a:stretch>
                  <a:fillRect l="-1256" t="-2619" r="-70" b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619672" y="5631631"/>
            <a:ext cx="3905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如何理解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NOT EXISTS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谓词？</a:t>
            </a:r>
          </a:p>
        </p:txBody>
      </p:sp>
    </p:spTree>
    <p:extLst>
      <p:ext uri="{BB962C8B-B14F-4D97-AF65-F5344CB8AC3E}">
        <p14:creationId xmlns:p14="http://schemas.microsoft.com/office/powerpoint/2010/main" val="5885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   带有</a:t>
            </a:r>
            <a:r>
              <a:rPr lang="en-US" altLang="zh-CN" sz="2800" dirty="0">
                <a:ea typeface="宋体" charset="-122"/>
              </a:rPr>
              <a:t>EXISTS</a:t>
            </a:r>
            <a:r>
              <a:rPr lang="zh-CN" altLang="en-US" sz="2800" dirty="0">
                <a:ea typeface="宋体" charset="-122"/>
              </a:rPr>
              <a:t>谓词的子查询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52928" cy="576064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查询所有选修了</a:t>
            </a:r>
            <a:r>
              <a:rPr lang="en-US" altLang="zh-CN" sz="24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号课程的学生姓名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132856"/>
            <a:ext cx="560967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</a:t>
            </a:r>
            <a:r>
              <a:rPr lang="en-US" altLang="zh-CN" sz="1800" b="0" kern="0" dirty="0">
                <a:solidFill>
                  <a:srgbClr val="FF0000"/>
                </a:solidFill>
                <a:ea typeface="宋体" charset="-122"/>
              </a:rPr>
              <a:t>EXISTS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(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FROM SC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AND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)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82" y="1682421"/>
            <a:ext cx="3976842" cy="38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9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   带有</a:t>
            </a:r>
            <a:r>
              <a:rPr lang="en-US" altLang="zh-CN" sz="2800" dirty="0">
                <a:ea typeface="宋体" charset="-122"/>
              </a:rPr>
              <a:t>EXISTS</a:t>
            </a:r>
            <a:r>
              <a:rPr lang="zh-CN" altLang="en-US" sz="2800" dirty="0">
                <a:ea typeface="宋体" charset="-122"/>
              </a:rPr>
              <a:t>谓词的子查询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2" y="1412776"/>
            <a:ext cx="8137525" cy="64807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没有</a:t>
            </a:r>
            <a:r>
              <a:rPr lang="zh-CN" altLang="en-US" sz="2400" dirty="0">
                <a:ea typeface="宋体" charset="-122"/>
              </a:rPr>
              <a:t>选修</a:t>
            </a:r>
            <a:r>
              <a:rPr lang="en-US" altLang="zh-CN" sz="2400" dirty="0">
                <a:latin typeface="宋体" charset="-122"/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号课程的学生姓名。</a:t>
            </a:r>
            <a:endParaRPr lang="zh-CN" altLang="en-US" sz="2400" dirty="0">
              <a:latin typeface="宋体" charset="-122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11300" y="2818656"/>
            <a:ext cx="560967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rgbClr val="FF0000"/>
                </a:solidFill>
                <a:ea typeface="宋体" charset="-122"/>
              </a:rPr>
              <a:t>    NOT EXISTS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(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FROM SC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AND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</a:t>
            </a:r>
          </a:p>
          <a:p>
            <a:pPr marL="0" indent="0">
              <a:buSzPct val="65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)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0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   带有</a:t>
            </a:r>
            <a:r>
              <a:rPr lang="en-US" altLang="zh-CN" sz="2800" dirty="0">
                <a:ea typeface="宋体" charset="-122"/>
              </a:rPr>
              <a:t>EXISTS</a:t>
            </a:r>
            <a:r>
              <a:rPr lang="zh-CN" altLang="en-US" sz="2800" dirty="0">
                <a:ea typeface="宋体" charset="-122"/>
              </a:rPr>
              <a:t>谓词的子查询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88" y="3068960"/>
            <a:ext cx="7772400" cy="79208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charset="-122"/>
              </a:rPr>
              <a:t>查询选修了全部课程的学生姓名</a:t>
            </a:r>
            <a:r>
              <a:rPr lang="zh-CN" altLang="en-US" sz="1800" dirty="0">
                <a:ea typeface="宋体" charset="-122"/>
              </a:rPr>
              <a:t>       </a:t>
            </a:r>
          </a:p>
        </p:txBody>
      </p:sp>
      <p:sp>
        <p:nvSpPr>
          <p:cNvPr id="4" name="矩形 3"/>
          <p:cNvSpPr/>
          <p:nvPr/>
        </p:nvSpPr>
        <p:spPr>
          <a:xfrm>
            <a:off x="119882" y="1288278"/>
            <a:ext cx="8490718" cy="49237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42900" lvl="1" indent="-342900" algn="l" eaLnBrk="1" hangingPunct="1">
              <a:lnSpc>
                <a:spcPct val="14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SQL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语言没有提供全称量词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  <a:sym typeface="Symbol" pitchFamily="18" charset="2"/>
              </a:rPr>
              <a:t>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 （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For all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），如何用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EXISTS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实现全称量词？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27784" y="1988840"/>
                <a:ext cx="4598759" cy="465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40000"/>
                  </a:lnSpc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≡¬(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CN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 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CN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宋体" charset="-122"/>
                    <a:ea typeface="宋体" charset="-122"/>
                  </a:rPr>
                  <a:t>   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988840"/>
                <a:ext cx="4598759" cy="465064"/>
              </a:xfrm>
              <a:prstGeom prst="rect">
                <a:avLst/>
              </a:prstGeom>
              <a:blipFill rotWithShape="1">
                <a:blip r:embed="rId2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 bwMode="auto">
          <a:xfrm>
            <a:off x="0" y="5095480"/>
            <a:ext cx="9144000" cy="1429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   带有</a:t>
            </a:r>
            <a:r>
              <a:rPr lang="en-US" altLang="zh-CN" sz="2800" dirty="0">
                <a:ea typeface="宋体" charset="-122"/>
              </a:rPr>
              <a:t>EXISTS</a:t>
            </a:r>
            <a:r>
              <a:rPr lang="zh-CN" altLang="en-US" sz="2800" dirty="0">
                <a:ea typeface="宋体" charset="-122"/>
              </a:rPr>
              <a:t>谓词的子查询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69187"/>
              </p:ext>
            </p:extLst>
          </p:nvPr>
        </p:nvGraphicFramePr>
        <p:xfrm>
          <a:off x="467544" y="1330772"/>
          <a:ext cx="4205385" cy="123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98619"/>
              </p:ext>
            </p:extLst>
          </p:nvPr>
        </p:nvGraphicFramePr>
        <p:xfrm>
          <a:off x="3389250" y="2998115"/>
          <a:ext cx="2664941" cy="195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5054997" y="944674"/>
            <a:ext cx="11651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Course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05785"/>
              </p:ext>
            </p:extLst>
          </p:nvPr>
        </p:nvGraphicFramePr>
        <p:xfrm>
          <a:off x="5089400" y="1321565"/>
          <a:ext cx="3023691" cy="13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502"/>
          <p:cNvSpPr txBox="1">
            <a:spLocks noChangeArrowheads="1"/>
          </p:cNvSpPr>
          <p:nvPr/>
        </p:nvSpPr>
        <p:spPr bwMode="auto">
          <a:xfrm>
            <a:off x="472976" y="976180"/>
            <a:ext cx="11651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Student</a:t>
            </a:r>
          </a:p>
        </p:txBody>
      </p:sp>
      <p:sp>
        <p:nvSpPr>
          <p:cNvPr id="10" name="Text Box 502"/>
          <p:cNvSpPr txBox="1">
            <a:spLocks noChangeArrowheads="1"/>
          </p:cNvSpPr>
          <p:nvPr/>
        </p:nvSpPr>
        <p:spPr bwMode="auto">
          <a:xfrm>
            <a:off x="3389249" y="2674905"/>
            <a:ext cx="5825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b="1" dirty="0">
                <a:solidFill>
                  <a:srgbClr val="003399"/>
                </a:solidFill>
              </a:rPr>
              <a:t>SC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23528" y="1726208"/>
            <a:ext cx="4464496" cy="432049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10736" y="1687375"/>
            <a:ext cx="3233672" cy="357065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cxnSp>
        <p:nvCxnSpPr>
          <p:cNvPr id="11" name="直接连接符 10"/>
          <p:cNvCxnSpPr>
            <a:endCxn id="3" idx="1"/>
          </p:cNvCxnSpPr>
          <p:nvPr/>
        </p:nvCxnSpPr>
        <p:spPr bwMode="auto">
          <a:xfrm>
            <a:off x="88900" y="1942232"/>
            <a:ext cx="234628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88900" y="1942233"/>
            <a:ext cx="0" cy="156050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8244408" y="1865907"/>
            <a:ext cx="32352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2540366" y="5949181"/>
            <a:ext cx="45401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8567936" y="1865907"/>
            <a:ext cx="0" cy="16368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6058383" y="3501875"/>
            <a:ext cx="2509553" cy="8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100608" y="3501008"/>
            <a:ext cx="3222452" cy="8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2699792" y="3645024"/>
            <a:ext cx="914400" cy="9144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88900" y="5517232"/>
            <a:ext cx="248376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* FROM SC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‘03001’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AND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Cno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CN" sz="1600" b="0" dirty="0">
                <a:solidFill>
                  <a:srgbClr val="FF0000"/>
                </a:solidFill>
              </a:rPr>
              <a:t>‘</a:t>
            </a:r>
            <a:r>
              <a:rPr lang="en-US" altLang="zh-CN" sz="1600" b="0" dirty="0">
                <a:solidFill>
                  <a:srgbClr val="C00000"/>
                </a:solidFill>
              </a:rPr>
              <a:t>1’</a:t>
            </a:r>
            <a:endParaRPr lang="zh-CN" altLang="en-US" sz="1600" b="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191" y="5095480"/>
            <a:ext cx="1955985" cy="400110"/>
          </a:xfrm>
          <a:prstGeom prst="rect">
            <a:avLst/>
          </a:prstGeom>
          <a:solidFill>
            <a:srgbClr val="FF00FF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P(‘03001’, ‘1’)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17274" y="4359369"/>
                <a:ext cx="1957587" cy="400110"/>
              </a:xfrm>
              <a:prstGeom prst="rect">
                <a:avLst/>
              </a:prstGeom>
              <a:solidFill>
                <a:srgbClr val="FF00FF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P(‘03001’, y)</a:t>
                </a:r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274" y="4359369"/>
                <a:ext cx="195758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6061" r="-3427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/>
          <p:cNvCxnSpPr/>
          <p:nvPr/>
        </p:nvCxnSpPr>
        <p:spPr bwMode="auto">
          <a:xfrm>
            <a:off x="5562935" y="5954619"/>
            <a:ext cx="45401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46"/>
          <p:cNvSpPr/>
          <p:nvPr/>
        </p:nvSpPr>
        <p:spPr bwMode="auto">
          <a:xfrm>
            <a:off x="5010736" y="2018780"/>
            <a:ext cx="3233672" cy="357065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8244408" y="2197312"/>
            <a:ext cx="43204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8676456" y="2197312"/>
            <a:ext cx="0" cy="16368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6058383" y="3833280"/>
            <a:ext cx="2618073" cy="8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 bwMode="auto">
          <a:xfrm>
            <a:off x="5010736" y="2350185"/>
            <a:ext cx="3233672" cy="357065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8244408" y="2528717"/>
            <a:ext cx="54178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8786192" y="2527850"/>
            <a:ext cx="0" cy="16368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>
            <a:off x="6054191" y="4177337"/>
            <a:ext cx="2732001" cy="8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>
          <a:xfrm>
            <a:off x="3028665" y="4756699"/>
            <a:ext cx="2483768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* FROM Course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NOT EXISTS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* FROM SC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Sno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‘03001’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AND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SC.Cno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CN" sz="1600" b="0" dirty="0">
                <a:solidFill>
                  <a:srgbClr val="C00000"/>
                </a:solidFill>
              </a:rPr>
              <a:t>y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6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77211" y="3959259"/>
                <a:ext cx="1526380" cy="400110"/>
              </a:xfrm>
              <a:prstGeom prst="rect">
                <a:avLst/>
              </a:prstGeom>
              <a:solidFill>
                <a:srgbClr val="FF00FF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P(x, y)</a:t>
                </a:r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11" y="3959259"/>
                <a:ext cx="152638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00" t="-6061" r="-40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6016947" y="4359369"/>
            <a:ext cx="314314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Sname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FROM Student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NOT EXISTS(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* FROM Course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NOT EXISTS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* FROM SC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zh-CN" sz="1600" b="0">
                <a:solidFill>
                  <a:schemeClr val="tx2">
                    <a:lumMod val="60000"/>
                    <a:lumOff val="40000"/>
                  </a:schemeClr>
                </a:solidFill>
              </a:rPr>
              <a:t>SC.Sno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1600" b="0" dirty="0">
                <a:solidFill>
                  <a:srgbClr val="FF0000"/>
                </a:solidFill>
              </a:rPr>
              <a:t>x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AND </a:t>
            </a:r>
            <a:r>
              <a:rPr lang="en-US" altLang="zh-CN" sz="16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SC.Cno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CN" sz="1600" b="0" dirty="0">
                <a:solidFill>
                  <a:srgbClr val="C00000"/>
                </a:solidFill>
              </a:rPr>
              <a:t>y</a:t>
            </a:r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)</a:t>
            </a:r>
            <a:endParaRPr lang="zh-CN" altLang="en-US" sz="16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31" grpId="0" animBg="1"/>
      <p:bldP spid="32" grpId="0" animBg="1"/>
      <p:bldP spid="36" grpId="0" animBg="1"/>
      <p:bldP spid="47" grpId="0" animBg="1"/>
      <p:bldP spid="53" grpId="0" animBg="1"/>
      <p:bldP spid="59" grpId="0" animBg="1"/>
      <p:bldP spid="38" grpId="0" animBg="1"/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数据操作：嵌套查询   带有</a:t>
            </a:r>
            <a:r>
              <a:rPr lang="en-US" altLang="zh-CN" sz="2800" dirty="0">
                <a:ea typeface="宋体" charset="-122"/>
              </a:rPr>
              <a:t>EXISTS</a:t>
            </a:r>
            <a:r>
              <a:rPr lang="zh-CN" altLang="en-US" sz="2800" dirty="0">
                <a:ea typeface="宋体" charset="-122"/>
              </a:rPr>
              <a:t>谓词的子查询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8" y="1187004"/>
            <a:ext cx="8591872" cy="5256584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Student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NOT EXISTS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( 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SELECT *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FROM Course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WHERE NOT EXISTS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      (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        SELECT *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        FROM SC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        WHERE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            AND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SC.Cno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Course.Cno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            )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)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26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带有</a:t>
            </a:r>
            <a:r>
              <a:rPr lang="en-US" altLang="zh-CN" dirty="0">
                <a:ea typeface="宋体" charset="-122"/>
              </a:rPr>
              <a:t>EXISTS</a:t>
            </a:r>
            <a:r>
              <a:rPr lang="zh-CN" altLang="en-US" dirty="0">
                <a:ea typeface="宋体" charset="-122"/>
              </a:rPr>
              <a:t>谓词的子查询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4126" y="1268760"/>
                <a:ext cx="7988274" cy="1080120"/>
              </a:xfrm>
              <a:solidFill>
                <a:schemeClr val="bg1">
                  <a:lumMod val="90000"/>
                </a:schemeClr>
              </a:solidFill>
            </p:spPr>
            <p:txBody>
              <a:bodyPr/>
              <a:lstStyle/>
              <a:p>
                <a:pPr eaLnBrk="1" hangingPunct="1">
                  <a:buSzPct val="65000"/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ea typeface="宋体" charset="-122"/>
                  </a:rPr>
                  <a:t>实现逻辑蕴涵 </a:t>
                </a:r>
                <a:endParaRPr lang="en-US" altLang="zh-CN" sz="2400" dirty="0">
                  <a:ea typeface="宋体" charset="-122"/>
                </a:endParaRPr>
              </a:p>
              <a:p>
                <a:pPr eaLnBrk="1" hangingPunct="1">
                  <a:lnSpc>
                    <a:spcPct val="13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宋体" charset="-122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1" i="1" smtClean="0">
                          <a:latin typeface="Cambria Math"/>
                          <a:ea typeface="宋体" charset="-122"/>
                        </a:rPr>
                        <m:t>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≡¬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⋁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126" y="1268760"/>
                <a:ext cx="7988274" cy="1080120"/>
              </a:xfrm>
              <a:blipFill rotWithShape="1">
                <a:blip r:embed="rId2"/>
                <a:stretch>
                  <a:fillRect l="-229" t="-5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126" y="2564904"/>
            <a:ext cx="8729662" cy="72008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charset="-122"/>
              </a:rPr>
              <a:t>查询至少选修了学号为‘</a:t>
            </a:r>
            <a:r>
              <a:rPr lang="en-US" altLang="zh-CN" sz="2000" kern="0" dirty="0">
                <a:ea typeface="宋体" charset="-122"/>
              </a:rPr>
              <a:t>03001</a:t>
            </a:r>
            <a:r>
              <a:rPr lang="zh-CN" altLang="en-US" sz="2000" kern="0" dirty="0">
                <a:ea typeface="宋体" charset="-122"/>
              </a:rPr>
              <a:t>’学生选修的全部课程的学生学号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184126" y="3454400"/>
                <a:ext cx="8729662" cy="2736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10000"/>
                  <a:buChar char="•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ts val="3000"/>
                  </a:lnSpc>
                  <a:buSzPct val="70000"/>
                  <a:buFont typeface="Wingdings" pitchFamily="2" charset="2"/>
                  <a:buChar char="n"/>
                </a:pPr>
                <a:r>
                  <a:rPr lang="zh-CN" altLang="en-US" sz="2000" kern="0" dirty="0">
                    <a:ea typeface="宋体" charset="-122"/>
                  </a:rPr>
                  <a:t>用逻辑蕴函表达：查询学号为</a:t>
                </a:r>
                <a:r>
                  <a:rPr lang="en-US" altLang="zh-CN" sz="2000" kern="0" dirty="0">
                    <a:ea typeface="宋体" charset="-122"/>
                  </a:rPr>
                  <a:t>x</a:t>
                </a:r>
                <a:r>
                  <a:rPr lang="zh-CN" altLang="en-US" sz="2000" kern="0" dirty="0">
                    <a:ea typeface="宋体" charset="-122"/>
                  </a:rPr>
                  <a:t>的学生，对所有的课程</a:t>
                </a:r>
                <a:r>
                  <a:rPr lang="en-US" altLang="zh-CN" sz="2000" kern="0" dirty="0">
                    <a:ea typeface="宋体" charset="-122"/>
                  </a:rPr>
                  <a:t>y</a:t>
                </a:r>
                <a:r>
                  <a:rPr lang="zh-CN" altLang="en-US" sz="2000" kern="0" dirty="0">
                    <a:ea typeface="宋体" charset="-122"/>
                  </a:rPr>
                  <a:t>，只要‘</a:t>
                </a:r>
                <a:r>
                  <a:rPr lang="en-US" altLang="zh-CN" sz="2000" kern="0" dirty="0">
                    <a:ea typeface="宋体" charset="-122"/>
                  </a:rPr>
                  <a:t>03001</a:t>
                </a:r>
                <a:r>
                  <a:rPr lang="zh-CN" altLang="en-US" sz="2000" kern="0" dirty="0">
                    <a:ea typeface="宋体" charset="-122"/>
                  </a:rPr>
                  <a:t>’号学生选修了课程</a:t>
                </a:r>
                <a:r>
                  <a:rPr lang="en-US" altLang="zh-CN" sz="2000" kern="0" dirty="0">
                    <a:ea typeface="宋体" charset="-122"/>
                  </a:rPr>
                  <a:t>y</a:t>
                </a:r>
                <a:r>
                  <a:rPr lang="zh-CN" altLang="en-US" sz="2000" kern="0" dirty="0">
                    <a:ea typeface="宋体" charset="-122"/>
                  </a:rPr>
                  <a:t>，则</a:t>
                </a:r>
                <a:r>
                  <a:rPr lang="en-US" altLang="zh-CN" sz="2000" kern="0" dirty="0">
                    <a:ea typeface="宋体" charset="-122"/>
                  </a:rPr>
                  <a:t>x</a:t>
                </a:r>
                <a:r>
                  <a:rPr lang="zh-CN" altLang="en-US" sz="2000" kern="0" dirty="0">
                    <a:ea typeface="宋体" charset="-122"/>
                  </a:rPr>
                  <a:t>也选修了</a:t>
                </a:r>
                <a:r>
                  <a:rPr lang="en-US" altLang="zh-CN" sz="2000" kern="0" dirty="0">
                    <a:ea typeface="宋体" charset="-122"/>
                  </a:rPr>
                  <a:t>y</a:t>
                </a:r>
                <a:r>
                  <a:rPr lang="zh-CN" altLang="en-US" sz="2000" kern="0" dirty="0">
                    <a:ea typeface="宋体" charset="-122"/>
                  </a:rPr>
                  <a:t>。</a:t>
                </a:r>
                <a:endParaRPr lang="en-US" altLang="zh-CN" sz="2000" kern="0" dirty="0">
                  <a:ea typeface="宋体" charset="-122"/>
                </a:endParaRPr>
              </a:p>
              <a:p>
                <a:pPr lvl="1">
                  <a:lnSpc>
                    <a:spcPts val="3000"/>
                  </a:lnSpc>
                  <a:buSzPct val="70000"/>
                  <a:buFont typeface="Wingdings" pitchFamily="2" charset="2"/>
                  <a:buChar char="n"/>
                </a:pPr>
                <a:r>
                  <a:rPr lang="zh-CN" altLang="en-US" sz="1800" b="0" kern="0" dirty="0">
                    <a:ea typeface="宋体" charset="-122"/>
                  </a:rPr>
                  <a:t>谓词</a:t>
                </a:r>
                <a:r>
                  <a:rPr lang="en-US" altLang="zh-CN" sz="1800" b="0" kern="0" dirty="0">
                    <a:ea typeface="宋体" charset="-122"/>
                  </a:rPr>
                  <a:t>p(‘03001’, y)</a:t>
                </a:r>
                <a:r>
                  <a:rPr lang="zh-CN" altLang="en-US" sz="1800" b="0" kern="0" dirty="0">
                    <a:ea typeface="宋体" charset="-122"/>
                  </a:rPr>
                  <a:t>： </a:t>
                </a:r>
                <a:r>
                  <a:rPr lang="en-US" altLang="zh-CN" sz="1800" b="0" kern="0" dirty="0">
                    <a:ea typeface="宋体" charset="-122"/>
                  </a:rPr>
                  <a:t>‘03001’</a:t>
                </a:r>
                <a:r>
                  <a:rPr lang="zh-CN" altLang="en-US" sz="1800" b="0" kern="0" dirty="0">
                    <a:ea typeface="宋体" charset="-122"/>
                  </a:rPr>
                  <a:t>号学生选修了课程</a:t>
                </a:r>
                <a:r>
                  <a:rPr lang="en-US" altLang="zh-CN" sz="1800" b="0" kern="0" dirty="0">
                    <a:ea typeface="宋体" charset="-122"/>
                  </a:rPr>
                  <a:t>y</a:t>
                </a:r>
              </a:p>
              <a:p>
                <a:pPr lvl="1">
                  <a:lnSpc>
                    <a:spcPts val="3000"/>
                  </a:lnSpc>
                  <a:buSzPct val="70000"/>
                  <a:buFont typeface="Wingdings" pitchFamily="2" charset="2"/>
                  <a:buChar char="n"/>
                </a:pPr>
                <a:r>
                  <a:rPr lang="zh-CN" altLang="en-US" sz="1800" b="0" kern="0" dirty="0">
                    <a:ea typeface="宋体" charset="-122"/>
                  </a:rPr>
                  <a:t>谓词</a:t>
                </a:r>
                <a:r>
                  <a:rPr lang="en-US" altLang="zh-CN" sz="1800" b="0" kern="0" dirty="0">
                    <a:ea typeface="宋体" charset="-122"/>
                  </a:rPr>
                  <a:t>q(x, y)</a:t>
                </a:r>
                <a:r>
                  <a:rPr lang="zh-CN" altLang="en-US" sz="1800" b="0" kern="0" dirty="0">
                    <a:ea typeface="宋体" charset="-122"/>
                  </a:rPr>
                  <a:t>：</a:t>
                </a:r>
                <a:r>
                  <a:rPr lang="en-US" altLang="zh-CN" sz="1800" b="0" kern="0" dirty="0">
                    <a:ea typeface="宋体" charset="-122"/>
                  </a:rPr>
                  <a:t> x</a:t>
                </a:r>
                <a:r>
                  <a:rPr lang="zh-CN" altLang="en-US" sz="1800" b="0" kern="0" dirty="0">
                    <a:ea typeface="宋体" charset="-122"/>
                  </a:rPr>
                  <a:t>号学生选修了课程</a:t>
                </a:r>
                <a:r>
                  <a:rPr lang="en-US" altLang="zh-CN" sz="1800" b="0" kern="0" dirty="0">
                    <a:ea typeface="宋体" charset="-122"/>
                  </a:rPr>
                  <a:t>y</a:t>
                </a:r>
              </a:p>
              <a:p>
                <a:pPr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ea typeface="宋体" charset="-122"/>
                  </a:rPr>
                  <a:t>	</a:t>
                </a:r>
                <a:endParaRPr lang="en-US" altLang="zh-CN" sz="2000" i="1" dirty="0">
                  <a:latin typeface="Cambria Math"/>
                  <a:ea typeface="宋体" charset="-122"/>
                </a:endParaRPr>
              </a:p>
              <a:p>
                <a:pPr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∀(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zh-CN" sz="2000" i="1">
                          <a:latin typeface="Cambria Math"/>
                          <a:ea typeface="宋体" charset="-122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(′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𝟎𝟑𝟎𝟎𝟏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′,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)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sz="2000" i="1">
                          <a:latin typeface="Cambria Math"/>
                          <a:ea typeface="宋体" charset="-122"/>
                        </a:rPr>
                        <m:t>𝒒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/>
                          <a:ea typeface="宋体" charset="-122"/>
                        </a:rPr>
                        <m:t>)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≡¬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(′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𝟎𝟑𝟎𝟎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⋁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126" y="3454400"/>
                <a:ext cx="8729662" cy="2736304"/>
              </a:xfrm>
              <a:prstGeom prst="rect">
                <a:avLst/>
              </a:prstGeom>
              <a:blipFill rotWithShape="1">
                <a:blip r:embed="rId3"/>
                <a:stretch>
                  <a:fillRect l="-70" t="-223" r="-29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439150" cy="496855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连接查询：同时涉及多个表的查询</a:t>
            </a:r>
            <a:endParaRPr lang="en-US" altLang="zh-CN" sz="2400" dirty="0">
              <a:ea typeface="宋体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zh-CN" sz="2400" dirty="0">
              <a:ea typeface="宋体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用单表查询的思路解决多表查询</a:t>
            </a:r>
            <a:endParaRPr lang="en-US" altLang="zh-CN" sz="2400" dirty="0">
              <a:ea typeface="宋体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“笛卡尔积</a:t>
            </a:r>
            <a:r>
              <a:rPr lang="en-US" altLang="zh-CN" sz="2000" dirty="0">
                <a:ea typeface="宋体" charset="-122"/>
              </a:rPr>
              <a:t>+</a:t>
            </a:r>
            <a:r>
              <a:rPr lang="zh-CN" altLang="en-US" sz="2000" dirty="0">
                <a:ea typeface="宋体" charset="-122"/>
              </a:rPr>
              <a:t>选择”的组合策略</a:t>
            </a:r>
          </a:p>
        </p:txBody>
      </p:sp>
    </p:spTree>
    <p:extLst>
      <p:ext uri="{BB962C8B-B14F-4D97-AF65-F5344CB8AC3E}">
        <p14:creationId xmlns:p14="http://schemas.microsoft.com/office/powerpoint/2010/main" val="6705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2926990"/>
            <a:ext cx="5832648" cy="355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ts val="2000"/>
              </a:lnSpc>
              <a:buClr>
                <a:schemeClr val="accent1"/>
              </a:buClr>
              <a:buSzPct val="70000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  </a:t>
            </a:r>
            <a:r>
              <a:rPr lang="en-US" altLang="zh-CN" sz="1800" b="0" kern="0" dirty="0">
                <a:solidFill>
                  <a:srgbClr val="C00000"/>
                </a:solidFill>
                <a:ea typeface="宋体" charset="-122"/>
              </a:rPr>
              <a:t>SX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NOT EXISTS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(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FROM SC </a:t>
            </a:r>
            <a:r>
              <a:rPr lang="en-US" altLang="zh-CN" sz="1800" b="0" kern="0" dirty="0">
                <a:solidFill>
                  <a:srgbClr val="008000"/>
                </a:solidFill>
                <a:ea typeface="宋体" charset="-122"/>
              </a:rPr>
              <a:t>SY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SY.Sno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= '03001'  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AND  NOT EXISTS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(    SELECT *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FROM SC </a:t>
            </a:r>
            <a:r>
              <a:rPr lang="en-US" altLang="zh-CN" sz="1800" b="0" kern="0" dirty="0">
                <a:solidFill>
                  <a:srgbClr val="FF9900"/>
                </a:solidFill>
                <a:ea typeface="宋体" charset="-122"/>
              </a:rPr>
              <a:t>SZ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SZ.Sno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SX.Sno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</a:p>
          <a:p>
            <a:pPr algn="just">
              <a:lnSpc>
                <a:spcPts val="2000"/>
              </a:lnSpc>
              <a:buSzPct val="50000"/>
              <a:buFont typeface="宋体" charset="-12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            AND 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SZ.Cno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SY.Cno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) 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91146" y="3501008"/>
            <a:ext cx="5111750" cy="2976351"/>
          </a:xfrm>
          <a:prstGeom prst="rect">
            <a:avLst/>
          </a:prstGeom>
          <a:solidFill>
            <a:srgbClr val="336699">
              <a:alpha val="37255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95307" y="4802406"/>
            <a:ext cx="3618651" cy="1587903"/>
          </a:xfrm>
          <a:prstGeom prst="rect">
            <a:avLst/>
          </a:prstGeom>
          <a:solidFill>
            <a:srgbClr val="C00000">
              <a:alpha val="3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30883" y="3867626"/>
            <a:ext cx="3276488" cy="949960"/>
          </a:xfrm>
          <a:prstGeom prst="rect">
            <a:avLst/>
          </a:prstGeom>
          <a:solidFill>
            <a:srgbClr val="FF6600">
              <a:alpha val="4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数据操作：嵌套查询   带有</a:t>
            </a:r>
            <a:r>
              <a:rPr lang="en-US" altLang="zh-CN" dirty="0">
                <a:ea typeface="宋体" charset="-122"/>
              </a:rPr>
              <a:t>EXISTS</a:t>
            </a:r>
            <a:r>
              <a:rPr lang="zh-CN" altLang="en-US" dirty="0">
                <a:ea typeface="宋体" charset="-122"/>
              </a:rPr>
              <a:t>谓词的子查询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67336" y="1141303"/>
                <a:ext cx="5976664" cy="1631216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∀(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(′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𝟎𝟑𝟎𝟎𝟏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′,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)→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)≡¬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(∃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(¬(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(′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𝟎𝟑𝟎𝟎𝟏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′,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)→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)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)))≡¬(∃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(¬(¬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(′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𝟎𝟑𝟎𝟎𝟏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′,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)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⋁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宋体" charset="-122"/>
                        </a:rPr>
                        <m:t>)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)))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≡¬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宋体" charset="-12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′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𝟎𝟑𝟎𝟎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宋体" charset="-122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宋体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charset="-122"/>
                            </a:rPr>
                            <m:t> 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  <a:ea typeface="宋体" charset="-122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charset="-122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charset="-122"/>
                            </a:rPr>
                            <m:t> 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36" y="1141303"/>
                <a:ext cx="5976664" cy="1631216"/>
              </a:xfrm>
              <a:prstGeom prst="rect">
                <a:avLst/>
              </a:prstGeom>
              <a:blipFill rotWithShape="1"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8808" y="6651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577731" y="2948037"/>
            <a:ext cx="145033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788023" y="4414838"/>
            <a:ext cx="150919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315720" y="2974975"/>
            <a:ext cx="0" cy="1439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7576640" y="2927350"/>
            <a:ext cx="88379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297219" y="4989183"/>
            <a:ext cx="933401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236296" y="2772519"/>
            <a:ext cx="0" cy="2216664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707370" y="2772519"/>
            <a:ext cx="4113101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697163" y="5733256"/>
            <a:ext cx="232137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8018534" y="2974974"/>
            <a:ext cx="1" cy="275828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数据操作：集合查询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47800"/>
            <a:ext cx="7372350" cy="414144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集合操作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并：</a:t>
            </a:r>
            <a:r>
              <a:rPr lang="en-US" altLang="zh-CN" dirty="0">
                <a:ea typeface="宋体" charset="-122"/>
              </a:rPr>
              <a:t>UNION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交：</a:t>
            </a:r>
            <a:r>
              <a:rPr lang="en-US" altLang="zh-CN" dirty="0">
                <a:ea typeface="宋体" charset="-122"/>
              </a:rPr>
              <a:t>INTERSECT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差：</a:t>
            </a:r>
            <a:r>
              <a:rPr lang="en-US" altLang="zh-CN" dirty="0">
                <a:ea typeface="宋体" charset="-122"/>
              </a:rPr>
              <a:t>EXCEPT</a:t>
            </a:r>
          </a:p>
          <a:p>
            <a:pPr algn="just" eaLnBrk="1" hangingPunct="1">
              <a:lnSpc>
                <a:spcPct val="120000"/>
              </a:lnSpc>
            </a:pPr>
            <a:endParaRPr lang="en-US" altLang="zh-CN" dirty="0">
              <a:ea typeface="宋体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注：参加集合操作的各查询结果的列数必须相同，对应项的数据类型也必须相同。</a:t>
            </a:r>
          </a:p>
        </p:txBody>
      </p:sp>
    </p:spTree>
    <p:extLst>
      <p:ext uri="{BB962C8B-B14F-4D97-AF65-F5344CB8AC3E}">
        <p14:creationId xmlns:p14="http://schemas.microsoft.com/office/powerpoint/2010/main" val="29977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</a:t>
            </a:r>
            <a:r>
              <a:rPr lang="zh-CN" altLang="en-US" dirty="0">
                <a:latin typeface="宋体" charset="-122"/>
                <a:ea typeface="宋体" charset="-122"/>
              </a:rPr>
              <a:t>集合查询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281" y="3212976"/>
            <a:ext cx="8151167" cy="29523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>
                <a:ea typeface="宋体" charset="-122"/>
              </a:rPr>
              <a:t>查询计算机系的学生以及年龄不大于</a:t>
            </a:r>
            <a:r>
              <a:rPr lang="en-US" altLang="zh-CN" sz="1800" b="0" dirty="0">
                <a:ea typeface="宋体" charset="-122"/>
              </a:rPr>
              <a:t>19</a:t>
            </a:r>
            <a:r>
              <a:rPr lang="zh-CN" altLang="en-US" sz="1800" b="0" dirty="0">
                <a:ea typeface="宋体" charset="-122"/>
              </a:rPr>
              <a:t>岁的学生的信息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ea typeface="宋体" charset="-122"/>
              </a:rPr>
              <a:t>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</a:t>
            </a:r>
            <a:r>
              <a:rPr lang="en-US" altLang="zh-CN" sz="18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'CS'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ea typeface="宋体" charset="-122"/>
              </a:rPr>
              <a:t>        </a:t>
            </a:r>
            <a:r>
              <a:rPr lang="en-US" altLang="zh-CN" sz="1800" b="0" dirty="0">
                <a:solidFill>
                  <a:srgbClr val="E02920"/>
                </a:solidFill>
                <a:ea typeface="宋体" charset="-122"/>
              </a:rPr>
              <a:t>UNION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Sage&lt;=19</a:t>
            </a:r>
            <a:endParaRPr lang="zh-CN" altLang="en-US" sz="18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435975" cy="165618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zh-CN" altLang="en-US" sz="2200" kern="0" dirty="0">
                <a:ea typeface="宋体" charset="-122"/>
              </a:rPr>
              <a:t>子查询结果集的并操作</a:t>
            </a:r>
            <a:endParaRPr lang="en-US" altLang="zh-CN" sz="2200" kern="0" dirty="0">
              <a:ea typeface="宋体" charset="-122"/>
            </a:endParaRPr>
          </a:p>
          <a:p>
            <a:pPr lvl="1">
              <a:lnSpc>
                <a:spcPts val="35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zh-CN" sz="1800" kern="0" dirty="0">
                <a:ea typeface="宋体" charset="-122"/>
              </a:rPr>
              <a:t>UNION</a:t>
            </a:r>
            <a:r>
              <a:rPr lang="zh-CN" altLang="en-US" sz="1800" kern="0" dirty="0">
                <a:ea typeface="宋体" charset="-122"/>
              </a:rPr>
              <a:t>：将多个查询结果合并起来时，系统自动去掉重复元组。</a:t>
            </a:r>
          </a:p>
          <a:p>
            <a:pPr lvl="1">
              <a:lnSpc>
                <a:spcPts val="35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zh-CN" sz="1800" kern="0" dirty="0">
                <a:ea typeface="宋体" charset="-122"/>
              </a:rPr>
              <a:t>UNION ALL</a:t>
            </a:r>
            <a:r>
              <a:rPr lang="zh-CN" altLang="en-US" sz="1800" kern="0" dirty="0">
                <a:ea typeface="宋体" charset="-122"/>
              </a:rPr>
              <a:t>：将多个查询结果合并起来时，保留重复元组。</a:t>
            </a:r>
          </a:p>
        </p:txBody>
      </p:sp>
    </p:spTree>
    <p:extLst>
      <p:ext uri="{BB962C8B-B14F-4D97-AF65-F5344CB8AC3E}">
        <p14:creationId xmlns:p14="http://schemas.microsoft.com/office/powerpoint/2010/main" val="5873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</a:t>
            </a:r>
            <a:r>
              <a:rPr lang="zh-CN" altLang="en-US" dirty="0">
                <a:latin typeface="宋体" charset="-122"/>
                <a:ea typeface="宋体" charset="-122"/>
              </a:rPr>
              <a:t>集合查询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90" y="1448780"/>
            <a:ext cx="8001000" cy="50405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查询选修了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zh-CN" altLang="en-US" sz="2400" dirty="0">
                <a:ea typeface="宋体" charset="-122"/>
              </a:rPr>
              <a:t>号课程或者</a:t>
            </a:r>
            <a:r>
              <a:rPr lang="en-US" altLang="zh-CN" sz="24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号课程的学生的学号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0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</a:t>
            </a:r>
            <a:r>
              <a:rPr lang="zh-CN" altLang="en-US" dirty="0">
                <a:latin typeface="宋体" charset="-122"/>
                <a:ea typeface="宋体" charset="-122"/>
              </a:rPr>
              <a:t>集合查询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7372350" cy="64807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子查询结果集的交操作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charset="-122"/>
              </a:rPr>
              <a:t>查询计算机系且年龄不大于</a:t>
            </a:r>
            <a:r>
              <a:rPr lang="en-US" altLang="zh-CN" sz="2000" dirty="0">
                <a:ea typeface="宋体" charset="-122"/>
              </a:rPr>
              <a:t>19</a:t>
            </a:r>
            <a:r>
              <a:rPr lang="zh-CN" altLang="en-US" sz="2000" dirty="0">
                <a:ea typeface="宋体" charset="-122"/>
              </a:rPr>
              <a:t>岁的学生的姓名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3281" y="2492896"/>
            <a:ext cx="81511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Student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Sdept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'CS‘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  </a:t>
            </a:r>
            <a:r>
              <a:rPr lang="en-US" altLang="zh-CN" sz="1800" b="0" kern="0" dirty="0">
                <a:solidFill>
                  <a:srgbClr val="E02920"/>
                </a:solidFill>
                <a:ea typeface="宋体" charset="-122"/>
              </a:rPr>
              <a:t>INTERSECT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rgbClr val="E02920"/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Student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Sage&lt;=19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6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</a:t>
            </a:r>
            <a:r>
              <a:rPr lang="zh-CN" altLang="en-US" dirty="0">
                <a:latin typeface="宋体" charset="-122"/>
                <a:ea typeface="宋体" charset="-122"/>
              </a:rPr>
              <a:t>集合查询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7772400" cy="576064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查询同时选修了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zh-CN" altLang="en-US" sz="2400" dirty="0">
                <a:ea typeface="宋体" charset="-122"/>
              </a:rPr>
              <a:t>号课程和</a:t>
            </a:r>
            <a:r>
              <a:rPr lang="en-US" altLang="zh-CN" sz="24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号课程的学生的学号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  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0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</a:t>
            </a:r>
            <a:r>
              <a:rPr lang="zh-CN" altLang="en-US" dirty="0">
                <a:latin typeface="宋体" charset="-122"/>
                <a:ea typeface="宋体" charset="-122"/>
              </a:rPr>
              <a:t>集合查询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7772400" cy="792088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charset="-122"/>
              </a:rPr>
              <a:t>子查询结果集的差操作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charset="-122"/>
              </a:rPr>
              <a:t>查询选修了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zh-CN" altLang="en-US" sz="2000" dirty="0">
                <a:ea typeface="宋体" charset="-122"/>
              </a:rPr>
              <a:t>号课程但没有选修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号课程的学生的学号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3280" y="2996952"/>
            <a:ext cx="81511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‘1‘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ea typeface="宋体" charset="-122"/>
              </a:rPr>
              <a:t>        </a:t>
            </a:r>
            <a:r>
              <a:rPr lang="en-US" altLang="zh-CN" sz="1800" b="0" kern="0" dirty="0">
                <a:solidFill>
                  <a:srgbClr val="E02920"/>
                </a:solidFill>
                <a:ea typeface="宋体" charset="-122"/>
              </a:rPr>
              <a:t>EXCEPT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0" kern="0" dirty="0">
              <a:solidFill>
                <a:srgbClr val="E02920"/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SELECT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endParaRPr lang="en-US" altLang="zh-CN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FROM SC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WHERE </a:t>
            </a:r>
            <a:r>
              <a:rPr lang="en-US" altLang="zh-CN" sz="18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18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 ‘2‘</a:t>
            </a:r>
            <a:endParaRPr lang="zh-CN" altLang="en-US" sz="18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4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数据操作：总结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412776"/>
            <a:ext cx="86638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b="0" kern="0" dirty="0">
                <a:solidFill>
                  <a:srgbClr val="D75B5B"/>
                </a:solidFill>
                <a:ea typeface="宋体" charset="-122"/>
              </a:rPr>
              <a:t>     SELECT</a:t>
            </a:r>
            <a:r>
              <a:rPr lang="en-US" altLang="zh-CN" sz="2000" b="0" kern="0" dirty="0">
                <a:ea typeface="宋体" charset="-122"/>
              </a:rPr>
              <a:t> [ALL|DISTINCT]   &lt;</a:t>
            </a:r>
            <a:r>
              <a:rPr lang="zh-CN" altLang="en-US" sz="2000" b="0" kern="0" dirty="0">
                <a:ea typeface="宋体" charset="-122"/>
              </a:rPr>
              <a:t>目标列表达式</a:t>
            </a:r>
            <a:r>
              <a:rPr lang="en-US" altLang="zh-CN" sz="2000" b="0" kern="0" dirty="0">
                <a:ea typeface="宋体" charset="-122"/>
              </a:rPr>
              <a:t>&gt;</a:t>
            </a:r>
          </a:p>
          <a:p>
            <a:pPr marL="819150"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kern="0" dirty="0">
                <a:ea typeface="宋体" charset="-122"/>
              </a:rPr>
              <a:t>                                        [</a:t>
            </a:r>
            <a:r>
              <a:rPr lang="zh-CN" altLang="en-US" sz="2000" b="0" kern="0" dirty="0">
                <a:ea typeface="宋体" charset="-122"/>
              </a:rPr>
              <a:t>，</a:t>
            </a:r>
            <a:r>
              <a:rPr lang="en-US" altLang="zh-CN" sz="2000" b="0" kern="0" dirty="0">
                <a:ea typeface="宋体" charset="-122"/>
              </a:rPr>
              <a:t>&lt;</a:t>
            </a:r>
            <a:r>
              <a:rPr lang="zh-CN" altLang="en-US" sz="2000" b="0" kern="0" dirty="0">
                <a:ea typeface="宋体" charset="-122"/>
              </a:rPr>
              <a:t>目标列表达式</a:t>
            </a:r>
            <a:r>
              <a:rPr lang="en-US" altLang="zh-CN" sz="2000" b="0" kern="0" dirty="0">
                <a:ea typeface="宋体" charset="-122"/>
              </a:rPr>
              <a:t>&gt;]  </a:t>
            </a:r>
            <a:r>
              <a:rPr lang="en-US" altLang="zh-CN" sz="2000" b="0" kern="0" dirty="0">
                <a:latin typeface="Courier New" pitchFamily="49" charset="0"/>
                <a:ea typeface="宋体" charset="-122"/>
              </a:rPr>
              <a:t>…</a:t>
            </a:r>
            <a:endParaRPr lang="en-US" altLang="zh-CN" sz="2000" b="0" kern="0" dirty="0">
              <a:ea typeface="宋体" charset="-122"/>
            </a:endParaRPr>
          </a:p>
          <a:p>
            <a:pPr marL="819150"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D75B5B"/>
                </a:solidFill>
                <a:ea typeface="宋体" charset="-122"/>
              </a:rPr>
              <a:t>FROM </a:t>
            </a:r>
            <a:r>
              <a:rPr lang="en-US" altLang="zh-CN" sz="2000" b="0" kern="0" dirty="0">
                <a:ea typeface="宋体" charset="-122"/>
              </a:rPr>
              <a:t>&lt;</a:t>
            </a:r>
            <a:r>
              <a:rPr lang="zh-CN" altLang="en-US" sz="2000" b="0" kern="0" dirty="0">
                <a:ea typeface="宋体" charset="-122"/>
              </a:rPr>
              <a:t>表名或视图名</a:t>
            </a:r>
            <a:r>
              <a:rPr lang="en-US" altLang="zh-CN" sz="2000" b="0" kern="0" dirty="0">
                <a:ea typeface="宋体" charset="-122"/>
              </a:rPr>
              <a:t>&gt;  [</a:t>
            </a:r>
            <a:r>
              <a:rPr lang="zh-CN" altLang="en-US" sz="2000" b="0" kern="0" dirty="0">
                <a:ea typeface="宋体" charset="-122"/>
              </a:rPr>
              <a:t>，</a:t>
            </a:r>
            <a:r>
              <a:rPr lang="en-US" altLang="zh-CN" sz="2000" b="0" kern="0" dirty="0">
                <a:ea typeface="宋体" charset="-122"/>
              </a:rPr>
              <a:t>&lt;</a:t>
            </a:r>
            <a:r>
              <a:rPr lang="zh-CN" altLang="en-US" sz="2000" b="0" kern="0" dirty="0">
                <a:ea typeface="宋体" charset="-122"/>
              </a:rPr>
              <a:t>表名或视图名</a:t>
            </a:r>
            <a:r>
              <a:rPr lang="en-US" altLang="zh-CN" sz="2000" b="0" kern="0" dirty="0">
                <a:ea typeface="宋体" charset="-122"/>
              </a:rPr>
              <a:t>&gt; ]  </a:t>
            </a:r>
            <a:r>
              <a:rPr lang="en-US" altLang="zh-CN" sz="2000" b="0" kern="0" dirty="0">
                <a:latin typeface="Courier New" pitchFamily="49" charset="0"/>
                <a:ea typeface="宋体" charset="-122"/>
              </a:rPr>
              <a:t>…</a:t>
            </a:r>
            <a:endParaRPr lang="en-US" altLang="zh-CN" sz="2000" b="0" kern="0" dirty="0">
              <a:ea typeface="宋体" charset="-122"/>
            </a:endParaRPr>
          </a:p>
          <a:p>
            <a:pPr marL="8191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kern="0" dirty="0">
                <a:ea typeface="宋体" charset="-122"/>
              </a:rPr>
              <a:t>[ </a:t>
            </a:r>
            <a:r>
              <a:rPr lang="en-US" altLang="zh-CN" sz="2000" b="0" kern="0" dirty="0">
                <a:solidFill>
                  <a:srgbClr val="D75B5B"/>
                </a:solidFill>
                <a:ea typeface="宋体" charset="-122"/>
              </a:rPr>
              <a:t>WHERE</a:t>
            </a:r>
            <a:r>
              <a:rPr lang="en-US" altLang="zh-CN" sz="2000" b="0" kern="0" dirty="0">
                <a:ea typeface="宋体" charset="-122"/>
              </a:rPr>
              <a:t> &lt;</a:t>
            </a:r>
            <a:r>
              <a:rPr lang="zh-CN" altLang="en-US" sz="2000" b="0" kern="0" dirty="0">
                <a:ea typeface="宋体" charset="-122"/>
              </a:rPr>
              <a:t>条件表达式</a:t>
            </a:r>
            <a:r>
              <a:rPr lang="en-US" altLang="zh-CN" sz="2000" b="0" kern="0" dirty="0">
                <a:ea typeface="宋体" charset="-122"/>
              </a:rPr>
              <a:t>&gt; ]</a:t>
            </a:r>
          </a:p>
          <a:p>
            <a:pPr marL="8191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kern="0" dirty="0">
                <a:ea typeface="宋体" charset="-122"/>
              </a:rPr>
              <a:t>[ </a:t>
            </a:r>
            <a:r>
              <a:rPr lang="en-US" altLang="zh-CN" sz="2000" b="0" kern="0" dirty="0">
                <a:solidFill>
                  <a:srgbClr val="D75B5B"/>
                </a:solidFill>
                <a:ea typeface="宋体" charset="-122"/>
              </a:rPr>
              <a:t>GROUP BY</a:t>
            </a:r>
            <a:r>
              <a:rPr lang="en-US" altLang="zh-CN" sz="2000" b="0" kern="0" dirty="0">
                <a:ea typeface="宋体" charset="-122"/>
              </a:rPr>
              <a:t> &lt;</a:t>
            </a:r>
            <a:r>
              <a:rPr lang="zh-CN" altLang="en-US" sz="2000" b="0" kern="0" dirty="0">
                <a:ea typeface="宋体" charset="-122"/>
              </a:rPr>
              <a:t>列名</a:t>
            </a:r>
            <a:r>
              <a:rPr lang="en-US" altLang="zh-CN" sz="2000" b="0" kern="0" dirty="0">
                <a:ea typeface="宋体" charset="-122"/>
              </a:rPr>
              <a:t>1&gt; [ </a:t>
            </a:r>
            <a:r>
              <a:rPr lang="en-US" altLang="zh-CN" sz="2000" b="0" kern="0" dirty="0">
                <a:solidFill>
                  <a:srgbClr val="D75B5B"/>
                </a:solidFill>
                <a:ea typeface="宋体" charset="-122"/>
              </a:rPr>
              <a:t>HAVING</a:t>
            </a:r>
            <a:r>
              <a:rPr lang="en-US" altLang="zh-CN" sz="2000" b="0" kern="0" dirty="0">
                <a:ea typeface="宋体" charset="-122"/>
              </a:rPr>
              <a:t> &lt;</a:t>
            </a:r>
            <a:r>
              <a:rPr lang="zh-CN" altLang="en-US" sz="2000" b="0" kern="0" dirty="0">
                <a:ea typeface="宋体" charset="-122"/>
              </a:rPr>
              <a:t>条件表达式</a:t>
            </a:r>
            <a:r>
              <a:rPr lang="en-US" altLang="zh-CN" sz="2000" b="0" kern="0" dirty="0">
                <a:ea typeface="宋体" charset="-122"/>
              </a:rPr>
              <a:t>&gt; ] ]</a:t>
            </a:r>
          </a:p>
          <a:p>
            <a:pPr marL="8191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0" kern="0" dirty="0">
                <a:ea typeface="宋体" charset="-122"/>
              </a:rPr>
              <a:t>[ </a:t>
            </a:r>
            <a:r>
              <a:rPr lang="en-US" altLang="zh-CN" sz="2000" b="0" kern="0" dirty="0">
                <a:solidFill>
                  <a:srgbClr val="D75B5B"/>
                </a:solidFill>
                <a:ea typeface="宋体" charset="-122"/>
              </a:rPr>
              <a:t>ORDER BY</a:t>
            </a:r>
            <a:r>
              <a:rPr lang="en-US" altLang="zh-CN" sz="2000" b="0" kern="0" dirty="0">
                <a:ea typeface="宋体" charset="-122"/>
              </a:rPr>
              <a:t> &lt;</a:t>
            </a:r>
            <a:r>
              <a:rPr lang="zh-CN" altLang="en-US" sz="2000" b="0" kern="0" dirty="0">
                <a:ea typeface="宋体" charset="-122"/>
              </a:rPr>
              <a:t>列名</a:t>
            </a:r>
            <a:r>
              <a:rPr lang="en-US" altLang="zh-CN" sz="2000" b="0" kern="0" dirty="0">
                <a:ea typeface="宋体" charset="-122"/>
              </a:rPr>
              <a:t>2&gt; [ ASC | DESC ] ]</a:t>
            </a:r>
            <a:endParaRPr lang="zh-CN" altLang="en-US" sz="2000" b="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8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数据操作：总结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47800"/>
            <a:ext cx="7372350" cy="3565376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dirty="0">
                <a:ea typeface="宋体" charset="-122"/>
              </a:rPr>
              <a:t>对多表进行查询操作的四种策略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dirty="0">
                <a:ea typeface="宋体" charset="-122"/>
              </a:rPr>
              <a:t>笛卡尔积 </a:t>
            </a:r>
            <a:r>
              <a:rPr lang="en-US" altLang="zh-CN" dirty="0">
                <a:ea typeface="宋体" charset="-122"/>
              </a:rPr>
              <a:t>+ </a:t>
            </a:r>
            <a:r>
              <a:rPr lang="zh-CN" altLang="en-US" dirty="0">
                <a:ea typeface="宋体" charset="-122"/>
              </a:rPr>
              <a:t>选择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dirty="0">
                <a:ea typeface="宋体" charset="-122"/>
              </a:rPr>
              <a:t>（内、外）连接 </a:t>
            </a:r>
            <a:r>
              <a:rPr lang="en-US" altLang="zh-CN" dirty="0">
                <a:ea typeface="宋体" charset="-122"/>
              </a:rPr>
              <a:t>+ </a:t>
            </a:r>
            <a:r>
              <a:rPr lang="zh-CN" altLang="en-US" dirty="0">
                <a:ea typeface="宋体" charset="-122"/>
              </a:rPr>
              <a:t>选择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dirty="0">
                <a:ea typeface="宋体" charset="-122"/>
              </a:rPr>
              <a:t>不相关子查询：</a:t>
            </a:r>
            <a:r>
              <a:rPr lang="en-US" altLang="zh-CN" dirty="0">
                <a:ea typeface="宋体" charset="-122"/>
              </a:rPr>
              <a:t>IN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dirty="0">
                <a:ea typeface="宋体" charset="-122"/>
              </a:rPr>
              <a:t>相关子查询：</a:t>
            </a:r>
            <a:r>
              <a:rPr lang="en-US" altLang="zh-CN" dirty="0">
                <a:ea typeface="宋体" charset="-122"/>
              </a:rPr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22963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数据操作：总结  笛卡尔积 </a:t>
            </a:r>
            <a:r>
              <a:rPr lang="en-US" altLang="zh-CN" sz="3200" dirty="0">
                <a:ea typeface="宋体" charset="-122"/>
              </a:rPr>
              <a:t>+ </a:t>
            </a:r>
            <a:r>
              <a:rPr lang="zh-CN" altLang="en-US" sz="3200" dirty="0">
                <a:ea typeface="宋体" charset="-122"/>
              </a:rPr>
              <a:t>选择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47800"/>
            <a:ext cx="7372350" cy="25572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Student,  SC</a:t>
            </a: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        AND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</a:t>
            </a:r>
          </a:p>
        </p:txBody>
      </p:sp>
    </p:spTree>
    <p:extLst>
      <p:ext uri="{BB962C8B-B14F-4D97-AF65-F5344CB8AC3E}">
        <p14:creationId xmlns:p14="http://schemas.microsoft.com/office/powerpoint/2010/main" val="18323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185738" y="111363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R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04788" y="3249291"/>
            <a:ext cx="380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634921" name="Text Box 41"/>
          <p:cNvSpPr txBox="1">
            <a:spLocks noChangeArrowheads="1"/>
          </p:cNvSpPr>
          <p:nvPr/>
        </p:nvSpPr>
        <p:spPr bwMode="auto">
          <a:xfrm>
            <a:off x="4180036" y="1149351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R×S</a:t>
            </a:r>
            <a:r>
              <a:rPr lang="zh-CN" altLang="en-US" sz="2400" dirty="0">
                <a:solidFill>
                  <a:srgbClr val="C2430A"/>
                </a:solidFill>
                <a:latin typeface="Tahoma" pitchFamily="34" charset="0"/>
              </a:rPr>
              <a:t>：</a:t>
            </a: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X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0463"/>
              </p:ext>
            </p:extLst>
          </p:nvPr>
        </p:nvGraphicFramePr>
        <p:xfrm>
          <a:off x="166688" y="1693069"/>
          <a:ext cx="2808312" cy="12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74306"/>
              </p:ext>
            </p:extLst>
          </p:nvPr>
        </p:nvGraphicFramePr>
        <p:xfrm>
          <a:off x="166688" y="3789040"/>
          <a:ext cx="330614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83984"/>
              </p:ext>
            </p:extLst>
          </p:nvPr>
        </p:nvGraphicFramePr>
        <p:xfrm>
          <a:off x="4180036" y="1693069"/>
          <a:ext cx="476213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R.A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R.B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S.B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S.C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S.D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3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数据操作：总结 （内、外）连接 </a:t>
            </a:r>
            <a:r>
              <a:rPr lang="en-US" altLang="zh-CN" sz="3200" dirty="0">
                <a:ea typeface="宋体" charset="-122"/>
              </a:rPr>
              <a:t>+ </a:t>
            </a:r>
            <a:r>
              <a:rPr lang="zh-CN" altLang="en-US" sz="3200" dirty="0">
                <a:ea typeface="宋体" charset="-122"/>
              </a:rPr>
              <a:t>选择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11300"/>
            <a:ext cx="7372350" cy="24852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 INNER JOIN SC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ON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5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数据操作：总结  不相关子查询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447800"/>
            <a:ext cx="7372350" cy="23412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IN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( 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FROM SC WHERE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 )</a:t>
            </a:r>
          </a:p>
        </p:txBody>
      </p:sp>
    </p:spTree>
    <p:extLst>
      <p:ext uri="{BB962C8B-B14F-4D97-AF65-F5344CB8AC3E}">
        <p14:creationId xmlns:p14="http://schemas.microsoft.com/office/powerpoint/2010/main" val="4697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数据操作：总结  相关子查询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SELECT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Sname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FROM Student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WHERE EXISTS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(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SELECT * FROM SC 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WHERE  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=‘2’ 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  AND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Student.Sno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=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SC.Sno</a:t>
            </a: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   )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8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800600"/>
            <a:ext cx="81534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24" y="122237"/>
            <a:ext cx="7694612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635945" name="Text Box 41"/>
          <p:cNvSpPr txBox="1">
            <a:spLocks noChangeArrowheads="1"/>
          </p:cNvSpPr>
          <p:nvPr/>
        </p:nvSpPr>
        <p:spPr bwMode="auto">
          <a:xfrm>
            <a:off x="4935876" y="5030124"/>
            <a:ext cx="27286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R</a:t>
            </a:r>
            <a:r>
              <a:rPr lang="en-US" altLang="zh-CN" sz="2400" dirty="0">
                <a:solidFill>
                  <a:srgbClr val="C2430A"/>
                </a:solidFill>
                <a:latin typeface="宋体" charset="-122"/>
              </a:rPr>
              <a:t>∞</a:t>
            </a: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S</a:t>
            </a:r>
            <a:r>
              <a:rPr lang="zh-CN" altLang="en-US" sz="2400" dirty="0">
                <a:solidFill>
                  <a:srgbClr val="C2430A"/>
                </a:solidFill>
                <a:latin typeface="Tahoma" pitchFamily="34" charset="0"/>
              </a:rPr>
              <a:t>（自然连接）</a:t>
            </a:r>
            <a:endParaRPr lang="en-US" altLang="zh-CN" sz="2400" dirty="0">
              <a:solidFill>
                <a:srgbClr val="C2430A"/>
              </a:solidFill>
              <a:latin typeface="Tahoma" pitchFamily="34" charset="0"/>
            </a:endParaRPr>
          </a:p>
        </p:txBody>
      </p:sp>
      <p:sp>
        <p:nvSpPr>
          <p:cNvPr id="635968" name="Text Box 64"/>
          <p:cNvSpPr txBox="1">
            <a:spLocks noChangeArrowheads="1"/>
          </p:cNvSpPr>
          <p:nvPr/>
        </p:nvSpPr>
        <p:spPr bwMode="auto">
          <a:xfrm>
            <a:off x="4804908" y="2142579"/>
            <a:ext cx="2736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R</a:t>
            </a:r>
            <a:r>
              <a:rPr lang="en-US" altLang="zh-CN" sz="2400" dirty="0">
                <a:solidFill>
                  <a:srgbClr val="C2430A"/>
                </a:solidFill>
                <a:latin typeface="宋体" charset="-122"/>
              </a:rPr>
              <a:t>∞</a:t>
            </a: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S</a:t>
            </a:r>
            <a:r>
              <a:rPr lang="zh-CN" altLang="en-US" sz="2400" dirty="0">
                <a:solidFill>
                  <a:srgbClr val="C2430A"/>
                </a:solidFill>
                <a:latin typeface="Tahoma" pitchFamily="34" charset="0"/>
              </a:rPr>
              <a:t>（等值连接）</a:t>
            </a:r>
            <a:endParaRPr lang="en-US" altLang="zh-CN" sz="2400" dirty="0">
              <a:solidFill>
                <a:srgbClr val="C2430A"/>
              </a:solidFill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6864" y="1052736"/>
            <a:ext cx="3954190" cy="101566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SELECT  *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FROM 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WHERE  R.B=S.B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152624" y="1193981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R×S</a:t>
            </a:r>
            <a:r>
              <a:rPr lang="zh-CN" altLang="en-US" sz="2400" dirty="0">
                <a:solidFill>
                  <a:srgbClr val="C2430A"/>
                </a:solidFill>
                <a:latin typeface="Tahoma" pitchFamily="34" charset="0"/>
              </a:rPr>
              <a:t>：</a:t>
            </a:r>
            <a:r>
              <a:rPr lang="en-US" altLang="zh-CN" sz="2400" dirty="0">
                <a:solidFill>
                  <a:srgbClr val="C2430A"/>
                </a:solidFill>
                <a:latin typeface="Tahoma" pitchFamily="34" charset="0"/>
              </a:rPr>
              <a:t>X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17924"/>
              </p:ext>
            </p:extLst>
          </p:nvPr>
        </p:nvGraphicFramePr>
        <p:xfrm>
          <a:off x="152624" y="1744250"/>
          <a:ext cx="434737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39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R.A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R.B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S.B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S.C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S.D</a:t>
                      </a:r>
                    </a:p>
                  </a:txBody>
                  <a:tcPr horzOverflow="overflow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32275"/>
              </p:ext>
            </p:extLst>
          </p:nvPr>
        </p:nvGraphicFramePr>
        <p:xfrm>
          <a:off x="4804908" y="2604244"/>
          <a:ext cx="42119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R.A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R.B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S.B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S.C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S.D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4872846"/>
              </p:ext>
            </p:extLst>
          </p:nvPr>
        </p:nvGraphicFramePr>
        <p:xfrm>
          <a:off x="4935876" y="5582060"/>
          <a:ext cx="26633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18352" y="4010098"/>
            <a:ext cx="395419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SELECT  R.A, R.B, S.C, S.D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FROM 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WHERE  R.B=S.B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9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45" grpId="0"/>
      <p:bldP spid="635968" grpId="0"/>
      <p:bldP spid="1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数据操作：连接查询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3766005"/>
            <a:ext cx="7834064" cy="260644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等值与非等值连接查询</a:t>
            </a:r>
          </a:p>
          <a:p>
            <a:pPr eaLnBrk="1" hangingPunct="1"/>
            <a:r>
              <a:rPr lang="zh-CN" altLang="en-US" sz="3200" dirty="0">
                <a:ea typeface="宋体" charset="-122"/>
              </a:rPr>
              <a:t>自身连接</a:t>
            </a:r>
          </a:p>
          <a:p>
            <a:pPr eaLnBrk="1" hangingPunct="1"/>
            <a:r>
              <a:rPr lang="zh-CN" altLang="en-US" sz="3200" dirty="0">
                <a:ea typeface="宋体" charset="-122"/>
              </a:rPr>
              <a:t>复合条件连接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外连接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40" y="1556792"/>
            <a:ext cx="2557884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SELECT  *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FROM 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WHERE  R.B=S.B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580952"/>
            <a:ext cx="2557884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SELECT  *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FROM  </a:t>
            </a:r>
            <a:r>
              <a:rPr lang="en-US" altLang="zh-CN" dirty="0">
                <a:solidFill>
                  <a:srgbClr val="C00000"/>
                </a:solidFill>
              </a:rPr>
              <a:t>R, S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WHERE  R.B=S.B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7092280" y="3573016"/>
            <a:ext cx="1368152" cy="442674"/>
          </a:xfrm>
          <a:prstGeom prst="wedgeRoundRectCallout">
            <a:avLst>
              <a:gd name="adj1" fmla="val -73596"/>
              <a:gd name="adj2" fmla="val -390317"/>
              <a:gd name="adj3" fmla="val 16667"/>
            </a:avLst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C00000"/>
                </a:solidFill>
              </a:rPr>
              <a:t>笛卡尔积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131840" y="2088783"/>
            <a:ext cx="208823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37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6465</TotalTime>
  <Words>5034</Words>
  <Application>Microsoft Office PowerPoint</Application>
  <PresentationFormat>全屏显示(4:3)</PresentationFormat>
  <Paragraphs>1302</Paragraphs>
  <Slides>73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黑体</vt:lpstr>
      <vt:lpstr>楷体</vt:lpstr>
      <vt:lpstr>宋体</vt:lpstr>
      <vt:lpstr>Arial</vt:lpstr>
      <vt:lpstr>Calibri</vt:lpstr>
      <vt:lpstr>Cambria Math</vt:lpstr>
      <vt:lpstr>Courier New</vt:lpstr>
      <vt:lpstr>Lucida Sans Unicode</vt:lpstr>
      <vt:lpstr>Tahoma</vt:lpstr>
      <vt:lpstr>Times New Roman</vt:lpstr>
      <vt:lpstr>Verdana</vt:lpstr>
      <vt:lpstr>Wingdings</vt:lpstr>
      <vt:lpstr>028betty_white</vt:lpstr>
      <vt:lpstr>数据库系统原理</vt:lpstr>
      <vt:lpstr>讲解纲要</vt:lpstr>
      <vt:lpstr>回顾：SELECT</vt:lpstr>
      <vt:lpstr>回顾：SELECT</vt:lpstr>
      <vt:lpstr>数据操作：进一步的数据查询</vt:lpstr>
      <vt:lpstr>数据操作：连接查询 </vt:lpstr>
      <vt:lpstr>数据操作：连接查询 </vt:lpstr>
      <vt:lpstr>数据操作：连接查询 </vt:lpstr>
      <vt:lpstr>数据操作：连接查询 </vt:lpstr>
      <vt:lpstr>数据操作：连接查询</vt:lpstr>
      <vt:lpstr>数据操作：连接查询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课堂练习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数据操作：连接查询 </vt:lpstr>
      <vt:lpstr>思考问题：</vt:lpstr>
      <vt:lpstr>数据操作：连接查询优化</vt:lpstr>
      <vt:lpstr>讲解纲要</vt:lpstr>
      <vt:lpstr>数据操作：嵌套查询</vt:lpstr>
      <vt:lpstr>数据操作：嵌套查询示例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数据操作：嵌套查询</vt:lpstr>
      <vt:lpstr>讲解纲要</vt:lpstr>
      <vt:lpstr>数据操作：嵌套查询   相关子查询</vt:lpstr>
      <vt:lpstr>数据操作：嵌套查询   相关子查询</vt:lpstr>
      <vt:lpstr>数据操作：嵌套查询   相关子查询</vt:lpstr>
      <vt:lpstr>数据操作：嵌套查询   相关子查询</vt:lpstr>
      <vt:lpstr>数据操作：嵌套查询   相关子查询</vt:lpstr>
      <vt:lpstr>数据操作：嵌套查询   带有EXISTS谓词的子查询</vt:lpstr>
      <vt:lpstr>数据操作：嵌套查询   相关子查询</vt:lpstr>
      <vt:lpstr>数据操作：嵌套查询   相关子查询</vt:lpstr>
      <vt:lpstr>数据操作：嵌套查询   带有EXISTS谓词的子查询</vt:lpstr>
      <vt:lpstr>数据操作：嵌套查询   带有EXISTS谓词的子查询</vt:lpstr>
      <vt:lpstr>数据操作：嵌套查询   带有EXISTS谓词的子查询</vt:lpstr>
      <vt:lpstr>数据操作：嵌套查询   带有EXISTS谓词的子查询</vt:lpstr>
      <vt:lpstr>数据操作：嵌套查询   带有EXISTS谓词的子查询</vt:lpstr>
      <vt:lpstr>数据操作：嵌套查询   带有EXISTS谓词的子查询</vt:lpstr>
      <vt:lpstr>数据操作：嵌套查询   带有EXISTS谓词的子查询</vt:lpstr>
      <vt:lpstr>数据操作：集合查询</vt:lpstr>
      <vt:lpstr>数据操作：集合查询</vt:lpstr>
      <vt:lpstr>数据操作：集合查询</vt:lpstr>
      <vt:lpstr>数据操作：集合查询</vt:lpstr>
      <vt:lpstr>数据操作：集合查询</vt:lpstr>
      <vt:lpstr>数据操作：集合查询</vt:lpstr>
      <vt:lpstr>数据操作：总结</vt:lpstr>
      <vt:lpstr>数据操作：总结</vt:lpstr>
      <vt:lpstr>数据操作：总结  笛卡尔积 + 选择</vt:lpstr>
      <vt:lpstr>数据操作：总结 （内、外）连接 + 选择</vt:lpstr>
      <vt:lpstr>数据操作：总结  不相关子查询</vt:lpstr>
      <vt:lpstr>数据操作：总结  相关子查询</vt:lpstr>
      <vt:lpstr>Thank you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yiyo Lee</cp:lastModifiedBy>
  <cp:revision>95</cp:revision>
  <dcterms:created xsi:type="dcterms:W3CDTF">2013-05-28T06:12:06Z</dcterms:created>
  <dcterms:modified xsi:type="dcterms:W3CDTF">2020-03-24T00:50:39Z</dcterms:modified>
</cp:coreProperties>
</file>