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57"/>
  </p:notesMasterIdLst>
  <p:handoutMasterIdLst>
    <p:handoutMasterId r:id="rId58"/>
  </p:handoutMasterIdLst>
  <p:sldIdLst>
    <p:sldId id="283" r:id="rId2"/>
    <p:sldId id="264" r:id="rId3"/>
    <p:sldId id="410" r:id="rId4"/>
    <p:sldId id="413" r:id="rId5"/>
    <p:sldId id="415" r:id="rId6"/>
    <p:sldId id="416" r:id="rId7"/>
    <p:sldId id="417" r:id="rId8"/>
    <p:sldId id="418" r:id="rId9"/>
    <p:sldId id="428" r:id="rId10"/>
    <p:sldId id="470" r:id="rId11"/>
    <p:sldId id="430" r:id="rId12"/>
    <p:sldId id="431" r:id="rId13"/>
    <p:sldId id="433" r:id="rId14"/>
    <p:sldId id="434" r:id="rId15"/>
    <p:sldId id="435" r:id="rId16"/>
    <p:sldId id="471" r:id="rId17"/>
    <p:sldId id="436" r:id="rId18"/>
    <p:sldId id="437" r:id="rId19"/>
    <p:sldId id="438" r:id="rId20"/>
    <p:sldId id="445" r:id="rId21"/>
    <p:sldId id="446" r:id="rId22"/>
    <p:sldId id="448" r:id="rId23"/>
    <p:sldId id="472" r:id="rId24"/>
    <p:sldId id="397" r:id="rId25"/>
    <p:sldId id="449" r:id="rId26"/>
    <p:sldId id="451" r:id="rId27"/>
    <p:sldId id="453" r:id="rId28"/>
    <p:sldId id="454" r:id="rId29"/>
    <p:sldId id="473" r:id="rId30"/>
    <p:sldId id="455" r:id="rId31"/>
    <p:sldId id="474" r:id="rId32"/>
    <p:sldId id="456" r:id="rId33"/>
    <p:sldId id="419" r:id="rId34"/>
    <p:sldId id="420" r:id="rId35"/>
    <p:sldId id="422" r:id="rId36"/>
    <p:sldId id="423" r:id="rId37"/>
    <p:sldId id="424" r:id="rId38"/>
    <p:sldId id="476" r:id="rId39"/>
    <p:sldId id="425" r:id="rId40"/>
    <p:sldId id="457" r:id="rId41"/>
    <p:sldId id="475" r:id="rId42"/>
    <p:sldId id="459" r:id="rId43"/>
    <p:sldId id="460" r:id="rId44"/>
    <p:sldId id="462" r:id="rId45"/>
    <p:sldId id="477" r:id="rId46"/>
    <p:sldId id="426" r:id="rId47"/>
    <p:sldId id="478" r:id="rId48"/>
    <p:sldId id="463" r:id="rId49"/>
    <p:sldId id="464" r:id="rId50"/>
    <p:sldId id="465" r:id="rId51"/>
    <p:sldId id="467" r:id="rId52"/>
    <p:sldId id="468" r:id="rId53"/>
    <p:sldId id="411" r:id="rId54"/>
    <p:sldId id="469" r:id="rId55"/>
    <p:sldId id="284" r:id="rId56"/>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33CC"/>
    <a:srgbClr val="003399"/>
    <a:srgbClr val="F8F8F8"/>
    <a:srgbClr val="FFFFCC"/>
    <a:srgbClr val="FFCCFF"/>
    <a:srgbClr val="FF99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92" autoAdjust="0"/>
    <p:restoredTop sz="91160" autoAdjust="0"/>
  </p:normalViewPr>
  <p:slideViewPr>
    <p:cSldViewPr snapToObjects="1">
      <p:cViewPr varScale="1">
        <p:scale>
          <a:sx n="58" d="100"/>
          <a:sy n="58" d="100"/>
        </p:scale>
        <p:origin x="1788" y="44"/>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67D3C1-DBE5-4313-B0AE-7576C2CF09FB}" type="datetimeFigureOut">
              <a:rPr lang="zh-CN" altLang="en-US" smtClean="0"/>
              <a:t>2020/3/24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22150-2A30-4D70-8B9E-4D395DDAC172}" type="slidenum">
              <a:rPr lang="zh-CN" altLang="en-US" smtClean="0"/>
              <a:t>‹#›</a:t>
            </a:fld>
            <a:endParaRPr lang="zh-CN" altLang="en-US"/>
          </a:p>
        </p:txBody>
      </p:sp>
    </p:spTree>
    <p:extLst>
      <p:ext uri="{BB962C8B-B14F-4D97-AF65-F5344CB8AC3E}">
        <p14:creationId xmlns:p14="http://schemas.microsoft.com/office/powerpoint/2010/main" val="2696999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771800"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latin typeface="黑体" panose="02010609060101010101" pitchFamily="49" charset="-122"/>
                <a:ea typeface="黑体" panose="02010609060101010101" pitchFamily="49" charset="-122"/>
              </a:rPr>
              <a:t>数据库系统原理</a:t>
            </a:r>
            <a:endParaRPr lang="ko-KR" altLang="en-US" dirty="0">
              <a:latin typeface="黑体" panose="02010609060101010101" pitchFamily="49" charset="-122"/>
            </a:endParaRPr>
          </a:p>
        </p:txBody>
      </p:sp>
      <p:sp>
        <p:nvSpPr>
          <p:cNvPr id="70659" name="Rectangle 1027"/>
          <p:cNvSpPr>
            <a:spLocks noGrp="1" noChangeArrowheads="1"/>
          </p:cNvSpPr>
          <p:nvPr>
            <p:ph type="subTitle" idx="1"/>
          </p:nvPr>
        </p:nvSpPr>
        <p:spPr bwMode="auto">
          <a:xfrm>
            <a:off x="1371600" y="4876800"/>
            <a:ext cx="6400800" cy="640432"/>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sz="2000" b="0" dirty="0">
                <a:latin typeface="黑体" panose="02010609060101010101" pitchFamily="49" charset="-122"/>
                <a:ea typeface="黑体" panose="02010609060101010101" pitchFamily="49" charset="-122"/>
              </a:rPr>
              <a:t>桂林电子科技大学 计算机与信息安全学院</a:t>
            </a:r>
            <a:endParaRPr lang="ko-KR" altLang="en-US" sz="2000" b="0" dirty="0">
              <a:latin typeface="黑体" panose="02010609060101010101" pitchFamily="49" charset="-122"/>
              <a:ea typeface="굴림"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插入操作思考问题</a:t>
            </a:r>
          </a:p>
        </p:txBody>
      </p:sp>
      <p:sp>
        <p:nvSpPr>
          <p:cNvPr id="3" name="内容占位符 2"/>
          <p:cNvSpPr>
            <a:spLocks noGrp="1"/>
          </p:cNvSpPr>
          <p:nvPr>
            <p:ph idx="1"/>
          </p:nvPr>
        </p:nvSpPr>
        <p:spPr>
          <a:xfrm>
            <a:off x="103842" y="1700808"/>
            <a:ext cx="8958262" cy="46755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存在另一类插入操作，其用</a:t>
            </a:r>
            <a:r>
              <a:rPr lang="en-US" altLang="zh-CN" dirty="0">
                <a:ea typeface="宋体" panose="02010600030101010101" pitchFamily="2" charset="-122"/>
              </a:rPr>
              <a:t>SELECT…INTO</a:t>
            </a:r>
            <a:r>
              <a:rPr lang="zh-CN" altLang="en-US" dirty="0">
                <a:ea typeface="宋体" panose="02010600030101010101" pitchFamily="2" charset="-122"/>
              </a:rPr>
              <a:t>表达，请查阅资料，理解其与</a:t>
            </a:r>
            <a:r>
              <a:rPr lang="en-US" altLang="zh-CN" dirty="0">
                <a:ea typeface="宋体" panose="02010600030101010101" pitchFamily="2" charset="-122"/>
              </a:rPr>
              <a:t>INSERT…INTO…SELECT</a:t>
            </a:r>
            <a:r>
              <a:rPr lang="zh-CN" altLang="en-US" dirty="0">
                <a:ea typeface="宋体" panose="02010600030101010101" pitchFamily="2" charset="-122"/>
              </a:rPr>
              <a:t>的不同之处。</a:t>
            </a:r>
            <a:endParaRPr lang="zh-CN" altLang="en-US" dirty="0"/>
          </a:p>
        </p:txBody>
      </p:sp>
    </p:spTree>
    <p:extLst>
      <p:ext uri="{BB962C8B-B14F-4D97-AF65-F5344CB8AC3E}">
        <p14:creationId xmlns:p14="http://schemas.microsoft.com/office/powerpoint/2010/main" val="346442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插入操作总结</a:t>
            </a:r>
          </a:p>
        </p:txBody>
      </p:sp>
      <p:sp>
        <p:nvSpPr>
          <p:cNvPr id="3" name="内容占位符 2"/>
          <p:cNvSpPr>
            <a:spLocks noGrp="1"/>
          </p:cNvSpPr>
          <p:nvPr>
            <p:ph idx="1"/>
          </p:nvPr>
        </p:nvSpPr>
        <p:spPr>
          <a:xfrm>
            <a:off x="103842" y="1484784"/>
            <a:ext cx="8958262" cy="46755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en-US" altLang="zh-CN" dirty="0">
                <a:ea typeface="宋体" panose="02010600030101010101" pitchFamily="2" charset="-122"/>
              </a:rPr>
              <a:t>RDBMS</a:t>
            </a:r>
            <a:r>
              <a:rPr lang="zh-CN" altLang="en-US" dirty="0">
                <a:ea typeface="宋体" panose="02010600030101010101" pitchFamily="2" charset="-122"/>
              </a:rPr>
              <a:t>在执行插入语句时会检查所插元组是否破坏表上已定义的完整性规则</a:t>
            </a:r>
          </a:p>
          <a:p>
            <a:pPr lvl="1">
              <a:lnSpc>
                <a:spcPts val="3800"/>
              </a:lnSpc>
            </a:pPr>
            <a:r>
              <a:rPr lang="zh-CN" altLang="en-US" dirty="0"/>
              <a:t>实体完整性</a:t>
            </a:r>
          </a:p>
          <a:p>
            <a:pPr lvl="1">
              <a:lnSpc>
                <a:spcPts val="3800"/>
              </a:lnSpc>
            </a:pPr>
            <a:r>
              <a:rPr lang="zh-CN" altLang="en-US" dirty="0"/>
              <a:t>参照完整性</a:t>
            </a:r>
          </a:p>
          <a:p>
            <a:pPr lvl="1">
              <a:lnSpc>
                <a:spcPts val="3800"/>
              </a:lnSpc>
            </a:pPr>
            <a:r>
              <a:rPr lang="zh-CN" altLang="en-US" dirty="0"/>
              <a:t>用户定义的完整性</a:t>
            </a:r>
          </a:p>
          <a:p>
            <a:pPr lvl="2">
              <a:lnSpc>
                <a:spcPts val="3800"/>
              </a:lnSpc>
            </a:pPr>
            <a:r>
              <a:rPr lang="en-US" altLang="zh-CN" dirty="0"/>
              <a:t>NOT NULL</a:t>
            </a:r>
            <a:r>
              <a:rPr lang="zh-CN" altLang="en-US" dirty="0"/>
              <a:t>约束</a:t>
            </a:r>
          </a:p>
          <a:p>
            <a:pPr lvl="2">
              <a:lnSpc>
                <a:spcPts val="3800"/>
              </a:lnSpc>
            </a:pPr>
            <a:r>
              <a:rPr lang="en-US" altLang="zh-CN" dirty="0"/>
              <a:t>UNIQUE</a:t>
            </a:r>
            <a:r>
              <a:rPr lang="zh-CN" altLang="en-US" dirty="0"/>
              <a:t>约束</a:t>
            </a:r>
          </a:p>
          <a:p>
            <a:pPr lvl="2">
              <a:lnSpc>
                <a:spcPts val="3800"/>
              </a:lnSpc>
            </a:pPr>
            <a:r>
              <a:rPr lang="zh-CN" altLang="en-US" dirty="0"/>
              <a:t>值域约束</a:t>
            </a:r>
          </a:p>
        </p:txBody>
      </p:sp>
    </p:spTree>
    <p:extLst>
      <p:ext uri="{BB962C8B-B14F-4D97-AF65-F5344CB8AC3E}">
        <p14:creationId xmlns:p14="http://schemas.microsoft.com/office/powerpoint/2010/main" val="43709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a:t>
            </a:r>
          </a:p>
        </p:txBody>
      </p:sp>
      <p:sp>
        <p:nvSpPr>
          <p:cNvPr id="3" name="内容占位符 2"/>
          <p:cNvSpPr>
            <a:spLocks noGrp="1"/>
          </p:cNvSpPr>
          <p:nvPr>
            <p:ph idx="1"/>
          </p:nvPr>
        </p:nvSpPr>
        <p:spPr>
          <a:xfrm>
            <a:off x="180463" y="1213338"/>
            <a:ext cx="8677026" cy="5184576"/>
          </a:xfrm>
        </p:spPr>
        <p:txBody>
          <a:bodyPr/>
          <a:lstStyle/>
          <a:p>
            <a:pPr>
              <a:lnSpc>
                <a:spcPct val="90000"/>
              </a:lnSpc>
            </a:pPr>
            <a:r>
              <a:rPr lang="zh-CN" altLang="en-US" dirty="0">
                <a:ea typeface="宋体" panose="02010600030101010101" pitchFamily="2" charset="-122"/>
              </a:rPr>
              <a:t>语句格式</a:t>
            </a:r>
            <a:endParaRPr lang="en-US" altLang="zh-CN" dirty="0">
              <a:ea typeface="宋体" panose="02010600030101010101" pitchFamily="2" charset="-122"/>
            </a:endParaRPr>
          </a:p>
          <a:p>
            <a:pPr marL="0" indent="0">
              <a:lnSpc>
                <a:spcPct val="90000"/>
              </a:lnSpc>
              <a:buNone/>
            </a:pPr>
            <a:endParaRPr lang="zh-CN" altLang="en-US" dirty="0">
              <a:ea typeface="宋体" panose="02010600030101010101" pitchFamily="2" charset="-122"/>
            </a:endParaRPr>
          </a:p>
          <a:p>
            <a:pPr>
              <a:lnSpc>
                <a:spcPct val="90000"/>
              </a:lnSpc>
              <a:buNone/>
            </a:pPr>
            <a:r>
              <a:rPr lang="zh-CN" altLang="en-US" dirty="0">
                <a:ea typeface="宋体" panose="02010600030101010101" pitchFamily="2" charset="-122"/>
              </a:rPr>
              <a:t>   </a:t>
            </a:r>
            <a:r>
              <a:rPr lang="en-US" altLang="zh-CN" sz="2400" dirty="0">
                <a:solidFill>
                  <a:srgbClr val="3366CC"/>
                </a:solidFill>
                <a:ea typeface="宋体" panose="02010600030101010101" pitchFamily="2" charset="-122"/>
              </a:rPr>
              <a:t>UPDATE</a:t>
            </a:r>
            <a:r>
              <a:rPr lang="en-US" altLang="zh-CN" sz="2400" dirty="0">
                <a:ea typeface="宋体" panose="02010600030101010101" pitchFamily="2" charset="-122"/>
              </a:rPr>
              <a:t>  &lt;</a:t>
            </a:r>
            <a:r>
              <a:rPr lang="zh-CN" altLang="en-US" sz="2400" dirty="0">
                <a:ea typeface="宋体" panose="02010600030101010101" pitchFamily="2" charset="-122"/>
              </a:rPr>
              <a:t>表名</a:t>
            </a:r>
            <a:r>
              <a:rPr lang="en-US" altLang="zh-CN" sz="2400" dirty="0">
                <a:ea typeface="宋体" panose="02010600030101010101" pitchFamily="2" charset="-122"/>
              </a:rPr>
              <a:t>&gt;</a:t>
            </a:r>
          </a:p>
          <a:p>
            <a:pPr>
              <a:lnSpc>
                <a:spcPct val="90000"/>
              </a:lnSpc>
              <a:buNone/>
            </a:pPr>
            <a:r>
              <a:rPr lang="en-US" altLang="zh-CN" sz="2400" dirty="0">
                <a:ea typeface="宋体" panose="02010600030101010101" pitchFamily="2" charset="-122"/>
              </a:rPr>
              <a:t>    </a:t>
            </a:r>
            <a:r>
              <a:rPr lang="en-US" altLang="zh-CN" sz="2400" dirty="0">
                <a:solidFill>
                  <a:srgbClr val="3366CC"/>
                </a:solidFill>
                <a:ea typeface="宋体" panose="02010600030101010101" pitchFamily="2" charset="-122"/>
              </a:rPr>
              <a:t>SET </a:t>
            </a:r>
            <a:r>
              <a:rPr lang="en-US" altLang="zh-CN" sz="2400" dirty="0">
                <a:ea typeface="宋体" panose="02010600030101010101" pitchFamily="2" charset="-122"/>
              </a:rPr>
              <a:t> &lt;</a:t>
            </a:r>
            <a:r>
              <a:rPr lang="zh-CN" altLang="en-US" sz="2400" dirty="0">
                <a:ea typeface="宋体" panose="02010600030101010101" pitchFamily="2" charset="-122"/>
              </a:rPr>
              <a:t>列名</a:t>
            </a:r>
            <a:r>
              <a:rPr lang="en-US" altLang="zh-CN" sz="2400" dirty="0">
                <a:ea typeface="宋体" panose="02010600030101010101" pitchFamily="2" charset="-122"/>
              </a:rPr>
              <a:t>&gt;=&lt;</a:t>
            </a:r>
            <a:r>
              <a:rPr lang="zh-CN" altLang="en-US" sz="2400" dirty="0">
                <a:ea typeface="宋体" panose="02010600030101010101" pitchFamily="2" charset="-122"/>
              </a:rPr>
              <a:t>表达式</a:t>
            </a:r>
            <a:r>
              <a:rPr lang="en-US" altLang="zh-CN" sz="2400" dirty="0">
                <a:ea typeface="宋体" panose="02010600030101010101" pitchFamily="2" charset="-122"/>
              </a:rPr>
              <a:t>&gt; [</a:t>
            </a:r>
            <a:r>
              <a:rPr lang="zh-CN" altLang="en-US" sz="2400" dirty="0">
                <a:ea typeface="宋体" panose="02010600030101010101" pitchFamily="2" charset="-122"/>
              </a:rPr>
              <a:t>，</a:t>
            </a:r>
            <a:r>
              <a:rPr lang="en-US" altLang="zh-CN" sz="2400" dirty="0">
                <a:ea typeface="宋体" panose="02010600030101010101" pitchFamily="2" charset="-122"/>
              </a:rPr>
              <a:t>&lt;</a:t>
            </a:r>
            <a:r>
              <a:rPr lang="zh-CN" altLang="en-US" sz="2400" dirty="0">
                <a:ea typeface="宋体" panose="02010600030101010101" pitchFamily="2" charset="-122"/>
              </a:rPr>
              <a:t>列名</a:t>
            </a:r>
            <a:r>
              <a:rPr lang="en-US" altLang="zh-CN" sz="2400" dirty="0">
                <a:ea typeface="宋体" panose="02010600030101010101" pitchFamily="2" charset="-122"/>
              </a:rPr>
              <a:t>&gt;=&lt;</a:t>
            </a:r>
            <a:r>
              <a:rPr lang="zh-CN" altLang="en-US" sz="2400" dirty="0">
                <a:ea typeface="宋体" panose="02010600030101010101" pitchFamily="2" charset="-122"/>
              </a:rPr>
              <a:t>表达式</a:t>
            </a:r>
            <a:r>
              <a:rPr lang="en-US" altLang="zh-CN" sz="2400" dirty="0">
                <a:ea typeface="宋体" panose="02010600030101010101" pitchFamily="2" charset="-122"/>
              </a:rPr>
              <a:t>&gt;] …</a:t>
            </a:r>
          </a:p>
          <a:p>
            <a:pPr>
              <a:lnSpc>
                <a:spcPct val="90000"/>
              </a:lnSpc>
              <a:buNone/>
            </a:pPr>
            <a:r>
              <a:rPr lang="en-US" altLang="zh-CN" sz="2400" dirty="0">
                <a:ea typeface="宋体" panose="02010600030101010101" pitchFamily="2" charset="-122"/>
              </a:rPr>
              <a:t>    [WHERE &lt;</a:t>
            </a:r>
            <a:r>
              <a:rPr lang="zh-CN" altLang="en-US" sz="2400" dirty="0">
                <a:ea typeface="宋体" panose="02010600030101010101" pitchFamily="2" charset="-122"/>
              </a:rPr>
              <a:t>条件</a:t>
            </a:r>
            <a:r>
              <a:rPr lang="en-US" altLang="zh-CN" sz="2400" dirty="0">
                <a:ea typeface="宋体" panose="02010600030101010101" pitchFamily="2" charset="-122"/>
              </a:rPr>
              <a:t>&gt;]</a:t>
            </a:r>
          </a:p>
          <a:p>
            <a:pPr lvl="1">
              <a:lnSpc>
                <a:spcPct val="90000"/>
              </a:lnSpc>
              <a:buNone/>
            </a:pPr>
            <a:endParaRPr lang="en-US" altLang="zh-CN" dirty="0">
              <a:ea typeface="宋体" panose="02010600030101010101" pitchFamily="2" charset="-122"/>
            </a:endParaRPr>
          </a:p>
          <a:p>
            <a:pPr lvl="1">
              <a:lnSpc>
                <a:spcPct val="90000"/>
              </a:lnSpc>
              <a:buNone/>
            </a:pPr>
            <a:endParaRPr lang="en-US" altLang="zh-CN" dirty="0">
              <a:ea typeface="宋体" panose="02010600030101010101" pitchFamily="2" charset="-122"/>
            </a:endParaRPr>
          </a:p>
          <a:p>
            <a:pPr lvl="1">
              <a:lnSpc>
                <a:spcPct val="90000"/>
              </a:lnSpc>
              <a:buNone/>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r>
              <a:rPr lang="zh-CN" altLang="en-US" dirty="0">
                <a:ea typeface="宋体" panose="02010600030101010101" pitchFamily="2" charset="-122"/>
              </a:rPr>
              <a:t>功能</a:t>
            </a:r>
          </a:p>
          <a:p>
            <a:pPr lvl="1">
              <a:lnSpc>
                <a:spcPct val="110000"/>
              </a:lnSpc>
              <a:buSzPct val="75000"/>
              <a:buFont typeface="Wingdings" panose="05000000000000000000" pitchFamily="2" charset="2"/>
              <a:buChar char="n"/>
            </a:pPr>
            <a:r>
              <a:rPr lang="zh-CN" altLang="en-US" dirty="0">
                <a:ea typeface="宋体" panose="02010600030101010101" pitchFamily="2" charset="-122"/>
              </a:rPr>
              <a:t>修改指定表中满足</a:t>
            </a:r>
            <a:r>
              <a:rPr lang="en-US" altLang="zh-CN" dirty="0">
                <a:ea typeface="宋体" panose="02010600030101010101" pitchFamily="2" charset="-122"/>
              </a:rPr>
              <a:t>WHERE</a:t>
            </a:r>
            <a:r>
              <a:rPr lang="zh-CN" altLang="en-US" dirty="0">
                <a:ea typeface="宋体" panose="02010600030101010101" pitchFamily="2" charset="-122"/>
              </a:rPr>
              <a:t>子句条件的元组</a:t>
            </a:r>
          </a:p>
        </p:txBody>
      </p:sp>
      <p:sp>
        <p:nvSpPr>
          <p:cNvPr id="4" name="圆角矩形标注 3"/>
          <p:cNvSpPr/>
          <p:nvPr/>
        </p:nvSpPr>
        <p:spPr bwMode="auto">
          <a:xfrm>
            <a:off x="6049737" y="696010"/>
            <a:ext cx="2865663" cy="1691243"/>
          </a:xfrm>
          <a:prstGeom prst="wedgeRoundRectCallout">
            <a:avLst>
              <a:gd name="adj1" fmla="val -112740"/>
              <a:gd name="adj2" fmla="val 58099"/>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342900" indent="-342900" algn="l">
              <a:lnSpc>
                <a:spcPts val="2800"/>
              </a:lnSpc>
              <a:buSzPct val="75000"/>
              <a:buFont typeface="Wingdings" panose="05000000000000000000" pitchFamily="2" charset="2"/>
              <a:buChar char="l"/>
            </a:pPr>
            <a:r>
              <a:rPr lang="en-US" altLang="zh-CN" dirty="0">
                <a:solidFill>
                  <a:srgbClr val="C00000"/>
                </a:solidFill>
                <a:ea typeface="宋体" panose="02010600030101010101" pitchFamily="2" charset="-122"/>
              </a:rPr>
              <a:t>SET</a:t>
            </a:r>
            <a:r>
              <a:rPr lang="zh-CN" altLang="en-US" dirty="0">
                <a:solidFill>
                  <a:srgbClr val="C00000"/>
                </a:solidFill>
                <a:ea typeface="宋体" panose="02010600030101010101" pitchFamily="2" charset="-122"/>
              </a:rPr>
              <a:t>子句</a:t>
            </a:r>
          </a:p>
          <a:p>
            <a:pPr marL="800100" lvl="1" indent="-342900" algn="l">
              <a:lnSpc>
                <a:spcPts val="2800"/>
              </a:lnSpc>
              <a:buSzPct val="75000"/>
              <a:buFont typeface="Wingdings" panose="05000000000000000000" pitchFamily="2" charset="2"/>
              <a:buChar char="Ø"/>
            </a:pPr>
            <a:r>
              <a:rPr lang="zh-CN" altLang="en-US" dirty="0">
                <a:solidFill>
                  <a:srgbClr val="C00000"/>
                </a:solidFill>
                <a:ea typeface="宋体" panose="02010600030101010101" pitchFamily="2" charset="-122"/>
              </a:rPr>
              <a:t>指定修改方式</a:t>
            </a:r>
          </a:p>
          <a:p>
            <a:pPr marL="800100" lvl="1" indent="-342900" algn="l">
              <a:lnSpc>
                <a:spcPts val="2800"/>
              </a:lnSpc>
              <a:buSzPct val="75000"/>
              <a:buFont typeface="Wingdings" panose="05000000000000000000" pitchFamily="2" charset="2"/>
              <a:buChar char="Ø"/>
            </a:pPr>
            <a:r>
              <a:rPr lang="zh-CN" altLang="en-US" dirty="0">
                <a:solidFill>
                  <a:srgbClr val="C00000"/>
                </a:solidFill>
                <a:ea typeface="宋体" panose="02010600030101010101" pitchFamily="2" charset="-122"/>
              </a:rPr>
              <a:t>要修改的列</a:t>
            </a:r>
          </a:p>
          <a:p>
            <a:pPr marL="800100" lvl="1" indent="-342900" algn="l">
              <a:lnSpc>
                <a:spcPts val="2800"/>
              </a:lnSpc>
              <a:buSzPct val="75000"/>
              <a:buFont typeface="Wingdings" panose="05000000000000000000" pitchFamily="2" charset="2"/>
              <a:buChar char="Ø"/>
            </a:pPr>
            <a:r>
              <a:rPr lang="zh-CN" altLang="en-US" dirty="0">
                <a:solidFill>
                  <a:srgbClr val="C00000"/>
                </a:solidFill>
                <a:ea typeface="宋体" panose="02010600030101010101" pitchFamily="2" charset="-122"/>
              </a:rPr>
              <a:t>修改后取值</a:t>
            </a:r>
          </a:p>
        </p:txBody>
      </p:sp>
      <p:sp>
        <p:nvSpPr>
          <p:cNvPr id="5" name="圆角矩形标注 4"/>
          <p:cNvSpPr/>
          <p:nvPr/>
        </p:nvSpPr>
        <p:spPr bwMode="auto">
          <a:xfrm>
            <a:off x="5561816" y="3429000"/>
            <a:ext cx="3375535" cy="1691243"/>
          </a:xfrm>
          <a:prstGeom prst="wedgeRoundRectCallout">
            <a:avLst>
              <a:gd name="adj1" fmla="val -158378"/>
              <a:gd name="adj2" fmla="val -52862"/>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342900" indent="-342900" algn="l">
              <a:lnSpc>
                <a:spcPts val="2800"/>
              </a:lnSpc>
              <a:buSzPct val="75000"/>
              <a:buFont typeface="Wingdings" panose="05000000000000000000" pitchFamily="2" charset="2"/>
              <a:buChar char="n"/>
            </a:pPr>
            <a:r>
              <a:rPr lang="en-US" altLang="zh-CN" dirty="0">
                <a:solidFill>
                  <a:srgbClr val="C00000"/>
                </a:solidFill>
                <a:ea typeface="宋体" panose="02010600030101010101" pitchFamily="2" charset="-122"/>
              </a:rPr>
              <a:t>WHERE </a:t>
            </a:r>
            <a:r>
              <a:rPr lang="zh-CN" altLang="en-US" dirty="0">
                <a:solidFill>
                  <a:srgbClr val="C00000"/>
                </a:solidFill>
                <a:ea typeface="宋体" panose="02010600030101010101" pitchFamily="2" charset="-122"/>
              </a:rPr>
              <a:t>子句</a:t>
            </a:r>
            <a:endParaRPr lang="en-US" altLang="zh-CN" dirty="0">
              <a:solidFill>
                <a:srgbClr val="C00000"/>
              </a:solidFill>
              <a:ea typeface="宋体" panose="02010600030101010101" pitchFamily="2" charset="-122"/>
            </a:endParaRPr>
          </a:p>
          <a:p>
            <a:pPr marL="800100" lvl="1" indent="-342900" algn="l">
              <a:lnSpc>
                <a:spcPts val="2800"/>
              </a:lnSpc>
              <a:buSzPct val="75000"/>
              <a:buFont typeface="Wingdings" panose="05000000000000000000" pitchFamily="2" charset="2"/>
              <a:buChar char="Ø"/>
            </a:pPr>
            <a:r>
              <a:rPr lang="zh-CN" altLang="en-US" dirty="0">
                <a:solidFill>
                  <a:srgbClr val="C00000"/>
                </a:solidFill>
                <a:ea typeface="宋体" panose="02010600030101010101" pitchFamily="2" charset="-122"/>
              </a:rPr>
              <a:t>指定要修改的元组</a:t>
            </a:r>
          </a:p>
          <a:p>
            <a:pPr marL="800100" lvl="1" indent="-342900" algn="l">
              <a:lnSpc>
                <a:spcPts val="2800"/>
              </a:lnSpc>
              <a:buSzPct val="75000"/>
              <a:buFont typeface="Wingdings" panose="05000000000000000000" pitchFamily="2" charset="2"/>
              <a:buChar char="Ø"/>
            </a:pPr>
            <a:r>
              <a:rPr lang="zh-CN" altLang="en-US" dirty="0">
                <a:solidFill>
                  <a:srgbClr val="C00000"/>
                </a:solidFill>
                <a:ea typeface="宋体" panose="02010600030101010101" pitchFamily="2" charset="-122"/>
              </a:rPr>
              <a:t>缺省表示要修改表中的所有元组</a:t>
            </a:r>
          </a:p>
        </p:txBody>
      </p:sp>
    </p:spTree>
    <p:extLst>
      <p:ext uri="{BB962C8B-B14F-4D97-AF65-F5344CB8AC3E}">
        <p14:creationId xmlns:p14="http://schemas.microsoft.com/office/powerpoint/2010/main" val="291733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a:t>
            </a:r>
          </a:p>
        </p:txBody>
      </p:sp>
      <p:sp>
        <p:nvSpPr>
          <p:cNvPr id="3" name="内容占位符 2"/>
          <p:cNvSpPr>
            <a:spLocks noGrp="1"/>
          </p:cNvSpPr>
          <p:nvPr>
            <p:ph idx="1"/>
          </p:nvPr>
        </p:nvSpPr>
        <p:spPr>
          <a:xfrm>
            <a:off x="71438" y="1484784"/>
            <a:ext cx="8958262" cy="4891604"/>
          </a:xfrm>
        </p:spPr>
        <p:txBody>
          <a:bodyPr/>
          <a:lstStyle/>
          <a:p>
            <a:pPr>
              <a:lnSpc>
                <a:spcPct val="120000"/>
              </a:lnSpc>
            </a:pPr>
            <a:r>
              <a:rPr lang="zh-CN" altLang="en-US" sz="3200" dirty="0">
                <a:ea typeface="宋体" panose="02010600030101010101" pitchFamily="2" charset="-122"/>
              </a:rPr>
              <a:t>依据</a:t>
            </a:r>
            <a:r>
              <a:rPr lang="en-US" altLang="zh-CN" sz="3200" dirty="0">
                <a:ea typeface="宋体" panose="02010600030101010101" pitchFamily="2" charset="-122"/>
              </a:rPr>
              <a:t>WHERE</a:t>
            </a:r>
            <a:r>
              <a:rPr lang="zh-CN" altLang="en-US" sz="3200" dirty="0">
                <a:ea typeface="宋体" panose="02010600030101010101" pitchFamily="2" charset="-122"/>
              </a:rPr>
              <a:t>子句的存在与否与表达方式，存在三种修改语句形态</a:t>
            </a:r>
          </a:p>
          <a:p>
            <a:pPr lvl="1">
              <a:lnSpc>
                <a:spcPct val="120000"/>
              </a:lnSpc>
            </a:pPr>
            <a:r>
              <a:rPr lang="zh-CN" altLang="en-US" sz="2800" dirty="0">
                <a:ea typeface="宋体" panose="02010600030101010101" pitchFamily="2" charset="-122"/>
              </a:rPr>
              <a:t>修改某一个元组的值</a:t>
            </a:r>
          </a:p>
          <a:p>
            <a:pPr lvl="1">
              <a:lnSpc>
                <a:spcPct val="120000"/>
              </a:lnSpc>
            </a:pPr>
            <a:r>
              <a:rPr lang="zh-CN" altLang="en-US" sz="2800" dirty="0">
                <a:ea typeface="宋体" panose="02010600030101010101" pitchFamily="2" charset="-122"/>
              </a:rPr>
              <a:t>修改多个元组的值</a:t>
            </a:r>
          </a:p>
          <a:p>
            <a:pPr lvl="1">
              <a:lnSpc>
                <a:spcPct val="120000"/>
              </a:lnSpc>
            </a:pPr>
            <a:r>
              <a:rPr lang="zh-CN" altLang="en-US" sz="2800" dirty="0">
                <a:ea typeface="宋体" panose="02010600030101010101" pitchFamily="2" charset="-122"/>
              </a:rPr>
              <a:t>带子查询的修改语句</a:t>
            </a:r>
          </a:p>
        </p:txBody>
      </p:sp>
    </p:spTree>
    <p:extLst>
      <p:ext uri="{BB962C8B-B14F-4D97-AF65-F5344CB8AC3E}">
        <p14:creationId xmlns:p14="http://schemas.microsoft.com/office/powerpoint/2010/main" val="368440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修改数据：修改某一元组</a:t>
            </a:r>
          </a:p>
        </p:txBody>
      </p:sp>
      <p:sp>
        <p:nvSpPr>
          <p:cNvPr id="3" name="内容占位符 2"/>
          <p:cNvSpPr>
            <a:spLocks noGrp="1"/>
          </p:cNvSpPr>
          <p:nvPr>
            <p:ph idx="1"/>
          </p:nvPr>
        </p:nvSpPr>
        <p:spPr>
          <a:xfrm>
            <a:off x="71438" y="1191812"/>
            <a:ext cx="7740922" cy="653012"/>
          </a:xfrm>
        </p:spPr>
        <p:txBody>
          <a:bodyPr/>
          <a:lstStyle/>
          <a:p>
            <a:r>
              <a:rPr lang="zh-CN" altLang="en-US" dirty="0">
                <a:ea typeface="宋体" panose="02010600030101010101" pitchFamily="2" charset="-122"/>
              </a:rPr>
              <a:t>将学号为</a:t>
            </a:r>
            <a:r>
              <a:rPr lang="en-US" altLang="zh-CN" dirty="0">
                <a:ea typeface="宋体" panose="02010600030101010101" pitchFamily="2" charset="-122"/>
              </a:rPr>
              <a:t>’03001’</a:t>
            </a:r>
            <a:r>
              <a:rPr lang="zh-CN" altLang="en-US" dirty="0">
                <a:ea typeface="宋体" panose="02010600030101010101" pitchFamily="2" charset="-122"/>
              </a:rPr>
              <a:t>的学生的年龄改为</a:t>
            </a:r>
            <a:r>
              <a:rPr lang="en-US" altLang="zh-CN" dirty="0">
                <a:ea typeface="宋体" panose="02010600030101010101" pitchFamily="2" charset="-122"/>
              </a:rPr>
              <a:t>22</a:t>
            </a:r>
            <a:r>
              <a:rPr lang="zh-CN" altLang="en-US" dirty="0">
                <a:ea typeface="宋体" panose="02010600030101010101" pitchFamily="2" charset="-122"/>
              </a:rPr>
              <a:t>岁</a:t>
            </a:r>
          </a:p>
        </p:txBody>
      </p:sp>
      <p:sp>
        <p:nvSpPr>
          <p:cNvPr id="4" name="Text Box 4"/>
          <p:cNvSpPr txBox="1">
            <a:spLocks noChangeArrowheads="1"/>
          </p:cNvSpPr>
          <p:nvPr/>
        </p:nvSpPr>
        <p:spPr bwMode="auto">
          <a:xfrm>
            <a:off x="71438" y="3974807"/>
            <a:ext cx="3420442" cy="1438855"/>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宋体" panose="02010600030101010101" pitchFamily="2" charset="-122"/>
                <a:ea typeface="宋体" panose="02010600030101010101" pitchFamily="2" charset="-122"/>
              </a:defRPr>
            </a:lvl1pPr>
          </a:lstStyle>
          <a:p>
            <a:r>
              <a:rPr lang="en-US" altLang="zh-CN" dirty="0">
                <a:latin typeface="Times New Roman" panose="02020603050405020304" pitchFamily="18" charset="0"/>
                <a:cs typeface="Times New Roman" panose="02020603050405020304" pitchFamily="18" charset="0"/>
              </a:rPr>
              <a:t>UPDATE  Student</a:t>
            </a:r>
          </a:p>
          <a:p>
            <a:r>
              <a:rPr lang="en-US" altLang="zh-CN" dirty="0">
                <a:latin typeface="Times New Roman" panose="02020603050405020304" pitchFamily="18" charset="0"/>
                <a:cs typeface="Times New Roman" panose="02020603050405020304" pitchFamily="18" charset="0"/>
              </a:rPr>
              <a:t>SET Sage=22</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rPr>
              <a:t>=' 03001 '</a:t>
            </a:r>
          </a:p>
        </p:txBody>
      </p:sp>
      <p:sp>
        <p:nvSpPr>
          <p:cNvPr id="5" name="文本框 4"/>
          <p:cNvSpPr txBox="1"/>
          <p:nvPr/>
        </p:nvSpPr>
        <p:spPr>
          <a:xfrm>
            <a:off x="1115616" y="5742554"/>
            <a:ext cx="7308411" cy="461665"/>
          </a:xfrm>
          <a:prstGeom prst="rect">
            <a:avLst/>
          </a:prstGeom>
          <a:noFill/>
        </p:spPr>
        <p:txBody>
          <a:bodyPr wrap="none" rtlCol="0">
            <a:spAutoFit/>
          </a:bodyPr>
          <a:lstStyle/>
          <a:p>
            <a:r>
              <a:rPr lang="zh-CN" altLang="en-US" sz="2400" dirty="0">
                <a:solidFill>
                  <a:srgbClr val="FF0000"/>
                </a:solidFill>
                <a:latin typeface="宋体" panose="02010600030101010101" pitchFamily="2" charset="-122"/>
                <a:ea typeface="宋体" panose="02010600030101010101" pitchFamily="2" charset="-122"/>
              </a:rPr>
              <a:t>？请从</a:t>
            </a:r>
            <a:r>
              <a:rPr lang="en-US" altLang="zh-CN" sz="2400" dirty="0">
                <a:solidFill>
                  <a:srgbClr val="FF0000"/>
                </a:solidFill>
                <a:latin typeface="宋体" panose="02010600030101010101" pitchFamily="2" charset="-122"/>
                <a:ea typeface="宋体" panose="02010600030101010101" pitchFamily="2" charset="-122"/>
              </a:rPr>
              <a:t>DBMS</a:t>
            </a:r>
            <a:r>
              <a:rPr lang="zh-CN" altLang="en-US" sz="2400" dirty="0">
                <a:solidFill>
                  <a:srgbClr val="FF0000"/>
                </a:solidFill>
                <a:latin typeface="宋体" panose="02010600030101010101" pitchFamily="2" charset="-122"/>
                <a:ea typeface="宋体" panose="02010600030101010101" pitchFamily="2" charset="-122"/>
              </a:rPr>
              <a:t>的角度讨论下，</a:t>
            </a:r>
            <a:r>
              <a:rPr lang="en-US" altLang="zh-CN" sz="2400" dirty="0">
                <a:solidFill>
                  <a:srgbClr val="FF0000"/>
                </a:solidFill>
                <a:latin typeface="宋体" panose="02010600030101010101" pitchFamily="2" charset="-122"/>
                <a:ea typeface="宋体" panose="02010600030101010101" pitchFamily="2" charset="-122"/>
              </a:rPr>
              <a:t>UPDATE</a:t>
            </a:r>
            <a:r>
              <a:rPr lang="zh-CN" altLang="en-US" sz="2400" dirty="0">
                <a:solidFill>
                  <a:srgbClr val="FF0000"/>
                </a:solidFill>
                <a:latin typeface="宋体" panose="02010600030101010101" pitchFamily="2" charset="-122"/>
                <a:ea typeface="宋体" panose="02010600030101010101" pitchFamily="2" charset="-122"/>
              </a:rPr>
              <a:t>操作应如何实现？</a:t>
            </a:r>
          </a:p>
        </p:txBody>
      </p:sp>
      <p:graphicFrame>
        <p:nvGraphicFramePr>
          <p:cNvPr id="6" name="表格 5"/>
          <p:cNvGraphicFramePr>
            <a:graphicFrameLocks noGrp="1"/>
          </p:cNvGraphicFramePr>
          <p:nvPr>
            <p:extLst>
              <p:ext uri="{D42A27DB-BD31-4B8C-83A1-F6EECF244321}">
                <p14:modId xmlns:p14="http://schemas.microsoft.com/office/powerpoint/2010/main" val="4150743259"/>
              </p:ext>
            </p:extLst>
          </p:nvPr>
        </p:nvGraphicFramePr>
        <p:xfrm>
          <a:off x="863557" y="1890644"/>
          <a:ext cx="5256645" cy="1640441"/>
        </p:xfrm>
        <a:graphic>
          <a:graphicData uri="http://schemas.openxmlformats.org/drawingml/2006/table">
            <a:tbl>
              <a:tblPr firstRow="1" bandRow="1">
                <a:tableStyleId>{5C22544A-7EE6-4342-B048-85BDC9FD1C3A}</a:tableStyleId>
              </a:tblPr>
              <a:tblGrid>
                <a:gridCol w="1051329">
                  <a:extLst>
                    <a:ext uri="{9D8B030D-6E8A-4147-A177-3AD203B41FA5}">
                      <a16:colId xmlns:a16="http://schemas.microsoft.com/office/drawing/2014/main" val="20000"/>
                    </a:ext>
                  </a:extLst>
                </a:gridCol>
                <a:gridCol w="1051329">
                  <a:extLst>
                    <a:ext uri="{9D8B030D-6E8A-4147-A177-3AD203B41FA5}">
                      <a16:colId xmlns:a16="http://schemas.microsoft.com/office/drawing/2014/main" val="20001"/>
                    </a:ext>
                  </a:extLst>
                </a:gridCol>
                <a:gridCol w="1051329">
                  <a:extLst>
                    <a:ext uri="{9D8B030D-6E8A-4147-A177-3AD203B41FA5}">
                      <a16:colId xmlns:a16="http://schemas.microsoft.com/office/drawing/2014/main" val="20002"/>
                    </a:ext>
                  </a:extLst>
                </a:gridCol>
                <a:gridCol w="1051329">
                  <a:extLst>
                    <a:ext uri="{9D8B030D-6E8A-4147-A177-3AD203B41FA5}">
                      <a16:colId xmlns:a16="http://schemas.microsoft.com/office/drawing/2014/main" val="20003"/>
                    </a:ext>
                  </a:extLst>
                </a:gridCol>
                <a:gridCol w="1051329">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00144975"/>
              </p:ext>
            </p:extLst>
          </p:nvPr>
        </p:nvGraphicFramePr>
        <p:xfrm>
          <a:off x="3779911" y="3874015"/>
          <a:ext cx="5220640" cy="1640441"/>
        </p:xfrm>
        <a:graphic>
          <a:graphicData uri="http://schemas.openxmlformats.org/drawingml/2006/table">
            <a:tbl>
              <a:tblPr firstRow="1" bandRow="1">
                <a:tableStyleId>{5C22544A-7EE6-4342-B048-85BDC9FD1C3A}</a:tableStyleId>
              </a:tblPr>
              <a:tblGrid>
                <a:gridCol w="1044128">
                  <a:extLst>
                    <a:ext uri="{9D8B030D-6E8A-4147-A177-3AD203B41FA5}">
                      <a16:colId xmlns:a16="http://schemas.microsoft.com/office/drawing/2014/main" val="20000"/>
                    </a:ext>
                  </a:extLst>
                </a:gridCol>
                <a:gridCol w="1044128">
                  <a:extLst>
                    <a:ext uri="{9D8B030D-6E8A-4147-A177-3AD203B41FA5}">
                      <a16:colId xmlns:a16="http://schemas.microsoft.com/office/drawing/2014/main" val="20001"/>
                    </a:ext>
                  </a:extLst>
                </a:gridCol>
                <a:gridCol w="1044128">
                  <a:extLst>
                    <a:ext uri="{9D8B030D-6E8A-4147-A177-3AD203B41FA5}">
                      <a16:colId xmlns:a16="http://schemas.microsoft.com/office/drawing/2014/main" val="20002"/>
                    </a:ext>
                  </a:extLst>
                </a:gridCol>
                <a:gridCol w="1044128">
                  <a:extLst>
                    <a:ext uri="{9D8B030D-6E8A-4147-A177-3AD203B41FA5}">
                      <a16:colId xmlns:a16="http://schemas.microsoft.com/office/drawing/2014/main" val="20003"/>
                    </a:ext>
                  </a:extLst>
                </a:gridCol>
                <a:gridCol w="1044128">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22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9" name="任意多边形 8"/>
          <p:cNvSpPr/>
          <p:nvPr/>
        </p:nvSpPr>
        <p:spPr bwMode="auto">
          <a:xfrm>
            <a:off x="6316394" y="2771335"/>
            <a:ext cx="998806" cy="942536"/>
          </a:xfrm>
          <a:custGeom>
            <a:avLst/>
            <a:gdLst>
              <a:gd name="connsiteX0" fmla="*/ 0 w 998806"/>
              <a:gd name="connsiteY0" fmla="*/ 0 h 942536"/>
              <a:gd name="connsiteX1" fmla="*/ 689317 w 998806"/>
              <a:gd name="connsiteY1" fmla="*/ 323557 h 942536"/>
              <a:gd name="connsiteX2" fmla="*/ 998806 w 998806"/>
              <a:gd name="connsiteY2" fmla="*/ 942536 h 942536"/>
            </a:gdLst>
            <a:ahLst/>
            <a:cxnLst>
              <a:cxn ang="0">
                <a:pos x="connsiteX0" y="connsiteY0"/>
              </a:cxn>
              <a:cxn ang="0">
                <a:pos x="connsiteX1" y="connsiteY1"/>
              </a:cxn>
              <a:cxn ang="0">
                <a:pos x="connsiteX2" y="connsiteY2"/>
              </a:cxn>
            </a:cxnLst>
            <a:rect l="l" t="t" r="r" b="b"/>
            <a:pathLst>
              <a:path w="998806" h="942536">
                <a:moveTo>
                  <a:pt x="0" y="0"/>
                </a:moveTo>
                <a:cubicBezTo>
                  <a:pt x="261424" y="83234"/>
                  <a:pt x="522849" y="166468"/>
                  <a:pt x="689317" y="323557"/>
                </a:cubicBezTo>
                <a:cubicBezTo>
                  <a:pt x="855785" y="480646"/>
                  <a:pt x="927295" y="711591"/>
                  <a:pt x="998806" y="942536"/>
                </a:cubicBezTo>
              </a:path>
            </a:pathLst>
          </a:cu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388963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修改数据：修改多个元组</a:t>
            </a:r>
          </a:p>
        </p:txBody>
      </p:sp>
      <p:sp>
        <p:nvSpPr>
          <p:cNvPr id="3" name="内容占位符 2"/>
          <p:cNvSpPr>
            <a:spLocks noGrp="1"/>
          </p:cNvSpPr>
          <p:nvPr>
            <p:ph idx="1"/>
          </p:nvPr>
        </p:nvSpPr>
        <p:spPr>
          <a:xfrm>
            <a:off x="71438" y="1191812"/>
            <a:ext cx="8958262" cy="1805140"/>
          </a:xfrm>
        </p:spPr>
        <p:txBody>
          <a:bodyPr/>
          <a:lstStyle/>
          <a:p>
            <a:r>
              <a:rPr lang="zh-CN" altLang="en-US" dirty="0">
                <a:ea typeface="宋体" panose="02010600030101010101" pitchFamily="2" charset="-122"/>
              </a:rPr>
              <a:t>将所有学生的年龄增加</a:t>
            </a:r>
            <a:r>
              <a:rPr lang="en-US" altLang="zh-CN" dirty="0">
                <a:ea typeface="宋体" panose="02010600030101010101" pitchFamily="2" charset="-122"/>
              </a:rPr>
              <a:t>1</a:t>
            </a:r>
            <a:r>
              <a:rPr lang="zh-CN" altLang="en-US" dirty="0">
                <a:ea typeface="宋体" panose="02010600030101010101" pitchFamily="2" charset="-122"/>
              </a:rPr>
              <a:t>岁</a:t>
            </a:r>
          </a:p>
          <a:p>
            <a:endParaRPr lang="zh-CN" altLang="en-US" dirty="0"/>
          </a:p>
        </p:txBody>
      </p:sp>
      <p:sp>
        <p:nvSpPr>
          <p:cNvPr id="4" name="Text Box 4"/>
          <p:cNvSpPr txBox="1">
            <a:spLocks noChangeArrowheads="1"/>
          </p:cNvSpPr>
          <p:nvPr/>
        </p:nvSpPr>
        <p:spPr bwMode="auto">
          <a:xfrm>
            <a:off x="2123728" y="2006937"/>
            <a:ext cx="2575577" cy="990015"/>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en-US" altLang="zh-CN" dirty="0"/>
              <a:t>UPDATE Student</a:t>
            </a:r>
          </a:p>
          <a:p>
            <a:r>
              <a:rPr lang="en-US" altLang="zh-CN" dirty="0"/>
              <a:t>SET Sage= Sage+1</a:t>
            </a:r>
          </a:p>
        </p:txBody>
      </p:sp>
      <p:sp>
        <p:nvSpPr>
          <p:cNvPr id="5" name="文本框 4"/>
          <p:cNvSpPr txBox="1"/>
          <p:nvPr/>
        </p:nvSpPr>
        <p:spPr>
          <a:xfrm>
            <a:off x="755576" y="4869160"/>
            <a:ext cx="7848872" cy="1569660"/>
          </a:xfrm>
          <a:prstGeom prst="rect">
            <a:avLst/>
          </a:prstGeom>
          <a:noFill/>
        </p:spPr>
        <p:txBody>
          <a:bodyPr wrap="square" rtlCol="0">
            <a:spAutoFit/>
          </a:bodyPr>
          <a:lstStyle/>
          <a:p>
            <a:pPr algn="l"/>
            <a:r>
              <a:rPr lang="zh-CN" altLang="en-US" sz="2400" dirty="0">
                <a:solidFill>
                  <a:srgbClr val="FF0000"/>
                </a:solidFill>
                <a:latin typeface="宋体" panose="02010600030101010101" pitchFamily="2" charset="-122"/>
                <a:ea typeface="宋体" panose="02010600030101010101" pitchFamily="2" charset="-122"/>
              </a:rPr>
              <a:t>课后练习（验证下</a:t>
            </a:r>
            <a:r>
              <a:rPr lang="en-US" altLang="zh-CN" sz="2400" dirty="0">
                <a:solidFill>
                  <a:srgbClr val="FF0000"/>
                </a:solidFill>
                <a:latin typeface="宋体" panose="02010600030101010101" pitchFamily="2" charset="-122"/>
                <a:ea typeface="宋体" panose="02010600030101010101" pitchFamily="2" charset="-122"/>
              </a:rPr>
              <a:t>DBMS</a:t>
            </a:r>
            <a:r>
              <a:rPr lang="zh-CN" altLang="en-US" sz="2400" dirty="0">
                <a:solidFill>
                  <a:srgbClr val="FF0000"/>
                </a:solidFill>
                <a:latin typeface="宋体" panose="02010600030101010101" pitchFamily="2" charset="-122"/>
                <a:ea typeface="宋体" panose="02010600030101010101" pitchFamily="2" charset="-122"/>
              </a:rPr>
              <a:t>更新数据的模式）：</a:t>
            </a:r>
            <a:r>
              <a:rPr lang="zh-CN" altLang="en-US" sz="2400" b="0" dirty="0">
                <a:solidFill>
                  <a:srgbClr val="003399"/>
                </a:solidFill>
                <a:latin typeface="宋体" panose="02010600030101010101" pitchFamily="2" charset="-122"/>
                <a:ea typeface="宋体" panose="02010600030101010101" pitchFamily="2" charset="-122"/>
              </a:rPr>
              <a:t>做个实验，用</a:t>
            </a:r>
            <a:r>
              <a:rPr lang="en-US" altLang="zh-CN" sz="2400" b="0" dirty="0">
                <a:solidFill>
                  <a:srgbClr val="003399"/>
                </a:solidFill>
                <a:latin typeface="宋体" panose="02010600030101010101" pitchFamily="2" charset="-122"/>
                <a:ea typeface="宋体" panose="02010600030101010101" pitchFamily="2" charset="-122"/>
              </a:rPr>
              <a:t>UPDATE</a:t>
            </a:r>
            <a:r>
              <a:rPr lang="zh-CN" altLang="en-US" sz="2400" b="0" dirty="0">
                <a:solidFill>
                  <a:srgbClr val="003399"/>
                </a:solidFill>
                <a:latin typeface="宋体" panose="02010600030101010101" pitchFamily="2" charset="-122"/>
                <a:ea typeface="宋体" panose="02010600030101010101" pitchFamily="2" charset="-122"/>
              </a:rPr>
              <a:t>操作将一张存有几万条记录（最好这些记录的存储量能达到几兆字节）的表进行全记录修改，看看时间响应情况？</a:t>
            </a:r>
          </a:p>
        </p:txBody>
      </p:sp>
    </p:spTree>
    <p:extLst>
      <p:ext uri="{BB962C8B-B14F-4D97-AF65-F5344CB8AC3E}">
        <p14:creationId xmlns:p14="http://schemas.microsoft.com/office/powerpoint/2010/main" val="34453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a:t>
            </a:r>
            <a:r>
              <a:rPr lang="zh-CN" altLang="en-US" dirty="0">
                <a:ea typeface="宋体" panose="02010600030101010101" pitchFamily="2" charset="-122"/>
              </a:rPr>
              <a:t>带子查询的修改语句</a:t>
            </a:r>
            <a:endParaRPr lang="zh-CN" altLang="en-US" dirty="0"/>
          </a:p>
        </p:txBody>
      </p:sp>
      <p:sp>
        <p:nvSpPr>
          <p:cNvPr id="3" name="内容占位符 2"/>
          <p:cNvSpPr>
            <a:spLocks noGrp="1"/>
          </p:cNvSpPr>
          <p:nvPr>
            <p:ph idx="1"/>
          </p:nvPr>
        </p:nvSpPr>
        <p:spPr>
          <a:xfrm>
            <a:off x="71438" y="1191812"/>
            <a:ext cx="8958262" cy="653012"/>
          </a:xfrm>
        </p:spPr>
        <p:txBody>
          <a:bodyPr/>
          <a:lstStyle/>
          <a:p>
            <a:r>
              <a:rPr lang="zh-CN" altLang="en-US" dirty="0">
                <a:ea typeface="宋体" panose="02010600030101010101" pitchFamily="2" charset="-122"/>
              </a:rPr>
              <a:t>将计算机系全体学生的成绩置零</a:t>
            </a:r>
            <a:endParaRPr lang="zh-CN" altLang="en-US" dirty="0"/>
          </a:p>
        </p:txBody>
      </p:sp>
      <p:sp>
        <p:nvSpPr>
          <p:cNvPr id="4" name="矩形 3"/>
          <p:cNvSpPr/>
          <p:nvPr/>
        </p:nvSpPr>
        <p:spPr>
          <a:xfrm>
            <a:off x="872959" y="1883409"/>
            <a:ext cx="7344816" cy="3108543"/>
          </a:xfrm>
          <a:prstGeom prst="rect">
            <a:avLst/>
          </a:prstGeom>
        </p:spPr>
        <p:txBody>
          <a:bodyPr wrap="square">
            <a:spAutoFit/>
          </a:bodyPr>
          <a:lstStyle/>
          <a:p>
            <a:pPr algn="l" eaLnBrk="1" hangingPunct="1"/>
            <a:r>
              <a:rPr lang="en-US" altLang="zh-CN" sz="2800" b="0" dirty="0">
                <a:solidFill>
                  <a:srgbClr val="003399"/>
                </a:solidFill>
                <a:latin typeface="Times New Roman" panose="02020603050405020304" pitchFamily="18" charset="0"/>
              </a:rPr>
              <a:t>UPDATE SC</a:t>
            </a:r>
          </a:p>
          <a:p>
            <a:pPr algn="l" eaLnBrk="1" hangingPunct="1"/>
            <a:r>
              <a:rPr lang="en-US" altLang="zh-CN" sz="2800" b="0" dirty="0">
                <a:solidFill>
                  <a:srgbClr val="003399"/>
                </a:solidFill>
                <a:latin typeface="Times New Roman" panose="02020603050405020304" pitchFamily="18" charset="0"/>
              </a:rPr>
              <a:t>SET Grade=0</a:t>
            </a:r>
          </a:p>
          <a:p>
            <a:pPr algn="l" eaLnBrk="1" hangingPunct="1"/>
            <a:r>
              <a:rPr lang="en-US" altLang="zh-CN" sz="2800" b="0" dirty="0">
                <a:solidFill>
                  <a:srgbClr val="003399"/>
                </a:solidFill>
                <a:latin typeface="Times New Roman" panose="02020603050405020304" pitchFamily="18" charset="0"/>
              </a:rPr>
              <a:t>WHERE  'CS'=</a:t>
            </a:r>
          </a:p>
          <a:p>
            <a:pPr algn="l" eaLnBrk="1" hangingPunct="1"/>
            <a:r>
              <a:rPr lang="en-US" altLang="zh-CN" sz="2800" b="0" dirty="0">
                <a:solidFill>
                  <a:srgbClr val="003399"/>
                </a:solidFill>
                <a:latin typeface="Times New Roman" panose="02020603050405020304" pitchFamily="18" charset="0"/>
              </a:rPr>
              <a:t>                       (</a:t>
            </a:r>
          </a:p>
          <a:p>
            <a:pPr algn="l" eaLnBrk="1" hangingPunct="1"/>
            <a:r>
              <a:rPr lang="en-US" altLang="zh-CN" sz="2800" b="0" dirty="0">
                <a:solidFill>
                  <a:srgbClr val="003399"/>
                </a:solidFill>
                <a:latin typeface="Times New Roman" panose="02020603050405020304" pitchFamily="18" charset="0"/>
              </a:rPr>
              <a:t>                          SELETE </a:t>
            </a:r>
            <a:r>
              <a:rPr lang="en-US" altLang="zh-CN" sz="2800" b="0" dirty="0" err="1">
                <a:solidFill>
                  <a:srgbClr val="003399"/>
                </a:solidFill>
                <a:latin typeface="Times New Roman" panose="02020603050405020304" pitchFamily="18" charset="0"/>
              </a:rPr>
              <a:t>Sdept</a:t>
            </a:r>
            <a:endParaRPr lang="en-US" altLang="zh-CN" sz="2800" b="0" dirty="0">
              <a:solidFill>
                <a:srgbClr val="003399"/>
              </a:solidFill>
              <a:latin typeface="Times New Roman" panose="02020603050405020304" pitchFamily="18" charset="0"/>
            </a:endParaRPr>
          </a:p>
          <a:p>
            <a:pPr algn="l" eaLnBrk="1" hangingPunct="1"/>
            <a:r>
              <a:rPr lang="en-US" altLang="zh-CN" sz="2800" b="0" dirty="0">
                <a:solidFill>
                  <a:srgbClr val="003399"/>
                </a:solidFill>
                <a:latin typeface="Times New Roman" panose="02020603050405020304" pitchFamily="18" charset="0"/>
              </a:rPr>
              <a:t>                          FROM  Student</a:t>
            </a:r>
          </a:p>
          <a:p>
            <a:pPr algn="l" eaLnBrk="1" hangingPunct="1"/>
            <a:r>
              <a:rPr lang="en-US" altLang="zh-CN" sz="2800" b="0" dirty="0">
                <a:solidFill>
                  <a:srgbClr val="003399"/>
                </a:solidFill>
                <a:latin typeface="Times New Roman" panose="02020603050405020304" pitchFamily="18" charset="0"/>
              </a:rPr>
              <a:t>                          WHERE  </a:t>
            </a:r>
            <a:r>
              <a:rPr lang="en-US" altLang="zh-CN" sz="2800" b="0" dirty="0" err="1">
                <a:solidFill>
                  <a:srgbClr val="003399"/>
                </a:solidFill>
                <a:latin typeface="Times New Roman" panose="02020603050405020304" pitchFamily="18" charset="0"/>
              </a:rPr>
              <a:t>Student.Sno</a:t>
            </a:r>
            <a:r>
              <a:rPr lang="en-US" altLang="zh-CN" sz="2800" b="0" dirty="0">
                <a:solidFill>
                  <a:srgbClr val="003399"/>
                </a:solidFill>
                <a:latin typeface="Times New Roman" panose="02020603050405020304" pitchFamily="18" charset="0"/>
              </a:rPr>
              <a:t> = </a:t>
            </a:r>
            <a:r>
              <a:rPr lang="en-US" altLang="zh-CN" sz="2800" b="0" dirty="0" err="1">
                <a:solidFill>
                  <a:srgbClr val="003399"/>
                </a:solidFill>
                <a:latin typeface="Times New Roman" panose="02020603050405020304" pitchFamily="18" charset="0"/>
              </a:rPr>
              <a:t>SC.Sno</a:t>
            </a:r>
            <a:r>
              <a:rPr lang="en-US" altLang="zh-CN" sz="2800" b="0" dirty="0">
                <a:solidFill>
                  <a:srgbClr val="003399"/>
                </a:solidFill>
                <a:latin typeface="Times New Roman" panose="02020603050405020304" pitchFamily="18" charset="0"/>
              </a:rPr>
              <a:t>)</a:t>
            </a:r>
            <a:endParaRPr lang="en-US" altLang="zh-CN" sz="2800" dirty="0">
              <a:solidFill>
                <a:srgbClr val="003399"/>
              </a:solidFill>
              <a:latin typeface="Times New Roman" panose="02020603050405020304" pitchFamily="18" charset="0"/>
            </a:endParaRPr>
          </a:p>
        </p:txBody>
      </p:sp>
    </p:spTree>
    <p:extLst>
      <p:ext uri="{BB962C8B-B14F-4D97-AF65-F5344CB8AC3E}">
        <p14:creationId xmlns:p14="http://schemas.microsoft.com/office/powerpoint/2010/main" val="121170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a:t>
            </a:r>
            <a:r>
              <a:rPr lang="zh-CN" altLang="en-US" dirty="0">
                <a:ea typeface="宋体" panose="02010600030101010101" pitchFamily="2" charset="-122"/>
              </a:rPr>
              <a:t>思考问题</a:t>
            </a:r>
            <a:endParaRPr lang="zh-CN" altLang="en-US" dirty="0"/>
          </a:p>
        </p:txBody>
      </p:sp>
      <p:sp>
        <p:nvSpPr>
          <p:cNvPr id="3" name="内容占位符 2"/>
          <p:cNvSpPr>
            <a:spLocks noGrp="1"/>
          </p:cNvSpPr>
          <p:nvPr>
            <p:ph idx="1"/>
          </p:nvPr>
        </p:nvSpPr>
        <p:spPr>
          <a:xfrm>
            <a:off x="71438" y="1191812"/>
            <a:ext cx="8958262" cy="653012"/>
          </a:xfrm>
        </p:spPr>
        <p:txBody>
          <a:bodyPr/>
          <a:lstStyle/>
          <a:p>
            <a:r>
              <a:rPr lang="zh-CN" altLang="en-US" dirty="0">
                <a:ea typeface="宋体" panose="02010600030101010101" pitchFamily="2" charset="-122"/>
              </a:rPr>
              <a:t>我可不可以这样干？</a:t>
            </a:r>
            <a:endParaRPr lang="zh-CN" altLang="en-US" dirty="0"/>
          </a:p>
        </p:txBody>
      </p:sp>
      <p:sp>
        <p:nvSpPr>
          <p:cNvPr id="4" name="矩形 3"/>
          <p:cNvSpPr/>
          <p:nvPr/>
        </p:nvSpPr>
        <p:spPr>
          <a:xfrm>
            <a:off x="529348" y="2132856"/>
            <a:ext cx="8042441" cy="1384995"/>
          </a:xfrm>
          <a:prstGeom prst="rect">
            <a:avLst/>
          </a:prstGeom>
          <a:solidFill>
            <a:schemeClr val="accent1">
              <a:lumMod val="20000"/>
              <a:lumOff val="80000"/>
            </a:schemeClr>
          </a:solidFill>
        </p:spPr>
        <p:txBody>
          <a:bodyPr wrap="square">
            <a:spAutoFit/>
          </a:bodyPr>
          <a:lstStyle/>
          <a:p>
            <a:pPr algn="l" eaLnBrk="1" hangingPunct="1"/>
            <a:r>
              <a:rPr lang="en-US" altLang="zh-CN" sz="2800" b="0" dirty="0">
                <a:solidFill>
                  <a:srgbClr val="003399"/>
                </a:solidFill>
                <a:latin typeface="Times New Roman" panose="02020603050405020304" pitchFamily="18" charset="0"/>
              </a:rPr>
              <a:t>UPDATE SC</a:t>
            </a:r>
            <a:r>
              <a:rPr lang="zh-CN" altLang="en-US" sz="2800" b="0" dirty="0">
                <a:solidFill>
                  <a:srgbClr val="003399"/>
                </a:solidFill>
                <a:latin typeface="Times New Roman" panose="02020603050405020304" pitchFamily="18" charset="0"/>
              </a:rPr>
              <a:t>，</a:t>
            </a:r>
            <a:r>
              <a:rPr lang="en-US" altLang="zh-CN" sz="2800" b="0" dirty="0">
                <a:solidFill>
                  <a:srgbClr val="003399"/>
                </a:solidFill>
                <a:latin typeface="Times New Roman" panose="02020603050405020304" pitchFamily="18" charset="0"/>
              </a:rPr>
              <a:t>Student</a:t>
            </a:r>
          </a:p>
          <a:p>
            <a:pPr algn="l" eaLnBrk="1" hangingPunct="1"/>
            <a:r>
              <a:rPr lang="en-US" altLang="zh-CN" sz="2800" b="0" dirty="0">
                <a:solidFill>
                  <a:srgbClr val="003399"/>
                </a:solidFill>
                <a:latin typeface="Times New Roman" panose="02020603050405020304" pitchFamily="18" charset="0"/>
              </a:rPr>
              <a:t>SET Grade=0</a:t>
            </a:r>
          </a:p>
          <a:p>
            <a:pPr algn="l" eaLnBrk="1" hangingPunct="1"/>
            <a:r>
              <a:rPr lang="en-US" altLang="zh-CN" sz="2800" b="0" dirty="0">
                <a:solidFill>
                  <a:srgbClr val="003399"/>
                </a:solidFill>
                <a:latin typeface="Times New Roman" panose="02020603050405020304" pitchFamily="18" charset="0"/>
              </a:rPr>
              <a:t>WHERE  'CS'=</a:t>
            </a:r>
            <a:r>
              <a:rPr lang="en-US" altLang="zh-CN" sz="2800" b="0" dirty="0" err="1">
                <a:solidFill>
                  <a:srgbClr val="003399"/>
                </a:solidFill>
                <a:latin typeface="Times New Roman" panose="02020603050405020304" pitchFamily="18" charset="0"/>
              </a:rPr>
              <a:t>Sdept</a:t>
            </a:r>
            <a:r>
              <a:rPr lang="en-US" altLang="zh-CN" sz="2800" b="0" dirty="0">
                <a:solidFill>
                  <a:srgbClr val="003399"/>
                </a:solidFill>
                <a:latin typeface="Times New Roman" panose="02020603050405020304" pitchFamily="18" charset="0"/>
              </a:rPr>
              <a:t>  AND  </a:t>
            </a:r>
            <a:r>
              <a:rPr lang="en-US" altLang="zh-CN" sz="2800" b="0" dirty="0" err="1">
                <a:solidFill>
                  <a:srgbClr val="003399"/>
                </a:solidFill>
                <a:latin typeface="Times New Roman" panose="02020603050405020304" pitchFamily="18" charset="0"/>
              </a:rPr>
              <a:t>Student.Sno</a:t>
            </a:r>
            <a:r>
              <a:rPr lang="en-US" altLang="zh-CN" sz="2800" b="0" dirty="0">
                <a:solidFill>
                  <a:srgbClr val="003399"/>
                </a:solidFill>
                <a:latin typeface="Times New Roman" panose="02020603050405020304" pitchFamily="18" charset="0"/>
              </a:rPr>
              <a:t> = </a:t>
            </a:r>
            <a:r>
              <a:rPr lang="en-US" altLang="zh-CN" sz="2800" b="0" dirty="0" err="1">
                <a:solidFill>
                  <a:srgbClr val="003399"/>
                </a:solidFill>
                <a:latin typeface="Times New Roman" panose="02020603050405020304" pitchFamily="18" charset="0"/>
              </a:rPr>
              <a:t>SC.Sno</a:t>
            </a:r>
            <a:endParaRPr lang="en-US" altLang="zh-CN" sz="2800" dirty="0">
              <a:solidFill>
                <a:srgbClr val="003399"/>
              </a:solidFill>
              <a:latin typeface="Times New Roman" panose="02020603050405020304" pitchFamily="18" charset="0"/>
            </a:endParaRPr>
          </a:p>
        </p:txBody>
      </p:sp>
      <p:sp>
        <p:nvSpPr>
          <p:cNvPr id="6" name="矩形 5"/>
          <p:cNvSpPr/>
          <p:nvPr/>
        </p:nvSpPr>
        <p:spPr>
          <a:xfrm>
            <a:off x="529348" y="4221088"/>
            <a:ext cx="8042441" cy="1384995"/>
          </a:xfrm>
          <a:prstGeom prst="rect">
            <a:avLst/>
          </a:prstGeom>
          <a:solidFill>
            <a:schemeClr val="accent1">
              <a:lumMod val="20000"/>
              <a:lumOff val="80000"/>
            </a:schemeClr>
          </a:solidFill>
        </p:spPr>
        <p:txBody>
          <a:bodyPr wrap="square">
            <a:spAutoFit/>
          </a:bodyPr>
          <a:lstStyle/>
          <a:p>
            <a:pPr algn="l" eaLnBrk="1" hangingPunct="1"/>
            <a:r>
              <a:rPr lang="en-US" altLang="zh-CN" sz="2800" b="0" dirty="0">
                <a:solidFill>
                  <a:srgbClr val="003399"/>
                </a:solidFill>
                <a:latin typeface="Times New Roman" panose="02020603050405020304" pitchFamily="18" charset="0"/>
              </a:rPr>
              <a:t>UPDATE SC</a:t>
            </a:r>
            <a:r>
              <a:rPr lang="zh-CN" altLang="en-US" sz="2800" b="0" dirty="0">
                <a:solidFill>
                  <a:srgbClr val="003399"/>
                </a:solidFill>
                <a:latin typeface="Times New Roman" panose="02020603050405020304" pitchFamily="18" charset="0"/>
              </a:rPr>
              <a:t>，</a:t>
            </a:r>
            <a:r>
              <a:rPr lang="en-US" altLang="zh-CN" sz="2800" b="0" dirty="0">
                <a:solidFill>
                  <a:srgbClr val="003399"/>
                </a:solidFill>
                <a:latin typeface="Times New Roman" panose="02020603050405020304" pitchFamily="18" charset="0"/>
              </a:rPr>
              <a:t>Student</a:t>
            </a:r>
          </a:p>
          <a:p>
            <a:pPr algn="l" eaLnBrk="1" hangingPunct="1"/>
            <a:r>
              <a:rPr lang="en-US" altLang="zh-CN" sz="2800" b="0" dirty="0">
                <a:solidFill>
                  <a:srgbClr val="003399"/>
                </a:solidFill>
                <a:latin typeface="Times New Roman" panose="02020603050405020304" pitchFamily="18" charset="0"/>
              </a:rPr>
              <a:t>SET </a:t>
            </a:r>
            <a:r>
              <a:rPr lang="en-US" altLang="zh-CN" sz="2800" b="0" dirty="0" err="1">
                <a:solidFill>
                  <a:srgbClr val="003399"/>
                </a:solidFill>
                <a:latin typeface="Times New Roman" panose="02020603050405020304" pitchFamily="18" charset="0"/>
              </a:rPr>
              <a:t>Student.Sage</a:t>
            </a:r>
            <a:r>
              <a:rPr lang="en-US" altLang="zh-CN" sz="2800" b="0" dirty="0">
                <a:solidFill>
                  <a:srgbClr val="003399"/>
                </a:solidFill>
                <a:latin typeface="Times New Roman" panose="02020603050405020304" pitchFamily="18" charset="0"/>
              </a:rPr>
              <a:t>=Student.Sage+1 and </a:t>
            </a:r>
            <a:r>
              <a:rPr lang="en-US" altLang="zh-CN" sz="2800" b="0" dirty="0" err="1">
                <a:solidFill>
                  <a:srgbClr val="003399"/>
                </a:solidFill>
                <a:latin typeface="Times New Roman" panose="02020603050405020304" pitchFamily="18" charset="0"/>
              </a:rPr>
              <a:t>SC.Grade</a:t>
            </a:r>
            <a:r>
              <a:rPr lang="en-US" altLang="zh-CN" sz="2800" b="0" dirty="0">
                <a:solidFill>
                  <a:srgbClr val="003399"/>
                </a:solidFill>
                <a:latin typeface="Times New Roman" panose="02020603050405020304" pitchFamily="18" charset="0"/>
              </a:rPr>
              <a:t>=60</a:t>
            </a:r>
          </a:p>
          <a:p>
            <a:pPr algn="l" eaLnBrk="1" hangingPunct="1"/>
            <a:r>
              <a:rPr lang="en-US" altLang="zh-CN" sz="2800" b="0" dirty="0">
                <a:solidFill>
                  <a:srgbClr val="003399"/>
                </a:solidFill>
                <a:latin typeface="Times New Roman" panose="02020603050405020304" pitchFamily="18" charset="0"/>
              </a:rPr>
              <a:t>WHERE  </a:t>
            </a:r>
            <a:r>
              <a:rPr lang="en-US" altLang="zh-CN" sz="2800" b="0" dirty="0" err="1">
                <a:solidFill>
                  <a:srgbClr val="003399"/>
                </a:solidFill>
                <a:latin typeface="Times New Roman" panose="02020603050405020304" pitchFamily="18" charset="0"/>
              </a:rPr>
              <a:t>Student.Sno</a:t>
            </a:r>
            <a:r>
              <a:rPr lang="en-US" altLang="zh-CN" sz="2800" b="0" dirty="0">
                <a:solidFill>
                  <a:srgbClr val="003399"/>
                </a:solidFill>
                <a:latin typeface="Times New Roman" panose="02020603050405020304" pitchFamily="18" charset="0"/>
              </a:rPr>
              <a:t> = </a:t>
            </a:r>
            <a:r>
              <a:rPr lang="en-US" altLang="zh-CN" sz="2800" b="0" dirty="0" err="1">
                <a:solidFill>
                  <a:srgbClr val="003399"/>
                </a:solidFill>
                <a:latin typeface="Times New Roman" panose="02020603050405020304" pitchFamily="18" charset="0"/>
              </a:rPr>
              <a:t>SC.Sno</a:t>
            </a:r>
            <a:r>
              <a:rPr lang="en-US" altLang="zh-CN" sz="2800" b="0" dirty="0">
                <a:solidFill>
                  <a:srgbClr val="003399"/>
                </a:solidFill>
                <a:latin typeface="Times New Roman" panose="02020603050405020304" pitchFamily="18" charset="0"/>
              </a:rPr>
              <a:t> and </a:t>
            </a:r>
            <a:r>
              <a:rPr lang="en-US" altLang="zh-CN" sz="2800" b="0" dirty="0" err="1">
                <a:solidFill>
                  <a:srgbClr val="003399"/>
                </a:solidFill>
                <a:latin typeface="Times New Roman" panose="02020603050405020304" pitchFamily="18" charset="0"/>
              </a:rPr>
              <a:t>Sdept</a:t>
            </a:r>
            <a:r>
              <a:rPr lang="en-US" altLang="zh-CN" sz="2800" b="0" dirty="0">
                <a:solidFill>
                  <a:srgbClr val="003399"/>
                </a:solidFill>
                <a:latin typeface="Times New Roman" panose="02020603050405020304" pitchFamily="18" charset="0"/>
              </a:rPr>
              <a:t>=‘CS’</a:t>
            </a:r>
            <a:endParaRPr lang="en-US" altLang="zh-CN" sz="2800" dirty="0">
              <a:solidFill>
                <a:srgbClr val="003399"/>
              </a:solidFill>
              <a:latin typeface="Times New Roman" panose="02020603050405020304" pitchFamily="18" charset="0"/>
            </a:endParaRPr>
          </a:p>
        </p:txBody>
      </p:sp>
    </p:spTree>
    <p:extLst>
      <p:ext uri="{BB962C8B-B14F-4D97-AF65-F5344CB8AC3E}">
        <p14:creationId xmlns:p14="http://schemas.microsoft.com/office/powerpoint/2010/main" val="46227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修改数据：总结</a:t>
            </a:r>
          </a:p>
        </p:txBody>
      </p:sp>
      <p:sp>
        <p:nvSpPr>
          <p:cNvPr id="3" name="内容占位符 2"/>
          <p:cNvSpPr>
            <a:spLocks noGrp="1"/>
          </p:cNvSpPr>
          <p:nvPr>
            <p:ph idx="1"/>
          </p:nvPr>
        </p:nvSpPr>
        <p:spPr>
          <a:xfrm>
            <a:off x="71438" y="1191812"/>
            <a:ext cx="8958262" cy="518457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en-US" altLang="zh-CN" dirty="0">
                <a:ea typeface="宋体" panose="02010600030101010101" pitchFamily="2" charset="-122"/>
              </a:rPr>
              <a:t>RDBMS</a:t>
            </a:r>
            <a:r>
              <a:rPr lang="zh-CN" altLang="en-US" dirty="0">
                <a:ea typeface="宋体" panose="02010600030101010101" pitchFamily="2" charset="-122"/>
              </a:rPr>
              <a:t>在执行修改语句时会检查修改操作是否破坏表上已定义的完整性规则</a:t>
            </a:r>
          </a:p>
          <a:p>
            <a:pPr lvl="1">
              <a:lnSpc>
                <a:spcPts val="3800"/>
              </a:lnSpc>
            </a:pPr>
            <a:r>
              <a:rPr lang="zh-CN" altLang="en-US" dirty="0"/>
              <a:t>实体完整性</a:t>
            </a:r>
          </a:p>
          <a:p>
            <a:pPr lvl="1">
              <a:lnSpc>
                <a:spcPts val="3800"/>
              </a:lnSpc>
            </a:pPr>
            <a:r>
              <a:rPr lang="zh-CN" altLang="en-US" dirty="0"/>
              <a:t>主码不允许修改</a:t>
            </a:r>
          </a:p>
          <a:p>
            <a:pPr lvl="1">
              <a:lnSpc>
                <a:spcPts val="3800"/>
              </a:lnSpc>
            </a:pPr>
            <a:r>
              <a:rPr lang="zh-CN" altLang="en-US" dirty="0"/>
              <a:t>用户定义的完整性</a:t>
            </a:r>
          </a:p>
          <a:p>
            <a:pPr lvl="2">
              <a:lnSpc>
                <a:spcPts val="3800"/>
              </a:lnSpc>
            </a:pPr>
            <a:r>
              <a:rPr lang="zh-CN" altLang="en-US" dirty="0"/>
              <a:t> </a:t>
            </a:r>
            <a:r>
              <a:rPr lang="en-US" altLang="zh-CN" dirty="0"/>
              <a:t>NOT NULL</a:t>
            </a:r>
            <a:r>
              <a:rPr lang="zh-CN" altLang="en-US" dirty="0"/>
              <a:t>约束</a:t>
            </a:r>
          </a:p>
          <a:p>
            <a:pPr lvl="2">
              <a:lnSpc>
                <a:spcPts val="3800"/>
              </a:lnSpc>
            </a:pPr>
            <a:r>
              <a:rPr lang="zh-CN" altLang="en-US" dirty="0"/>
              <a:t> </a:t>
            </a:r>
            <a:r>
              <a:rPr lang="en-US" altLang="zh-CN" dirty="0"/>
              <a:t>UNIQUE</a:t>
            </a:r>
            <a:r>
              <a:rPr lang="zh-CN" altLang="en-US" dirty="0"/>
              <a:t>约束</a:t>
            </a:r>
          </a:p>
          <a:p>
            <a:pPr lvl="2">
              <a:lnSpc>
                <a:spcPts val="3800"/>
              </a:lnSpc>
            </a:pPr>
            <a:r>
              <a:rPr lang="zh-CN" altLang="en-US" dirty="0"/>
              <a:t> 值域约束</a:t>
            </a:r>
          </a:p>
          <a:p>
            <a:pPr>
              <a:lnSpc>
                <a:spcPts val="3800"/>
              </a:lnSpc>
            </a:pPr>
            <a:endParaRPr lang="zh-CN" altLang="en-US" dirty="0">
              <a:ea typeface="宋体" panose="02010600030101010101" pitchFamily="2" charset="-122"/>
            </a:endParaRPr>
          </a:p>
        </p:txBody>
      </p:sp>
    </p:spTree>
    <p:extLst>
      <p:ext uri="{BB962C8B-B14F-4D97-AF65-F5344CB8AC3E}">
        <p14:creationId xmlns:p14="http://schemas.microsoft.com/office/powerpoint/2010/main" val="273693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a:t>
            </a:r>
          </a:p>
        </p:txBody>
      </p:sp>
      <p:sp>
        <p:nvSpPr>
          <p:cNvPr id="3" name="内容占位符 2"/>
          <p:cNvSpPr>
            <a:spLocks noGrp="1"/>
          </p:cNvSpPr>
          <p:nvPr>
            <p:ph idx="1"/>
          </p:nvPr>
        </p:nvSpPr>
        <p:spPr>
          <a:xfrm>
            <a:off x="71438" y="1191812"/>
            <a:ext cx="8958262" cy="5184576"/>
          </a:xfrm>
        </p:spPr>
        <p:txBody>
          <a:bodyPr/>
          <a:lstStyle/>
          <a:p>
            <a:pPr algn="just">
              <a:lnSpc>
                <a:spcPct val="110000"/>
              </a:lnSpc>
            </a:pPr>
            <a:r>
              <a:rPr lang="zh-CN" altLang="en-US" sz="2400" dirty="0">
                <a:ea typeface="宋体" panose="02010600030101010101" pitchFamily="2" charset="-122"/>
              </a:rPr>
              <a:t>语句格式</a:t>
            </a:r>
          </a:p>
          <a:p>
            <a:pPr algn="just">
              <a:lnSpc>
                <a:spcPct val="110000"/>
              </a:lnSpc>
              <a:buNone/>
            </a:pPr>
            <a:r>
              <a:rPr lang="zh-CN" altLang="en-US" sz="2200" dirty="0">
                <a:ea typeface="宋体" panose="02010600030101010101" pitchFamily="2" charset="-122"/>
              </a:rPr>
              <a:t>       </a:t>
            </a:r>
            <a:r>
              <a:rPr lang="en-US" altLang="zh-CN" sz="2200" dirty="0">
                <a:ea typeface="宋体" panose="02010600030101010101" pitchFamily="2" charset="-122"/>
              </a:rPr>
              <a:t>DELETE</a:t>
            </a:r>
          </a:p>
          <a:p>
            <a:pPr algn="just">
              <a:lnSpc>
                <a:spcPct val="110000"/>
              </a:lnSpc>
              <a:buNone/>
            </a:pPr>
            <a:r>
              <a:rPr lang="en-US" altLang="zh-CN" sz="2200" dirty="0">
                <a:ea typeface="宋体" panose="02010600030101010101" pitchFamily="2" charset="-122"/>
              </a:rPr>
              <a:t>       FROM   &lt;</a:t>
            </a:r>
            <a:r>
              <a:rPr lang="zh-CN" altLang="en-US" sz="2200" dirty="0">
                <a:ea typeface="宋体" panose="02010600030101010101" pitchFamily="2" charset="-122"/>
              </a:rPr>
              <a:t>表名</a:t>
            </a:r>
            <a:r>
              <a:rPr lang="en-US" altLang="zh-CN" sz="2200" dirty="0">
                <a:ea typeface="宋体" panose="02010600030101010101" pitchFamily="2" charset="-122"/>
              </a:rPr>
              <a:t>&gt;</a:t>
            </a:r>
          </a:p>
          <a:p>
            <a:pPr algn="just">
              <a:lnSpc>
                <a:spcPct val="110000"/>
              </a:lnSpc>
              <a:buNone/>
            </a:pPr>
            <a:r>
              <a:rPr lang="en-US" altLang="zh-CN" sz="2200" dirty="0">
                <a:ea typeface="宋体" panose="02010600030101010101" pitchFamily="2" charset="-122"/>
              </a:rPr>
              <a:t>       [WHERE &lt;</a:t>
            </a:r>
            <a:r>
              <a:rPr lang="zh-CN" altLang="en-US" sz="2200" dirty="0">
                <a:ea typeface="宋体" panose="02010600030101010101" pitchFamily="2" charset="-122"/>
              </a:rPr>
              <a:t>条件</a:t>
            </a:r>
            <a:r>
              <a:rPr lang="en-US" altLang="zh-CN" sz="2200" dirty="0">
                <a:ea typeface="宋体" panose="02010600030101010101" pitchFamily="2" charset="-122"/>
              </a:rPr>
              <a:t>&gt;]</a:t>
            </a:r>
          </a:p>
          <a:p>
            <a:pPr algn="just">
              <a:lnSpc>
                <a:spcPct val="110000"/>
              </a:lnSpc>
            </a:pPr>
            <a:endParaRPr lang="en-US" altLang="zh-CN" sz="2400" dirty="0">
              <a:ea typeface="宋体" panose="02010600030101010101" pitchFamily="2" charset="-122"/>
            </a:endParaRPr>
          </a:p>
          <a:p>
            <a:pPr algn="just">
              <a:lnSpc>
                <a:spcPct val="110000"/>
              </a:lnSpc>
            </a:pPr>
            <a:endParaRPr lang="en-US" altLang="zh-CN" sz="2400" dirty="0">
              <a:ea typeface="宋体" panose="02010600030101010101" pitchFamily="2" charset="-122"/>
            </a:endParaRPr>
          </a:p>
          <a:p>
            <a:pPr algn="just">
              <a:lnSpc>
                <a:spcPct val="110000"/>
              </a:lnSpc>
            </a:pPr>
            <a:r>
              <a:rPr lang="zh-CN" altLang="en-US" sz="2400" dirty="0">
                <a:ea typeface="宋体" panose="02010600030101010101" pitchFamily="2" charset="-122"/>
              </a:rPr>
              <a:t>功能</a:t>
            </a:r>
          </a:p>
          <a:p>
            <a:pPr lvl="1" algn="just">
              <a:lnSpc>
                <a:spcPct val="110000"/>
              </a:lnSpc>
              <a:buSzPct val="75000"/>
              <a:buFont typeface="Wingdings" panose="05000000000000000000" pitchFamily="2" charset="2"/>
              <a:buChar char="n"/>
            </a:pPr>
            <a:r>
              <a:rPr lang="zh-CN" altLang="en-US" sz="2200" dirty="0">
                <a:ea typeface="宋体" panose="02010600030101010101" pitchFamily="2" charset="-122"/>
              </a:rPr>
              <a:t>删除指定表中满足</a:t>
            </a:r>
            <a:r>
              <a:rPr lang="en-US" altLang="zh-CN" sz="2200" dirty="0">
                <a:ea typeface="宋体" panose="02010600030101010101" pitchFamily="2" charset="-122"/>
              </a:rPr>
              <a:t>WHERE</a:t>
            </a:r>
            <a:r>
              <a:rPr lang="zh-CN" altLang="en-US" sz="2200" dirty="0">
                <a:ea typeface="宋体" panose="02010600030101010101" pitchFamily="2" charset="-122"/>
              </a:rPr>
              <a:t>子句条件的元组</a:t>
            </a:r>
          </a:p>
        </p:txBody>
      </p:sp>
      <p:sp>
        <p:nvSpPr>
          <p:cNvPr id="4" name="圆角矩形标注 3"/>
          <p:cNvSpPr/>
          <p:nvPr/>
        </p:nvSpPr>
        <p:spPr bwMode="auto">
          <a:xfrm>
            <a:off x="5768465" y="1052736"/>
            <a:ext cx="3375535" cy="1997710"/>
          </a:xfrm>
          <a:prstGeom prst="wedgeRoundRectCallout">
            <a:avLst>
              <a:gd name="adj1" fmla="val -118369"/>
              <a:gd name="adj2" fmla="val 36580"/>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342900" indent="-342900" algn="l">
              <a:lnSpc>
                <a:spcPts val="2800"/>
              </a:lnSpc>
              <a:buSzPct val="75000"/>
              <a:buFont typeface="Wingdings" panose="05000000000000000000" pitchFamily="2" charset="2"/>
              <a:buChar char="n"/>
            </a:pPr>
            <a:r>
              <a:rPr lang="en-US" altLang="zh-CN" dirty="0">
                <a:solidFill>
                  <a:srgbClr val="C00000"/>
                </a:solidFill>
                <a:ea typeface="宋体" panose="02010600030101010101" pitchFamily="2" charset="-122"/>
              </a:rPr>
              <a:t>WHERE </a:t>
            </a:r>
            <a:r>
              <a:rPr lang="zh-CN" altLang="en-US" dirty="0">
                <a:solidFill>
                  <a:srgbClr val="C00000"/>
                </a:solidFill>
                <a:ea typeface="宋体" panose="02010600030101010101" pitchFamily="2" charset="-122"/>
              </a:rPr>
              <a:t>子句</a:t>
            </a:r>
            <a:endParaRPr lang="en-US" altLang="zh-CN" dirty="0">
              <a:solidFill>
                <a:srgbClr val="C00000"/>
              </a:solidFill>
              <a:ea typeface="宋体" panose="02010600030101010101" pitchFamily="2" charset="-122"/>
            </a:endParaRPr>
          </a:p>
          <a:p>
            <a:pPr marL="800100" lvl="1" indent="-342900" algn="just">
              <a:lnSpc>
                <a:spcPct val="110000"/>
              </a:lnSpc>
              <a:buSzPct val="75000"/>
              <a:buFont typeface="Wingdings" panose="05000000000000000000" pitchFamily="2" charset="2"/>
              <a:buChar char="Ø"/>
            </a:pPr>
            <a:r>
              <a:rPr lang="zh-CN" altLang="en-US" dirty="0">
                <a:solidFill>
                  <a:srgbClr val="C00000"/>
                </a:solidFill>
                <a:ea typeface="宋体" panose="02010600030101010101" pitchFamily="2" charset="-122"/>
              </a:rPr>
              <a:t>指定要删除的元组</a:t>
            </a:r>
          </a:p>
          <a:p>
            <a:pPr marL="800100" lvl="1" indent="-342900" algn="just">
              <a:lnSpc>
                <a:spcPct val="110000"/>
              </a:lnSpc>
              <a:buSzPct val="75000"/>
              <a:buFont typeface="Wingdings" panose="05000000000000000000" pitchFamily="2" charset="2"/>
              <a:buChar char="Ø"/>
            </a:pPr>
            <a:r>
              <a:rPr lang="zh-CN" altLang="en-US" dirty="0">
                <a:solidFill>
                  <a:srgbClr val="C00000"/>
                </a:solidFill>
                <a:ea typeface="宋体" panose="02010600030101010101" pitchFamily="2" charset="-122"/>
              </a:rPr>
              <a:t>缺省表示要删除表中的全部元组，表的定义仍在字典中</a:t>
            </a:r>
          </a:p>
        </p:txBody>
      </p:sp>
    </p:spTree>
    <p:extLst>
      <p:ext uri="{BB962C8B-B14F-4D97-AF65-F5344CB8AC3E}">
        <p14:creationId xmlns:p14="http://schemas.microsoft.com/office/powerpoint/2010/main" val="33005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r>
              <a:rPr lang="zh-CN" altLang="en-US" sz="2800" b="0" dirty="0">
                <a:solidFill>
                  <a:srgbClr val="FF0000"/>
                </a:solidFill>
                <a:latin typeface="黑体" panose="02010609060101010101" pitchFamily="49" charset="-122"/>
                <a:ea typeface="黑体" panose="02010609060101010101" pitchFamily="49" charset="-122"/>
              </a:rPr>
              <a:t>数据更新</a:t>
            </a:r>
            <a:endParaRPr lang="ko-KR" altLang="en-US" sz="2800" b="0" dirty="0">
              <a:solidFill>
                <a:srgbClr val="FF0000"/>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a:t>
            </a:r>
          </a:p>
        </p:txBody>
      </p:sp>
      <p:sp>
        <p:nvSpPr>
          <p:cNvPr id="3" name="内容占位符 2"/>
          <p:cNvSpPr>
            <a:spLocks noGrp="1"/>
          </p:cNvSpPr>
          <p:nvPr>
            <p:ph idx="1"/>
          </p:nvPr>
        </p:nvSpPr>
        <p:spPr>
          <a:xfrm>
            <a:off x="71438" y="1191812"/>
            <a:ext cx="8958262" cy="5184576"/>
          </a:xfrm>
        </p:spPr>
        <p:txBody>
          <a:bodyPr/>
          <a:lstStyle/>
          <a:p>
            <a:pPr>
              <a:lnSpc>
                <a:spcPct val="120000"/>
              </a:lnSpc>
            </a:pPr>
            <a:r>
              <a:rPr lang="zh-CN" altLang="en-US" dirty="0">
                <a:ea typeface="宋体" panose="02010600030101010101" pitchFamily="2" charset="-122"/>
              </a:rPr>
              <a:t>三种删除方式</a:t>
            </a:r>
          </a:p>
          <a:p>
            <a:pPr lvl="1">
              <a:lnSpc>
                <a:spcPct val="120000"/>
              </a:lnSpc>
            </a:pPr>
            <a:r>
              <a:rPr lang="zh-CN" altLang="en-US" dirty="0">
                <a:ea typeface="宋体" panose="02010600030101010101" pitchFamily="2" charset="-122"/>
              </a:rPr>
              <a:t>删除某一个元组的值</a:t>
            </a:r>
          </a:p>
          <a:p>
            <a:pPr lvl="1">
              <a:lnSpc>
                <a:spcPct val="120000"/>
              </a:lnSpc>
            </a:pPr>
            <a:r>
              <a:rPr lang="zh-CN" altLang="en-US" dirty="0">
                <a:ea typeface="宋体" panose="02010600030101010101" pitchFamily="2" charset="-122"/>
              </a:rPr>
              <a:t>删除多个元组的值</a:t>
            </a:r>
          </a:p>
          <a:p>
            <a:pPr lvl="1">
              <a:lnSpc>
                <a:spcPct val="120000"/>
              </a:lnSpc>
            </a:pPr>
            <a:r>
              <a:rPr lang="zh-CN" altLang="en-US" dirty="0">
                <a:ea typeface="宋体" panose="02010600030101010101" pitchFamily="2" charset="-122"/>
              </a:rPr>
              <a:t>带子查询的删除语句</a:t>
            </a:r>
          </a:p>
          <a:p>
            <a:endParaRPr lang="zh-CN" altLang="en-US" dirty="0"/>
          </a:p>
        </p:txBody>
      </p:sp>
    </p:spTree>
    <p:extLst>
      <p:ext uri="{BB962C8B-B14F-4D97-AF65-F5344CB8AC3E}">
        <p14:creationId xmlns:p14="http://schemas.microsoft.com/office/powerpoint/2010/main" val="79823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删除数据：删除某一元组或多个元组</a:t>
            </a:r>
          </a:p>
        </p:txBody>
      </p:sp>
      <p:sp>
        <p:nvSpPr>
          <p:cNvPr id="3" name="内容占位符 2"/>
          <p:cNvSpPr>
            <a:spLocks noGrp="1"/>
          </p:cNvSpPr>
          <p:nvPr>
            <p:ph idx="1"/>
          </p:nvPr>
        </p:nvSpPr>
        <p:spPr>
          <a:xfrm>
            <a:off x="71438" y="1191812"/>
            <a:ext cx="8958262" cy="3461324"/>
          </a:xfrm>
        </p:spPr>
        <p:txBody>
          <a:bodyPr/>
          <a:lstStyle/>
          <a:p>
            <a:r>
              <a:rPr lang="zh-CN" altLang="en-US" dirty="0">
                <a:ea typeface="宋体" panose="02010600030101010101" pitchFamily="2" charset="-122"/>
              </a:rPr>
              <a:t>删除学号为‘</a:t>
            </a:r>
            <a:r>
              <a:rPr lang="en-US" altLang="zh-CN" dirty="0">
                <a:ea typeface="宋体" panose="02010600030101010101" pitchFamily="2" charset="-122"/>
              </a:rPr>
              <a:t>03001</a:t>
            </a:r>
            <a:r>
              <a:rPr lang="zh-CN" altLang="en-US" dirty="0">
                <a:ea typeface="宋体" panose="02010600030101010101" pitchFamily="2" charset="-122"/>
              </a:rPr>
              <a:t>’的学生记录</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删除所有的学生选课记录</a:t>
            </a:r>
          </a:p>
        </p:txBody>
      </p:sp>
    </p:spTree>
    <p:extLst>
      <p:ext uri="{BB962C8B-B14F-4D97-AF65-F5344CB8AC3E}">
        <p14:creationId xmlns:p14="http://schemas.microsoft.com/office/powerpoint/2010/main" val="3061767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删除数据：带子查询的删除</a:t>
            </a:r>
          </a:p>
        </p:txBody>
      </p:sp>
      <p:sp>
        <p:nvSpPr>
          <p:cNvPr id="3" name="内容占位符 2"/>
          <p:cNvSpPr>
            <a:spLocks noGrp="1"/>
          </p:cNvSpPr>
          <p:nvPr>
            <p:ph idx="1"/>
          </p:nvPr>
        </p:nvSpPr>
        <p:spPr>
          <a:xfrm>
            <a:off x="71438" y="1191812"/>
            <a:ext cx="8958262" cy="5184576"/>
          </a:xfrm>
        </p:spPr>
        <p:txBody>
          <a:bodyPr/>
          <a:lstStyle/>
          <a:p>
            <a:r>
              <a:rPr lang="zh-CN" altLang="en-US" dirty="0">
                <a:ea typeface="宋体" panose="02010600030101010101" pitchFamily="2" charset="-122"/>
              </a:rPr>
              <a:t>删除计算机系所有学生的选课记录。</a:t>
            </a:r>
          </a:p>
          <a:p>
            <a:endParaRPr lang="zh-CN" altLang="en-US" dirty="0"/>
          </a:p>
        </p:txBody>
      </p:sp>
      <p:sp>
        <p:nvSpPr>
          <p:cNvPr id="4" name="Text Box 4"/>
          <p:cNvSpPr txBox="1">
            <a:spLocks noChangeArrowheads="1"/>
          </p:cNvSpPr>
          <p:nvPr/>
        </p:nvSpPr>
        <p:spPr bwMode="auto">
          <a:xfrm>
            <a:off x="952500" y="2445272"/>
            <a:ext cx="7196137" cy="2677656"/>
          </a:xfrm>
          <a:prstGeom prst="rect">
            <a:avLst/>
          </a:prstGeom>
        </p:spPr>
        <p:txBody>
          <a:bodyPr wrap="square">
            <a:spAutoFit/>
          </a:bodyPr>
          <a:lstStyle>
            <a:defPPr>
              <a:defRPr lang="en-US"/>
            </a:defPPr>
            <a:lvl1pPr algn="l" eaLnBrk="1" hangingPunct="1">
              <a:defRPr sz="2800" b="0">
                <a:solidFill>
                  <a:srgbClr val="003399"/>
                </a:solidFill>
                <a:latin typeface="Times New Roman" panose="02020603050405020304" pitchFamily="18" charset="0"/>
              </a:defRPr>
            </a:lvl1pPr>
          </a:lstStyle>
          <a:p>
            <a:r>
              <a:rPr lang="en-US" altLang="zh-CN" dirty="0"/>
              <a:t> DELETE</a:t>
            </a:r>
          </a:p>
          <a:p>
            <a:r>
              <a:rPr lang="en-US" altLang="zh-CN" dirty="0"/>
              <a:t> FROM SC</a:t>
            </a:r>
          </a:p>
          <a:p>
            <a:r>
              <a:rPr lang="en-US" altLang="zh-CN" dirty="0"/>
              <a:t> WHERE  'CS'=</a:t>
            </a:r>
          </a:p>
          <a:p>
            <a:r>
              <a:rPr lang="en-US" altLang="zh-CN" dirty="0"/>
              <a:t>                           (SELETE </a:t>
            </a:r>
            <a:r>
              <a:rPr lang="en-US" altLang="zh-CN" dirty="0" err="1"/>
              <a:t>Sdept</a:t>
            </a:r>
            <a:endParaRPr lang="en-US" altLang="zh-CN" dirty="0"/>
          </a:p>
          <a:p>
            <a:r>
              <a:rPr lang="en-US" altLang="zh-CN" dirty="0"/>
              <a:t>                            FROM Student</a:t>
            </a:r>
          </a:p>
          <a:p>
            <a:r>
              <a:rPr lang="en-US" altLang="zh-CN" dirty="0"/>
              <a:t>                            WHERE </a:t>
            </a:r>
            <a:r>
              <a:rPr lang="en-US" altLang="zh-CN" dirty="0" err="1"/>
              <a:t>Student.Sno</a:t>
            </a:r>
            <a:r>
              <a:rPr lang="en-US" altLang="zh-CN" dirty="0"/>
              <a:t>=</a:t>
            </a:r>
            <a:r>
              <a:rPr lang="en-US" altLang="zh-CN" dirty="0" err="1"/>
              <a:t>SC.Sno</a:t>
            </a:r>
            <a:r>
              <a:rPr lang="en-US" altLang="zh-CN" dirty="0"/>
              <a:t>)</a:t>
            </a:r>
          </a:p>
        </p:txBody>
      </p:sp>
    </p:spTree>
    <p:extLst>
      <p:ext uri="{BB962C8B-B14F-4D97-AF65-F5344CB8AC3E}">
        <p14:creationId xmlns:p14="http://schemas.microsoft.com/office/powerpoint/2010/main" val="416457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删除数据：思考问题</a:t>
            </a:r>
          </a:p>
        </p:txBody>
      </p:sp>
      <p:sp>
        <p:nvSpPr>
          <p:cNvPr id="3" name="内容占位符 2"/>
          <p:cNvSpPr>
            <a:spLocks noGrp="1"/>
          </p:cNvSpPr>
          <p:nvPr>
            <p:ph idx="1"/>
          </p:nvPr>
        </p:nvSpPr>
        <p:spPr>
          <a:xfrm>
            <a:off x="22880" y="1554322"/>
            <a:ext cx="8958262" cy="725020"/>
          </a:xfrm>
        </p:spPr>
        <p:txBody>
          <a:bodyPr/>
          <a:lstStyle/>
          <a:p>
            <a:r>
              <a:rPr lang="zh-CN" altLang="en-US" dirty="0">
                <a:ea typeface="宋体" panose="02010600030101010101" pitchFamily="2" charset="-122"/>
              </a:rPr>
              <a:t>删除计算机系所有学生的选课记录，能否这样干？</a:t>
            </a:r>
          </a:p>
        </p:txBody>
      </p:sp>
      <p:sp>
        <p:nvSpPr>
          <p:cNvPr id="4" name="Text Box 4"/>
          <p:cNvSpPr txBox="1">
            <a:spLocks noChangeArrowheads="1"/>
          </p:cNvSpPr>
          <p:nvPr/>
        </p:nvSpPr>
        <p:spPr bwMode="auto">
          <a:xfrm>
            <a:off x="683568" y="2279342"/>
            <a:ext cx="7992888" cy="1384995"/>
          </a:xfrm>
          <a:prstGeom prst="rect">
            <a:avLst/>
          </a:prstGeom>
        </p:spPr>
        <p:txBody>
          <a:bodyPr wrap="square">
            <a:spAutoFit/>
          </a:bodyPr>
          <a:lstStyle>
            <a:defPPr>
              <a:defRPr lang="en-US"/>
            </a:defPPr>
            <a:lvl1pPr algn="l" eaLnBrk="1" hangingPunct="1">
              <a:defRPr sz="2800" b="0">
                <a:solidFill>
                  <a:srgbClr val="003399"/>
                </a:solidFill>
                <a:latin typeface="Times New Roman" panose="02020603050405020304" pitchFamily="18" charset="0"/>
              </a:defRPr>
            </a:lvl1pPr>
          </a:lstStyle>
          <a:p>
            <a:r>
              <a:rPr lang="en-US" altLang="zh-CN" dirty="0"/>
              <a:t> DELETE</a:t>
            </a:r>
          </a:p>
          <a:p>
            <a:r>
              <a:rPr lang="en-US" altLang="zh-CN" dirty="0"/>
              <a:t> FROM SC, Student</a:t>
            </a:r>
          </a:p>
          <a:p>
            <a:r>
              <a:rPr lang="en-US" altLang="zh-CN" dirty="0"/>
              <a:t> WHERE  ‘CS ‘ =</a:t>
            </a:r>
            <a:r>
              <a:rPr lang="en-US" altLang="zh-CN" dirty="0" err="1"/>
              <a:t>Sdept</a:t>
            </a:r>
            <a:r>
              <a:rPr lang="en-US" altLang="zh-CN" dirty="0"/>
              <a:t> AND </a:t>
            </a:r>
            <a:r>
              <a:rPr lang="en-US" altLang="zh-CN" dirty="0" err="1"/>
              <a:t>Student.Sno</a:t>
            </a:r>
            <a:r>
              <a:rPr lang="en-US" altLang="zh-CN" dirty="0"/>
              <a:t>=</a:t>
            </a:r>
            <a:r>
              <a:rPr lang="en-US" altLang="zh-CN" dirty="0" err="1"/>
              <a:t>SC.Sno</a:t>
            </a:r>
            <a:endParaRPr lang="en-US" altLang="zh-CN" dirty="0"/>
          </a:p>
        </p:txBody>
      </p:sp>
    </p:spTree>
    <p:extLst>
      <p:ext uri="{BB962C8B-B14F-4D97-AF65-F5344CB8AC3E}">
        <p14:creationId xmlns:p14="http://schemas.microsoft.com/office/powerpoint/2010/main" val="1343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rgbClr val="C00000"/>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35770029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a:xfrm>
            <a:off x="0" y="1196752"/>
            <a:ext cx="8958262" cy="4752528"/>
          </a:xfrm>
        </p:spPr>
        <p:txBody>
          <a:bodyPr/>
          <a:lstStyle/>
          <a:p>
            <a:pPr>
              <a:lnSpc>
                <a:spcPts val="3600"/>
              </a:lnSpc>
              <a:spcBef>
                <a:spcPts val="0"/>
              </a:spcBef>
              <a:buFont typeface="Wingdings" panose="05000000000000000000" pitchFamily="2" charset="2"/>
              <a:buChar char="l"/>
            </a:pPr>
            <a:r>
              <a:rPr lang="zh-CN" altLang="en-US" dirty="0">
                <a:ea typeface="宋体" panose="02010600030101010101" pitchFamily="2" charset="-122"/>
              </a:rPr>
              <a:t>视图定义与特点</a:t>
            </a: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从一个或几个基本表（或视图）导出的虚表。数据库中只存放视图的定义，不存放视图对应的数据（目前数据库开始支持</a:t>
            </a:r>
            <a:r>
              <a:rPr lang="zh-CN" altLang="en-US" dirty="0">
                <a:solidFill>
                  <a:srgbClr val="C00000"/>
                </a:solidFill>
                <a:ea typeface="宋体" panose="02010600030101010101" pitchFamily="2" charset="-122"/>
              </a:rPr>
              <a:t>物化视图</a:t>
            </a:r>
            <a:r>
              <a:rPr lang="zh-CN" altLang="en-US" dirty="0">
                <a:ea typeface="宋体" panose="02010600030101010101" pitchFamily="2" charset="-122"/>
              </a:rPr>
              <a:t>）</a:t>
            </a: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若基本表中的数据发生变化，从视图中查询出的数据也随之改变</a:t>
            </a:r>
            <a:endParaRPr lang="en-US" altLang="zh-CN" dirty="0">
              <a:ea typeface="宋体" panose="02010600030101010101" pitchFamily="2" charset="-122"/>
            </a:endParaRP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视图是数据库的一个基本对象，是用户看待数据库的一个“窗口”，是外模式范畴的概念</a:t>
            </a:r>
            <a:endParaRPr lang="en-US" altLang="zh-CN" dirty="0">
              <a:ea typeface="宋体" panose="02010600030101010101" pitchFamily="2" charset="-122"/>
            </a:endParaRP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视图可定义可删除、可以基于视图定义新的视图</a:t>
            </a:r>
            <a:endParaRPr lang="en-US" altLang="zh-CN" dirty="0">
              <a:ea typeface="宋体" panose="02010600030101010101" pitchFamily="2" charset="-122"/>
            </a:endParaRP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视图支持数据查询，但仅支持受限的数据更新操作</a:t>
            </a:r>
          </a:p>
        </p:txBody>
      </p:sp>
    </p:spTree>
    <p:extLst>
      <p:ext uri="{BB962C8B-B14F-4D97-AF65-F5344CB8AC3E}">
        <p14:creationId xmlns:p14="http://schemas.microsoft.com/office/powerpoint/2010/main" val="3246620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sp>
        <p:nvSpPr>
          <p:cNvPr id="3" name="内容占位符 2"/>
          <p:cNvSpPr>
            <a:spLocks noGrp="1"/>
          </p:cNvSpPr>
          <p:nvPr>
            <p:ph idx="1"/>
          </p:nvPr>
        </p:nvSpPr>
        <p:spPr>
          <a:xfrm>
            <a:off x="71438" y="1191812"/>
            <a:ext cx="8958262" cy="4613452"/>
          </a:xfrm>
        </p:spPr>
        <p:txBody>
          <a:bodyPr/>
          <a:lstStyle/>
          <a:p>
            <a:pPr>
              <a:lnSpc>
                <a:spcPts val="3800"/>
              </a:lnSpc>
            </a:pPr>
            <a:r>
              <a:rPr lang="zh-CN" altLang="en-US" dirty="0">
                <a:ea typeface="宋体" panose="02010600030101010101" pitchFamily="2" charset="-122"/>
              </a:rPr>
              <a:t>语句格式</a:t>
            </a:r>
          </a:p>
          <a:p>
            <a:pPr>
              <a:lnSpc>
                <a:spcPts val="3800"/>
              </a:lnSpc>
              <a:buNone/>
            </a:pPr>
            <a:r>
              <a:rPr lang="zh-CN" altLang="en-US" dirty="0">
                <a:ea typeface="宋体" panose="02010600030101010101" pitchFamily="2" charset="-122"/>
              </a:rPr>
              <a:t>    </a:t>
            </a:r>
            <a:r>
              <a:rPr lang="en-US" altLang="zh-CN" sz="2400" dirty="0">
                <a:solidFill>
                  <a:srgbClr val="3366CC"/>
                </a:solidFill>
                <a:latin typeface="Times New Roman" panose="02020603050405020304" pitchFamily="18" charset="0"/>
                <a:ea typeface="宋体" panose="02010600030101010101" pitchFamily="2" charset="-122"/>
                <a:cs typeface="Times New Roman" panose="02020603050405020304" pitchFamily="18" charset="0"/>
              </a:rPr>
              <a:t>CREATE  VIEW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视图名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  [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列名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列名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 … ) ]</a:t>
            </a:r>
          </a:p>
          <a:p>
            <a:pPr>
              <a:lnSpc>
                <a:spcPts val="3800"/>
              </a:lnSpc>
              <a:buNone/>
            </a:pPr>
            <a:r>
              <a:rPr lang="en-US" altLang="zh-CN" sz="2400" dirty="0">
                <a:solidFill>
                  <a:srgbClr val="FF339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3366CC"/>
                </a:solidFill>
                <a:latin typeface="Times New Roman" panose="02020603050405020304" pitchFamily="18" charset="0"/>
                <a:ea typeface="宋体" panose="02010600030101010101" pitchFamily="2" charset="-122"/>
                <a:cs typeface="Times New Roman" panose="02020603050405020304" pitchFamily="18" charset="0"/>
              </a:rPr>
              <a:t>AS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子查询</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a:t>
            </a:r>
          </a:p>
          <a:p>
            <a:pPr>
              <a:lnSpc>
                <a:spcPts val="3800"/>
              </a:lnSpc>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3366CC"/>
                </a:solidFill>
                <a:latin typeface="Times New Roman" panose="02020603050405020304" pitchFamily="18" charset="0"/>
                <a:ea typeface="宋体" panose="02010600030101010101" pitchFamily="2" charset="-122"/>
                <a:cs typeface="Times New Roman" panose="02020603050405020304" pitchFamily="18" charset="0"/>
              </a:rPr>
              <a:t>WITH  CHECK  OPTION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pPr>
              <a:lnSpc>
                <a:spcPts val="3800"/>
              </a:lnSpc>
            </a:pPr>
            <a:endParaRPr lang="en-US" altLang="zh-CN" dirty="0">
              <a:ea typeface="宋体" panose="02010600030101010101" pitchFamily="2" charset="-122"/>
            </a:endParaRPr>
          </a:p>
          <a:p>
            <a:pPr>
              <a:lnSpc>
                <a:spcPts val="3800"/>
              </a:lnSpc>
            </a:pPr>
            <a:r>
              <a:rPr lang="zh-CN" altLang="en-US" dirty="0">
                <a:ea typeface="宋体" panose="02010600030101010101" pitchFamily="2" charset="-122"/>
              </a:rPr>
              <a:t>视图定义约束</a:t>
            </a:r>
            <a:endParaRPr lang="en-US" altLang="zh-CN" dirty="0">
              <a:ea typeface="宋体" panose="02010600030101010101" pitchFamily="2" charset="-122"/>
            </a:endParaRPr>
          </a:p>
          <a:p>
            <a:pPr lvl="1">
              <a:lnSpc>
                <a:spcPts val="3800"/>
              </a:lnSpc>
            </a:pPr>
            <a:r>
              <a:rPr lang="zh-CN" altLang="en-US" dirty="0">
                <a:ea typeface="宋体" panose="02010600030101010101" pitchFamily="2" charset="-122"/>
              </a:rPr>
              <a:t>组成视图的属性列名：全部省略或全部指定</a:t>
            </a:r>
          </a:p>
          <a:p>
            <a:pPr lvl="1">
              <a:lnSpc>
                <a:spcPts val="3800"/>
              </a:lnSpc>
            </a:pPr>
            <a:r>
              <a:rPr lang="zh-CN" altLang="en-US" dirty="0">
                <a:ea typeface="宋体" panose="02010600030101010101" pitchFamily="2" charset="-122"/>
              </a:rPr>
              <a:t>子查询不允许含有</a:t>
            </a:r>
            <a:r>
              <a:rPr lang="en-US" altLang="zh-CN" dirty="0">
                <a:ea typeface="宋体" panose="02010600030101010101" pitchFamily="2" charset="-122"/>
              </a:rPr>
              <a:t>ORDER BY</a:t>
            </a:r>
            <a:r>
              <a:rPr lang="zh-CN" altLang="en-US" dirty="0">
                <a:ea typeface="宋体" panose="02010600030101010101" pitchFamily="2" charset="-122"/>
              </a:rPr>
              <a:t>子句和</a:t>
            </a:r>
            <a:r>
              <a:rPr lang="en-US" altLang="zh-CN" dirty="0">
                <a:ea typeface="宋体" panose="02010600030101010101" pitchFamily="2" charset="-122"/>
              </a:rPr>
              <a:t>DISTINCT</a:t>
            </a:r>
            <a:r>
              <a:rPr lang="zh-CN" altLang="en-US" dirty="0">
                <a:ea typeface="宋体" panose="02010600030101010101" pitchFamily="2" charset="-122"/>
              </a:rPr>
              <a:t>短语</a:t>
            </a:r>
          </a:p>
          <a:p>
            <a:pPr>
              <a:lnSpc>
                <a:spcPts val="3800"/>
              </a:lnSpc>
            </a:pPr>
            <a:endParaRPr lang="zh-CN" altLang="en-US" dirty="0"/>
          </a:p>
        </p:txBody>
      </p:sp>
      <p:sp>
        <p:nvSpPr>
          <p:cNvPr id="4" name="圆角矩形标注 3"/>
          <p:cNvSpPr/>
          <p:nvPr/>
        </p:nvSpPr>
        <p:spPr bwMode="auto">
          <a:xfrm>
            <a:off x="4999297" y="2425904"/>
            <a:ext cx="3916103" cy="2145268"/>
          </a:xfrm>
          <a:prstGeom prst="wedgeRoundRectCallout">
            <a:avLst>
              <a:gd name="adj1" fmla="val -110783"/>
              <a:gd name="adj2" fmla="val -60023"/>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indent="-342900" algn="l">
              <a:lnSpc>
                <a:spcPts val="2400"/>
              </a:lnSpc>
              <a:buSzPct val="75000"/>
              <a:buFont typeface="Wingdings" panose="05000000000000000000" pitchFamily="2" charset="2"/>
              <a:buChar char="l"/>
            </a:pPr>
            <a:r>
              <a:rPr lang="en-US" altLang="zh-CN" dirty="0">
                <a:solidFill>
                  <a:srgbClr val="C00000"/>
                </a:solidFill>
                <a:ea typeface="宋体" panose="02010600030101010101" pitchFamily="2" charset="-122"/>
              </a:rPr>
              <a:t>RDBMS</a:t>
            </a:r>
            <a:r>
              <a:rPr lang="zh-CN" altLang="en-US" dirty="0">
                <a:solidFill>
                  <a:srgbClr val="C00000"/>
                </a:solidFill>
                <a:ea typeface="宋体" panose="02010600030101010101" pitchFamily="2" charset="-122"/>
              </a:rPr>
              <a:t>执行</a:t>
            </a:r>
            <a:r>
              <a:rPr lang="en-US" altLang="zh-CN" dirty="0">
                <a:solidFill>
                  <a:srgbClr val="C00000"/>
                </a:solidFill>
                <a:ea typeface="宋体" panose="02010600030101010101" pitchFamily="2" charset="-122"/>
              </a:rPr>
              <a:t>CREATE VIEW</a:t>
            </a:r>
            <a:r>
              <a:rPr lang="zh-CN" altLang="en-US" dirty="0">
                <a:solidFill>
                  <a:srgbClr val="C00000"/>
                </a:solidFill>
                <a:ea typeface="宋体" panose="02010600030101010101" pitchFamily="2" charset="-122"/>
              </a:rPr>
              <a:t>语句时，只是把视图定义存入数据字典，并不执行其中的</a:t>
            </a:r>
            <a:r>
              <a:rPr lang="en-US" altLang="zh-CN" dirty="0">
                <a:solidFill>
                  <a:srgbClr val="C00000"/>
                </a:solidFill>
                <a:ea typeface="宋体" panose="02010600030101010101" pitchFamily="2" charset="-122"/>
              </a:rPr>
              <a:t>SELECT</a:t>
            </a:r>
            <a:r>
              <a:rPr lang="zh-CN" altLang="en-US" dirty="0">
                <a:solidFill>
                  <a:srgbClr val="C00000"/>
                </a:solidFill>
                <a:ea typeface="宋体" panose="02010600030101010101" pitchFamily="2" charset="-122"/>
              </a:rPr>
              <a:t>语句</a:t>
            </a:r>
          </a:p>
          <a:p>
            <a:pPr indent="-342900" algn="l">
              <a:lnSpc>
                <a:spcPts val="2400"/>
              </a:lnSpc>
              <a:buSzPct val="75000"/>
              <a:buFont typeface="Wingdings" panose="05000000000000000000" pitchFamily="2" charset="2"/>
              <a:buChar char="l"/>
            </a:pPr>
            <a:r>
              <a:rPr lang="zh-CN" altLang="en-US" dirty="0">
                <a:solidFill>
                  <a:srgbClr val="C00000"/>
                </a:solidFill>
                <a:ea typeface="宋体" panose="02010600030101010101" pitchFamily="2" charset="-122"/>
              </a:rPr>
              <a:t>在对视图查询时，按视图的定义从基本表中将数据查出。</a:t>
            </a:r>
          </a:p>
        </p:txBody>
      </p:sp>
    </p:spTree>
    <p:extLst>
      <p:ext uri="{BB962C8B-B14F-4D97-AF65-F5344CB8AC3E}">
        <p14:creationId xmlns:p14="http://schemas.microsoft.com/office/powerpoint/2010/main" val="8009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sp>
        <p:nvSpPr>
          <p:cNvPr id="3" name="内容占位符 2"/>
          <p:cNvSpPr>
            <a:spLocks noGrp="1"/>
          </p:cNvSpPr>
          <p:nvPr>
            <p:ph idx="1"/>
          </p:nvPr>
        </p:nvSpPr>
        <p:spPr>
          <a:xfrm>
            <a:off x="71438" y="1074460"/>
            <a:ext cx="8958262" cy="72502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建立信息系所有学生的视图</a:t>
            </a:r>
          </a:p>
        </p:txBody>
      </p:sp>
      <p:sp>
        <p:nvSpPr>
          <p:cNvPr id="4" name="矩形 3"/>
          <p:cNvSpPr/>
          <p:nvPr/>
        </p:nvSpPr>
        <p:spPr>
          <a:xfrm>
            <a:off x="71438" y="1700808"/>
            <a:ext cx="5004618" cy="2246769"/>
          </a:xfrm>
          <a:prstGeom prst="rect">
            <a:avLst/>
          </a:prstGeom>
          <a:solidFill>
            <a:schemeClr val="accent1">
              <a:lumMod val="20000"/>
              <a:lumOff val="80000"/>
            </a:schemeClr>
          </a:solidFill>
        </p:spPr>
        <p:txBody>
          <a:bodyPr wrap="square">
            <a:spAutoFit/>
          </a:bodyPr>
          <a:lstStyle/>
          <a:p>
            <a:pPr algn="l" eaLnBrk="1" hangingPunct="1"/>
            <a:r>
              <a:rPr lang="zh-CN" altLang="en-US" sz="2800" b="0" dirty="0">
                <a:solidFill>
                  <a:srgbClr val="003399"/>
                </a:solidFill>
                <a:latin typeface="Times New Roman" panose="02020603050405020304" pitchFamily="18" charset="0"/>
              </a:rPr>
              <a:t> </a:t>
            </a:r>
            <a:r>
              <a:rPr lang="en-US" altLang="zh-CN" sz="2800" b="0" dirty="0">
                <a:solidFill>
                  <a:srgbClr val="003399"/>
                </a:solidFill>
                <a:latin typeface="Times New Roman" panose="02020603050405020304" pitchFamily="18" charset="0"/>
              </a:rPr>
              <a:t>CREATE VIEW IS_Student_1</a:t>
            </a:r>
          </a:p>
          <a:p>
            <a:pPr algn="l" eaLnBrk="1" hangingPunct="1"/>
            <a:r>
              <a:rPr lang="en-US" altLang="zh-CN" sz="2800" b="0" dirty="0">
                <a:solidFill>
                  <a:srgbClr val="003399"/>
                </a:solidFill>
                <a:latin typeface="Times New Roman" panose="02020603050405020304" pitchFamily="18" charset="0"/>
              </a:rPr>
              <a:t> AS </a:t>
            </a:r>
          </a:p>
          <a:p>
            <a:pPr algn="l" eaLnBrk="1" hangingPunct="1"/>
            <a:r>
              <a:rPr lang="en-US" altLang="zh-CN" sz="2800" b="0" dirty="0">
                <a:solidFill>
                  <a:srgbClr val="003399"/>
                </a:solidFill>
                <a:latin typeface="Times New Roman" panose="02020603050405020304" pitchFamily="18" charset="0"/>
              </a:rPr>
              <a:t>        SELECT </a:t>
            </a:r>
            <a:r>
              <a:rPr lang="en-US" altLang="zh-CN" sz="2800" b="0" dirty="0" err="1">
                <a:solidFill>
                  <a:srgbClr val="003399"/>
                </a:solidFill>
                <a:latin typeface="Times New Roman" panose="02020603050405020304" pitchFamily="18" charset="0"/>
              </a:rPr>
              <a:t>Sno</a:t>
            </a:r>
            <a:r>
              <a:rPr lang="en-US" altLang="zh-CN" sz="2800" b="0" dirty="0">
                <a:solidFill>
                  <a:srgbClr val="003399"/>
                </a:solidFill>
                <a:latin typeface="Times New Roman" panose="02020603050405020304" pitchFamily="18" charset="0"/>
              </a:rPr>
              <a:t>, </a:t>
            </a:r>
            <a:r>
              <a:rPr lang="en-US" altLang="zh-CN" sz="2800" b="0" dirty="0" err="1">
                <a:solidFill>
                  <a:srgbClr val="003399"/>
                </a:solidFill>
                <a:latin typeface="Times New Roman" panose="02020603050405020304" pitchFamily="18" charset="0"/>
              </a:rPr>
              <a:t>Sname</a:t>
            </a:r>
            <a:r>
              <a:rPr lang="en-US" altLang="zh-CN" sz="2800" b="0" dirty="0">
                <a:solidFill>
                  <a:srgbClr val="003399"/>
                </a:solidFill>
                <a:latin typeface="Times New Roman" panose="02020603050405020304" pitchFamily="18" charset="0"/>
              </a:rPr>
              <a:t>, Sage</a:t>
            </a:r>
          </a:p>
          <a:p>
            <a:pPr algn="l" eaLnBrk="1" hangingPunct="1"/>
            <a:r>
              <a:rPr lang="en-US" altLang="zh-CN" sz="2800" b="0" dirty="0">
                <a:solidFill>
                  <a:srgbClr val="003399"/>
                </a:solidFill>
                <a:latin typeface="Times New Roman" panose="02020603050405020304" pitchFamily="18" charset="0"/>
              </a:rPr>
              <a:t>        FROM  Student</a:t>
            </a:r>
          </a:p>
          <a:p>
            <a:pPr algn="l" eaLnBrk="1" hangingPunct="1"/>
            <a:r>
              <a:rPr lang="en-US" altLang="zh-CN" sz="2800" b="0" dirty="0">
                <a:solidFill>
                  <a:srgbClr val="003399"/>
                </a:solidFill>
                <a:latin typeface="Times New Roman" panose="02020603050405020304" pitchFamily="18" charset="0"/>
              </a:rPr>
              <a:t>        WHERE  </a:t>
            </a:r>
            <a:r>
              <a:rPr lang="en-US" altLang="zh-CN" sz="2800" b="0" dirty="0" err="1">
                <a:solidFill>
                  <a:srgbClr val="003399"/>
                </a:solidFill>
                <a:latin typeface="Times New Roman" panose="02020603050405020304" pitchFamily="18" charset="0"/>
              </a:rPr>
              <a:t>Sdept</a:t>
            </a:r>
            <a:r>
              <a:rPr lang="en-US" altLang="zh-CN" sz="2800" b="0" dirty="0">
                <a:solidFill>
                  <a:srgbClr val="003399"/>
                </a:solidFill>
                <a:latin typeface="Times New Roman" panose="02020603050405020304" pitchFamily="18" charset="0"/>
              </a:rPr>
              <a:t>= 'IS'</a:t>
            </a:r>
            <a:endParaRPr lang="zh-CN" altLang="en-US" sz="2800" b="0" dirty="0">
              <a:solidFill>
                <a:srgbClr val="003399"/>
              </a:solidFill>
              <a:latin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440382369"/>
              </p:ext>
            </p:extLst>
          </p:nvPr>
        </p:nvGraphicFramePr>
        <p:xfrm>
          <a:off x="71438" y="4194622"/>
          <a:ext cx="6252530" cy="2448272"/>
        </p:xfrm>
        <a:graphic>
          <a:graphicData uri="http://schemas.openxmlformats.org/drawingml/2006/table">
            <a:tbl>
              <a:tblPr firstRow="1" bandRow="1">
                <a:tableStyleId>{5C22544A-7EE6-4342-B048-85BDC9FD1C3A}</a:tableStyleId>
              </a:tblPr>
              <a:tblGrid>
                <a:gridCol w="1250506">
                  <a:extLst>
                    <a:ext uri="{9D8B030D-6E8A-4147-A177-3AD203B41FA5}">
                      <a16:colId xmlns:a16="http://schemas.microsoft.com/office/drawing/2014/main" val="20000"/>
                    </a:ext>
                  </a:extLst>
                </a:gridCol>
                <a:gridCol w="1250506">
                  <a:extLst>
                    <a:ext uri="{9D8B030D-6E8A-4147-A177-3AD203B41FA5}">
                      <a16:colId xmlns:a16="http://schemas.microsoft.com/office/drawing/2014/main" val="20001"/>
                    </a:ext>
                  </a:extLst>
                </a:gridCol>
                <a:gridCol w="1250506">
                  <a:extLst>
                    <a:ext uri="{9D8B030D-6E8A-4147-A177-3AD203B41FA5}">
                      <a16:colId xmlns:a16="http://schemas.microsoft.com/office/drawing/2014/main" val="20002"/>
                    </a:ext>
                  </a:extLst>
                </a:gridCol>
                <a:gridCol w="1250506">
                  <a:extLst>
                    <a:ext uri="{9D8B030D-6E8A-4147-A177-3AD203B41FA5}">
                      <a16:colId xmlns:a16="http://schemas.microsoft.com/office/drawing/2014/main" val="20003"/>
                    </a:ext>
                  </a:extLst>
                </a:gridCol>
                <a:gridCol w="1250506">
                  <a:extLst>
                    <a:ext uri="{9D8B030D-6E8A-4147-A177-3AD203B41FA5}">
                      <a16:colId xmlns:a16="http://schemas.microsoft.com/office/drawing/2014/main" val="20004"/>
                    </a:ext>
                  </a:extLst>
                </a:gridCol>
              </a:tblGrid>
              <a:tr h="402480">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965298897"/>
              </p:ext>
            </p:extLst>
          </p:nvPr>
        </p:nvGraphicFramePr>
        <p:xfrm>
          <a:off x="5278182" y="2526281"/>
          <a:ext cx="3751518" cy="1421296"/>
        </p:xfrm>
        <a:graphic>
          <a:graphicData uri="http://schemas.openxmlformats.org/drawingml/2006/table">
            <a:tbl>
              <a:tblPr firstRow="1" bandRow="1">
                <a:tableStyleId>{5C22544A-7EE6-4342-B048-85BDC9FD1C3A}</a:tableStyleId>
              </a:tblPr>
              <a:tblGrid>
                <a:gridCol w="1250506">
                  <a:extLst>
                    <a:ext uri="{9D8B030D-6E8A-4147-A177-3AD203B41FA5}">
                      <a16:colId xmlns:a16="http://schemas.microsoft.com/office/drawing/2014/main" val="20000"/>
                    </a:ext>
                  </a:extLst>
                </a:gridCol>
                <a:gridCol w="1250506">
                  <a:extLst>
                    <a:ext uri="{9D8B030D-6E8A-4147-A177-3AD203B41FA5}">
                      <a16:colId xmlns:a16="http://schemas.microsoft.com/office/drawing/2014/main" val="20001"/>
                    </a:ext>
                  </a:extLst>
                </a:gridCol>
                <a:gridCol w="1250506">
                  <a:extLst>
                    <a:ext uri="{9D8B030D-6E8A-4147-A177-3AD203B41FA5}">
                      <a16:colId xmlns:a16="http://schemas.microsoft.com/office/drawing/2014/main" val="20002"/>
                    </a:ext>
                  </a:extLst>
                </a:gridCol>
              </a:tblGrid>
              <a:tr h="33885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92D050"/>
                    </a:solidFill>
                  </a:tcPr>
                </a:tc>
                <a:extLst>
                  <a:ext uri="{0D108BD9-81ED-4DB2-BD59-A6C34878D82A}">
                    <a16:rowId xmlns:a16="http://schemas.microsoft.com/office/drawing/2014/main" val="10000"/>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7" name="任意多边形 6"/>
          <p:cNvSpPr/>
          <p:nvPr/>
        </p:nvSpPr>
        <p:spPr bwMode="auto">
          <a:xfrm>
            <a:off x="6444209" y="4164037"/>
            <a:ext cx="1236752" cy="1477108"/>
          </a:xfrm>
          <a:custGeom>
            <a:avLst/>
            <a:gdLst>
              <a:gd name="connsiteX0" fmla="*/ 0 w 1041009"/>
              <a:gd name="connsiteY0" fmla="*/ 1477108 h 1477108"/>
              <a:gd name="connsiteX1" fmla="*/ 675249 w 1041009"/>
              <a:gd name="connsiteY1" fmla="*/ 928468 h 1477108"/>
              <a:gd name="connsiteX2" fmla="*/ 1041009 w 1041009"/>
              <a:gd name="connsiteY2" fmla="*/ 0 h 1477108"/>
            </a:gdLst>
            <a:ahLst/>
            <a:cxnLst>
              <a:cxn ang="0">
                <a:pos x="connsiteX0" y="connsiteY0"/>
              </a:cxn>
              <a:cxn ang="0">
                <a:pos x="connsiteX1" y="connsiteY1"/>
              </a:cxn>
              <a:cxn ang="0">
                <a:pos x="connsiteX2" y="connsiteY2"/>
              </a:cxn>
            </a:cxnLst>
            <a:rect l="l" t="t" r="r" b="b"/>
            <a:pathLst>
              <a:path w="1041009" h="1477108">
                <a:moveTo>
                  <a:pt x="0" y="1477108"/>
                </a:moveTo>
                <a:cubicBezTo>
                  <a:pt x="250874" y="1325880"/>
                  <a:pt x="501748" y="1174653"/>
                  <a:pt x="675249" y="928468"/>
                </a:cubicBezTo>
                <a:cubicBezTo>
                  <a:pt x="848750" y="682283"/>
                  <a:pt x="944879" y="341141"/>
                  <a:pt x="1041009" y="0"/>
                </a:cubicBezTo>
              </a:path>
            </a:pathLst>
          </a:cu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8" name="圆角矩形标注 7"/>
          <p:cNvSpPr/>
          <p:nvPr/>
        </p:nvSpPr>
        <p:spPr bwMode="auto">
          <a:xfrm>
            <a:off x="5389745" y="-7798"/>
            <a:ext cx="3528392" cy="1123712"/>
          </a:xfrm>
          <a:prstGeom prst="wedgeRoundRectCallout">
            <a:avLst>
              <a:gd name="adj1" fmla="val -46749"/>
              <a:gd name="adj2" fmla="val 82530"/>
              <a:gd name="adj3" fmla="val 16667"/>
            </a:avLst>
          </a:prstGeom>
          <a:solidFill>
            <a:schemeClr val="bg1">
              <a:lumMod val="90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C00000"/>
                </a:solidFill>
                <a:effectLst/>
                <a:latin typeface="华文新魏" panose="02010800040101010101" pitchFamily="2" charset="-122"/>
                <a:ea typeface="华文新魏" panose="02010800040101010101" pitchFamily="2" charset="-122"/>
              </a:rPr>
              <a:t>这只是你从视图能看到的数据的样子，但数据库中并不存在这样的一张表</a:t>
            </a:r>
          </a:p>
        </p:txBody>
      </p:sp>
    </p:spTree>
    <p:extLst>
      <p:ext uri="{BB962C8B-B14F-4D97-AF65-F5344CB8AC3E}">
        <p14:creationId xmlns:p14="http://schemas.microsoft.com/office/powerpoint/2010/main" val="212897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sp>
        <p:nvSpPr>
          <p:cNvPr id="3" name="内容占位符 2"/>
          <p:cNvSpPr>
            <a:spLocks noGrp="1"/>
          </p:cNvSpPr>
          <p:nvPr>
            <p:ph idx="1"/>
          </p:nvPr>
        </p:nvSpPr>
        <p:spPr>
          <a:xfrm>
            <a:off x="17654" y="1412776"/>
            <a:ext cx="8958262" cy="122907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ea typeface="宋体" panose="02010600030101010101" pitchFamily="2" charset="-122"/>
              </a:rPr>
              <a:t>建立信息系学生的视图，并要求通过该视图进行修改和插入操作时，保证只作用于信息系的学生</a:t>
            </a:r>
          </a:p>
        </p:txBody>
      </p:sp>
      <p:sp>
        <p:nvSpPr>
          <p:cNvPr id="4" name="矩形 3"/>
          <p:cNvSpPr/>
          <p:nvPr/>
        </p:nvSpPr>
        <p:spPr>
          <a:xfrm>
            <a:off x="1265553" y="2641852"/>
            <a:ext cx="6462464" cy="2677656"/>
          </a:xfrm>
          <a:prstGeom prst="rect">
            <a:avLst/>
          </a:prstGeom>
          <a:solidFill>
            <a:schemeClr val="accent1">
              <a:lumMod val="20000"/>
              <a:lumOff val="80000"/>
            </a:schemeClr>
          </a:solidFill>
        </p:spPr>
        <p:txBody>
          <a:bodyPr wrap="square">
            <a:spAutoFit/>
          </a:bodyPr>
          <a:lstStyle/>
          <a:p>
            <a:pPr algn="l" eaLnBrk="1" hangingPunct="1"/>
            <a:r>
              <a:rPr lang="en-US" altLang="zh-CN" sz="2800" b="0" dirty="0">
                <a:solidFill>
                  <a:srgbClr val="003399"/>
                </a:solidFill>
                <a:latin typeface="Times New Roman" panose="02020603050405020304" pitchFamily="18" charset="0"/>
              </a:rPr>
              <a:t>CREATE VIEW IS_Student_2</a:t>
            </a:r>
          </a:p>
          <a:p>
            <a:pPr algn="l" eaLnBrk="1" hangingPunct="1"/>
            <a:r>
              <a:rPr lang="en-US" altLang="zh-CN" sz="2800" b="0" dirty="0">
                <a:solidFill>
                  <a:srgbClr val="003399"/>
                </a:solidFill>
                <a:latin typeface="Times New Roman" panose="02020603050405020304" pitchFamily="18" charset="0"/>
              </a:rPr>
              <a:t> AS </a:t>
            </a:r>
          </a:p>
          <a:p>
            <a:pPr algn="l" eaLnBrk="1" hangingPunct="1"/>
            <a:r>
              <a:rPr lang="en-US" altLang="zh-CN" sz="2800" b="0" dirty="0">
                <a:solidFill>
                  <a:srgbClr val="003399"/>
                </a:solidFill>
                <a:latin typeface="Times New Roman" panose="02020603050405020304" pitchFamily="18" charset="0"/>
              </a:rPr>
              <a:t>        SELECT </a:t>
            </a:r>
            <a:r>
              <a:rPr lang="en-US" altLang="zh-CN" sz="2800" b="0" dirty="0" err="1">
                <a:solidFill>
                  <a:srgbClr val="003399"/>
                </a:solidFill>
                <a:latin typeface="Times New Roman" panose="02020603050405020304" pitchFamily="18" charset="0"/>
              </a:rPr>
              <a:t>Sno</a:t>
            </a:r>
            <a:r>
              <a:rPr lang="zh-CN" altLang="en-US" sz="2800" b="0" dirty="0">
                <a:solidFill>
                  <a:srgbClr val="003399"/>
                </a:solidFill>
                <a:latin typeface="Times New Roman" panose="02020603050405020304" pitchFamily="18" charset="0"/>
              </a:rPr>
              <a:t>，</a:t>
            </a:r>
            <a:r>
              <a:rPr lang="en-US" altLang="zh-CN" sz="2800" b="0" dirty="0" err="1">
                <a:solidFill>
                  <a:srgbClr val="003399"/>
                </a:solidFill>
                <a:latin typeface="Times New Roman" panose="02020603050405020304" pitchFamily="18" charset="0"/>
              </a:rPr>
              <a:t>Sname</a:t>
            </a:r>
            <a:r>
              <a:rPr lang="zh-CN" altLang="en-US" sz="2800" b="0" dirty="0">
                <a:solidFill>
                  <a:srgbClr val="003399"/>
                </a:solidFill>
                <a:latin typeface="Times New Roman" panose="02020603050405020304" pitchFamily="18" charset="0"/>
              </a:rPr>
              <a:t>，</a:t>
            </a:r>
            <a:r>
              <a:rPr lang="en-US" altLang="zh-CN" sz="2800" b="0" dirty="0">
                <a:solidFill>
                  <a:srgbClr val="003399"/>
                </a:solidFill>
                <a:latin typeface="Times New Roman" panose="02020603050405020304" pitchFamily="18" charset="0"/>
              </a:rPr>
              <a:t>Sage</a:t>
            </a:r>
          </a:p>
          <a:p>
            <a:pPr algn="l" eaLnBrk="1" hangingPunct="1"/>
            <a:r>
              <a:rPr lang="en-US" altLang="zh-CN" sz="2800" b="0" dirty="0">
                <a:solidFill>
                  <a:srgbClr val="003399"/>
                </a:solidFill>
                <a:latin typeface="Times New Roman" panose="02020603050405020304" pitchFamily="18" charset="0"/>
              </a:rPr>
              <a:t>        FROM  Student</a:t>
            </a:r>
          </a:p>
          <a:p>
            <a:pPr algn="l" eaLnBrk="1" hangingPunct="1"/>
            <a:r>
              <a:rPr lang="en-US" altLang="zh-CN" sz="2800" b="0" dirty="0">
                <a:solidFill>
                  <a:srgbClr val="003399"/>
                </a:solidFill>
                <a:latin typeface="Times New Roman" panose="02020603050405020304" pitchFamily="18" charset="0"/>
              </a:rPr>
              <a:t>        WHERE  </a:t>
            </a:r>
            <a:r>
              <a:rPr lang="en-US" altLang="zh-CN" sz="2800" b="0" dirty="0" err="1">
                <a:solidFill>
                  <a:srgbClr val="003399"/>
                </a:solidFill>
                <a:latin typeface="Times New Roman" panose="02020603050405020304" pitchFamily="18" charset="0"/>
              </a:rPr>
              <a:t>Sdept</a:t>
            </a:r>
            <a:r>
              <a:rPr lang="en-US" altLang="zh-CN" sz="2800" b="0" dirty="0">
                <a:solidFill>
                  <a:srgbClr val="003399"/>
                </a:solidFill>
                <a:latin typeface="Times New Roman" panose="02020603050405020304" pitchFamily="18" charset="0"/>
              </a:rPr>
              <a:t>= 'IS'</a:t>
            </a:r>
          </a:p>
          <a:p>
            <a:pPr algn="l" eaLnBrk="1" hangingPunct="1"/>
            <a:r>
              <a:rPr lang="en-US" altLang="zh-CN" sz="2800" b="0" dirty="0">
                <a:solidFill>
                  <a:srgbClr val="003399"/>
                </a:solidFill>
                <a:latin typeface="Times New Roman" panose="02020603050405020304" pitchFamily="18" charset="0"/>
              </a:rPr>
              <a:t>        WITH CHECK OPTION</a:t>
            </a:r>
            <a:endParaRPr lang="zh-CN" altLang="en-US" sz="2800" b="0" dirty="0">
              <a:solidFill>
                <a:srgbClr val="003399"/>
              </a:solidFill>
              <a:latin typeface="Times New Roman" panose="02020603050405020304" pitchFamily="18" charset="0"/>
            </a:endParaRPr>
          </a:p>
        </p:txBody>
      </p:sp>
    </p:spTree>
    <p:extLst>
      <p:ext uri="{BB962C8B-B14F-4D97-AF65-F5344CB8AC3E}">
        <p14:creationId xmlns:p14="http://schemas.microsoft.com/office/powerpoint/2010/main" val="236157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表格 39"/>
          <p:cNvGraphicFramePr>
            <a:graphicFrameLocks noGrp="1"/>
          </p:cNvGraphicFramePr>
          <p:nvPr>
            <p:extLst>
              <p:ext uri="{D42A27DB-BD31-4B8C-83A1-F6EECF244321}">
                <p14:modId xmlns:p14="http://schemas.microsoft.com/office/powerpoint/2010/main" val="3884299322"/>
              </p:ext>
            </p:extLst>
          </p:nvPr>
        </p:nvGraphicFramePr>
        <p:xfrm>
          <a:off x="1477108" y="5886555"/>
          <a:ext cx="5832650" cy="848025"/>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20000"/>
                    </a:ext>
                  </a:extLst>
                </a:gridCol>
                <a:gridCol w="1166530">
                  <a:extLst>
                    <a:ext uri="{9D8B030D-6E8A-4147-A177-3AD203B41FA5}">
                      <a16:colId xmlns:a16="http://schemas.microsoft.com/office/drawing/2014/main" val="20001"/>
                    </a:ext>
                  </a:extLst>
                </a:gridCol>
                <a:gridCol w="1166530">
                  <a:extLst>
                    <a:ext uri="{9D8B030D-6E8A-4147-A177-3AD203B41FA5}">
                      <a16:colId xmlns:a16="http://schemas.microsoft.com/office/drawing/2014/main" val="20002"/>
                    </a:ext>
                  </a:extLst>
                </a:gridCol>
                <a:gridCol w="1166530">
                  <a:extLst>
                    <a:ext uri="{9D8B030D-6E8A-4147-A177-3AD203B41FA5}">
                      <a16:colId xmlns:a16="http://schemas.microsoft.com/office/drawing/2014/main" val="20003"/>
                    </a:ext>
                  </a:extLst>
                </a:gridCol>
                <a:gridCol w="1166530">
                  <a:extLst>
                    <a:ext uri="{9D8B030D-6E8A-4147-A177-3AD203B41FA5}">
                      <a16:colId xmlns:a16="http://schemas.microsoft.com/office/drawing/2014/main" val="20004"/>
                    </a:ext>
                  </a:extLst>
                </a:gridCol>
              </a:tblGrid>
              <a:tr h="35382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0600x</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刘涛</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NULL</a:t>
                      </a: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21</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NULL</a:t>
                      </a:r>
                    </a:p>
                  </a:txBody>
                  <a:tcPr marL="90000" marR="90000" marT="46800" marB="46800" horzOverflow="overflow">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2493378848"/>
              </p:ext>
            </p:extLst>
          </p:nvPr>
        </p:nvGraphicFramePr>
        <p:xfrm>
          <a:off x="1477108" y="5862390"/>
          <a:ext cx="5832650" cy="848025"/>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20000"/>
                    </a:ext>
                  </a:extLst>
                </a:gridCol>
                <a:gridCol w="1166530">
                  <a:extLst>
                    <a:ext uri="{9D8B030D-6E8A-4147-A177-3AD203B41FA5}">
                      <a16:colId xmlns:a16="http://schemas.microsoft.com/office/drawing/2014/main" val="20001"/>
                    </a:ext>
                  </a:extLst>
                </a:gridCol>
                <a:gridCol w="1166530">
                  <a:extLst>
                    <a:ext uri="{9D8B030D-6E8A-4147-A177-3AD203B41FA5}">
                      <a16:colId xmlns:a16="http://schemas.microsoft.com/office/drawing/2014/main" val="20002"/>
                    </a:ext>
                  </a:extLst>
                </a:gridCol>
                <a:gridCol w="1166530">
                  <a:extLst>
                    <a:ext uri="{9D8B030D-6E8A-4147-A177-3AD203B41FA5}">
                      <a16:colId xmlns:a16="http://schemas.microsoft.com/office/drawing/2014/main" val="20003"/>
                    </a:ext>
                  </a:extLst>
                </a:gridCol>
                <a:gridCol w="1166530">
                  <a:extLst>
                    <a:ext uri="{9D8B030D-6E8A-4147-A177-3AD203B41FA5}">
                      <a16:colId xmlns:a16="http://schemas.microsoft.com/office/drawing/2014/main" val="20004"/>
                    </a:ext>
                  </a:extLst>
                </a:gridCol>
              </a:tblGrid>
              <a:tr h="35382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0600x</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刘涛</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NULL</a:t>
                      </a: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21</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p:txBody>
          <a:bodyPr/>
          <a:lstStyle/>
          <a:p>
            <a:r>
              <a:rPr lang="zh-CN" altLang="en-US" dirty="0"/>
              <a:t>定义视图</a:t>
            </a:r>
          </a:p>
        </p:txBody>
      </p:sp>
      <p:graphicFrame>
        <p:nvGraphicFramePr>
          <p:cNvPr id="4" name="表格 3"/>
          <p:cNvGraphicFramePr>
            <a:graphicFrameLocks noGrp="1"/>
          </p:cNvGraphicFramePr>
          <p:nvPr>
            <p:extLst>
              <p:ext uri="{D42A27DB-BD31-4B8C-83A1-F6EECF244321}">
                <p14:modId xmlns:p14="http://schemas.microsoft.com/office/powerpoint/2010/main" val="622459346"/>
              </p:ext>
            </p:extLst>
          </p:nvPr>
        </p:nvGraphicFramePr>
        <p:xfrm>
          <a:off x="1495444" y="4077072"/>
          <a:ext cx="5832650" cy="2196900"/>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20000"/>
                    </a:ext>
                  </a:extLst>
                </a:gridCol>
                <a:gridCol w="1166530">
                  <a:extLst>
                    <a:ext uri="{9D8B030D-6E8A-4147-A177-3AD203B41FA5}">
                      <a16:colId xmlns:a16="http://schemas.microsoft.com/office/drawing/2014/main" val="20001"/>
                    </a:ext>
                  </a:extLst>
                </a:gridCol>
                <a:gridCol w="1166530">
                  <a:extLst>
                    <a:ext uri="{9D8B030D-6E8A-4147-A177-3AD203B41FA5}">
                      <a16:colId xmlns:a16="http://schemas.microsoft.com/office/drawing/2014/main" val="20002"/>
                    </a:ext>
                  </a:extLst>
                </a:gridCol>
                <a:gridCol w="1166530">
                  <a:extLst>
                    <a:ext uri="{9D8B030D-6E8A-4147-A177-3AD203B41FA5}">
                      <a16:colId xmlns:a16="http://schemas.microsoft.com/office/drawing/2014/main" val="20003"/>
                    </a:ext>
                  </a:extLst>
                </a:gridCol>
                <a:gridCol w="1166530">
                  <a:extLst>
                    <a:ext uri="{9D8B030D-6E8A-4147-A177-3AD203B41FA5}">
                      <a16:colId xmlns:a16="http://schemas.microsoft.com/office/drawing/2014/main" val="20004"/>
                    </a:ext>
                  </a:extLst>
                </a:gridCol>
              </a:tblGrid>
              <a:tr h="35382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6870553"/>
              </p:ext>
            </p:extLst>
          </p:nvPr>
        </p:nvGraphicFramePr>
        <p:xfrm>
          <a:off x="2779746" y="1072102"/>
          <a:ext cx="3168351" cy="1240248"/>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2788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92D050"/>
                    </a:solidFill>
                  </a:tcPr>
                </a:tc>
                <a:extLst>
                  <a:ext uri="{0D108BD9-81ED-4DB2-BD59-A6C34878D82A}">
                    <a16:rowId xmlns:a16="http://schemas.microsoft.com/office/drawing/2014/main" val="10000"/>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cxnSp>
        <p:nvCxnSpPr>
          <p:cNvPr id="7" name="直接连接符 6"/>
          <p:cNvCxnSpPr/>
          <p:nvPr/>
        </p:nvCxnSpPr>
        <p:spPr bwMode="auto">
          <a:xfrm>
            <a:off x="7524328" y="5175522"/>
            <a:ext cx="576064" cy="0"/>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8100392" y="1763710"/>
            <a:ext cx="0" cy="3411812"/>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H="1">
            <a:off x="6084168" y="1763710"/>
            <a:ext cx="2016224" cy="0"/>
          </a:xfrm>
          <a:prstGeom prst="straightConnector1">
            <a:avLst/>
          </a:prstGeom>
          <a:noFill/>
          <a:ln w="571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827584" y="5175522"/>
            <a:ext cx="576064" cy="0"/>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flipV="1">
            <a:off x="827584" y="1676746"/>
            <a:ext cx="0" cy="3482150"/>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a:off x="827584" y="1676746"/>
            <a:ext cx="1800199" cy="0"/>
          </a:xfrm>
          <a:prstGeom prst="straightConnector1">
            <a:avLst/>
          </a:prstGeom>
          <a:noFill/>
          <a:ln w="571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p:cNvSpPr txBox="1"/>
          <p:nvPr/>
        </p:nvSpPr>
        <p:spPr>
          <a:xfrm>
            <a:off x="6333614" y="3556481"/>
            <a:ext cx="2810386" cy="400110"/>
          </a:xfrm>
          <a:prstGeom prst="rect">
            <a:avLst/>
          </a:prstGeom>
          <a:solidFill>
            <a:schemeClr val="bg2">
              <a:lumMod val="20000"/>
              <a:lumOff val="80000"/>
            </a:schemeClr>
          </a:solidFill>
        </p:spPr>
        <p:txBody>
          <a:bodyPr wrap="none" rtlCol="0">
            <a:spAutoFit/>
          </a:bodyPr>
          <a:lstStyle/>
          <a:p>
            <a:r>
              <a:rPr lang="en-US" altLang="zh-CN" dirty="0">
                <a:solidFill>
                  <a:srgbClr val="C00000"/>
                </a:solidFill>
              </a:rPr>
              <a:t>WITH CHECK OPTION</a:t>
            </a:r>
            <a:endParaRPr lang="zh-CN" altLang="en-US" dirty="0">
              <a:solidFill>
                <a:srgbClr val="C00000"/>
              </a:solidFill>
            </a:endParaRPr>
          </a:p>
        </p:txBody>
      </p:sp>
      <p:graphicFrame>
        <p:nvGraphicFramePr>
          <p:cNvPr id="21" name="表格 20"/>
          <p:cNvGraphicFramePr>
            <a:graphicFrameLocks noGrp="1"/>
          </p:cNvGraphicFramePr>
          <p:nvPr>
            <p:extLst>
              <p:ext uri="{D42A27DB-BD31-4B8C-83A1-F6EECF244321}">
                <p14:modId xmlns:p14="http://schemas.microsoft.com/office/powerpoint/2010/main" val="4199700525"/>
              </p:ext>
            </p:extLst>
          </p:nvPr>
        </p:nvGraphicFramePr>
        <p:xfrm>
          <a:off x="2823712" y="3059954"/>
          <a:ext cx="3168351" cy="819324"/>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2788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000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000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C00000"/>
                    </a:solidFill>
                  </a:tcPr>
                </a:tc>
                <a:extLst>
                  <a:ext uri="{0D108BD9-81ED-4DB2-BD59-A6C34878D82A}">
                    <a16:rowId xmlns:a16="http://schemas.microsoft.com/office/drawing/2014/main" val="10000"/>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0600x</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刘涛</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21</a:t>
                      </a:r>
                    </a:p>
                  </a:txBody>
                  <a:tcPr marL="90000" marR="90000" marT="46800" marB="46800" horzOverflow="overflow"/>
                </a:tc>
                <a:extLst>
                  <a:ext uri="{0D108BD9-81ED-4DB2-BD59-A6C34878D82A}">
                    <a16:rowId xmlns:a16="http://schemas.microsoft.com/office/drawing/2014/main" val="10001"/>
                  </a:ext>
                </a:extLst>
              </a:tr>
            </a:tbl>
          </a:graphicData>
        </a:graphic>
      </p:graphicFrame>
      <p:sp>
        <p:nvSpPr>
          <p:cNvPr id="24" name="文本框 23"/>
          <p:cNvSpPr txBox="1"/>
          <p:nvPr/>
        </p:nvSpPr>
        <p:spPr>
          <a:xfrm>
            <a:off x="6333562" y="1241561"/>
            <a:ext cx="1766830" cy="400110"/>
          </a:xfrm>
          <a:prstGeom prst="rect">
            <a:avLst/>
          </a:prstGeom>
          <a:solidFill>
            <a:srgbClr val="FFFF00"/>
          </a:solidFill>
        </p:spPr>
        <p:txBody>
          <a:bodyPr wrap="none" rtlCol="0">
            <a:spAutoFit/>
          </a:bodyPr>
          <a:lstStyle/>
          <a:p>
            <a:r>
              <a:rPr lang="en-US" altLang="zh-CN" dirty="0">
                <a:solidFill>
                  <a:srgbClr val="C00000"/>
                </a:solidFill>
              </a:rPr>
              <a:t>IS_Student_2</a:t>
            </a:r>
            <a:endParaRPr lang="zh-CN" altLang="en-US" dirty="0">
              <a:solidFill>
                <a:srgbClr val="C00000"/>
              </a:solidFill>
            </a:endParaRPr>
          </a:p>
        </p:txBody>
      </p:sp>
      <p:sp>
        <p:nvSpPr>
          <p:cNvPr id="25" name="文本框 24"/>
          <p:cNvSpPr txBox="1"/>
          <p:nvPr/>
        </p:nvSpPr>
        <p:spPr>
          <a:xfrm>
            <a:off x="774659" y="1169406"/>
            <a:ext cx="1766830" cy="400110"/>
          </a:xfrm>
          <a:prstGeom prst="rect">
            <a:avLst/>
          </a:prstGeom>
          <a:solidFill>
            <a:srgbClr val="FFFF00"/>
          </a:solidFill>
        </p:spPr>
        <p:txBody>
          <a:bodyPr wrap="none" rtlCol="0">
            <a:spAutoFit/>
          </a:bodyPr>
          <a:lstStyle/>
          <a:p>
            <a:r>
              <a:rPr lang="en-US" altLang="zh-CN" dirty="0">
                <a:solidFill>
                  <a:srgbClr val="C00000"/>
                </a:solidFill>
              </a:rPr>
              <a:t>IS_Student_1</a:t>
            </a:r>
            <a:endParaRPr lang="zh-CN" altLang="en-US" dirty="0">
              <a:solidFill>
                <a:srgbClr val="C00000"/>
              </a:solidFill>
            </a:endParaRPr>
          </a:p>
        </p:txBody>
      </p:sp>
      <p:sp>
        <p:nvSpPr>
          <p:cNvPr id="26" name="任意多边形 25"/>
          <p:cNvSpPr/>
          <p:nvPr/>
        </p:nvSpPr>
        <p:spPr bwMode="auto">
          <a:xfrm>
            <a:off x="1477108" y="1814732"/>
            <a:ext cx="1237957" cy="1758462"/>
          </a:xfrm>
          <a:custGeom>
            <a:avLst/>
            <a:gdLst>
              <a:gd name="connsiteX0" fmla="*/ 1237957 w 1237957"/>
              <a:gd name="connsiteY0" fmla="*/ 1758462 h 1758462"/>
              <a:gd name="connsiteX1" fmla="*/ 351692 w 1237957"/>
              <a:gd name="connsiteY1" fmla="*/ 1125416 h 1758462"/>
              <a:gd name="connsiteX2" fmla="*/ 0 w 1237957"/>
              <a:gd name="connsiteY2" fmla="*/ 0 h 1758462"/>
            </a:gdLst>
            <a:ahLst/>
            <a:cxnLst>
              <a:cxn ang="0">
                <a:pos x="connsiteX0" y="connsiteY0"/>
              </a:cxn>
              <a:cxn ang="0">
                <a:pos x="connsiteX1" y="connsiteY1"/>
              </a:cxn>
              <a:cxn ang="0">
                <a:pos x="connsiteX2" y="connsiteY2"/>
              </a:cxn>
            </a:cxnLst>
            <a:rect l="l" t="t" r="r" b="b"/>
            <a:pathLst>
              <a:path w="1237957" h="1758462">
                <a:moveTo>
                  <a:pt x="1237957" y="1758462"/>
                </a:moveTo>
                <a:cubicBezTo>
                  <a:pt x="897987" y="1588477"/>
                  <a:pt x="558018" y="1418493"/>
                  <a:pt x="351692" y="1125416"/>
                </a:cubicBezTo>
                <a:cubicBezTo>
                  <a:pt x="145366" y="832339"/>
                  <a:pt x="72683" y="416169"/>
                  <a:pt x="0" y="0"/>
                </a:cubicBezTo>
              </a:path>
            </a:pathLst>
          </a:custGeom>
          <a:noFill/>
          <a:ln w="381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cxnSp>
        <p:nvCxnSpPr>
          <p:cNvPr id="31" name="直接连接符 30"/>
          <p:cNvCxnSpPr/>
          <p:nvPr/>
        </p:nvCxnSpPr>
        <p:spPr bwMode="auto">
          <a:xfrm>
            <a:off x="6588224" y="6453336"/>
            <a:ext cx="914400" cy="91440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9396536" y="5301208"/>
            <a:ext cx="914400" cy="91440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任意多边形 36"/>
          <p:cNvSpPr/>
          <p:nvPr/>
        </p:nvSpPr>
        <p:spPr bwMode="auto">
          <a:xfrm>
            <a:off x="6100710" y="1839465"/>
            <a:ext cx="1135586" cy="1717016"/>
          </a:xfrm>
          <a:custGeom>
            <a:avLst/>
            <a:gdLst>
              <a:gd name="connsiteX0" fmla="*/ 0 w 1237957"/>
              <a:gd name="connsiteY0" fmla="*/ 1617784 h 1617784"/>
              <a:gd name="connsiteX1" fmla="*/ 914400 w 1237957"/>
              <a:gd name="connsiteY1" fmla="*/ 1167618 h 1617784"/>
              <a:gd name="connsiteX2" fmla="*/ 1237957 w 1237957"/>
              <a:gd name="connsiteY2" fmla="*/ 0 h 1617784"/>
            </a:gdLst>
            <a:ahLst/>
            <a:cxnLst>
              <a:cxn ang="0">
                <a:pos x="connsiteX0" y="connsiteY0"/>
              </a:cxn>
              <a:cxn ang="0">
                <a:pos x="connsiteX1" y="connsiteY1"/>
              </a:cxn>
              <a:cxn ang="0">
                <a:pos x="connsiteX2" y="connsiteY2"/>
              </a:cxn>
            </a:cxnLst>
            <a:rect l="l" t="t" r="r" b="b"/>
            <a:pathLst>
              <a:path w="1237957" h="1617784">
                <a:moveTo>
                  <a:pt x="0" y="1617784"/>
                </a:moveTo>
                <a:cubicBezTo>
                  <a:pt x="354037" y="1527516"/>
                  <a:pt x="708074" y="1437249"/>
                  <a:pt x="914400" y="1167618"/>
                </a:cubicBezTo>
                <a:cubicBezTo>
                  <a:pt x="1120726" y="897987"/>
                  <a:pt x="1179341" y="448993"/>
                  <a:pt x="1237957" y="0"/>
                </a:cubicBezTo>
              </a:path>
            </a:pathLst>
          </a:custGeom>
          <a:noFill/>
          <a:ln w="381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38" name="文本框 37"/>
          <p:cNvSpPr txBox="1"/>
          <p:nvPr/>
        </p:nvSpPr>
        <p:spPr>
          <a:xfrm>
            <a:off x="1701184" y="2563699"/>
            <a:ext cx="954108" cy="400110"/>
          </a:xfrm>
          <a:prstGeom prst="rect">
            <a:avLst/>
          </a:prstGeom>
          <a:noFill/>
        </p:spPr>
        <p:txBody>
          <a:bodyPr wrap="none" rtlCol="0">
            <a:spAutoFit/>
          </a:bodyPr>
          <a:lstStyle/>
          <a:p>
            <a:r>
              <a:rPr lang="en-US" altLang="zh-CN" b="0" dirty="0">
                <a:solidFill>
                  <a:schemeClr val="tx1"/>
                </a:solidFill>
                <a:latin typeface="黑体" panose="02010609060101010101" pitchFamily="49" charset="-122"/>
                <a:ea typeface="黑体" panose="02010609060101010101" pitchFamily="49" charset="-122"/>
              </a:rPr>
              <a:t>INSERT</a:t>
            </a:r>
            <a:endParaRPr lang="zh-CN" altLang="en-US" b="0" dirty="0">
              <a:solidFill>
                <a:schemeClr val="tx1"/>
              </a:solidFill>
              <a:latin typeface="黑体" panose="02010609060101010101" pitchFamily="49" charset="-122"/>
              <a:ea typeface="黑体" panose="02010609060101010101" pitchFamily="49" charset="-122"/>
            </a:endParaRPr>
          </a:p>
        </p:txBody>
      </p:sp>
      <p:sp>
        <p:nvSpPr>
          <p:cNvPr id="39" name="文本框 38"/>
          <p:cNvSpPr txBox="1"/>
          <p:nvPr/>
        </p:nvSpPr>
        <p:spPr>
          <a:xfrm>
            <a:off x="6091073" y="2571221"/>
            <a:ext cx="954108" cy="400110"/>
          </a:xfrm>
          <a:prstGeom prst="rect">
            <a:avLst/>
          </a:prstGeom>
          <a:noFill/>
        </p:spPr>
        <p:txBody>
          <a:bodyPr wrap="none" rtlCol="0">
            <a:spAutoFit/>
          </a:bodyPr>
          <a:lstStyle/>
          <a:p>
            <a:r>
              <a:rPr lang="en-US" altLang="zh-CN" b="0" dirty="0">
                <a:solidFill>
                  <a:schemeClr val="tx1"/>
                </a:solidFill>
                <a:latin typeface="黑体" panose="02010609060101010101" pitchFamily="49" charset="-122"/>
                <a:ea typeface="黑体" panose="02010609060101010101" pitchFamily="49" charset="-122"/>
              </a:rPr>
              <a:t>INSERT</a:t>
            </a:r>
            <a:endParaRPr lang="zh-CN" altLang="en-US"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4719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2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par>
                                <p:cTn id="30" presetID="2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inVertical)">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down)">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down)">
                                      <p:cBhvr>
                                        <p:cTn id="56" dur="50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00"/>
                                        <p:tgtEl>
                                          <p:spTgt spid="3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down)">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down)">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5" grpId="0" animBg="1"/>
      <p:bldP spid="26" grpId="0" animBg="1"/>
      <p:bldP spid="37" grpId="0" animBg="1"/>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数据更新的操作类型</a:t>
            </a:r>
            <a:endParaRPr lang="zh-CN" altLang="en-US" dirty="0"/>
          </a:p>
        </p:txBody>
      </p:sp>
      <p:sp>
        <p:nvSpPr>
          <p:cNvPr id="3" name="内容占位符 2"/>
          <p:cNvSpPr>
            <a:spLocks noGrp="1"/>
          </p:cNvSpPr>
          <p:nvPr>
            <p:ph idx="1"/>
          </p:nvPr>
        </p:nvSpPr>
        <p:spPr>
          <a:xfrm>
            <a:off x="71438" y="1191812"/>
            <a:ext cx="8958262" cy="5184576"/>
          </a:xfrm>
        </p:spPr>
        <p:txBody>
          <a:bodyPr/>
          <a:lstStyle/>
          <a:p>
            <a:pPr marL="342900" lvl="1" indent="-342900">
              <a:lnSpc>
                <a:spcPct val="140000"/>
              </a:lnSpc>
              <a:buClr>
                <a:schemeClr val="folHlink"/>
              </a:buClr>
              <a:buSzPct val="110000"/>
            </a:pPr>
            <a:r>
              <a:rPr lang="zh-CN" altLang="en-US" sz="2800" b="1" dirty="0">
                <a:ea typeface="宋体" panose="02010600030101010101" pitchFamily="2" charset="-122"/>
                <a:cs typeface="+mn-cs"/>
              </a:rPr>
              <a:t>插入数据（</a:t>
            </a:r>
            <a:r>
              <a:rPr lang="en-US" altLang="zh-CN" sz="2800" b="1" dirty="0">
                <a:ea typeface="宋体" panose="02010600030101010101" pitchFamily="2" charset="-122"/>
                <a:cs typeface="+mn-cs"/>
              </a:rPr>
              <a:t>INSERT</a:t>
            </a:r>
            <a:r>
              <a:rPr lang="zh-CN" altLang="en-US" sz="2800" b="1" dirty="0">
                <a:ea typeface="宋体" panose="02010600030101010101" pitchFamily="2" charset="-122"/>
                <a:cs typeface="+mn-cs"/>
              </a:rPr>
              <a:t>）</a:t>
            </a:r>
            <a:endParaRPr lang="en-US" altLang="zh-CN" sz="2800" b="1" dirty="0">
              <a:ea typeface="宋体" panose="02010600030101010101" pitchFamily="2" charset="-122"/>
              <a:cs typeface="+mn-cs"/>
            </a:endParaRPr>
          </a:p>
          <a:p>
            <a:pPr lvl="1">
              <a:lnSpc>
                <a:spcPct val="140000"/>
              </a:lnSpc>
            </a:pPr>
            <a:r>
              <a:rPr lang="zh-CN" altLang="en-US" dirty="0">
                <a:ea typeface="宋体" panose="02010600030101010101" pitchFamily="2" charset="-122"/>
              </a:rPr>
              <a:t>一次插入一个元组</a:t>
            </a:r>
          </a:p>
          <a:p>
            <a:pPr lvl="1">
              <a:lnSpc>
                <a:spcPct val="140000"/>
              </a:lnSpc>
            </a:pPr>
            <a:r>
              <a:rPr lang="zh-CN" altLang="en-US" dirty="0">
                <a:ea typeface="宋体" panose="02010600030101010101" pitchFamily="2" charset="-122"/>
              </a:rPr>
              <a:t>一次插入多个元组（例如，插入子查询结果）</a:t>
            </a:r>
          </a:p>
          <a:p>
            <a:pPr lvl="1"/>
            <a:endParaRPr lang="zh-CN" altLang="en-US" dirty="0">
              <a:ea typeface="宋体" panose="02010600030101010101" pitchFamily="2" charset="-122"/>
            </a:endParaRPr>
          </a:p>
          <a:p>
            <a:pPr marL="342900" lvl="1" indent="-342900">
              <a:lnSpc>
                <a:spcPct val="140000"/>
              </a:lnSpc>
              <a:buClr>
                <a:schemeClr val="folHlink"/>
              </a:buClr>
              <a:buSzPct val="110000"/>
            </a:pPr>
            <a:r>
              <a:rPr lang="zh-CN" altLang="en-US" sz="2800" b="1" dirty="0">
                <a:ea typeface="宋体" panose="02010600030101010101" pitchFamily="2" charset="-122"/>
                <a:cs typeface="+mn-cs"/>
              </a:rPr>
              <a:t>修改数据（</a:t>
            </a:r>
            <a:r>
              <a:rPr lang="en-US" altLang="zh-CN" sz="2800" b="1" dirty="0">
                <a:ea typeface="宋体" panose="02010600030101010101" pitchFamily="2" charset="-122"/>
                <a:cs typeface="+mn-cs"/>
              </a:rPr>
              <a:t>UPDATE</a:t>
            </a:r>
            <a:r>
              <a:rPr lang="zh-CN" altLang="en-US" sz="2800" b="1" dirty="0">
                <a:ea typeface="宋体" panose="02010600030101010101" pitchFamily="2" charset="-122"/>
                <a:cs typeface="+mn-cs"/>
              </a:rPr>
              <a:t>）</a:t>
            </a:r>
          </a:p>
          <a:p>
            <a:pPr marL="342900" lvl="1" indent="-342900">
              <a:lnSpc>
                <a:spcPct val="140000"/>
              </a:lnSpc>
              <a:buClr>
                <a:schemeClr val="folHlink"/>
              </a:buClr>
              <a:buSzPct val="110000"/>
            </a:pPr>
            <a:r>
              <a:rPr lang="zh-CN" altLang="en-US" sz="2800" b="1" dirty="0">
                <a:ea typeface="宋体" panose="02010600030101010101" pitchFamily="2" charset="-122"/>
                <a:cs typeface="+mn-cs"/>
              </a:rPr>
              <a:t>删除数据（</a:t>
            </a:r>
            <a:r>
              <a:rPr lang="en-US" altLang="zh-CN" sz="2800" b="1" dirty="0">
                <a:ea typeface="宋体" panose="02010600030101010101" pitchFamily="2" charset="-122"/>
                <a:cs typeface="+mn-cs"/>
              </a:rPr>
              <a:t>DELETE</a:t>
            </a:r>
            <a:r>
              <a:rPr lang="zh-CN" altLang="en-US" sz="2800" b="1" dirty="0">
                <a:ea typeface="宋体" panose="02010600030101010101" pitchFamily="2" charset="-122"/>
                <a:cs typeface="+mn-cs"/>
              </a:rPr>
              <a:t>）</a:t>
            </a:r>
          </a:p>
        </p:txBody>
      </p:sp>
    </p:spTree>
    <p:extLst>
      <p:ext uri="{BB962C8B-B14F-4D97-AF65-F5344CB8AC3E}">
        <p14:creationId xmlns:p14="http://schemas.microsoft.com/office/powerpoint/2010/main" val="3359609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sp>
        <p:nvSpPr>
          <p:cNvPr id="3" name="内容占位符 2"/>
          <p:cNvSpPr>
            <a:spLocks noGrp="1"/>
          </p:cNvSpPr>
          <p:nvPr>
            <p:ph idx="1"/>
          </p:nvPr>
        </p:nvSpPr>
        <p:spPr>
          <a:xfrm>
            <a:off x="71438" y="1191812"/>
            <a:ext cx="8958262" cy="5184576"/>
          </a:xfrm>
        </p:spPr>
        <p:txBody>
          <a:bodyPr/>
          <a:lstStyle/>
          <a:p>
            <a:pPr>
              <a:lnSpc>
                <a:spcPct val="140000"/>
              </a:lnSpc>
              <a:buNone/>
            </a:pPr>
            <a:r>
              <a:rPr lang="zh-CN" altLang="en-US" sz="2400" dirty="0">
                <a:ea typeface="宋体" panose="02010600030101010101" pitchFamily="2" charset="-122"/>
              </a:rPr>
              <a:t>对</a:t>
            </a:r>
            <a:r>
              <a:rPr lang="en-US" altLang="zh-CN" sz="2400" dirty="0">
                <a:ea typeface="宋体" panose="02010600030101010101" pitchFamily="2" charset="-122"/>
              </a:rPr>
              <a:t>IS_Student_2</a:t>
            </a:r>
            <a:r>
              <a:rPr lang="zh-CN" altLang="en-US" sz="2400" dirty="0">
                <a:ea typeface="宋体" panose="02010600030101010101" pitchFamily="2" charset="-122"/>
              </a:rPr>
              <a:t>视图的更新操作的策略</a:t>
            </a:r>
          </a:p>
          <a:p>
            <a:pPr>
              <a:lnSpc>
                <a:spcPct val="140000"/>
              </a:lnSpc>
            </a:pPr>
            <a:r>
              <a:rPr lang="zh-CN" altLang="en-US" sz="2400" dirty="0">
                <a:ea typeface="宋体" panose="02010600030101010101" pitchFamily="2" charset="-122"/>
              </a:rPr>
              <a:t>修改操作：自动加上</a:t>
            </a:r>
            <a:r>
              <a:rPr lang="en-US" altLang="zh-CN" sz="2400" dirty="0" err="1">
                <a:ea typeface="宋体" panose="02010600030101010101" pitchFamily="2" charset="-122"/>
              </a:rPr>
              <a:t>Sdept</a:t>
            </a:r>
            <a:r>
              <a:rPr lang="en-US" altLang="zh-CN" sz="2400" dirty="0">
                <a:ea typeface="宋体" panose="02010600030101010101" pitchFamily="2" charset="-122"/>
              </a:rPr>
              <a:t>= 'IS'</a:t>
            </a:r>
            <a:r>
              <a:rPr lang="zh-CN" altLang="en-US" sz="2400" dirty="0">
                <a:ea typeface="宋体" panose="02010600030101010101" pitchFamily="2" charset="-122"/>
              </a:rPr>
              <a:t>的条件</a:t>
            </a:r>
          </a:p>
          <a:p>
            <a:pPr>
              <a:lnSpc>
                <a:spcPct val="140000"/>
              </a:lnSpc>
            </a:pPr>
            <a:r>
              <a:rPr lang="zh-CN" altLang="en-US" sz="2400" dirty="0">
                <a:ea typeface="宋体" panose="02010600030101010101" pitchFamily="2" charset="-122"/>
              </a:rPr>
              <a:t>删除操作：自动加上</a:t>
            </a:r>
            <a:r>
              <a:rPr lang="en-US" altLang="zh-CN" sz="2400" dirty="0" err="1">
                <a:ea typeface="宋体" panose="02010600030101010101" pitchFamily="2" charset="-122"/>
              </a:rPr>
              <a:t>Sdept</a:t>
            </a:r>
            <a:r>
              <a:rPr lang="en-US" altLang="zh-CN" sz="2400" dirty="0">
                <a:ea typeface="宋体" panose="02010600030101010101" pitchFamily="2" charset="-122"/>
              </a:rPr>
              <a:t>= 'IS'</a:t>
            </a:r>
            <a:r>
              <a:rPr lang="zh-CN" altLang="en-US" sz="2400" dirty="0">
                <a:ea typeface="宋体" panose="02010600030101010101" pitchFamily="2" charset="-122"/>
              </a:rPr>
              <a:t>的条件</a:t>
            </a:r>
          </a:p>
          <a:p>
            <a:pPr>
              <a:lnSpc>
                <a:spcPct val="140000"/>
              </a:lnSpc>
            </a:pPr>
            <a:r>
              <a:rPr lang="zh-CN" altLang="en-US" sz="2400" dirty="0">
                <a:ea typeface="宋体" panose="02010600030101010101" pitchFamily="2" charset="-122"/>
              </a:rPr>
              <a:t>插入操作：自动检查</a:t>
            </a:r>
            <a:r>
              <a:rPr lang="en-US" altLang="zh-CN" sz="2400" dirty="0" err="1">
                <a:ea typeface="宋体" panose="02010600030101010101" pitchFamily="2" charset="-122"/>
              </a:rPr>
              <a:t>Sdept</a:t>
            </a:r>
            <a:r>
              <a:rPr lang="zh-CN" altLang="en-US" sz="2400" dirty="0">
                <a:ea typeface="宋体" panose="02010600030101010101" pitchFamily="2" charset="-122"/>
              </a:rPr>
              <a:t>属性值是否为</a:t>
            </a:r>
            <a:r>
              <a:rPr lang="en-US" altLang="zh-CN" sz="2400" dirty="0">
                <a:ea typeface="宋体" panose="02010600030101010101" pitchFamily="2" charset="-122"/>
              </a:rPr>
              <a:t>'IS' </a:t>
            </a:r>
          </a:p>
          <a:p>
            <a:pPr lvl="1">
              <a:lnSpc>
                <a:spcPct val="140000"/>
              </a:lnSpc>
            </a:pPr>
            <a:r>
              <a:rPr lang="zh-CN" altLang="en-US" dirty="0">
                <a:ea typeface="宋体" panose="02010600030101010101" pitchFamily="2" charset="-122"/>
              </a:rPr>
              <a:t>如果不是，则拒绝该插入操作；</a:t>
            </a:r>
          </a:p>
          <a:p>
            <a:pPr lvl="1">
              <a:lnSpc>
                <a:spcPct val="140000"/>
              </a:lnSpc>
            </a:pPr>
            <a:r>
              <a:rPr lang="zh-CN" altLang="en-US" dirty="0">
                <a:ea typeface="宋体" panose="02010600030101010101" pitchFamily="2" charset="-122"/>
              </a:rPr>
              <a:t>如果没有提供</a:t>
            </a:r>
            <a:r>
              <a:rPr lang="en-US" altLang="zh-CN" dirty="0" err="1">
                <a:ea typeface="宋体" panose="02010600030101010101" pitchFamily="2" charset="-122"/>
              </a:rPr>
              <a:t>Sdept</a:t>
            </a:r>
            <a:r>
              <a:rPr lang="zh-CN" altLang="en-US" dirty="0">
                <a:ea typeface="宋体" panose="02010600030101010101" pitchFamily="2" charset="-122"/>
              </a:rPr>
              <a:t>属性值，则自动定义</a:t>
            </a:r>
            <a:r>
              <a:rPr lang="en-US" altLang="zh-CN" dirty="0" err="1">
                <a:ea typeface="宋体" panose="02010600030101010101" pitchFamily="2" charset="-122"/>
              </a:rPr>
              <a:t>Sdept</a:t>
            </a:r>
            <a:r>
              <a:rPr lang="zh-CN" altLang="en-US" dirty="0">
                <a:ea typeface="宋体" panose="02010600030101010101" pitchFamily="2" charset="-122"/>
              </a:rPr>
              <a:t>为</a:t>
            </a:r>
            <a:r>
              <a:rPr lang="en-US" altLang="zh-CN" dirty="0">
                <a:ea typeface="宋体" panose="02010600030101010101" pitchFamily="2" charset="-122"/>
              </a:rPr>
              <a:t>'IS'</a:t>
            </a:r>
          </a:p>
        </p:txBody>
      </p:sp>
    </p:spTree>
    <p:extLst>
      <p:ext uri="{BB962C8B-B14F-4D97-AF65-F5344CB8AC3E}">
        <p14:creationId xmlns:p14="http://schemas.microsoft.com/office/powerpoint/2010/main" val="362354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graphicFrame>
        <p:nvGraphicFramePr>
          <p:cNvPr id="4" name="表格 3"/>
          <p:cNvGraphicFramePr>
            <a:graphicFrameLocks noGrp="1"/>
          </p:cNvGraphicFramePr>
          <p:nvPr>
            <p:extLst>
              <p:ext uri="{D42A27DB-BD31-4B8C-83A1-F6EECF244321}">
                <p14:modId xmlns:p14="http://schemas.microsoft.com/office/powerpoint/2010/main" val="1740752991"/>
              </p:ext>
            </p:extLst>
          </p:nvPr>
        </p:nvGraphicFramePr>
        <p:xfrm>
          <a:off x="583214" y="4191923"/>
          <a:ext cx="5144690" cy="2196900"/>
        </p:xfrm>
        <a:graphic>
          <a:graphicData uri="http://schemas.openxmlformats.org/drawingml/2006/table">
            <a:tbl>
              <a:tblPr firstRow="1" bandRow="1">
                <a:tableStyleId>{5C22544A-7EE6-4342-B048-85BDC9FD1C3A}</a:tableStyleId>
              </a:tblPr>
              <a:tblGrid>
                <a:gridCol w="1028938">
                  <a:extLst>
                    <a:ext uri="{9D8B030D-6E8A-4147-A177-3AD203B41FA5}">
                      <a16:colId xmlns:a16="http://schemas.microsoft.com/office/drawing/2014/main" val="20000"/>
                    </a:ext>
                  </a:extLst>
                </a:gridCol>
                <a:gridCol w="1028938">
                  <a:extLst>
                    <a:ext uri="{9D8B030D-6E8A-4147-A177-3AD203B41FA5}">
                      <a16:colId xmlns:a16="http://schemas.microsoft.com/office/drawing/2014/main" val="20001"/>
                    </a:ext>
                  </a:extLst>
                </a:gridCol>
                <a:gridCol w="1028938">
                  <a:extLst>
                    <a:ext uri="{9D8B030D-6E8A-4147-A177-3AD203B41FA5}">
                      <a16:colId xmlns:a16="http://schemas.microsoft.com/office/drawing/2014/main" val="20002"/>
                    </a:ext>
                  </a:extLst>
                </a:gridCol>
                <a:gridCol w="1028938">
                  <a:extLst>
                    <a:ext uri="{9D8B030D-6E8A-4147-A177-3AD203B41FA5}">
                      <a16:colId xmlns:a16="http://schemas.microsoft.com/office/drawing/2014/main" val="20003"/>
                    </a:ext>
                  </a:extLst>
                </a:gridCol>
                <a:gridCol w="1028938">
                  <a:extLst>
                    <a:ext uri="{9D8B030D-6E8A-4147-A177-3AD203B41FA5}">
                      <a16:colId xmlns:a16="http://schemas.microsoft.com/office/drawing/2014/main" val="20004"/>
                    </a:ext>
                  </a:extLst>
                </a:gridCol>
              </a:tblGrid>
              <a:tr h="35382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906983652"/>
              </p:ext>
            </p:extLst>
          </p:nvPr>
        </p:nvGraphicFramePr>
        <p:xfrm>
          <a:off x="2009295" y="1384123"/>
          <a:ext cx="3168351" cy="1240248"/>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2788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92D050"/>
                    </a:solidFill>
                  </a:tcPr>
                </a:tc>
                <a:extLst>
                  <a:ext uri="{0D108BD9-81ED-4DB2-BD59-A6C34878D82A}">
                    <a16:rowId xmlns:a16="http://schemas.microsoft.com/office/drawing/2014/main" val="10000"/>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cxnSp>
        <p:nvCxnSpPr>
          <p:cNvPr id="7" name="直接连接符 6"/>
          <p:cNvCxnSpPr/>
          <p:nvPr/>
        </p:nvCxnSpPr>
        <p:spPr bwMode="auto">
          <a:xfrm>
            <a:off x="4848" y="5416059"/>
            <a:ext cx="576065" cy="0"/>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30385" y="2004247"/>
            <a:ext cx="0" cy="3411812"/>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30384" y="2004247"/>
            <a:ext cx="1927866" cy="0"/>
          </a:xfrm>
          <a:prstGeom prst="straightConnector1">
            <a:avLst/>
          </a:prstGeom>
          <a:noFill/>
          <a:ln w="571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p:cNvSpPr txBox="1"/>
          <p:nvPr/>
        </p:nvSpPr>
        <p:spPr>
          <a:xfrm>
            <a:off x="62819" y="3313680"/>
            <a:ext cx="2810386" cy="400110"/>
          </a:xfrm>
          <a:prstGeom prst="rect">
            <a:avLst/>
          </a:prstGeom>
          <a:solidFill>
            <a:schemeClr val="bg2">
              <a:lumMod val="20000"/>
              <a:lumOff val="80000"/>
            </a:schemeClr>
          </a:solidFill>
        </p:spPr>
        <p:txBody>
          <a:bodyPr wrap="none" rtlCol="0">
            <a:spAutoFit/>
          </a:bodyPr>
          <a:lstStyle/>
          <a:p>
            <a:r>
              <a:rPr lang="en-US" altLang="zh-CN" dirty="0">
                <a:solidFill>
                  <a:srgbClr val="C00000"/>
                </a:solidFill>
              </a:rPr>
              <a:t>WITH CHECK OPTION</a:t>
            </a:r>
            <a:endParaRPr lang="zh-CN" altLang="en-US" dirty="0">
              <a:solidFill>
                <a:srgbClr val="C00000"/>
              </a:solidFill>
            </a:endParaRPr>
          </a:p>
        </p:txBody>
      </p:sp>
      <p:sp>
        <p:nvSpPr>
          <p:cNvPr id="24" name="文本框 23"/>
          <p:cNvSpPr txBox="1"/>
          <p:nvPr/>
        </p:nvSpPr>
        <p:spPr>
          <a:xfrm>
            <a:off x="86574" y="1470197"/>
            <a:ext cx="1766830" cy="400110"/>
          </a:xfrm>
          <a:prstGeom prst="rect">
            <a:avLst/>
          </a:prstGeom>
          <a:solidFill>
            <a:srgbClr val="FFFF00"/>
          </a:solidFill>
        </p:spPr>
        <p:txBody>
          <a:bodyPr wrap="none" rtlCol="0">
            <a:spAutoFit/>
          </a:bodyPr>
          <a:lstStyle/>
          <a:p>
            <a:r>
              <a:rPr lang="en-US" altLang="zh-CN" dirty="0">
                <a:solidFill>
                  <a:srgbClr val="C00000"/>
                </a:solidFill>
              </a:rPr>
              <a:t>IS_Student_2</a:t>
            </a:r>
            <a:endParaRPr lang="zh-CN" altLang="en-US" dirty="0">
              <a:solidFill>
                <a:srgbClr val="C00000"/>
              </a:solidFill>
            </a:endParaRPr>
          </a:p>
        </p:txBody>
      </p:sp>
      <p:cxnSp>
        <p:nvCxnSpPr>
          <p:cNvPr id="31" name="直接连接符 30"/>
          <p:cNvCxnSpPr/>
          <p:nvPr/>
        </p:nvCxnSpPr>
        <p:spPr bwMode="auto">
          <a:xfrm>
            <a:off x="6588224" y="6453336"/>
            <a:ext cx="914400" cy="91440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9396536" y="5301208"/>
            <a:ext cx="914400" cy="91440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4"/>
          <p:cNvSpPr txBox="1">
            <a:spLocks noChangeArrowheads="1"/>
          </p:cNvSpPr>
          <p:nvPr/>
        </p:nvSpPr>
        <p:spPr bwMode="auto">
          <a:xfrm>
            <a:off x="5776863" y="1397820"/>
            <a:ext cx="3139989" cy="1438855"/>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en-US" altLang="zh-CN" sz="2000" dirty="0"/>
              <a:t>UPDATE IS_Student_2</a:t>
            </a:r>
          </a:p>
          <a:p>
            <a:r>
              <a:rPr lang="en-US" altLang="zh-CN" sz="2000" dirty="0"/>
              <a:t>SET Sage= Sage+1</a:t>
            </a:r>
          </a:p>
          <a:p>
            <a:r>
              <a:rPr lang="en-US" altLang="zh-CN" sz="2000" dirty="0"/>
              <a:t>WHERE </a:t>
            </a:r>
            <a:r>
              <a:rPr lang="en-US" altLang="zh-CN" sz="2000" dirty="0" err="1"/>
              <a:t>Sno</a:t>
            </a:r>
            <a:r>
              <a:rPr lang="en-US" altLang="zh-CN" sz="2000" dirty="0"/>
              <a:t>=‘07001’</a:t>
            </a:r>
          </a:p>
        </p:txBody>
      </p:sp>
      <p:sp>
        <p:nvSpPr>
          <p:cNvPr id="28" name="Text Box 4"/>
          <p:cNvSpPr txBox="1">
            <a:spLocks noChangeArrowheads="1"/>
          </p:cNvSpPr>
          <p:nvPr/>
        </p:nvSpPr>
        <p:spPr bwMode="auto">
          <a:xfrm>
            <a:off x="5789479" y="3472495"/>
            <a:ext cx="3139989" cy="1887696"/>
          </a:xfrm>
          <a:prstGeom prst="rect">
            <a:avLst/>
          </a:prstGeom>
          <a:solidFill>
            <a:schemeClr val="accent6">
              <a:lumMod val="20000"/>
              <a:lumOff val="8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en-US" altLang="zh-CN" sz="2000" dirty="0"/>
              <a:t>UPDATE IS_Student_2</a:t>
            </a:r>
          </a:p>
          <a:p>
            <a:r>
              <a:rPr lang="en-US" altLang="zh-CN" sz="2000" dirty="0"/>
              <a:t>SET Sage= Sage+1</a:t>
            </a:r>
          </a:p>
          <a:p>
            <a:r>
              <a:rPr lang="en-US" altLang="zh-CN" sz="2000" dirty="0"/>
              <a:t>WHERE </a:t>
            </a:r>
            <a:r>
              <a:rPr lang="en-US" altLang="zh-CN" sz="2000" dirty="0" err="1"/>
              <a:t>Sno</a:t>
            </a:r>
            <a:r>
              <a:rPr lang="en-US" altLang="zh-CN" sz="2000" dirty="0"/>
              <a:t>=‘07001’ </a:t>
            </a:r>
          </a:p>
          <a:p>
            <a:r>
              <a:rPr lang="en-US" altLang="zh-CN" sz="2000" dirty="0"/>
              <a:t>               AND </a:t>
            </a:r>
            <a:r>
              <a:rPr lang="en-US" altLang="zh-CN" sz="2000" dirty="0" err="1"/>
              <a:t>Sdept</a:t>
            </a:r>
            <a:r>
              <a:rPr lang="en-US" altLang="zh-CN" sz="2000" dirty="0"/>
              <a:t>=‘IS’</a:t>
            </a:r>
          </a:p>
        </p:txBody>
      </p:sp>
      <p:cxnSp>
        <p:nvCxnSpPr>
          <p:cNvPr id="11" name="直接箭头连接符 10"/>
          <p:cNvCxnSpPr>
            <a:stCxn id="27" idx="2"/>
            <a:endCxn id="28" idx="0"/>
          </p:cNvCxnSpPr>
          <p:nvPr/>
        </p:nvCxnSpPr>
        <p:spPr bwMode="auto">
          <a:xfrm>
            <a:off x="7346858" y="2836675"/>
            <a:ext cx="12616" cy="635820"/>
          </a:xfrm>
          <a:prstGeom prst="straightConnector1">
            <a:avLst/>
          </a:prstGeom>
          <a:noFill/>
          <a:ln w="3810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4603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arn(inVertic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arn(inVertical)">
                                      <p:cBhvr>
                                        <p:cTn id="34" dur="500"/>
                                        <p:tgtEl>
                                          <p:spTgt spid="28"/>
                                        </p:tgtEl>
                                      </p:cBhvr>
                                    </p:animEffect>
                                  </p:childTnLst>
                                </p:cTn>
                              </p:par>
                              <p:par>
                                <p:cTn id="35" presetID="16" presetClass="entr" presetSubtype="21"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定义视图：多个基本表导出视图</a:t>
            </a:r>
          </a:p>
        </p:txBody>
      </p:sp>
      <p:sp>
        <p:nvSpPr>
          <p:cNvPr id="3" name="内容占位符 2"/>
          <p:cNvSpPr>
            <a:spLocks noGrp="1"/>
          </p:cNvSpPr>
          <p:nvPr>
            <p:ph idx="1"/>
          </p:nvPr>
        </p:nvSpPr>
        <p:spPr>
          <a:xfrm>
            <a:off x="71438" y="1191812"/>
            <a:ext cx="8958262" cy="6530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建立信息系选修了</a:t>
            </a:r>
            <a:r>
              <a:rPr lang="en-US" altLang="zh-CN" dirty="0">
                <a:ea typeface="宋体" panose="02010600030101010101" pitchFamily="2" charset="-122"/>
              </a:rPr>
              <a:t>1</a:t>
            </a:r>
            <a:r>
              <a:rPr lang="zh-CN" altLang="en-US" dirty="0">
                <a:ea typeface="宋体" panose="02010600030101010101" pitchFamily="2" charset="-122"/>
              </a:rPr>
              <a:t>号课程的学生视图</a:t>
            </a:r>
          </a:p>
        </p:txBody>
      </p:sp>
      <p:sp>
        <p:nvSpPr>
          <p:cNvPr id="4" name="矩形 3"/>
          <p:cNvSpPr/>
          <p:nvPr/>
        </p:nvSpPr>
        <p:spPr>
          <a:xfrm>
            <a:off x="1115616" y="2132856"/>
            <a:ext cx="6624736" cy="3234219"/>
          </a:xfrm>
          <a:prstGeom prst="rect">
            <a:avLst/>
          </a:prstGeom>
          <a:solidFill>
            <a:schemeClr val="accent3">
              <a:lumMod val="90000"/>
            </a:schemeClr>
          </a:solidFill>
          <a:ln>
            <a:noFill/>
          </a:ln>
          <a:effectLst/>
        </p:spPr>
        <p:txBody>
          <a:bodyPr wrap="square">
            <a:spAutoFit/>
          </a:bodyPr>
          <a:lstStyle/>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CREATE VIEW IS_S1(</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Sno</a:t>
            </a:r>
            <a:r>
              <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Sname</a:t>
            </a:r>
            <a:r>
              <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Grade)</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 </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Student.Sno</a:t>
            </a:r>
            <a:r>
              <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Sname</a:t>
            </a:r>
            <a:r>
              <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Grade</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FROM  Student</a:t>
            </a:r>
            <a:r>
              <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SC</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WHERE  </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Sdept</a:t>
            </a: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'IS'   AND</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Student.Sno</a:t>
            </a: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SC.Sno</a:t>
            </a: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SC.Cno</a:t>
            </a: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'1'</a:t>
            </a:r>
            <a:endPar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7891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定义视图：视图导出视图</a:t>
            </a:r>
          </a:p>
        </p:txBody>
      </p:sp>
      <p:sp>
        <p:nvSpPr>
          <p:cNvPr id="3" name="内容占位符 2"/>
          <p:cNvSpPr>
            <a:spLocks noGrp="1"/>
          </p:cNvSpPr>
          <p:nvPr>
            <p:ph idx="1"/>
          </p:nvPr>
        </p:nvSpPr>
        <p:spPr>
          <a:xfrm>
            <a:off x="71438" y="1191812"/>
            <a:ext cx="8958262" cy="1301084"/>
          </a:xfrm>
        </p:spPr>
        <p:txBody>
          <a:bodyPr/>
          <a:lstStyle/>
          <a:p>
            <a:pPr>
              <a:lnSpc>
                <a:spcPct val="130000"/>
              </a:lnSpc>
            </a:pPr>
            <a:r>
              <a:rPr lang="zh-CN" altLang="en-US" dirty="0">
                <a:ea typeface="宋体" panose="02010600030101010101" pitchFamily="2" charset="-122"/>
              </a:rPr>
              <a:t>建立信息系选修了</a:t>
            </a:r>
            <a:r>
              <a:rPr lang="en-US" altLang="zh-CN" dirty="0">
                <a:ea typeface="宋体" panose="02010600030101010101" pitchFamily="2" charset="-122"/>
              </a:rPr>
              <a:t>1</a:t>
            </a:r>
            <a:r>
              <a:rPr lang="zh-CN" altLang="en-US" dirty="0">
                <a:ea typeface="宋体" panose="02010600030101010101" pitchFamily="2" charset="-122"/>
              </a:rPr>
              <a:t>号课程且成绩在</a:t>
            </a:r>
            <a:r>
              <a:rPr lang="en-US" altLang="zh-CN" dirty="0">
                <a:ea typeface="宋体" panose="02010600030101010101" pitchFamily="2" charset="-122"/>
              </a:rPr>
              <a:t>90</a:t>
            </a:r>
            <a:r>
              <a:rPr lang="zh-CN" altLang="en-US" dirty="0">
                <a:ea typeface="宋体" panose="02010600030101010101" pitchFamily="2" charset="-122"/>
              </a:rPr>
              <a:t>分以上的学生的视图</a:t>
            </a:r>
            <a:endParaRPr lang="zh-CN" altLang="en-US" sz="2400" dirty="0">
              <a:ea typeface="宋体" panose="02010600030101010101" pitchFamily="2" charset="-122"/>
            </a:endParaRPr>
          </a:p>
        </p:txBody>
      </p:sp>
      <p:sp>
        <p:nvSpPr>
          <p:cNvPr id="4" name="矩形 3"/>
          <p:cNvSpPr/>
          <p:nvPr/>
        </p:nvSpPr>
        <p:spPr>
          <a:xfrm>
            <a:off x="1619672" y="2420888"/>
            <a:ext cx="5832648" cy="2336537"/>
          </a:xfrm>
          <a:prstGeom prst="rect">
            <a:avLst/>
          </a:prstGeom>
          <a:solidFill>
            <a:schemeClr val="accent3">
              <a:lumMod val="90000"/>
            </a:schemeClr>
          </a:solidFill>
          <a:ln>
            <a:noFill/>
          </a:ln>
          <a:effectLst/>
        </p:spPr>
        <p:txBody>
          <a:bodyPr wrap="square">
            <a:spAutoFit/>
          </a:bodyPr>
          <a:lstStyle/>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CREATE VIEW IS_S2</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Sno</a:t>
            </a:r>
            <a:r>
              <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Sname</a:t>
            </a:r>
            <a:r>
              <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Grade</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FROM  </a:t>
            </a:r>
            <a:r>
              <a:rPr lang="en-US" altLang="zh-CN" sz="2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IS_S1</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WHERE  Grade&gt;=90</a:t>
            </a:r>
            <a:endPar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275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定义视图：练习</a:t>
            </a:r>
          </a:p>
        </p:txBody>
      </p:sp>
      <p:sp>
        <p:nvSpPr>
          <p:cNvPr id="3" name="内容占位符 2"/>
          <p:cNvSpPr>
            <a:spLocks noGrp="1"/>
          </p:cNvSpPr>
          <p:nvPr>
            <p:ph idx="1"/>
          </p:nvPr>
        </p:nvSpPr>
        <p:spPr>
          <a:xfrm>
            <a:off x="71438" y="1089492"/>
            <a:ext cx="8958262" cy="6530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定义一个反映学生出生年份的视图</a:t>
            </a:r>
          </a:p>
        </p:txBody>
      </p:sp>
      <p:sp>
        <p:nvSpPr>
          <p:cNvPr id="4" name="矩形 3"/>
          <p:cNvSpPr/>
          <p:nvPr/>
        </p:nvSpPr>
        <p:spPr>
          <a:xfrm>
            <a:off x="1115616" y="1669196"/>
            <a:ext cx="6030416" cy="1887696"/>
          </a:xfrm>
          <a:prstGeom prst="rect">
            <a:avLst/>
          </a:prstGeom>
          <a:solidFill>
            <a:schemeClr val="accent3">
              <a:lumMod val="90000"/>
            </a:schemeClr>
          </a:solidFill>
          <a:ln>
            <a:noFill/>
          </a:ln>
          <a:effectLst/>
        </p:spPr>
        <p:txBody>
          <a:bodyPr wrap="square">
            <a:spAutoFit/>
          </a:bodyPr>
          <a:lstStyle/>
          <a:p>
            <a:pPr marL="342900" lvl="1"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CREATE  VIEW BT_S(</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Sname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Sbirth</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342900" lvl="1"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 </a:t>
            </a:r>
          </a:p>
          <a:p>
            <a:pPr marL="342900" lvl="1"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Sname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2018-Sage</a:t>
            </a:r>
          </a:p>
          <a:p>
            <a:pPr marL="342900" lvl="1"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FROM  Student</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内容占位符 2"/>
          <p:cNvSpPr txBox="1">
            <a:spLocks/>
          </p:cNvSpPr>
          <p:nvPr/>
        </p:nvSpPr>
        <p:spPr bwMode="auto">
          <a:xfrm>
            <a:off x="0" y="3701781"/>
            <a:ext cx="8958262" cy="65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kern="0" dirty="0">
                <a:ea typeface="宋体" panose="02010600030101010101" pitchFamily="2" charset="-122"/>
              </a:rPr>
              <a:t>将学生的学号及他的平均成绩定义为一个视图</a:t>
            </a:r>
          </a:p>
        </p:txBody>
      </p:sp>
      <p:sp>
        <p:nvSpPr>
          <p:cNvPr id="6" name="矩形 5"/>
          <p:cNvSpPr/>
          <p:nvPr/>
        </p:nvSpPr>
        <p:spPr>
          <a:xfrm>
            <a:off x="1115616" y="4334534"/>
            <a:ext cx="6174432" cy="2336537"/>
          </a:xfrm>
          <a:prstGeom prst="rect">
            <a:avLst/>
          </a:prstGeom>
          <a:solidFill>
            <a:schemeClr val="accent3">
              <a:lumMod val="90000"/>
            </a:schemeClr>
          </a:solidFill>
          <a:ln>
            <a:noFill/>
          </a:ln>
          <a:effectLst/>
        </p:spPr>
        <p:txBody>
          <a:bodyPr wrap="square">
            <a:spAutoFit/>
          </a:bodyPr>
          <a:lstStyle/>
          <a:p>
            <a:pPr marL="342900" lvl="1"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CREAT  VIEW S_G(</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Gavg</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342900" lvl="1"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  </a:t>
            </a:r>
          </a:p>
          <a:p>
            <a:pPr marL="342900" lvl="1"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AVG(Grade)</a:t>
            </a:r>
          </a:p>
          <a:p>
            <a:pPr marL="342900" lvl="1"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FROM  SC</a:t>
            </a:r>
          </a:p>
          <a:p>
            <a:pPr marL="342900" lvl="1"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GROUP BY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Sno</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81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定义视图：问题分析</a:t>
            </a:r>
          </a:p>
        </p:txBody>
      </p:sp>
      <p:sp>
        <p:nvSpPr>
          <p:cNvPr id="3" name="内容占位符 2"/>
          <p:cNvSpPr>
            <a:spLocks noGrp="1"/>
          </p:cNvSpPr>
          <p:nvPr>
            <p:ph idx="1"/>
          </p:nvPr>
        </p:nvSpPr>
        <p:spPr>
          <a:xfrm>
            <a:off x="185738" y="1191812"/>
            <a:ext cx="8388994" cy="2885260"/>
          </a:xfrm>
        </p:spPr>
        <p:txBody>
          <a:bodyPr/>
          <a:lstStyle/>
          <a:p>
            <a:pPr algn="just">
              <a:lnSpc>
                <a:spcPct val="120000"/>
              </a:lnSpc>
            </a:pPr>
            <a:r>
              <a:rPr lang="zh-CN" altLang="en-US" dirty="0">
                <a:ea typeface="宋体" panose="02010600030101010101" pitchFamily="2" charset="-122"/>
              </a:rPr>
              <a:t>子查询不显式指定属性列的视图定义</a:t>
            </a:r>
          </a:p>
          <a:p>
            <a:pPr algn="just">
              <a:lnSpc>
                <a:spcPct val="120000"/>
              </a:lnSpc>
              <a:buNone/>
            </a:pPr>
            <a:r>
              <a:rPr lang="en-US" altLang="zh-CN" sz="2000" b="0" dirty="0">
                <a:ea typeface="宋体" panose="02010600030101010101" pitchFamily="2" charset="-122"/>
              </a:rPr>
              <a:t>      CREATE VIEW </a:t>
            </a:r>
            <a:r>
              <a:rPr lang="en-US" altLang="zh-CN" sz="2000" b="0" dirty="0" err="1">
                <a:ea typeface="宋体" panose="02010600030101010101" pitchFamily="2" charset="-122"/>
              </a:rPr>
              <a:t>F_Student</a:t>
            </a:r>
            <a:r>
              <a:rPr lang="en-US" altLang="zh-CN" sz="2000" b="0" dirty="0">
                <a:ea typeface="宋体" panose="02010600030101010101" pitchFamily="2" charset="-122"/>
              </a:rPr>
              <a:t>(</a:t>
            </a:r>
            <a:r>
              <a:rPr lang="en-US" altLang="zh-CN" sz="2000" b="0" dirty="0" err="1">
                <a:ea typeface="宋体" panose="02010600030101010101" pitchFamily="2" charset="-122"/>
              </a:rPr>
              <a:t>F_Sno</a:t>
            </a:r>
            <a:r>
              <a:rPr lang="zh-CN" altLang="en-US" sz="2000" b="0" dirty="0">
                <a:ea typeface="宋体" panose="02010600030101010101" pitchFamily="2" charset="-122"/>
              </a:rPr>
              <a:t>，</a:t>
            </a:r>
            <a:r>
              <a:rPr lang="en-US" altLang="zh-CN" sz="2000" b="0" dirty="0">
                <a:ea typeface="宋体" panose="02010600030101010101" pitchFamily="2" charset="-122"/>
              </a:rPr>
              <a:t>name</a:t>
            </a:r>
            <a:r>
              <a:rPr lang="zh-CN" altLang="en-US" sz="2000" b="0" dirty="0">
                <a:ea typeface="宋体" panose="02010600030101010101" pitchFamily="2" charset="-122"/>
              </a:rPr>
              <a:t>，</a:t>
            </a:r>
            <a:r>
              <a:rPr lang="en-US" altLang="zh-CN" sz="2000" b="0" dirty="0">
                <a:ea typeface="宋体" panose="02010600030101010101" pitchFamily="2" charset="-122"/>
              </a:rPr>
              <a:t>sex</a:t>
            </a:r>
            <a:r>
              <a:rPr lang="zh-CN" altLang="en-US" sz="2000" b="0" dirty="0">
                <a:ea typeface="宋体" panose="02010600030101010101" pitchFamily="2" charset="-122"/>
              </a:rPr>
              <a:t>，</a:t>
            </a:r>
            <a:r>
              <a:rPr lang="en-US" altLang="zh-CN" sz="2000" b="0" dirty="0">
                <a:ea typeface="宋体" panose="02010600030101010101" pitchFamily="2" charset="-122"/>
              </a:rPr>
              <a:t>age</a:t>
            </a:r>
            <a:r>
              <a:rPr lang="zh-CN" altLang="en-US" sz="2000" b="0" dirty="0">
                <a:ea typeface="宋体" panose="02010600030101010101" pitchFamily="2" charset="-122"/>
              </a:rPr>
              <a:t>，</a:t>
            </a:r>
            <a:r>
              <a:rPr lang="en-US" altLang="zh-CN" sz="2000" b="0" dirty="0" err="1">
                <a:ea typeface="宋体" panose="02010600030101010101" pitchFamily="2" charset="-122"/>
              </a:rPr>
              <a:t>dept</a:t>
            </a:r>
            <a:r>
              <a:rPr lang="en-US" altLang="zh-CN" sz="2000" b="0" dirty="0">
                <a:ea typeface="宋体" panose="02010600030101010101" pitchFamily="2" charset="-122"/>
              </a:rPr>
              <a:t>)</a:t>
            </a:r>
          </a:p>
          <a:p>
            <a:pPr algn="just">
              <a:lnSpc>
                <a:spcPct val="120000"/>
              </a:lnSpc>
              <a:buNone/>
            </a:pPr>
            <a:r>
              <a:rPr lang="en-US" altLang="zh-CN" sz="2000" b="0" dirty="0">
                <a:ea typeface="宋体" panose="02010600030101010101" pitchFamily="2" charset="-122"/>
              </a:rPr>
              <a:t>      AS</a:t>
            </a:r>
          </a:p>
          <a:p>
            <a:pPr algn="just">
              <a:lnSpc>
                <a:spcPct val="120000"/>
              </a:lnSpc>
              <a:buNone/>
            </a:pPr>
            <a:r>
              <a:rPr lang="en-US" altLang="zh-CN" sz="2000" b="0" dirty="0">
                <a:ea typeface="宋体" panose="02010600030101010101" pitchFamily="2" charset="-122"/>
              </a:rPr>
              <a:t>         </a:t>
            </a:r>
            <a:r>
              <a:rPr lang="en-US" altLang="zh-CN" sz="2000" b="0" dirty="0">
                <a:solidFill>
                  <a:srgbClr val="C00000"/>
                </a:solidFill>
                <a:ea typeface="宋体" panose="02010600030101010101" pitchFamily="2" charset="-122"/>
              </a:rPr>
              <a:t>SELECT *</a:t>
            </a:r>
          </a:p>
          <a:p>
            <a:pPr algn="just">
              <a:lnSpc>
                <a:spcPct val="120000"/>
              </a:lnSpc>
              <a:buNone/>
            </a:pPr>
            <a:r>
              <a:rPr lang="en-US" altLang="zh-CN" sz="2000" b="0" dirty="0">
                <a:ea typeface="宋体" panose="02010600030101010101" pitchFamily="2" charset="-122"/>
              </a:rPr>
              <a:t>         FROM  Student</a:t>
            </a:r>
          </a:p>
          <a:p>
            <a:pPr algn="just">
              <a:lnSpc>
                <a:spcPct val="120000"/>
              </a:lnSpc>
              <a:buNone/>
            </a:pPr>
            <a:r>
              <a:rPr lang="en-US" altLang="zh-CN" sz="2000" b="0" dirty="0">
                <a:ea typeface="宋体" panose="02010600030101010101" pitchFamily="2" charset="-122"/>
              </a:rPr>
              <a:t>         WHERE </a:t>
            </a:r>
            <a:r>
              <a:rPr lang="en-US" altLang="zh-CN" sz="2000" b="0" dirty="0" err="1">
                <a:ea typeface="宋体" panose="02010600030101010101" pitchFamily="2" charset="-122"/>
              </a:rPr>
              <a:t>Ssex</a:t>
            </a:r>
            <a:r>
              <a:rPr lang="en-US" altLang="zh-CN" sz="2000" b="0" dirty="0">
                <a:ea typeface="宋体" panose="02010600030101010101" pitchFamily="2" charset="-122"/>
              </a:rPr>
              <a:t>=</a:t>
            </a:r>
            <a:r>
              <a:rPr lang="zh-CN" altLang="en-US" sz="2000" b="0" dirty="0">
                <a:ea typeface="宋体" panose="02010600030101010101" pitchFamily="2" charset="-122"/>
              </a:rPr>
              <a:t> </a:t>
            </a:r>
            <a:r>
              <a:rPr lang="en-US" altLang="zh-CN" sz="2000" b="0" dirty="0">
                <a:ea typeface="宋体" panose="02010600030101010101" pitchFamily="2" charset="-122"/>
              </a:rPr>
              <a:t>‘</a:t>
            </a:r>
            <a:r>
              <a:rPr lang="zh-CN" altLang="en-US" sz="2000" b="0" dirty="0">
                <a:ea typeface="宋体" panose="02010600030101010101" pitchFamily="2" charset="-122"/>
              </a:rPr>
              <a:t>女</a:t>
            </a:r>
            <a:r>
              <a:rPr lang="en-US" altLang="zh-CN" sz="2000" b="0" dirty="0">
                <a:ea typeface="宋体" panose="02010600030101010101" pitchFamily="2" charset="-122"/>
              </a:rPr>
              <a:t>’</a:t>
            </a:r>
            <a:endParaRPr lang="zh-CN" altLang="en-US" sz="2000" b="0" dirty="0">
              <a:ea typeface="宋体" panose="02010600030101010101" pitchFamily="2" charset="-122"/>
            </a:endParaRPr>
          </a:p>
          <a:p>
            <a:endParaRPr lang="zh-CN" altLang="en-US" dirty="0"/>
          </a:p>
        </p:txBody>
      </p:sp>
      <p:sp>
        <p:nvSpPr>
          <p:cNvPr id="4" name="矩形 3"/>
          <p:cNvSpPr/>
          <p:nvPr/>
        </p:nvSpPr>
        <p:spPr>
          <a:xfrm>
            <a:off x="611560" y="4800927"/>
            <a:ext cx="7963172" cy="952184"/>
          </a:xfrm>
          <a:prstGeom prst="rect">
            <a:avLst/>
          </a:prstGeom>
          <a:solidFill>
            <a:schemeClr val="accent3">
              <a:lumMod val="90000"/>
            </a:schemeClr>
          </a:solidFill>
          <a:ln>
            <a:noFill/>
          </a:ln>
          <a:effectLst/>
        </p:spPr>
        <p:txBody>
          <a:bodyPr wrap="square">
            <a:spAutoFit/>
          </a:bodyPr>
          <a:lstStyle/>
          <a:p>
            <a:pPr algn="l">
              <a:lnSpc>
                <a:spcPts val="3600"/>
              </a:lnSpc>
            </a:pPr>
            <a:r>
              <a:rPr lang="zh-CN" altLang="en-US" sz="2400" dirty="0">
                <a:solidFill>
                  <a:schemeClr val="tx1"/>
                </a:solidFill>
                <a:latin typeface="宋体" panose="02010600030101010101" pitchFamily="2" charset="-122"/>
                <a:ea typeface="宋体" panose="02010600030101010101" pitchFamily="2" charset="-122"/>
              </a:rPr>
              <a:t>缺点：</a:t>
            </a:r>
            <a:r>
              <a:rPr lang="zh-CN" altLang="en-US" sz="2400" b="0" dirty="0">
                <a:solidFill>
                  <a:schemeClr val="tx1"/>
                </a:solidFill>
                <a:latin typeface="宋体" panose="02010600030101010101" pitchFamily="2" charset="-122"/>
                <a:ea typeface="宋体" panose="02010600030101010101" pitchFamily="2" charset="-122"/>
              </a:rPr>
              <a:t>修改基表</a:t>
            </a:r>
            <a:r>
              <a:rPr lang="en-US" altLang="zh-CN" sz="2400" b="0" dirty="0">
                <a:solidFill>
                  <a:schemeClr val="tx1"/>
                </a:solidFill>
                <a:latin typeface="宋体" panose="02010600030101010101" pitchFamily="2" charset="-122"/>
                <a:ea typeface="宋体" panose="02010600030101010101" pitchFamily="2" charset="-122"/>
              </a:rPr>
              <a:t>Student</a:t>
            </a:r>
            <a:r>
              <a:rPr lang="zh-CN" altLang="en-US" sz="2400" b="0" dirty="0">
                <a:solidFill>
                  <a:schemeClr val="tx1"/>
                </a:solidFill>
                <a:latin typeface="宋体" panose="02010600030101010101" pitchFamily="2" charset="-122"/>
                <a:ea typeface="宋体" panose="02010600030101010101" pitchFamily="2" charset="-122"/>
              </a:rPr>
              <a:t>的结构后，</a:t>
            </a:r>
            <a:r>
              <a:rPr lang="en-US" altLang="zh-CN" sz="2400" b="0" dirty="0">
                <a:solidFill>
                  <a:schemeClr val="tx1"/>
                </a:solidFill>
                <a:latin typeface="宋体" panose="02010600030101010101" pitchFamily="2" charset="-122"/>
                <a:ea typeface="宋体" panose="02010600030101010101" pitchFamily="2" charset="-122"/>
              </a:rPr>
              <a:t>Student</a:t>
            </a:r>
            <a:r>
              <a:rPr lang="zh-CN" altLang="en-US" sz="2400" b="0" dirty="0">
                <a:solidFill>
                  <a:schemeClr val="tx1"/>
                </a:solidFill>
                <a:latin typeface="宋体" panose="02010600030101010101" pitchFamily="2" charset="-122"/>
                <a:ea typeface="宋体" panose="02010600030101010101" pitchFamily="2" charset="-122"/>
              </a:rPr>
              <a:t>表与</a:t>
            </a:r>
            <a:r>
              <a:rPr lang="en-US" altLang="zh-CN" sz="2400" b="0" dirty="0" err="1">
                <a:solidFill>
                  <a:schemeClr val="tx1"/>
                </a:solidFill>
                <a:latin typeface="宋体" panose="02010600030101010101" pitchFamily="2" charset="-122"/>
                <a:ea typeface="宋体" panose="02010600030101010101" pitchFamily="2" charset="-122"/>
              </a:rPr>
              <a:t>F_Student</a:t>
            </a:r>
            <a:r>
              <a:rPr lang="zh-CN" altLang="en-US" sz="2400" b="0" dirty="0">
                <a:solidFill>
                  <a:schemeClr val="tx1"/>
                </a:solidFill>
                <a:latin typeface="宋体" panose="02010600030101010101" pitchFamily="2" charset="-122"/>
                <a:ea typeface="宋体" panose="02010600030101010101" pitchFamily="2" charset="-122"/>
              </a:rPr>
              <a:t>视图的映象关系被破坏，导致该视图不能正确工作。</a:t>
            </a:r>
          </a:p>
        </p:txBody>
      </p:sp>
    </p:spTree>
    <p:extLst>
      <p:ext uri="{BB962C8B-B14F-4D97-AF65-F5344CB8AC3E}">
        <p14:creationId xmlns:p14="http://schemas.microsoft.com/office/powerpoint/2010/main" val="410468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删除视图</a:t>
            </a:r>
          </a:p>
        </p:txBody>
      </p:sp>
      <p:sp>
        <p:nvSpPr>
          <p:cNvPr id="3" name="内容占位符 2"/>
          <p:cNvSpPr>
            <a:spLocks noGrp="1"/>
          </p:cNvSpPr>
          <p:nvPr>
            <p:ph idx="1"/>
          </p:nvPr>
        </p:nvSpPr>
        <p:spPr>
          <a:xfrm>
            <a:off x="71438" y="1191812"/>
            <a:ext cx="8958262" cy="5184576"/>
          </a:xfrm>
        </p:spPr>
        <p:txBody>
          <a:bodyPr/>
          <a:lstStyle/>
          <a:p>
            <a:r>
              <a:rPr lang="zh-CN" altLang="en-US" dirty="0">
                <a:ea typeface="宋体" panose="02010600030101010101" pitchFamily="2" charset="-122"/>
              </a:rPr>
              <a:t>语句格式</a:t>
            </a:r>
          </a:p>
          <a:p>
            <a:pPr>
              <a:buNone/>
            </a:pPr>
            <a:r>
              <a:rPr lang="zh-CN" altLang="en-US" dirty="0">
                <a:ea typeface="宋体" panose="02010600030101010101" pitchFamily="2" charset="-122"/>
              </a:rPr>
              <a:t>		</a:t>
            </a:r>
            <a:r>
              <a:rPr lang="en-US" altLang="zh-CN" dirty="0">
                <a:ea typeface="宋体" panose="02010600030101010101" pitchFamily="2" charset="-122"/>
              </a:rPr>
              <a:t>DROP  VIEW  &lt;</a:t>
            </a:r>
            <a:r>
              <a:rPr lang="zh-CN" altLang="en-US" dirty="0">
                <a:ea typeface="宋体" panose="02010600030101010101" pitchFamily="2" charset="-122"/>
              </a:rPr>
              <a:t>视图名</a:t>
            </a:r>
            <a:r>
              <a:rPr lang="en-US" altLang="zh-CN" dirty="0">
                <a:ea typeface="宋体" panose="02010600030101010101" pitchFamily="2" charset="-122"/>
              </a:rPr>
              <a:t>&gt;</a:t>
            </a:r>
            <a:endParaRPr lang="zh-CN" altLang="en-US" dirty="0">
              <a:ea typeface="宋体" panose="02010600030101010101" pitchFamily="2" charset="-122"/>
            </a:endParaRPr>
          </a:p>
          <a:p>
            <a:pPr lvl="1">
              <a:lnSpc>
                <a:spcPct val="130000"/>
              </a:lnSpc>
            </a:pPr>
            <a:r>
              <a:rPr lang="zh-CN" altLang="en-US" dirty="0">
                <a:ea typeface="宋体" panose="02010600030101010101" pitchFamily="2" charset="-122"/>
              </a:rPr>
              <a:t>该语句从数据字典中删除指定的视图定义</a:t>
            </a:r>
          </a:p>
          <a:p>
            <a:pPr lvl="1">
              <a:lnSpc>
                <a:spcPct val="130000"/>
              </a:lnSpc>
            </a:pPr>
            <a:r>
              <a:rPr lang="zh-CN" altLang="en-US" dirty="0">
                <a:ea typeface="宋体" panose="02010600030101010101" pitchFamily="2" charset="-122"/>
              </a:rPr>
              <a:t>如果该视图上还导出了其他视图，使用</a:t>
            </a:r>
            <a:r>
              <a:rPr lang="en-US" altLang="zh-CN" dirty="0">
                <a:ea typeface="宋体" panose="02010600030101010101" pitchFamily="2" charset="-122"/>
              </a:rPr>
              <a:t>CASCADE</a:t>
            </a:r>
            <a:r>
              <a:rPr lang="zh-CN" altLang="en-US" dirty="0">
                <a:ea typeface="宋体" panose="02010600030101010101" pitchFamily="2" charset="-122"/>
              </a:rPr>
              <a:t>级联删除语句，把该视图和由它导出的所有视图一起删除 </a:t>
            </a:r>
          </a:p>
          <a:p>
            <a:pPr lvl="1">
              <a:lnSpc>
                <a:spcPct val="130000"/>
              </a:lnSpc>
            </a:pPr>
            <a:r>
              <a:rPr lang="zh-CN" altLang="en-US" dirty="0">
                <a:ea typeface="宋体" panose="02010600030101010101" pitchFamily="2" charset="-122"/>
              </a:rPr>
              <a:t>删除基表时，由该基表导出的所有视图定义都必须显式地使用</a:t>
            </a:r>
            <a:r>
              <a:rPr lang="en-US" altLang="zh-CN" dirty="0">
                <a:ea typeface="宋体" panose="02010600030101010101" pitchFamily="2" charset="-122"/>
              </a:rPr>
              <a:t>DROP VIEW</a:t>
            </a:r>
            <a:r>
              <a:rPr lang="zh-CN" altLang="en-US" dirty="0">
                <a:ea typeface="宋体" panose="02010600030101010101" pitchFamily="2" charset="-122"/>
              </a:rPr>
              <a:t>语句删除 </a:t>
            </a:r>
          </a:p>
          <a:p>
            <a:endParaRPr lang="zh-CN" altLang="en-US" dirty="0"/>
          </a:p>
        </p:txBody>
      </p:sp>
    </p:spTree>
    <p:extLst>
      <p:ext uri="{BB962C8B-B14F-4D97-AF65-F5344CB8AC3E}">
        <p14:creationId xmlns:p14="http://schemas.microsoft.com/office/powerpoint/2010/main" val="2318196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删除视图</a:t>
            </a:r>
          </a:p>
        </p:txBody>
      </p:sp>
      <p:sp>
        <p:nvSpPr>
          <p:cNvPr id="3" name="内容占位符 2"/>
          <p:cNvSpPr>
            <a:spLocks noGrp="1"/>
          </p:cNvSpPr>
          <p:nvPr>
            <p:ph idx="1"/>
          </p:nvPr>
        </p:nvSpPr>
        <p:spPr>
          <a:xfrm>
            <a:off x="185738" y="4797152"/>
            <a:ext cx="3018110" cy="151216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120000"/>
              </a:lnSpc>
            </a:pPr>
            <a:r>
              <a:rPr lang="zh-CN" altLang="en-US" sz="2400" b="0" dirty="0">
                <a:ea typeface="宋体" panose="02010600030101010101" pitchFamily="2" charset="-122"/>
              </a:rPr>
              <a:t>视图删除策略</a:t>
            </a:r>
            <a:endParaRPr lang="en-US" altLang="zh-CN" sz="2400" b="0" dirty="0">
              <a:ea typeface="宋体" panose="02010600030101010101" pitchFamily="2" charset="-122"/>
            </a:endParaRPr>
          </a:p>
          <a:p>
            <a:pPr lvl="1" algn="just">
              <a:lnSpc>
                <a:spcPct val="120000"/>
              </a:lnSpc>
            </a:pPr>
            <a:r>
              <a:rPr lang="zh-CN" altLang="en-US" sz="2000" b="0" dirty="0">
                <a:ea typeface="宋体" panose="02010600030101010101" pitchFamily="2" charset="-122"/>
              </a:rPr>
              <a:t>拒绝执行</a:t>
            </a:r>
            <a:endParaRPr lang="en-US" altLang="zh-CN" sz="2000" b="0" dirty="0">
              <a:ea typeface="宋体" panose="02010600030101010101" pitchFamily="2" charset="-122"/>
            </a:endParaRPr>
          </a:p>
          <a:p>
            <a:pPr lvl="1" algn="just">
              <a:lnSpc>
                <a:spcPct val="120000"/>
              </a:lnSpc>
            </a:pPr>
            <a:r>
              <a:rPr lang="zh-CN" altLang="en-US" sz="2000" b="0" dirty="0">
                <a:ea typeface="宋体" panose="02010600030101010101" pitchFamily="2" charset="-122"/>
              </a:rPr>
              <a:t>级联删除</a:t>
            </a:r>
            <a:r>
              <a:rPr lang="en-US" altLang="zh-CN" sz="2000" b="0" dirty="0">
                <a:ea typeface="宋体" panose="02010600030101010101" pitchFamily="2" charset="-122"/>
              </a:rPr>
              <a:t>  </a:t>
            </a:r>
          </a:p>
        </p:txBody>
      </p:sp>
      <p:sp>
        <p:nvSpPr>
          <p:cNvPr id="4" name="矩形 3"/>
          <p:cNvSpPr/>
          <p:nvPr/>
        </p:nvSpPr>
        <p:spPr>
          <a:xfrm>
            <a:off x="5201707" y="1772816"/>
            <a:ext cx="3960440" cy="2336537"/>
          </a:xfrm>
          <a:prstGeom prst="rect">
            <a:avLst/>
          </a:prstGeom>
          <a:solidFill>
            <a:schemeClr val="accent3">
              <a:lumMod val="90000"/>
            </a:schemeClr>
          </a:solidFill>
          <a:ln>
            <a:noFill/>
          </a:ln>
          <a:effectLst/>
        </p:spPr>
        <p:txBody>
          <a:bodyPr wrap="square">
            <a:spAutoFit/>
          </a:bodyPr>
          <a:lstStyle/>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CREATE VIEW IS_S2</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Sname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Grade</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FROM  </a:t>
            </a:r>
            <a:r>
              <a:rPr lang="en-US" altLang="zh-CN"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IS_S1</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WHERE  Grade&gt;=90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2098" y="1075017"/>
            <a:ext cx="4968552" cy="3234219"/>
          </a:xfrm>
          <a:prstGeom prst="rect">
            <a:avLst/>
          </a:prstGeom>
          <a:solidFill>
            <a:schemeClr val="accent3">
              <a:lumMod val="90000"/>
            </a:schemeClr>
          </a:solidFill>
          <a:ln>
            <a:noFill/>
          </a:ln>
          <a:effectLst/>
        </p:spPr>
        <p:txBody>
          <a:bodyPr wrap="square">
            <a:spAutoFit/>
          </a:bodyPr>
          <a:lstStyle/>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CREATE VIEW IS_S1(</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Sname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Grade)</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 </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Student.Sno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Sname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Grade</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FROM  Student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SC</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WHERE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Sdept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'IS' AND</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Student.Sno</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SC.Sno</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a:t>
            </a:r>
          </a:p>
          <a:p>
            <a:pPr marL="342900" indent="-342900" algn="l" eaLnBrk="1" hangingPunct="1">
              <a:lnSpc>
                <a:spcPts val="3500"/>
              </a:lnSpc>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SC.Cno</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'1'</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 name="矩形 5"/>
          <p:cNvSpPr/>
          <p:nvPr/>
        </p:nvSpPr>
        <p:spPr>
          <a:xfrm>
            <a:off x="3824625" y="4797152"/>
            <a:ext cx="5090775" cy="120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lgn="just" eaLnBrk="1" hangingPunct="1">
              <a:lnSpc>
                <a:spcPct val="120000"/>
              </a:lnSpc>
              <a:spcBef>
                <a:spcPct val="20000"/>
              </a:spcBef>
              <a:buClr>
                <a:schemeClr val="folHlink"/>
              </a:buClr>
              <a:buSzPct val="110000"/>
              <a:buChar char="•"/>
            </a:pPr>
            <a:r>
              <a:rPr lang="en-US" altLang="zh-CN" sz="2400" b="0" dirty="0">
                <a:solidFill>
                  <a:schemeClr val="tx1"/>
                </a:solidFill>
                <a:latin typeface="+mn-lt"/>
                <a:ea typeface="宋体" panose="02010600030101010101" pitchFamily="2" charset="-122"/>
              </a:rPr>
              <a:t>DROP VIEW IS_S1</a:t>
            </a:r>
            <a:endParaRPr lang="zh-CN" altLang="en-US" sz="2400" b="0" dirty="0">
              <a:solidFill>
                <a:schemeClr val="tx1"/>
              </a:solidFill>
              <a:latin typeface="+mn-lt"/>
              <a:ea typeface="宋体" panose="02010600030101010101" pitchFamily="2" charset="-122"/>
            </a:endParaRPr>
          </a:p>
          <a:p>
            <a:pPr marL="342900" indent="-342900" algn="just" eaLnBrk="1" hangingPunct="1">
              <a:lnSpc>
                <a:spcPct val="120000"/>
              </a:lnSpc>
              <a:spcBef>
                <a:spcPct val="20000"/>
              </a:spcBef>
              <a:buClr>
                <a:schemeClr val="folHlink"/>
              </a:buClr>
              <a:buSzPct val="110000"/>
              <a:buChar char="•"/>
            </a:pPr>
            <a:r>
              <a:rPr lang="en-US" altLang="zh-CN" sz="2400" b="0" dirty="0">
                <a:solidFill>
                  <a:schemeClr val="tx1"/>
                </a:solidFill>
                <a:latin typeface="+mn-lt"/>
                <a:ea typeface="宋体" panose="02010600030101010101" pitchFamily="2" charset="-122"/>
              </a:rPr>
              <a:t>DROP VIEW IS_S1 CASCADE </a:t>
            </a:r>
            <a:endParaRPr lang="zh-CN" altLang="en-US" sz="2400" b="0" dirty="0">
              <a:solidFill>
                <a:schemeClr val="tx1"/>
              </a:solidFill>
              <a:latin typeface="+mn-lt"/>
              <a:ea typeface="宋体" panose="02010600030101010101" pitchFamily="2" charset="-122"/>
            </a:endParaRPr>
          </a:p>
        </p:txBody>
      </p:sp>
    </p:spTree>
    <p:extLst>
      <p:ext uri="{BB962C8B-B14F-4D97-AF65-F5344CB8AC3E}">
        <p14:creationId xmlns:p14="http://schemas.microsoft.com/office/powerpoint/2010/main" val="1921145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rgbClr val="C00000"/>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r>
              <a:rPr lang="zh-CN" altLang="en-US" sz="2800" b="0" dirty="0">
                <a:solidFill>
                  <a:srgbClr val="C00000"/>
                </a:solidFill>
                <a:latin typeface="黑体" panose="02010609060101010101" pitchFamily="49" charset="-122"/>
                <a:ea typeface="黑体" panose="02010609060101010101" pitchFamily="49" charset="-122"/>
              </a:rPr>
              <a:t>视图查询</a:t>
            </a:r>
            <a:endParaRPr lang="ko-KR" altLang="en-US" sz="2800" b="0" dirty="0">
              <a:solidFill>
                <a:srgbClr val="C00000"/>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23448721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a:t>
            </a:r>
          </a:p>
        </p:txBody>
      </p:sp>
      <p:sp>
        <p:nvSpPr>
          <p:cNvPr id="3" name="内容占位符 2"/>
          <p:cNvSpPr>
            <a:spLocks noGrp="1"/>
          </p:cNvSpPr>
          <p:nvPr>
            <p:ph idx="1"/>
          </p:nvPr>
        </p:nvSpPr>
        <p:spPr>
          <a:xfrm>
            <a:off x="71438" y="1191812"/>
            <a:ext cx="8958262" cy="36773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用户角度：查询视图与查询基本表相同</a:t>
            </a:r>
            <a:endParaRPr lang="en-US" altLang="zh-CN" dirty="0">
              <a:ea typeface="宋体" panose="02010600030101010101" pitchFamily="2" charset="-122"/>
            </a:endParaRPr>
          </a:p>
          <a:p>
            <a:pPr marL="0" indent="0">
              <a:buNone/>
            </a:pPr>
            <a:endParaRPr lang="zh-CN" altLang="en-US" dirty="0">
              <a:ea typeface="宋体" panose="02010600030101010101" pitchFamily="2" charset="-122"/>
            </a:endParaRPr>
          </a:p>
          <a:p>
            <a:r>
              <a:rPr lang="en-US" altLang="zh-CN" dirty="0">
                <a:ea typeface="宋体" panose="02010600030101010101" pitchFamily="2" charset="-122"/>
              </a:rPr>
              <a:t>RDBMS</a:t>
            </a:r>
            <a:r>
              <a:rPr lang="zh-CN" altLang="en-US" dirty="0">
                <a:ea typeface="宋体" panose="02010600030101010101" pitchFamily="2" charset="-122"/>
              </a:rPr>
              <a:t>实现视图查询的方法：视图消解法（</a:t>
            </a:r>
            <a:r>
              <a:rPr lang="en-US" altLang="zh-CN" dirty="0">
                <a:ea typeface="宋体" panose="02010600030101010101" pitchFamily="2" charset="-122"/>
              </a:rPr>
              <a:t>View Resolution</a:t>
            </a:r>
            <a:r>
              <a:rPr lang="zh-CN" altLang="en-US" dirty="0">
                <a:ea typeface="宋体" panose="02010600030101010101" pitchFamily="2" charset="-122"/>
              </a:rPr>
              <a:t>）</a:t>
            </a:r>
          </a:p>
          <a:p>
            <a:pPr lvl="1">
              <a:lnSpc>
                <a:spcPct val="130000"/>
              </a:lnSpc>
            </a:pPr>
            <a:r>
              <a:rPr lang="zh-CN" altLang="en-US" dirty="0">
                <a:ea typeface="宋体" panose="02010600030101010101" pitchFamily="2" charset="-122"/>
              </a:rPr>
              <a:t>进行有效性检查</a:t>
            </a:r>
          </a:p>
          <a:p>
            <a:pPr lvl="1">
              <a:lnSpc>
                <a:spcPct val="130000"/>
              </a:lnSpc>
            </a:pPr>
            <a:r>
              <a:rPr lang="zh-CN" altLang="en-US" dirty="0">
                <a:ea typeface="宋体" panose="02010600030101010101" pitchFamily="2" charset="-122"/>
              </a:rPr>
              <a:t>转换成等价的对基本表的查询</a:t>
            </a:r>
          </a:p>
          <a:p>
            <a:pPr lvl="1">
              <a:lnSpc>
                <a:spcPct val="130000"/>
              </a:lnSpc>
            </a:pPr>
            <a:r>
              <a:rPr lang="zh-CN" altLang="en-US" dirty="0">
                <a:ea typeface="宋体" panose="02010600030101010101" pitchFamily="2" charset="-122"/>
              </a:rPr>
              <a:t>执行修正后的查询</a:t>
            </a:r>
          </a:p>
          <a:p>
            <a:endParaRPr lang="zh-CN" altLang="en-US" dirty="0">
              <a:ea typeface="宋体" panose="02010600030101010101" pitchFamily="2" charset="-122"/>
            </a:endParaRPr>
          </a:p>
        </p:txBody>
      </p:sp>
    </p:spTree>
    <p:extLst>
      <p:ext uri="{BB962C8B-B14F-4D97-AF65-F5344CB8AC3E}">
        <p14:creationId xmlns:p14="http://schemas.microsoft.com/office/powerpoint/2010/main" val="95348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插入元组</a:t>
            </a:r>
          </a:p>
        </p:txBody>
      </p:sp>
      <p:sp>
        <p:nvSpPr>
          <p:cNvPr id="3" name="内容占位符 2"/>
          <p:cNvSpPr>
            <a:spLocks noGrp="1"/>
          </p:cNvSpPr>
          <p:nvPr>
            <p:ph idx="1"/>
          </p:nvPr>
        </p:nvSpPr>
        <p:spPr>
          <a:xfrm>
            <a:off x="185738" y="1581948"/>
            <a:ext cx="7884368" cy="4583355"/>
          </a:xfrm>
        </p:spPr>
        <p:txBody>
          <a:bodyPr/>
          <a:lstStyle/>
          <a:p>
            <a:pPr marL="609600" indent="-609600">
              <a:lnSpc>
                <a:spcPct val="130000"/>
              </a:lnSpc>
            </a:pPr>
            <a:r>
              <a:rPr lang="zh-CN" altLang="en-US" dirty="0">
                <a:ea typeface="宋体" panose="02010600030101010101" pitchFamily="2" charset="-122"/>
              </a:rPr>
              <a:t>语法格式</a:t>
            </a:r>
          </a:p>
          <a:p>
            <a:pPr marL="609600" indent="-609600">
              <a:lnSpc>
                <a:spcPct val="130000"/>
              </a:lnSpc>
              <a:buNone/>
            </a:pPr>
            <a:r>
              <a:rPr lang="zh-CN" altLang="en-US" sz="2400" dirty="0">
                <a:ea typeface="宋体" panose="02010600030101010101" pitchFamily="2" charset="-122"/>
              </a:rPr>
              <a:t>	</a:t>
            </a:r>
            <a:r>
              <a:rPr lang="en-US" altLang="zh-CN" sz="2400" dirty="0">
                <a:solidFill>
                  <a:srgbClr val="003399"/>
                </a:solidFill>
                <a:latin typeface="Times New Roman" panose="02020603050405020304" pitchFamily="18" charset="0"/>
                <a:ea typeface="宋体" panose="02010600030101010101" pitchFamily="2" charset="-122"/>
                <a:cs typeface="Times New Roman" panose="02020603050405020304" pitchFamily="18" charset="0"/>
              </a:rPr>
              <a:t>INSERT</a:t>
            </a:r>
          </a:p>
          <a:p>
            <a:pPr marL="609600" indent="-609600">
              <a:lnSpc>
                <a:spcPct val="130000"/>
              </a:lnSpc>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003399"/>
                </a:solidFill>
                <a:latin typeface="Times New Roman" panose="02020603050405020304" pitchFamily="18" charset="0"/>
                <a:ea typeface="宋体" panose="02010600030101010101" pitchFamily="2" charset="-122"/>
                <a:cs typeface="Times New Roman" panose="02020603050405020304" pitchFamily="18" charset="0"/>
              </a:rPr>
              <a:t>INTO</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 [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属性列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1&gt;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属性列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&gt;] … ) ]</a:t>
            </a:r>
          </a:p>
          <a:p>
            <a:pPr marL="609600" indent="-609600">
              <a:lnSpc>
                <a:spcPct val="130000"/>
              </a:lnSpc>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003399"/>
                </a:solidFill>
                <a:latin typeface="Times New Roman" panose="02020603050405020304" pitchFamily="18" charset="0"/>
                <a:ea typeface="宋体" panose="02010600030101010101" pitchFamily="2" charset="-122"/>
                <a:cs typeface="Times New Roman" panose="02020603050405020304" pitchFamily="18" charset="0"/>
              </a:rPr>
              <a:t>VALUES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常量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1&gt;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常量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2&gt;]    …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609600" indent="-609600">
              <a:lnSpc>
                <a:spcPct val="130000"/>
              </a:lnSpc>
            </a:pPr>
            <a:endParaRPr lang="en-US" altLang="zh-CN" dirty="0">
              <a:ea typeface="宋体" panose="02010600030101010101" pitchFamily="2" charset="-122"/>
            </a:endParaRPr>
          </a:p>
          <a:p>
            <a:pPr marL="609600" indent="-609600">
              <a:lnSpc>
                <a:spcPct val="130000"/>
              </a:lnSpc>
            </a:pPr>
            <a:endParaRPr lang="en-US" altLang="zh-CN" dirty="0">
              <a:ea typeface="宋体" panose="02010600030101010101" pitchFamily="2" charset="-122"/>
            </a:endParaRPr>
          </a:p>
          <a:p>
            <a:pPr marL="609600" indent="-609600">
              <a:lnSpc>
                <a:spcPct val="130000"/>
              </a:lnSpc>
            </a:pPr>
            <a:r>
              <a:rPr lang="zh-CN" altLang="en-US" dirty="0">
                <a:ea typeface="宋体" panose="02010600030101010101" pitchFamily="2" charset="-122"/>
              </a:rPr>
              <a:t>功能：将新元组插入指定表中</a:t>
            </a:r>
          </a:p>
        </p:txBody>
      </p:sp>
      <p:sp>
        <p:nvSpPr>
          <p:cNvPr id="5" name="圆角矩形标注 4"/>
          <p:cNvSpPr/>
          <p:nvPr/>
        </p:nvSpPr>
        <p:spPr bwMode="auto">
          <a:xfrm>
            <a:off x="5687616" y="757261"/>
            <a:ext cx="3456384" cy="2074256"/>
          </a:xfrm>
          <a:prstGeom prst="wedgeRoundRectCallout">
            <a:avLst>
              <a:gd name="adj1" fmla="val -165739"/>
              <a:gd name="adj2" fmla="val 54910"/>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algn="l">
              <a:lnSpc>
                <a:spcPts val="2800"/>
              </a:lnSpc>
              <a:buSzPct val="75000"/>
              <a:buFont typeface="Wingdings" panose="05000000000000000000" pitchFamily="2" charset="2"/>
              <a:buChar char="n"/>
            </a:pPr>
            <a:r>
              <a:rPr lang="zh-CN" altLang="en-US" dirty="0">
                <a:solidFill>
                  <a:srgbClr val="C00000"/>
                </a:solidFill>
                <a:ea typeface="宋体" panose="02010600030101010101" pitchFamily="2" charset="-122"/>
              </a:rPr>
              <a:t>可以指定部分属性列、或指定全部属性列、或不指定属性列</a:t>
            </a:r>
          </a:p>
          <a:p>
            <a:pPr algn="l">
              <a:lnSpc>
                <a:spcPts val="2800"/>
              </a:lnSpc>
              <a:buSzPct val="75000"/>
              <a:buFont typeface="Wingdings" panose="05000000000000000000" pitchFamily="2" charset="2"/>
              <a:buChar char="n"/>
            </a:pPr>
            <a:r>
              <a:rPr lang="zh-CN" altLang="en-US" dirty="0">
                <a:solidFill>
                  <a:srgbClr val="C00000"/>
                </a:solidFill>
                <a:ea typeface="宋体" panose="02010600030101010101" pitchFamily="2" charset="-122"/>
              </a:rPr>
              <a:t>属性列的顺序无须与表定义中的顺序一致</a:t>
            </a:r>
          </a:p>
        </p:txBody>
      </p:sp>
      <p:sp>
        <p:nvSpPr>
          <p:cNvPr id="6" name="圆角矩形标注 5"/>
          <p:cNvSpPr/>
          <p:nvPr/>
        </p:nvSpPr>
        <p:spPr bwMode="auto">
          <a:xfrm>
            <a:off x="5992726" y="4509120"/>
            <a:ext cx="3151274" cy="1691243"/>
          </a:xfrm>
          <a:prstGeom prst="wedgeRoundRectCallout">
            <a:avLst>
              <a:gd name="adj1" fmla="val -180343"/>
              <a:gd name="adj2" fmla="val -96947"/>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algn="l">
              <a:lnSpc>
                <a:spcPts val="2800"/>
              </a:lnSpc>
              <a:buSzPct val="75000"/>
              <a:buFont typeface="Wingdings" panose="05000000000000000000" pitchFamily="2" charset="2"/>
              <a:buChar char="n"/>
            </a:pPr>
            <a:r>
              <a:rPr lang="zh-CN" altLang="en-US" dirty="0">
                <a:solidFill>
                  <a:srgbClr val="C00000"/>
                </a:solidFill>
                <a:ea typeface="宋体" panose="02010600030101010101" pitchFamily="2" charset="-122"/>
              </a:rPr>
              <a:t>提供的值必须与</a:t>
            </a:r>
            <a:r>
              <a:rPr lang="en-US" altLang="zh-CN" dirty="0">
                <a:solidFill>
                  <a:srgbClr val="C00000"/>
                </a:solidFill>
                <a:ea typeface="宋体" panose="02010600030101010101" pitchFamily="2" charset="-122"/>
              </a:rPr>
              <a:t>INTO</a:t>
            </a:r>
            <a:r>
              <a:rPr lang="zh-CN" altLang="en-US" dirty="0">
                <a:solidFill>
                  <a:srgbClr val="C00000"/>
                </a:solidFill>
                <a:ea typeface="宋体" panose="02010600030101010101" pitchFamily="2" charset="-122"/>
              </a:rPr>
              <a:t>子句匹配</a:t>
            </a:r>
          </a:p>
          <a:p>
            <a:pPr marL="800100" lvl="1" indent="-342900" algn="l">
              <a:lnSpc>
                <a:spcPts val="2800"/>
              </a:lnSpc>
              <a:buSzPct val="75000"/>
              <a:buFont typeface="Wingdings" panose="05000000000000000000" pitchFamily="2" charset="2"/>
              <a:buChar char="l"/>
            </a:pPr>
            <a:r>
              <a:rPr lang="zh-CN" altLang="en-US" dirty="0">
                <a:solidFill>
                  <a:srgbClr val="C00000"/>
                </a:solidFill>
                <a:ea typeface="宋体" panose="02010600030101010101" pitchFamily="2" charset="-122"/>
              </a:rPr>
              <a:t>值的个数</a:t>
            </a:r>
          </a:p>
          <a:p>
            <a:pPr marL="800100" lvl="1" indent="-342900" algn="l">
              <a:lnSpc>
                <a:spcPts val="2800"/>
              </a:lnSpc>
              <a:buSzPct val="75000"/>
              <a:buFont typeface="Wingdings" panose="05000000000000000000" pitchFamily="2" charset="2"/>
              <a:buChar char="l"/>
            </a:pPr>
            <a:r>
              <a:rPr lang="zh-CN" altLang="en-US" dirty="0">
                <a:solidFill>
                  <a:srgbClr val="C00000"/>
                </a:solidFill>
                <a:ea typeface="宋体" panose="02010600030101010101" pitchFamily="2" charset="-122"/>
              </a:rPr>
              <a:t>值的类型</a:t>
            </a:r>
          </a:p>
        </p:txBody>
      </p:sp>
    </p:spTree>
    <p:extLst>
      <p:ext uri="{BB962C8B-B14F-4D97-AF65-F5344CB8AC3E}">
        <p14:creationId xmlns:p14="http://schemas.microsoft.com/office/powerpoint/2010/main" val="193033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a:t>
            </a:r>
          </a:p>
        </p:txBody>
      </p:sp>
      <p:sp>
        <p:nvSpPr>
          <p:cNvPr id="3" name="内容占位符 2"/>
          <p:cNvSpPr>
            <a:spLocks noGrp="1"/>
          </p:cNvSpPr>
          <p:nvPr>
            <p:ph idx="1"/>
          </p:nvPr>
        </p:nvSpPr>
        <p:spPr>
          <a:xfrm>
            <a:off x="71438" y="1326236"/>
            <a:ext cx="8958262" cy="66260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在信息系学生的视图中找出年龄小于</a:t>
            </a:r>
            <a:r>
              <a:rPr lang="en-US" altLang="zh-CN" dirty="0">
                <a:ea typeface="宋体" panose="02010600030101010101" pitchFamily="2" charset="-122"/>
              </a:rPr>
              <a:t>20</a:t>
            </a:r>
            <a:r>
              <a:rPr lang="zh-CN" altLang="en-US" dirty="0">
                <a:ea typeface="宋体" panose="02010600030101010101" pitchFamily="2" charset="-122"/>
              </a:rPr>
              <a:t>岁的学生</a:t>
            </a:r>
          </a:p>
          <a:p>
            <a:pPr marL="457200" lvl="1" indent="0">
              <a:lnSpc>
                <a:spcPct val="130000"/>
              </a:lnSpc>
              <a:buNone/>
            </a:pPr>
            <a:r>
              <a:rPr lang="zh-CN" altLang="en-US" dirty="0">
                <a:ea typeface="宋体" panose="02010600030101010101" pitchFamily="2" charset="-122"/>
              </a:rPr>
              <a:t> </a:t>
            </a:r>
          </a:p>
        </p:txBody>
      </p:sp>
      <p:sp>
        <p:nvSpPr>
          <p:cNvPr id="4" name="矩形 3"/>
          <p:cNvSpPr/>
          <p:nvPr/>
        </p:nvSpPr>
        <p:spPr>
          <a:xfrm>
            <a:off x="395536" y="2132856"/>
            <a:ext cx="5004618" cy="2246769"/>
          </a:xfrm>
          <a:prstGeom prst="rect">
            <a:avLst/>
          </a:prstGeom>
          <a:solidFill>
            <a:schemeClr val="accent1">
              <a:lumMod val="20000"/>
              <a:lumOff val="80000"/>
            </a:schemeClr>
          </a:solidFill>
        </p:spPr>
        <p:txBody>
          <a:bodyPr wrap="square">
            <a:spAutoFit/>
          </a:bodyPr>
          <a:lstStyle/>
          <a:p>
            <a:pPr algn="l" eaLnBrk="1" hangingPunct="1"/>
            <a:r>
              <a:rPr lang="zh-CN" altLang="en-US" sz="2800" b="0" dirty="0">
                <a:solidFill>
                  <a:srgbClr val="003399"/>
                </a:solidFill>
                <a:latin typeface="Times New Roman" panose="02020603050405020304" pitchFamily="18" charset="0"/>
              </a:rPr>
              <a:t> </a:t>
            </a:r>
            <a:r>
              <a:rPr lang="en-US" altLang="zh-CN" sz="2800" b="0" dirty="0">
                <a:solidFill>
                  <a:srgbClr val="003399"/>
                </a:solidFill>
                <a:latin typeface="Times New Roman" panose="02020603050405020304" pitchFamily="18" charset="0"/>
              </a:rPr>
              <a:t>CREATE VIEW IS_Student_1</a:t>
            </a:r>
          </a:p>
          <a:p>
            <a:pPr algn="l" eaLnBrk="1" hangingPunct="1"/>
            <a:r>
              <a:rPr lang="en-US" altLang="zh-CN" sz="2800" b="0" dirty="0">
                <a:solidFill>
                  <a:srgbClr val="003399"/>
                </a:solidFill>
                <a:latin typeface="Times New Roman" panose="02020603050405020304" pitchFamily="18" charset="0"/>
              </a:rPr>
              <a:t> AS </a:t>
            </a:r>
          </a:p>
          <a:p>
            <a:pPr algn="l" eaLnBrk="1" hangingPunct="1"/>
            <a:r>
              <a:rPr lang="en-US" altLang="zh-CN" sz="2800" b="0" dirty="0">
                <a:solidFill>
                  <a:srgbClr val="003399"/>
                </a:solidFill>
                <a:latin typeface="Times New Roman" panose="02020603050405020304" pitchFamily="18" charset="0"/>
              </a:rPr>
              <a:t>        SELECT </a:t>
            </a:r>
            <a:r>
              <a:rPr lang="en-US" altLang="zh-CN" sz="2800" b="0" dirty="0" err="1">
                <a:solidFill>
                  <a:srgbClr val="003399"/>
                </a:solidFill>
                <a:latin typeface="Times New Roman" panose="02020603050405020304" pitchFamily="18" charset="0"/>
              </a:rPr>
              <a:t>Sno</a:t>
            </a:r>
            <a:r>
              <a:rPr lang="en-US" altLang="zh-CN" sz="2800" b="0" dirty="0">
                <a:solidFill>
                  <a:srgbClr val="003399"/>
                </a:solidFill>
                <a:latin typeface="Times New Roman" panose="02020603050405020304" pitchFamily="18" charset="0"/>
              </a:rPr>
              <a:t>, </a:t>
            </a:r>
            <a:r>
              <a:rPr lang="en-US" altLang="zh-CN" sz="2800" b="0" dirty="0" err="1">
                <a:solidFill>
                  <a:srgbClr val="003399"/>
                </a:solidFill>
                <a:latin typeface="Times New Roman" panose="02020603050405020304" pitchFamily="18" charset="0"/>
              </a:rPr>
              <a:t>Sname</a:t>
            </a:r>
            <a:r>
              <a:rPr lang="en-US" altLang="zh-CN" sz="2800" b="0" dirty="0">
                <a:solidFill>
                  <a:srgbClr val="003399"/>
                </a:solidFill>
                <a:latin typeface="Times New Roman" panose="02020603050405020304" pitchFamily="18" charset="0"/>
              </a:rPr>
              <a:t>, Sage</a:t>
            </a:r>
          </a:p>
          <a:p>
            <a:pPr algn="l" eaLnBrk="1" hangingPunct="1"/>
            <a:r>
              <a:rPr lang="en-US" altLang="zh-CN" sz="2800" b="0" dirty="0">
                <a:solidFill>
                  <a:srgbClr val="003399"/>
                </a:solidFill>
                <a:latin typeface="Times New Roman" panose="02020603050405020304" pitchFamily="18" charset="0"/>
              </a:rPr>
              <a:t>        FROM  Student</a:t>
            </a:r>
          </a:p>
          <a:p>
            <a:pPr algn="l" eaLnBrk="1" hangingPunct="1"/>
            <a:r>
              <a:rPr lang="en-US" altLang="zh-CN" sz="2800" b="0" dirty="0">
                <a:solidFill>
                  <a:srgbClr val="003399"/>
                </a:solidFill>
                <a:latin typeface="Times New Roman" panose="02020603050405020304" pitchFamily="18" charset="0"/>
              </a:rPr>
              <a:t>        WHERE  </a:t>
            </a:r>
            <a:r>
              <a:rPr lang="en-US" altLang="zh-CN" sz="2800" b="0" dirty="0" err="1">
                <a:solidFill>
                  <a:srgbClr val="003399"/>
                </a:solidFill>
                <a:latin typeface="Times New Roman" panose="02020603050405020304" pitchFamily="18" charset="0"/>
              </a:rPr>
              <a:t>Sdept</a:t>
            </a:r>
            <a:r>
              <a:rPr lang="en-US" altLang="zh-CN" sz="2800" b="0" dirty="0">
                <a:solidFill>
                  <a:srgbClr val="003399"/>
                </a:solidFill>
                <a:latin typeface="Times New Roman" panose="02020603050405020304" pitchFamily="18" charset="0"/>
              </a:rPr>
              <a:t>= 'IS'</a:t>
            </a:r>
            <a:endParaRPr lang="zh-CN" altLang="en-US" sz="2800" b="0" dirty="0">
              <a:solidFill>
                <a:srgbClr val="003399"/>
              </a:solidFill>
              <a:latin typeface="Times New Roman" panose="02020603050405020304" pitchFamily="18" charset="0"/>
            </a:endParaRPr>
          </a:p>
        </p:txBody>
      </p:sp>
      <p:sp>
        <p:nvSpPr>
          <p:cNvPr id="7" name="矩形 6"/>
          <p:cNvSpPr/>
          <p:nvPr/>
        </p:nvSpPr>
        <p:spPr>
          <a:xfrm>
            <a:off x="5031047" y="4833637"/>
            <a:ext cx="3888432" cy="1384995"/>
          </a:xfrm>
          <a:prstGeom prst="rect">
            <a:avLst/>
          </a:prstGeom>
          <a:solidFill>
            <a:schemeClr val="bg1">
              <a:lumMod val="90000"/>
            </a:schemeClr>
          </a:solidFill>
        </p:spPr>
        <p:txBody>
          <a:bodyPr wrap="square">
            <a:spAutoFit/>
          </a:bodyPr>
          <a:lstStyle/>
          <a:p>
            <a:pPr algn="l" eaLnBrk="1" hangingPunct="1"/>
            <a:r>
              <a:rPr lang="en-US" altLang="zh-CN" sz="2800" b="0" dirty="0">
                <a:solidFill>
                  <a:schemeClr val="tx1"/>
                </a:solidFill>
                <a:latin typeface="Times New Roman" panose="02020603050405020304" pitchFamily="18" charset="0"/>
              </a:rPr>
              <a:t>SELECT   </a:t>
            </a:r>
            <a:r>
              <a:rPr lang="en-US" altLang="zh-CN" sz="2800" b="0" dirty="0" err="1">
                <a:solidFill>
                  <a:schemeClr val="tx1"/>
                </a:solidFill>
                <a:latin typeface="Times New Roman" panose="02020603050405020304" pitchFamily="18" charset="0"/>
              </a:rPr>
              <a:t>Sno</a:t>
            </a:r>
            <a:r>
              <a:rPr lang="zh-CN" altLang="en-US" sz="2800" b="0" dirty="0">
                <a:solidFill>
                  <a:schemeClr val="tx1"/>
                </a:solidFill>
                <a:latin typeface="Times New Roman" panose="02020603050405020304" pitchFamily="18" charset="0"/>
              </a:rPr>
              <a:t>，</a:t>
            </a:r>
            <a:r>
              <a:rPr lang="en-US" altLang="zh-CN" sz="2800" b="0" dirty="0">
                <a:solidFill>
                  <a:schemeClr val="tx1"/>
                </a:solidFill>
                <a:latin typeface="Times New Roman" panose="02020603050405020304" pitchFamily="18" charset="0"/>
              </a:rPr>
              <a:t>Sage</a:t>
            </a:r>
          </a:p>
          <a:p>
            <a:pPr algn="l" eaLnBrk="1" hangingPunct="1"/>
            <a:r>
              <a:rPr lang="en-US" altLang="zh-CN" sz="2800" b="0" dirty="0">
                <a:solidFill>
                  <a:schemeClr val="tx1"/>
                </a:solidFill>
                <a:latin typeface="Times New Roman" panose="02020603050405020304" pitchFamily="18" charset="0"/>
              </a:rPr>
              <a:t>FROM      IS_Student_1</a:t>
            </a:r>
          </a:p>
          <a:p>
            <a:pPr algn="l" eaLnBrk="1" hangingPunct="1"/>
            <a:r>
              <a:rPr lang="en-US" altLang="zh-CN" sz="2800" b="0" dirty="0">
                <a:solidFill>
                  <a:schemeClr val="tx1"/>
                </a:solidFill>
                <a:latin typeface="Times New Roman" panose="02020603050405020304" pitchFamily="18" charset="0"/>
              </a:rPr>
              <a:t>WHERE   Sage&lt;20</a:t>
            </a:r>
            <a:endParaRPr lang="zh-CN" altLang="en-US" sz="28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483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a:t>
            </a:r>
          </a:p>
        </p:txBody>
      </p:sp>
      <p:graphicFrame>
        <p:nvGraphicFramePr>
          <p:cNvPr id="4" name="表格 3"/>
          <p:cNvGraphicFramePr>
            <a:graphicFrameLocks noGrp="1"/>
          </p:cNvGraphicFramePr>
          <p:nvPr>
            <p:extLst>
              <p:ext uri="{D42A27DB-BD31-4B8C-83A1-F6EECF244321}">
                <p14:modId xmlns:p14="http://schemas.microsoft.com/office/powerpoint/2010/main" val="222268281"/>
              </p:ext>
            </p:extLst>
          </p:nvPr>
        </p:nvGraphicFramePr>
        <p:xfrm>
          <a:off x="1619672" y="4320928"/>
          <a:ext cx="6252530" cy="2448272"/>
        </p:xfrm>
        <a:graphic>
          <a:graphicData uri="http://schemas.openxmlformats.org/drawingml/2006/table">
            <a:tbl>
              <a:tblPr firstRow="1" bandRow="1">
                <a:tableStyleId>{5C22544A-7EE6-4342-B048-85BDC9FD1C3A}</a:tableStyleId>
              </a:tblPr>
              <a:tblGrid>
                <a:gridCol w="1250506">
                  <a:extLst>
                    <a:ext uri="{9D8B030D-6E8A-4147-A177-3AD203B41FA5}">
                      <a16:colId xmlns:a16="http://schemas.microsoft.com/office/drawing/2014/main" val="20000"/>
                    </a:ext>
                  </a:extLst>
                </a:gridCol>
                <a:gridCol w="1250506">
                  <a:extLst>
                    <a:ext uri="{9D8B030D-6E8A-4147-A177-3AD203B41FA5}">
                      <a16:colId xmlns:a16="http://schemas.microsoft.com/office/drawing/2014/main" val="20001"/>
                    </a:ext>
                  </a:extLst>
                </a:gridCol>
                <a:gridCol w="1250506">
                  <a:extLst>
                    <a:ext uri="{9D8B030D-6E8A-4147-A177-3AD203B41FA5}">
                      <a16:colId xmlns:a16="http://schemas.microsoft.com/office/drawing/2014/main" val="20002"/>
                    </a:ext>
                  </a:extLst>
                </a:gridCol>
                <a:gridCol w="1250506">
                  <a:extLst>
                    <a:ext uri="{9D8B030D-6E8A-4147-A177-3AD203B41FA5}">
                      <a16:colId xmlns:a16="http://schemas.microsoft.com/office/drawing/2014/main" val="20003"/>
                    </a:ext>
                  </a:extLst>
                </a:gridCol>
                <a:gridCol w="1250506">
                  <a:extLst>
                    <a:ext uri="{9D8B030D-6E8A-4147-A177-3AD203B41FA5}">
                      <a16:colId xmlns:a16="http://schemas.microsoft.com/office/drawing/2014/main" val="20004"/>
                    </a:ext>
                  </a:extLst>
                </a:gridCol>
              </a:tblGrid>
              <a:tr h="402480">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825838444"/>
              </p:ext>
            </p:extLst>
          </p:nvPr>
        </p:nvGraphicFramePr>
        <p:xfrm>
          <a:off x="2870178" y="1135732"/>
          <a:ext cx="3751518" cy="1421296"/>
        </p:xfrm>
        <a:graphic>
          <a:graphicData uri="http://schemas.openxmlformats.org/drawingml/2006/table">
            <a:tbl>
              <a:tblPr firstRow="1" bandRow="1">
                <a:tableStyleId>{5C22544A-7EE6-4342-B048-85BDC9FD1C3A}</a:tableStyleId>
              </a:tblPr>
              <a:tblGrid>
                <a:gridCol w="1250506">
                  <a:extLst>
                    <a:ext uri="{9D8B030D-6E8A-4147-A177-3AD203B41FA5}">
                      <a16:colId xmlns:a16="http://schemas.microsoft.com/office/drawing/2014/main" val="20000"/>
                    </a:ext>
                  </a:extLst>
                </a:gridCol>
                <a:gridCol w="1250506">
                  <a:extLst>
                    <a:ext uri="{9D8B030D-6E8A-4147-A177-3AD203B41FA5}">
                      <a16:colId xmlns:a16="http://schemas.microsoft.com/office/drawing/2014/main" val="20001"/>
                    </a:ext>
                  </a:extLst>
                </a:gridCol>
                <a:gridCol w="1250506">
                  <a:extLst>
                    <a:ext uri="{9D8B030D-6E8A-4147-A177-3AD203B41FA5}">
                      <a16:colId xmlns:a16="http://schemas.microsoft.com/office/drawing/2014/main" val="20002"/>
                    </a:ext>
                  </a:extLst>
                </a:gridCol>
              </a:tblGrid>
              <a:tr h="33885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92D050"/>
                    </a:solidFill>
                  </a:tcPr>
                </a:tc>
                <a:extLst>
                  <a:ext uri="{0D108BD9-81ED-4DB2-BD59-A6C34878D82A}">
                    <a16:rowId xmlns:a16="http://schemas.microsoft.com/office/drawing/2014/main" val="10000"/>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6" name="矩形 5"/>
          <p:cNvSpPr/>
          <p:nvPr/>
        </p:nvSpPr>
        <p:spPr>
          <a:xfrm>
            <a:off x="446790" y="2881240"/>
            <a:ext cx="2802086" cy="1117229"/>
          </a:xfrm>
          <a:prstGeom prst="rect">
            <a:avLst/>
          </a:prstGeom>
          <a:solidFill>
            <a:schemeClr val="bg1">
              <a:lumMod val="90000"/>
            </a:schemeClr>
          </a:solidFill>
        </p:spPr>
        <p:txBody>
          <a:bodyPr wrap="square">
            <a:spAutoFit/>
          </a:bodyPr>
          <a:lstStyle/>
          <a:p>
            <a:pPr algn="l" eaLnBrk="1" hangingPunct="1"/>
            <a:r>
              <a:rPr lang="en-US" altLang="zh-CN" b="0" dirty="0">
                <a:solidFill>
                  <a:schemeClr val="tx1"/>
                </a:solidFill>
                <a:latin typeface="Times New Roman" panose="02020603050405020304" pitchFamily="18" charset="0"/>
              </a:rPr>
              <a:t>SELECT   </a:t>
            </a:r>
            <a:r>
              <a:rPr lang="en-US" altLang="zh-CN" b="0" dirty="0" err="1">
                <a:solidFill>
                  <a:schemeClr val="tx1"/>
                </a:solidFill>
                <a:latin typeface="Times New Roman" panose="02020603050405020304" pitchFamily="18" charset="0"/>
              </a:rPr>
              <a:t>Sno</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Sage</a:t>
            </a:r>
          </a:p>
          <a:p>
            <a:pPr algn="l" eaLnBrk="1" hangingPunct="1"/>
            <a:r>
              <a:rPr lang="en-US" altLang="zh-CN" b="0" dirty="0">
                <a:solidFill>
                  <a:schemeClr val="tx1"/>
                </a:solidFill>
                <a:latin typeface="Times New Roman" panose="02020603050405020304" pitchFamily="18" charset="0"/>
              </a:rPr>
              <a:t>FROM      IS_Student_1</a:t>
            </a:r>
          </a:p>
          <a:p>
            <a:pPr algn="l" eaLnBrk="1" hangingPunct="1"/>
            <a:r>
              <a:rPr lang="en-US" altLang="zh-CN" b="0" dirty="0">
                <a:solidFill>
                  <a:schemeClr val="tx1"/>
                </a:solidFill>
                <a:latin typeface="Times New Roman" panose="02020603050405020304" pitchFamily="18" charset="0"/>
              </a:rPr>
              <a:t>WHERE   Sage&lt;20</a:t>
            </a:r>
            <a:endParaRPr lang="zh-CN" altLang="en-US" b="0" dirty="0">
              <a:solidFill>
                <a:schemeClr val="tx1"/>
              </a:solidFill>
              <a:latin typeface="Times New Roman" panose="02020603050405020304" pitchFamily="18" charset="0"/>
            </a:endParaRPr>
          </a:p>
        </p:txBody>
      </p:sp>
      <p:sp>
        <p:nvSpPr>
          <p:cNvPr id="7" name="矩形 6"/>
          <p:cNvSpPr/>
          <p:nvPr/>
        </p:nvSpPr>
        <p:spPr>
          <a:xfrm>
            <a:off x="5711581" y="2767280"/>
            <a:ext cx="3228644" cy="1323439"/>
          </a:xfrm>
          <a:prstGeom prst="rect">
            <a:avLst/>
          </a:prstGeom>
          <a:solidFill>
            <a:schemeClr val="bg1">
              <a:lumMod val="90000"/>
            </a:schemeClr>
          </a:solidFill>
        </p:spPr>
        <p:txBody>
          <a:bodyPr wrap="square">
            <a:spAutoFit/>
          </a:bodyPr>
          <a:lstStyle/>
          <a:p>
            <a:pPr algn="l" eaLnBrk="1" hangingPunct="1"/>
            <a:r>
              <a:rPr lang="en-US" altLang="zh-CN" b="0" dirty="0">
                <a:solidFill>
                  <a:schemeClr val="tx1"/>
                </a:solidFill>
                <a:latin typeface="Times New Roman" panose="02020603050405020304" pitchFamily="18" charset="0"/>
              </a:rPr>
              <a:t>SELECT  </a:t>
            </a:r>
            <a:r>
              <a:rPr lang="en-US" altLang="zh-CN" b="0" dirty="0" err="1">
                <a:solidFill>
                  <a:schemeClr val="tx1"/>
                </a:solidFill>
                <a:latin typeface="Times New Roman" panose="02020603050405020304" pitchFamily="18" charset="0"/>
              </a:rPr>
              <a:t>Sno</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Sage       </a:t>
            </a:r>
          </a:p>
          <a:p>
            <a:pPr algn="l" eaLnBrk="1" hangingPunct="1"/>
            <a:r>
              <a:rPr lang="en-US" altLang="zh-CN" b="0" dirty="0">
                <a:solidFill>
                  <a:schemeClr val="tx1"/>
                </a:solidFill>
                <a:latin typeface="Times New Roman" panose="02020603050405020304" pitchFamily="18" charset="0"/>
              </a:rPr>
              <a:t>FROM  Student</a:t>
            </a:r>
          </a:p>
          <a:p>
            <a:pPr algn="l" eaLnBrk="1" hangingPunct="1"/>
            <a:r>
              <a:rPr lang="en-US" altLang="zh-CN" b="0" dirty="0">
                <a:solidFill>
                  <a:schemeClr val="tx1"/>
                </a:solidFill>
                <a:latin typeface="Times New Roman" panose="02020603050405020304" pitchFamily="18" charset="0"/>
              </a:rPr>
              <a:t> WHERE  </a:t>
            </a:r>
            <a:r>
              <a:rPr lang="en-US" altLang="zh-CN" b="0" dirty="0" err="1">
                <a:solidFill>
                  <a:schemeClr val="tx1"/>
                </a:solidFill>
                <a:latin typeface="Times New Roman" panose="02020603050405020304" pitchFamily="18" charset="0"/>
              </a:rPr>
              <a:t>Sdept</a:t>
            </a:r>
            <a:r>
              <a:rPr lang="en-US" altLang="zh-CN" b="0" dirty="0">
                <a:solidFill>
                  <a:schemeClr val="tx1"/>
                </a:solidFill>
                <a:latin typeface="Times New Roman" panose="02020603050405020304" pitchFamily="18" charset="0"/>
              </a:rPr>
              <a:t>= 'IS'  </a:t>
            </a:r>
          </a:p>
          <a:p>
            <a:pPr algn="l" eaLnBrk="1" hangingPunct="1"/>
            <a:r>
              <a:rPr lang="en-US" altLang="zh-CN" b="0" dirty="0">
                <a:solidFill>
                  <a:schemeClr val="tx1"/>
                </a:solidFill>
                <a:latin typeface="Times New Roman" panose="02020603050405020304" pitchFamily="18" charset="0"/>
              </a:rPr>
              <a:t>                 AND  Sage&lt;20</a:t>
            </a:r>
            <a:endParaRPr lang="zh-CN" altLang="en-US" b="0" dirty="0">
              <a:solidFill>
                <a:schemeClr val="tx1"/>
              </a:solidFill>
              <a:latin typeface="Times New Roman" panose="02020603050405020304" pitchFamily="18" charset="0"/>
            </a:endParaRPr>
          </a:p>
        </p:txBody>
      </p:sp>
      <p:cxnSp>
        <p:nvCxnSpPr>
          <p:cNvPr id="9" name="直接箭头连接符 8"/>
          <p:cNvCxnSpPr/>
          <p:nvPr/>
        </p:nvCxnSpPr>
        <p:spPr bwMode="auto">
          <a:xfrm>
            <a:off x="3482111" y="3441385"/>
            <a:ext cx="2016224" cy="0"/>
          </a:xfrm>
          <a:prstGeom prst="straightConnector1">
            <a:avLst/>
          </a:prstGeom>
          <a:noFill/>
          <a:ln w="57150" cap="flat" cmpd="sng" algn="ctr">
            <a:solidFill>
              <a:schemeClr val="bg1">
                <a:lumMod val="10000"/>
              </a:schemeClr>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p:cNvSpPr txBox="1"/>
          <p:nvPr/>
        </p:nvSpPr>
        <p:spPr>
          <a:xfrm>
            <a:off x="3884929" y="2943146"/>
            <a:ext cx="1210588" cy="400110"/>
          </a:xfrm>
          <a:prstGeom prst="rect">
            <a:avLst/>
          </a:prstGeom>
          <a:noFill/>
        </p:spPr>
        <p:txBody>
          <a:bodyPr wrap="none" rtlCol="0">
            <a:spAutoFit/>
          </a:bodyPr>
          <a:lstStyle/>
          <a:p>
            <a:r>
              <a:rPr lang="zh-CN" altLang="en-US" dirty="0">
                <a:solidFill>
                  <a:schemeClr val="tx1"/>
                </a:solidFill>
                <a:latin typeface="黑体" panose="02010609060101010101" pitchFamily="49" charset="-122"/>
                <a:ea typeface="黑体" panose="02010609060101010101" pitchFamily="49" charset="-122"/>
              </a:rPr>
              <a:t>视图消解</a:t>
            </a:r>
          </a:p>
        </p:txBody>
      </p:sp>
    </p:spTree>
    <p:extLst>
      <p:ext uri="{BB962C8B-B14F-4D97-AF65-F5344CB8AC3E}">
        <p14:creationId xmlns:p14="http://schemas.microsoft.com/office/powerpoint/2010/main" val="281454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par>
                                <p:cTn id="18" presetID="16" presetClass="entr" presetSubtype="2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视图查询：一个综合示例</a:t>
            </a:r>
          </a:p>
        </p:txBody>
      </p:sp>
      <p:sp>
        <p:nvSpPr>
          <p:cNvPr id="3" name="内容占位符 2"/>
          <p:cNvSpPr>
            <a:spLocks noGrp="1"/>
          </p:cNvSpPr>
          <p:nvPr>
            <p:ph idx="1"/>
          </p:nvPr>
        </p:nvSpPr>
        <p:spPr>
          <a:xfrm>
            <a:off x="71438" y="1191812"/>
            <a:ext cx="6084738" cy="6530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查询选修了</a:t>
            </a:r>
            <a:r>
              <a:rPr lang="en-US" altLang="zh-CN" dirty="0">
                <a:ea typeface="宋体" panose="02010600030101010101" pitchFamily="2" charset="-122"/>
              </a:rPr>
              <a:t>1</a:t>
            </a:r>
            <a:r>
              <a:rPr lang="zh-CN" altLang="en-US" dirty="0">
                <a:ea typeface="宋体" panose="02010600030101010101" pitchFamily="2" charset="-122"/>
              </a:rPr>
              <a:t>号课程的信息系学生</a:t>
            </a:r>
          </a:p>
        </p:txBody>
      </p:sp>
      <p:sp>
        <p:nvSpPr>
          <p:cNvPr id="4" name="矩形 3"/>
          <p:cNvSpPr/>
          <p:nvPr/>
        </p:nvSpPr>
        <p:spPr>
          <a:xfrm>
            <a:off x="899592" y="1844824"/>
            <a:ext cx="6984776" cy="1438855"/>
          </a:xfrm>
          <a:prstGeom prst="rect">
            <a:avLst/>
          </a:prstGeom>
          <a:solidFill>
            <a:schemeClr val="bg1">
              <a:lumMod val="90000"/>
            </a:schemeClr>
          </a:solidFill>
        </p:spPr>
        <p:txBody>
          <a:bodyPr wrap="square">
            <a:spAutoFit/>
          </a:bodyPr>
          <a:lstStyle/>
          <a:p>
            <a:pPr algn="l" eaLnBrk="1" hangingPunct="1">
              <a:lnSpc>
                <a:spcPts val="3500"/>
              </a:lnSpc>
            </a:pPr>
            <a:r>
              <a:rPr lang="en-US" altLang="zh-CN" sz="2400" b="0" dirty="0">
                <a:solidFill>
                  <a:schemeClr val="tx1"/>
                </a:solidFill>
                <a:latin typeface="Times New Roman" panose="02020603050405020304" pitchFamily="18" charset="0"/>
              </a:rPr>
              <a:t>SELECT  </a:t>
            </a:r>
            <a:r>
              <a:rPr lang="en-US" altLang="zh-CN" sz="2400" b="0" dirty="0" err="1">
                <a:solidFill>
                  <a:schemeClr val="tx1"/>
                </a:solidFill>
                <a:latin typeface="Times New Roman" panose="02020603050405020304" pitchFamily="18" charset="0"/>
              </a:rPr>
              <a:t>IS_Student.Sno</a:t>
            </a:r>
            <a:r>
              <a:rPr lang="zh-CN" altLang="en-US" sz="2400" b="0" dirty="0">
                <a:solidFill>
                  <a:schemeClr val="tx1"/>
                </a:solidFill>
                <a:latin typeface="Times New Roman" panose="02020603050405020304" pitchFamily="18" charset="0"/>
              </a:rPr>
              <a:t>，</a:t>
            </a:r>
            <a:r>
              <a:rPr lang="en-US" altLang="zh-CN" sz="2400" b="0" dirty="0" err="1">
                <a:solidFill>
                  <a:schemeClr val="tx1"/>
                </a:solidFill>
                <a:latin typeface="Times New Roman" panose="02020603050405020304" pitchFamily="18" charset="0"/>
              </a:rPr>
              <a:t>Sname</a:t>
            </a:r>
            <a:endParaRPr lang="en-US" altLang="zh-CN" sz="2400" b="0" dirty="0">
              <a:solidFill>
                <a:schemeClr val="tx1"/>
              </a:solidFill>
              <a:latin typeface="Times New Roman" panose="02020603050405020304" pitchFamily="18" charset="0"/>
            </a:endParaRPr>
          </a:p>
          <a:p>
            <a:pPr algn="l" eaLnBrk="1" hangingPunct="1">
              <a:lnSpc>
                <a:spcPts val="3500"/>
              </a:lnSpc>
            </a:pPr>
            <a:r>
              <a:rPr lang="en-US" altLang="zh-CN" sz="2400" b="0" dirty="0">
                <a:solidFill>
                  <a:schemeClr val="tx1"/>
                </a:solidFill>
                <a:latin typeface="Times New Roman" panose="02020603050405020304" pitchFamily="18" charset="0"/>
              </a:rPr>
              <a:t>FROM     </a:t>
            </a:r>
            <a:r>
              <a:rPr lang="en-US" altLang="zh-CN" sz="2400" b="0" dirty="0">
                <a:solidFill>
                  <a:srgbClr val="C00000"/>
                </a:solidFill>
                <a:latin typeface="Times New Roman" panose="02020603050405020304" pitchFamily="18" charset="0"/>
              </a:rPr>
              <a:t>IS_Student_1</a:t>
            </a:r>
            <a:r>
              <a:rPr lang="en-US" altLang="zh-CN" sz="2400" b="0" dirty="0">
                <a:solidFill>
                  <a:schemeClr val="tx1"/>
                </a:solidFill>
                <a:latin typeface="Times New Roman" panose="02020603050405020304" pitchFamily="18" charset="0"/>
              </a:rPr>
              <a:t>, </a:t>
            </a:r>
            <a:r>
              <a:rPr lang="en-US" altLang="zh-CN" sz="2400" b="0" dirty="0">
                <a:solidFill>
                  <a:srgbClr val="003399"/>
                </a:solidFill>
                <a:latin typeface="Times New Roman" panose="02020603050405020304" pitchFamily="18" charset="0"/>
              </a:rPr>
              <a:t>SC</a:t>
            </a:r>
          </a:p>
          <a:p>
            <a:pPr algn="l" eaLnBrk="1" hangingPunct="1">
              <a:lnSpc>
                <a:spcPts val="3500"/>
              </a:lnSpc>
            </a:pPr>
            <a:r>
              <a:rPr lang="en-US" altLang="zh-CN" sz="2400" b="0" dirty="0">
                <a:solidFill>
                  <a:schemeClr val="tx1"/>
                </a:solidFill>
                <a:latin typeface="Times New Roman" panose="02020603050405020304" pitchFamily="18" charset="0"/>
              </a:rPr>
              <a:t>WHERE  </a:t>
            </a:r>
            <a:r>
              <a:rPr lang="en-US" altLang="zh-CN" sz="2400" b="0" dirty="0" err="1">
                <a:solidFill>
                  <a:schemeClr val="tx1"/>
                </a:solidFill>
                <a:latin typeface="Times New Roman" panose="02020603050405020304" pitchFamily="18" charset="0"/>
              </a:rPr>
              <a:t>IS_Student.Sno</a:t>
            </a: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SC.Sno</a:t>
            </a:r>
            <a:r>
              <a:rPr lang="en-US" altLang="zh-CN" sz="2400" b="0" dirty="0">
                <a:solidFill>
                  <a:schemeClr val="tx1"/>
                </a:solidFill>
                <a:latin typeface="Times New Roman" panose="02020603050405020304" pitchFamily="18" charset="0"/>
              </a:rPr>
              <a:t> AND </a:t>
            </a:r>
            <a:r>
              <a:rPr lang="en-US" altLang="zh-CN" sz="2400" b="0" dirty="0" err="1">
                <a:solidFill>
                  <a:schemeClr val="tx1"/>
                </a:solidFill>
                <a:latin typeface="Times New Roman" panose="02020603050405020304" pitchFamily="18" charset="0"/>
              </a:rPr>
              <a:t>SC.Cno</a:t>
            </a:r>
            <a:r>
              <a:rPr lang="en-US" altLang="zh-CN" sz="2400" b="0" dirty="0">
                <a:solidFill>
                  <a:schemeClr val="tx1"/>
                </a:solidFill>
                <a:latin typeface="Times New Roman" panose="02020603050405020304" pitchFamily="18" charset="0"/>
              </a:rPr>
              <a:t>= '1'</a:t>
            </a:r>
            <a:endParaRPr lang="zh-CN" altLang="en-US" sz="2400" b="0" dirty="0">
              <a:solidFill>
                <a:schemeClr val="tx1"/>
              </a:solidFill>
              <a:latin typeface="Times New Roman" panose="02020603050405020304" pitchFamily="18" charset="0"/>
            </a:endParaRPr>
          </a:p>
        </p:txBody>
      </p:sp>
      <p:sp>
        <p:nvSpPr>
          <p:cNvPr id="5" name="矩形 4"/>
          <p:cNvSpPr/>
          <p:nvPr/>
        </p:nvSpPr>
        <p:spPr>
          <a:xfrm>
            <a:off x="3921511" y="4221088"/>
            <a:ext cx="5004618" cy="2246769"/>
          </a:xfrm>
          <a:prstGeom prst="rect">
            <a:avLst/>
          </a:prstGeom>
          <a:solidFill>
            <a:schemeClr val="accent1">
              <a:lumMod val="20000"/>
              <a:lumOff val="80000"/>
            </a:schemeClr>
          </a:solidFill>
        </p:spPr>
        <p:txBody>
          <a:bodyPr wrap="square">
            <a:spAutoFit/>
          </a:bodyPr>
          <a:lstStyle/>
          <a:p>
            <a:pPr algn="l" eaLnBrk="1" hangingPunct="1"/>
            <a:r>
              <a:rPr lang="zh-CN" altLang="en-US" sz="2800" b="0" dirty="0">
                <a:solidFill>
                  <a:srgbClr val="003399"/>
                </a:solidFill>
                <a:latin typeface="Times New Roman" panose="02020603050405020304" pitchFamily="18" charset="0"/>
              </a:rPr>
              <a:t> </a:t>
            </a:r>
            <a:r>
              <a:rPr lang="en-US" altLang="zh-CN" sz="2800" b="0" dirty="0">
                <a:solidFill>
                  <a:srgbClr val="003399"/>
                </a:solidFill>
                <a:latin typeface="Times New Roman" panose="02020603050405020304" pitchFamily="18" charset="0"/>
              </a:rPr>
              <a:t>CREATE VIEW IS_Student_1</a:t>
            </a:r>
          </a:p>
          <a:p>
            <a:pPr algn="l" eaLnBrk="1" hangingPunct="1"/>
            <a:r>
              <a:rPr lang="en-US" altLang="zh-CN" sz="2800" b="0" dirty="0">
                <a:solidFill>
                  <a:srgbClr val="003399"/>
                </a:solidFill>
                <a:latin typeface="Times New Roman" panose="02020603050405020304" pitchFamily="18" charset="0"/>
              </a:rPr>
              <a:t> AS </a:t>
            </a:r>
          </a:p>
          <a:p>
            <a:pPr algn="l" eaLnBrk="1" hangingPunct="1"/>
            <a:r>
              <a:rPr lang="en-US" altLang="zh-CN" sz="2800" b="0" dirty="0">
                <a:solidFill>
                  <a:srgbClr val="003399"/>
                </a:solidFill>
                <a:latin typeface="Times New Roman" panose="02020603050405020304" pitchFamily="18" charset="0"/>
              </a:rPr>
              <a:t>        SELECT </a:t>
            </a:r>
            <a:r>
              <a:rPr lang="en-US" altLang="zh-CN" sz="2800" b="0" dirty="0" err="1">
                <a:solidFill>
                  <a:srgbClr val="003399"/>
                </a:solidFill>
                <a:latin typeface="Times New Roman" panose="02020603050405020304" pitchFamily="18" charset="0"/>
              </a:rPr>
              <a:t>Sno</a:t>
            </a:r>
            <a:r>
              <a:rPr lang="en-US" altLang="zh-CN" sz="2800" b="0" dirty="0">
                <a:solidFill>
                  <a:srgbClr val="003399"/>
                </a:solidFill>
                <a:latin typeface="Times New Roman" panose="02020603050405020304" pitchFamily="18" charset="0"/>
              </a:rPr>
              <a:t>, </a:t>
            </a:r>
            <a:r>
              <a:rPr lang="en-US" altLang="zh-CN" sz="2800" b="0" dirty="0" err="1">
                <a:solidFill>
                  <a:srgbClr val="003399"/>
                </a:solidFill>
                <a:latin typeface="Times New Roman" panose="02020603050405020304" pitchFamily="18" charset="0"/>
              </a:rPr>
              <a:t>Sname</a:t>
            </a:r>
            <a:r>
              <a:rPr lang="en-US" altLang="zh-CN" sz="2800" b="0" dirty="0">
                <a:solidFill>
                  <a:srgbClr val="003399"/>
                </a:solidFill>
                <a:latin typeface="Times New Roman" panose="02020603050405020304" pitchFamily="18" charset="0"/>
              </a:rPr>
              <a:t>, Sage</a:t>
            </a:r>
          </a:p>
          <a:p>
            <a:pPr algn="l" eaLnBrk="1" hangingPunct="1"/>
            <a:r>
              <a:rPr lang="en-US" altLang="zh-CN" sz="2800" b="0" dirty="0">
                <a:solidFill>
                  <a:srgbClr val="003399"/>
                </a:solidFill>
                <a:latin typeface="Times New Roman" panose="02020603050405020304" pitchFamily="18" charset="0"/>
              </a:rPr>
              <a:t>        FROM  Student</a:t>
            </a:r>
          </a:p>
          <a:p>
            <a:pPr algn="l" eaLnBrk="1" hangingPunct="1"/>
            <a:r>
              <a:rPr lang="en-US" altLang="zh-CN" sz="2800" b="0" dirty="0">
                <a:solidFill>
                  <a:srgbClr val="003399"/>
                </a:solidFill>
                <a:latin typeface="Times New Roman" panose="02020603050405020304" pitchFamily="18" charset="0"/>
              </a:rPr>
              <a:t>        WHERE  </a:t>
            </a:r>
            <a:r>
              <a:rPr lang="en-US" altLang="zh-CN" sz="2800" b="0" dirty="0" err="1">
                <a:solidFill>
                  <a:srgbClr val="003399"/>
                </a:solidFill>
                <a:latin typeface="Times New Roman" panose="02020603050405020304" pitchFamily="18" charset="0"/>
              </a:rPr>
              <a:t>Sdept</a:t>
            </a:r>
            <a:r>
              <a:rPr lang="en-US" altLang="zh-CN" sz="2800" b="0" dirty="0">
                <a:solidFill>
                  <a:srgbClr val="003399"/>
                </a:solidFill>
                <a:latin typeface="Times New Roman" panose="02020603050405020304" pitchFamily="18" charset="0"/>
              </a:rPr>
              <a:t>= 'IS'</a:t>
            </a:r>
            <a:endParaRPr lang="zh-CN" altLang="en-US" sz="2800" b="0" dirty="0">
              <a:solidFill>
                <a:srgbClr val="003399"/>
              </a:solidFill>
              <a:latin typeface="Times New Roman" panose="02020603050405020304" pitchFamily="18" charset="0"/>
            </a:endParaRPr>
          </a:p>
        </p:txBody>
      </p:sp>
    </p:spTree>
    <p:extLst>
      <p:ext uri="{BB962C8B-B14F-4D97-AF65-F5344CB8AC3E}">
        <p14:creationId xmlns:p14="http://schemas.microsoft.com/office/powerpoint/2010/main" val="2288772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视图查询：视图消解法的应用局限</a:t>
            </a:r>
          </a:p>
        </p:txBody>
      </p:sp>
      <p:sp>
        <p:nvSpPr>
          <p:cNvPr id="5" name="内容占位符 2"/>
          <p:cNvSpPr>
            <a:spLocks noGrp="1"/>
          </p:cNvSpPr>
          <p:nvPr>
            <p:ph idx="1"/>
          </p:nvPr>
        </p:nvSpPr>
        <p:spPr>
          <a:xfrm>
            <a:off x="71438" y="1191812"/>
            <a:ext cx="8958262" cy="10130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在</a:t>
            </a:r>
            <a:r>
              <a:rPr lang="en-US" altLang="zh-CN" dirty="0">
                <a:ea typeface="宋体" panose="02010600030101010101" pitchFamily="2" charset="-122"/>
              </a:rPr>
              <a:t>S_G</a:t>
            </a:r>
            <a:r>
              <a:rPr lang="zh-CN" altLang="en-US" dirty="0">
                <a:ea typeface="宋体" panose="02010600030101010101" pitchFamily="2" charset="-122"/>
              </a:rPr>
              <a:t>视图中查询平均成绩在</a:t>
            </a:r>
            <a:r>
              <a:rPr lang="en-US" altLang="zh-CN" dirty="0">
                <a:ea typeface="宋体" panose="02010600030101010101" pitchFamily="2" charset="-122"/>
              </a:rPr>
              <a:t>90</a:t>
            </a:r>
            <a:r>
              <a:rPr lang="zh-CN" altLang="en-US" dirty="0">
                <a:ea typeface="宋体" panose="02010600030101010101" pitchFamily="2" charset="-122"/>
              </a:rPr>
              <a:t>分以上的学生学号和平均成绩</a:t>
            </a:r>
          </a:p>
        </p:txBody>
      </p:sp>
      <p:sp>
        <p:nvSpPr>
          <p:cNvPr id="6" name="矩形 5"/>
          <p:cNvSpPr/>
          <p:nvPr/>
        </p:nvSpPr>
        <p:spPr>
          <a:xfrm>
            <a:off x="185738" y="2564904"/>
            <a:ext cx="4896544" cy="2785378"/>
          </a:xfrm>
          <a:prstGeom prst="rect">
            <a:avLst/>
          </a:prstGeom>
          <a:solidFill>
            <a:schemeClr val="bg1">
              <a:lumMod val="90000"/>
            </a:schemeClr>
          </a:solidFill>
        </p:spPr>
        <p:txBody>
          <a:bodyPr wrap="square">
            <a:spAutoFit/>
          </a:bodyPr>
          <a:lstStyle/>
          <a:p>
            <a:pPr algn="l" eaLnBrk="1" hangingPunct="1">
              <a:lnSpc>
                <a:spcPts val="3500"/>
              </a:lnSpc>
            </a:pPr>
            <a:r>
              <a:rPr lang="en-US" altLang="zh-CN" sz="2400" b="0" dirty="0">
                <a:solidFill>
                  <a:schemeClr val="tx1"/>
                </a:solidFill>
                <a:latin typeface="宋体" panose="02010600030101010101" pitchFamily="2" charset="-122"/>
                <a:ea typeface="宋体" panose="02010600030101010101" pitchFamily="2" charset="-122"/>
              </a:rPr>
              <a:t>S_G</a:t>
            </a:r>
            <a:r>
              <a:rPr lang="zh-CN" altLang="en-US" sz="2400" b="0" dirty="0">
                <a:solidFill>
                  <a:schemeClr val="tx1"/>
                </a:solidFill>
                <a:latin typeface="宋体" panose="02010600030101010101" pitchFamily="2" charset="-122"/>
                <a:ea typeface="宋体" panose="02010600030101010101" pitchFamily="2" charset="-122"/>
              </a:rPr>
              <a:t>视图定义： </a:t>
            </a:r>
          </a:p>
          <a:p>
            <a:pPr algn="l" eaLnBrk="1" hangingPunct="1">
              <a:lnSpc>
                <a:spcPts val="3500"/>
              </a:lnSpc>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CREATE VIEW S_G (</a:t>
            </a:r>
            <a:r>
              <a:rPr lang="en-US" altLang="zh-CN" sz="2400" b="0" dirty="0" err="1">
                <a:solidFill>
                  <a:schemeClr val="tx1"/>
                </a:solidFill>
                <a:latin typeface="Times New Roman" panose="02020603050405020304" pitchFamily="18" charset="0"/>
              </a:rPr>
              <a:t>Sno</a:t>
            </a:r>
            <a:r>
              <a:rPr lang="zh-CN" altLang="en-US" sz="2400" b="0" dirty="0">
                <a:solidFill>
                  <a:schemeClr val="tx1"/>
                </a:solidFill>
                <a:latin typeface="Times New Roman" panose="02020603050405020304" pitchFamily="18" charset="0"/>
              </a:rPr>
              <a:t>，</a:t>
            </a:r>
            <a:r>
              <a:rPr lang="en-US" altLang="zh-CN" sz="2400" b="0" dirty="0" err="1">
                <a:solidFill>
                  <a:schemeClr val="tx1"/>
                </a:solidFill>
                <a:latin typeface="Times New Roman" panose="02020603050405020304" pitchFamily="18" charset="0"/>
              </a:rPr>
              <a:t>Gavg</a:t>
            </a:r>
            <a:r>
              <a:rPr lang="en-US" altLang="zh-CN" sz="2400" b="0" dirty="0">
                <a:solidFill>
                  <a:schemeClr val="tx1"/>
                </a:solidFill>
                <a:latin typeface="Times New Roman" panose="02020603050405020304" pitchFamily="18" charset="0"/>
              </a:rPr>
              <a:t>)</a:t>
            </a:r>
          </a:p>
          <a:p>
            <a:pPr algn="l" eaLnBrk="1" hangingPunct="1">
              <a:lnSpc>
                <a:spcPts val="3500"/>
              </a:lnSpc>
            </a:pPr>
            <a:r>
              <a:rPr lang="en-US" altLang="zh-CN" sz="2400" b="0" dirty="0">
                <a:solidFill>
                  <a:schemeClr val="tx1"/>
                </a:solidFill>
                <a:latin typeface="Times New Roman" panose="02020603050405020304" pitchFamily="18" charset="0"/>
              </a:rPr>
              <a:t>   AS </a:t>
            </a:r>
          </a:p>
          <a:p>
            <a:pPr lvl="2" algn="l" eaLnBrk="1" hangingPunct="1">
              <a:lnSpc>
                <a:spcPts val="3500"/>
              </a:lnSpc>
            </a:pPr>
            <a:r>
              <a:rPr lang="en-US" altLang="zh-CN" sz="2400" b="0" dirty="0">
                <a:solidFill>
                  <a:schemeClr val="tx1"/>
                </a:solidFill>
                <a:latin typeface="Times New Roman" panose="02020603050405020304" pitchFamily="18" charset="0"/>
              </a:rPr>
              <a:t>SELECT  </a:t>
            </a:r>
            <a:r>
              <a:rPr lang="en-US" altLang="zh-CN" sz="2400" b="0" dirty="0" err="1">
                <a:solidFill>
                  <a:schemeClr val="tx1"/>
                </a:solidFill>
                <a:latin typeface="Times New Roman" panose="02020603050405020304" pitchFamily="18" charset="0"/>
              </a:rPr>
              <a:t>Sno</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AVG(Grade)</a:t>
            </a:r>
          </a:p>
          <a:p>
            <a:pPr lvl="2" algn="l" eaLnBrk="1" hangingPunct="1">
              <a:lnSpc>
                <a:spcPts val="3500"/>
              </a:lnSpc>
            </a:pPr>
            <a:r>
              <a:rPr lang="en-US" altLang="zh-CN" sz="2400" b="0" dirty="0">
                <a:solidFill>
                  <a:schemeClr val="tx1"/>
                </a:solidFill>
                <a:latin typeface="Times New Roman" panose="02020603050405020304" pitchFamily="18" charset="0"/>
              </a:rPr>
              <a:t>FROM  SC</a:t>
            </a:r>
          </a:p>
          <a:p>
            <a:pPr lvl="2" algn="l" eaLnBrk="1" hangingPunct="1">
              <a:lnSpc>
                <a:spcPts val="3500"/>
              </a:lnSpc>
            </a:pPr>
            <a:r>
              <a:rPr lang="en-US" altLang="zh-CN" sz="2400" b="0" dirty="0">
                <a:solidFill>
                  <a:schemeClr val="tx1"/>
                </a:solidFill>
                <a:latin typeface="Times New Roman" panose="02020603050405020304" pitchFamily="18" charset="0"/>
              </a:rPr>
              <a:t>GROUP BY </a:t>
            </a:r>
            <a:r>
              <a:rPr lang="en-US" altLang="zh-CN" sz="2400" b="0" dirty="0" err="1">
                <a:solidFill>
                  <a:schemeClr val="tx1"/>
                </a:solidFill>
                <a:latin typeface="Times New Roman" panose="02020603050405020304" pitchFamily="18" charset="0"/>
              </a:rPr>
              <a:t>Sno</a:t>
            </a:r>
            <a:endParaRPr lang="zh-CN" altLang="en-US" sz="2400" b="0" dirty="0">
              <a:solidFill>
                <a:schemeClr val="tx1"/>
              </a:solidFill>
              <a:latin typeface="Times New Roman" panose="02020603050405020304" pitchFamily="18" charset="0"/>
            </a:endParaRPr>
          </a:p>
        </p:txBody>
      </p:sp>
      <p:sp>
        <p:nvSpPr>
          <p:cNvPr id="7" name="矩形 6"/>
          <p:cNvSpPr/>
          <p:nvPr/>
        </p:nvSpPr>
        <p:spPr>
          <a:xfrm>
            <a:off x="5652120" y="2564904"/>
            <a:ext cx="3263280" cy="1887696"/>
          </a:xfrm>
          <a:prstGeom prst="rect">
            <a:avLst/>
          </a:prstGeom>
          <a:solidFill>
            <a:schemeClr val="bg1">
              <a:lumMod val="90000"/>
            </a:schemeClr>
          </a:solidFill>
        </p:spPr>
        <p:txBody>
          <a:bodyPr wrap="square">
            <a:spAutoFit/>
          </a:bodyPr>
          <a:lstStyle/>
          <a:p>
            <a:pPr algn="l" eaLnBrk="1" hangingPunct="1">
              <a:lnSpc>
                <a:spcPts val="3500"/>
              </a:lnSpc>
            </a:pPr>
            <a:r>
              <a:rPr lang="zh-CN" altLang="en-US" sz="2400" b="0" dirty="0">
                <a:solidFill>
                  <a:schemeClr val="tx1"/>
                </a:solidFill>
                <a:latin typeface="宋体" panose="02010600030101010101" pitchFamily="2" charset="-122"/>
                <a:ea typeface="宋体" panose="02010600030101010101" pitchFamily="2" charset="-122"/>
              </a:rPr>
              <a:t>视图查询</a:t>
            </a:r>
            <a:endParaRPr lang="en-US" altLang="zh-CN" sz="2400" b="0" dirty="0">
              <a:solidFill>
                <a:schemeClr val="tx1"/>
              </a:solidFill>
              <a:latin typeface="宋体" panose="02010600030101010101" pitchFamily="2" charset="-122"/>
              <a:ea typeface="宋体" panose="02010600030101010101" pitchFamily="2" charset="-122"/>
            </a:endParaRPr>
          </a:p>
          <a:p>
            <a:pPr algn="l" eaLnBrk="1" hangingPunct="1">
              <a:lnSpc>
                <a:spcPts val="3500"/>
              </a:lnSpc>
            </a:pPr>
            <a:r>
              <a:rPr lang="en-US" altLang="zh-CN" sz="2400" b="0" dirty="0">
                <a:solidFill>
                  <a:schemeClr val="tx1"/>
                </a:solidFill>
                <a:latin typeface="Times New Roman" panose="02020603050405020304" pitchFamily="18" charset="0"/>
              </a:rPr>
              <a:t>   SELECT *</a:t>
            </a:r>
          </a:p>
          <a:p>
            <a:pPr algn="l" eaLnBrk="1" hangingPunct="1">
              <a:lnSpc>
                <a:spcPts val="3500"/>
              </a:lnSpc>
            </a:pPr>
            <a:r>
              <a:rPr lang="en-US" altLang="zh-CN" sz="2400" b="0" dirty="0">
                <a:solidFill>
                  <a:schemeClr val="tx1"/>
                </a:solidFill>
                <a:latin typeface="Times New Roman" panose="02020603050405020304" pitchFamily="18" charset="0"/>
              </a:rPr>
              <a:t>    FROM   S_G</a:t>
            </a:r>
          </a:p>
          <a:p>
            <a:pPr algn="l" eaLnBrk="1" hangingPunct="1">
              <a:lnSpc>
                <a:spcPts val="3500"/>
              </a:lnSpc>
            </a:pPr>
            <a:r>
              <a:rPr lang="en-US" altLang="zh-CN" sz="2400" b="0" dirty="0">
                <a:solidFill>
                  <a:schemeClr val="tx1"/>
                </a:solidFill>
                <a:latin typeface="Times New Roman" panose="02020603050405020304" pitchFamily="18" charset="0"/>
              </a:rPr>
              <a:t>    WHERE  </a:t>
            </a:r>
            <a:r>
              <a:rPr lang="en-US" altLang="zh-CN" sz="2400" b="0" dirty="0" err="1">
                <a:solidFill>
                  <a:schemeClr val="tx1"/>
                </a:solidFill>
                <a:latin typeface="Times New Roman" panose="02020603050405020304" pitchFamily="18" charset="0"/>
              </a:rPr>
              <a:t>Gavg</a:t>
            </a:r>
            <a:r>
              <a:rPr lang="en-US" altLang="zh-CN" sz="2400" b="0" dirty="0">
                <a:solidFill>
                  <a:schemeClr val="tx1"/>
                </a:solidFill>
                <a:latin typeface="Times New Roman" panose="02020603050405020304" pitchFamily="18" charset="0"/>
              </a:rPr>
              <a:t>&gt;=90</a:t>
            </a:r>
            <a:endParaRPr lang="zh-CN" altLang="en-US" sz="24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23908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视图查询：视图消解法的应用局限</a:t>
            </a:r>
          </a:p>
        </p:txBody>
      </p:sp>
      <p:sp>
        <p:nvSpPr>
          <p:cNvPr id="3" name="内容占位符 2"/>
          <p:cNvSpPr>
            <a:spLocks noGrp="1"/>
          </p:cNvSpPr>
          <p:nvPr>
            <p:ph idx="1"/>
          </p:nvPr>
        </p:nvSpPr>
        <p:spPr>
          <a:xfrm>
            <a:off x="5165771" y="1239735"/>
            <a:ext cx="3748453" cy="1887696"/>
          </a:xfrm>
          <a:solidFill>
            <a:schemeClr val="accent1">
              <a:lumMod val="20000"/>
              <a:lumOff val="80000"/>
            </a:schemeClr>
          </a:solidFill>
        </p:spPr>
        <p:txBody>
          <a:bodyPr wrap="square">
            <a:spAutoFit/>
          </a:bodyPr>
          <a:lstStyle/>
          <a:p>
            <a:pPr marL="171450" lvl="1" indent="0">
              <a:lnSpc>
                <a:spcPts val="3500"/>
              </a:lnSpc>
              <a:spcBef>
                <a:spcPct val="0"/>
              </a:spcBef>
              <a:buNone/>
            </a:pPr>
            <a:r>
              <a:rPr lang="en-US" altLang="zh-CN" sz="2000" kern="1200" dirty="0">
                <a:latin typeface="Times New Roman" panose="02020603050405020304" pitchFamily="18" charset="0"/>
                <a:ea typeface="굴림" pitchFamily="50" charset="-127"/>
                <a:cs typeface="+mn-cs"/>
              </a:rPr>
              <a:t>SELECT </a:t>
            </a:r>
            <a:r>
              <a:rPr lang="en-US" altLang="zh-CN" sz="2000" kern="1200" dirty="0" err="1">
                <a:latin typeface="Times New Roman" panose="02020603050405020304" pitchFamily="18" charset="0"/>
                <a:ea typeface="굴림" pitchFamily="50" charset="-127"/>
                <a:cs typeface="+mn-cs"/>
              </a:rPr>
              <a:t>Sno</a:t>
            </a:r>
            <a:r>
              <a:rPr lang="zh-CN" altLang="en-US" sz="2000" kern="1200" dirty="0">
                <a:latin typeface="Times New Roman" panose="02020603050405020304" pitchFamily="18" charset="0"/>
                <a:ea typeface="굴림" pitchFamily="50" charset="-127"/>
                <a:cs typeface="+mn-cs"/>
              </a:rPr>
              <a:t>，</a:t>
            </a:r>
            <a:r>
              <a:rPr lang="en-US" altLang="zh-CN" sz="2000" kern="1200" dirty="0">
                <a:latin typeface="Times New Roman" panose="02020603050405020304" pitchFamily="18" charset="0"/>
                <a:ea typeface="굴림" pitchFamily="50" charset="-127"/>
                <a:cs typeface="+mn-cs"/>
              </a:rPr>
              <a:t>AVG(Grade)</a:t>
            </a:r>
          </a:p>
          <a:p>
            <a:pPr marL="171450" lvl="1" indent="0">
              <a:lnSpc>
                <a:spcPts val="3500"/>
              </a:lnSpc>
              <a:spcBef>
                <a:spcPct val="0"/>
              </a:spcBef>
              <a:buNone/>
            </a:pPr>
            <a:r>
              <a:rPr lang="en-US" altLang="zh-CN" sz="2000" kern="1200" dirty="0">
                <a:latin typeface="Times New Roman" panose="02020603050405020304" pitchFamily="18" charset="0"/>
                <a:ea typeface="굴림" pitchFamily="50" charset="-127"/>
                <a:cs typeface="+mn-cs"/>
              </a:rPr>
              <a:t>FROM     SC</a:t>
            </a:r>
          </a:p>
          <a:p>
            <a:pPr marL="171450" lvl="1" indent="0">
              <a:lnSpc>
                <a:spcPts val="3500"/>
              </a:lnSpc>
              <a:spcBef>
                <a:spcPct val="0"/>
              </a:spcBef>
              <a:buNone/>
            </a:pPr>
            <a:r>
              <a:rPr lang="en-US" altLang="zh-CN" sz="2000" kern="1200" dirty="0">
                <a:latin typeface="Times New Roman" panose="02020603050405020304" pitchFamily="18" charset="0"/>
                <a:ea typeface="굴림" pitchFamily="50" charset="-127"/>
                <a:cs typeface="+mn-cs"/>
              </a:rPr>
              <a:t>WHERE  AVG(Grade)&gt;=90</a:t>
            </a:r>
          </a:p>
          <a:p>
            <a:pPr marL="171450" lvl="1" indent="0">
              <a:lnSpc>
                <a:spcPts val="3500"/>
              </a:lnSpc>
              <a:spcBef>
                <a:spcPct val="0"/>
              </a:spcBef>
              <a:buNone/>
            </a:pPr>
            <a:r>
              <a:rPr lang="en-US" altLang="zh-CN" sz="2000" kern="1200" dirty="0">
                <a:latin typeface="Times New Roman" panose="02020603050405020304" pitchFamily="18" charset="0"/>
                <a:ea typeface="굴림" pitchFamily="50" charset="-127"/>
                <a:cs typeface="+mn-cs"/>
              </a:rPr>
              <a:t>GROUP BY </a:t>
            </a:r>
            <a:r>
              <a:rPr lang="en-US" altLang="zh-CN" sz="2000" kern="1200" dirty="0" err="1">
                <a:latin typeface="Times New Roman" panose="02020603050405020304" pitchFamily="18" charset="0"/>
                <a:ea typeface="굴림" pitchFamily="50" charset="-127"/>
                <a:cs typeface="+mn-cs"/>
              </a:rPr>
              <a:t>Sno</a:t>
            </a:r>
            <a:endParaRPr lang="zh-CN" altLang="en-US" sz="2000" kern="1200" dirty="0">
              <a:latin typeface="Times New Roman" panose="02020603050405020304" pitchFamily="18" charset="0"/>
              <a:ea typeface="굴림" pitchFamily="50" charset="-127"/>
              <a:cs typeface="+mn-cs"/>
            </a:endParaRPr>
          </a:p>
        </p:txBody>
      </p:sp>
      <p:sp>
        <p:nvSpPr>
          <p:cNvPr id="4" name="内容占位符 2"/>
          <p:cNvSpPr txBox="1">
            <a:spLocks/>
          </p:cNvSpPr>
          <p:nvPr/>
        </p:nvSpPr>
        <p:spPr bwMode="auto">
          <a:xfrm>
            <a:off x="5210778" y="4264071"/>
            <a:ext cx="3658440" cy="1887696"/>
          </a:xfrm>
          <a:prstGeom prst="rect">
            <a:avLst/>
          </a:prstGeom>
          <a:solidFill>
            <a:schemeClr val="accent6">
              <a:lumMod val="20000"/>
              <a:lumOff val="80000"/>
            </a:schemeClr>
          </a:solidFill>
          <a:ln>
            <a:noFill/>
          </a:ln>
          <a:effectLst/>
        </p:spPr>
        <p:txBody>
          <a:bodyPr vert="horz" wrap="square" lIns="91440" tIns="45720" rIns="91440" bIns="45720" numCol="1" anchor="t" anchorCtr="0" compatLnSpc="1">
            <a:prstTxWarp prst="textNoShape">
              <a:avLst/>
            </a:prstTxWarp>
            <a:spAutoFit/>
          </a:bodyPr>
          <a:lstStyle>
            <a:lvl1pPr marL="342900" indent="-342900" algn="l" eaLnBrk="1" hangingPunct="1">
              <a:spcBef>
                <a:spcPct val="20000"/>
              </a:spcBef>
              <a:buClr>
                <a:schemeClr val="folHlink"/>
              </a:buClr>
              <a:buSzPct val="110000"/>
              <a:buChar char="•"/>
              <a:defRPr sz="2800">
                <a:solidFill>
                  <a:schemeClr val="tx1"/>
                </a:solidFill>
                <a:latin typeface="+mn-lt"/>
                <a:ea typeface="+mn-ea"/>
              </a:defRPr>
            </a:lvl1pPr>
            <a:lvl2pPr lvl="1" indent="-285750" algn="l" eaLnBrk="1" hangingPunct="1">
              <a:lnSpc>
                <a:spcPts val="3500"/>
              </a:lnSpc>
              <a:buClr>
                <a:schemeClr val="hlink"/>
              </a:buClr>
              <a:buSzPct val="120000"/>
              <a:buChar char="•"/>
              <a:defRPr sz="2400">
                <a:solidFill>
                  <a:schemeClr val="tx1"/>
                </a:solidFill>
                <a:latin typeface="Times New Roman" panose="02020603050405020304" pitchFamily="18" charset="0"/>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pPr marL="171450" lvl="1" indent="0">
              <a:buNone/>
            </a:pPr>
            <a:r>
              <a:rPr lang="en-US" altLang="zh-CN" sz="2000" b="0" dirty="0"/>
              <a:t>SELECT  </a:t>
            </a:r>
            <a:r>
              <a:rPr lang="en-US" altLang="zh-CN" sz="2000" b="0" dirty="0" err="1"/>
              <a:t>Sno</a:t>
            </a:r>
            <a:r>
              <a:rPr lang="zh-CN" altLang="en-US" sz="2000" b="0" dirty="0"/>
              <a:t>，</a:t>
            </a:r>
            <a:r>
              <a:rPr lang="en-US" altLang="zh-CN" sz="2000" b="0" dirty="0"/>
              <a:t>AVG(Grade)</a:t>
            </a:r>
          </a:p>
          <a:p>
            <a:pPr marL="171450" lvl="1" indent="0">
              <a:buNone/>
            </a:pPr>
            <a:r>
              <a:rPr lang="en-US" altLang="zh-CN" sz="2000" b="0" dirty="0"/>
              <a:t>FROM  SC</a:t>
            </a:r>
          </a:p>
          <a:p>
            <a:pPr marL="171450" lvl="1" indent="0">
              <a:buNone/>
            </a:pPr>
            <a:r>
              <a:rPr lang="en-US" altLang="zh-CN" sz="2000" b="0" dirty="0"/>
              <a:t>GROUP BY </a:t>
            </a:r>
            <a:r>
              <a:rPr lang="en-US" altLang="zh-CN" sz="2000" b="0" dirty="0" err="1"/>
              <a:t>Sno</a:t>
            </a:r>
            <a:endParaRPr lang="en-US" altLang="zh-CN" sz="2000" b="0" dirty="0"/>
          </a:p>
          <a:p>
            <a:pPr marL="171450" lvl="1" indent="0">
              <a:buNone/>
            </a:pPr>
            <a:r>
              <a:rPr lang="en-US" altLang="zh-CN" sz="2000" b="0" dirty="0"/>
              <a:t>HAVING AVG(Grade)&gt;=90</a:t>
            </a:r>
            <a:endParaRPr lang="zh-CN" altLang="en-US" sz="2000" b="0" dirty="0"/>
          </a:p>
        </p:txBody>
      </p:sp>
      <p:sp>
        <p:nvSpPr>
          <p:cNvPr id="5" name="矩形 4"/>
          <p:cNvSpPr/>
          <p:nvPr/>
        </p:nvSpPr>
        <p:spPr>
          <a:xfrm>
            <a:off x="185738" y="2636912"/>
            <a:ext cx="3263280" cy="1887696"/>
          </a:xfrm>
          <a:prstGeom prst="rect">
            <a:avLst/>
          </a:prstGeom>
          <a:solidFill>
            <a:schemeClr val="bg1">
              <a:lumMod val="90000"/>
            </a:schemeClr>
          </a:solidFill>
        </p:spPr>
        <p:txBody>
          <a:bodyPr wrap="square">
            <a:spAutoFit/>
          </a:bodyPr>
          <a:lstStyle/>
          <a:p>
            <a:pPr algn="l" eaLnBrk="1" hangingPunct="1">
              <a:lnSpc>
                <a:spcPts val="3500"/>
              </a:lnSpc>
            </a:pPr>
            <a:r>
              <a:rPr lang="zh-CN" altLang="en-US" sz="2400" b="0" dirty="0">
                <a:solidFill>
                  <a:schemeClr val="tx1"/>
                </a:solidFill>
                <a:latin typeface="宋体" panose="02010600030101010101" pitchFamily="2" charset="-122"/>
                <a:ea typeface="宋体" panose="02010600030101010101" pitchFamily="2" charset="-122"/>
              </a:rPr>
              <a:t>视图查询</a:t>
            </a:r>
            <a:endParaRPr lang="en-US" altLang="zh-CN" sz="2400" b="0" dirty="0">
              <a:solidFill>
                <a:schemeClr val="tx1"/>
              </a:solidFill>
              <a:latin typeface="宋体" panose="02010600030101010101" pitchFamily="2" charset="-122"/>
              <a:ea typeface="宋体" panose="02010600030101010101" pitchFamily="2" charset="-122"/>
            </a:endParaRPr>
          </a:p>
          <a:p>
            <a:pPr algn="l" eaLnBrk="1" hangingPunct="1">
              <a:lnSpc>
                <a:spcPts val="3500"/>
              </a:lnSpc>
            </a:pPr>
            <a:r>
              <a:rPr lang="en-US" altLang="zh-CN" sz="2400" b="0" dirty="0">
                <a:solidFill>
                  <a:schemeClr val="tx1"/>
                </a:solidFill>
                <a:latin typeface="Times New Roman" panose="02020603050405020304" pitchFamily="18" charset="0"/>
              </a:rPr>
              <a:t>   SELECT *</a:t>
            </a:r>
          </a:p>
          <a:p>
            <a:pPr algn="l" eaLnBrk="1" hangingPunct="1">
              <a:lnSpc>
                <a:spcPts val="3500"/>
              </a:lnSpc>
            </a:pPr>
            <a:r>
              <a:rPr lang="en-US" altLang="zh-CN" sz="2400" b="0" dirty="0">
                <a:solidFill>
                  <a:schemeClr val="tx1"/>
                </a:solidFill>
                <a:latin typeface="Times New Roman" panose="02020603050405020304" pitchFamily="18" charset="0"/>
              </a:rPr>
              <a:t>    FROM   S_G</a:t>
            </a:r>
          </a:p>
          <a:p>
            <a:pPr algn="l" eaLnBrk="1" hangingPunct="1">
              <a:lnSpc>
                <a:spcPts val="3500"/>
              </a:lnSpc>
            </a:pPr>
            <a:r>
              <a:rPr lang="en-US" altLang="zh-CN" sz="2400" b="0" dirty="0">
                <a:solidFill>
                  <a:schemeClr val="tx1"/>
                </a:solidFill>
                <a:latin typeface="Times New Roman" panose="02020603050405020304" pitchFamily="18" charset="0"/>
              </a:rPr>
              <a:t>    WHERE  </a:t>
            </a:r>
            <a:r>
              <a:rPr lang="en-US" altLang="zh-CN" sz="2400" b="0" dirty="0" err="1">
                <a:solidFill>
                  <a:schemeClr val="tx1"/>
                </a:solidFill>
                <a:latin typeface="Times New Roman" panose="02020603050405020304" pitchFamily="18" charset="0"/>
              </a:rPr>
              <a:t>Gavg</a:t>
            </a:r>
            <a:r>
              <a:rPr lang="en-US" altLang="zh-CN" sz="2400" b="0" dirty="0">
                <a:solidFill>
                  <a:schemeClr val="tx1"/>
                </a:solidFill>
                <a:latin typeface="Times New Roman" panose="02020603050405020304" pitchFamily="18" charset="0"/>
              </a:rPr>
              <a:t>&gt;=90</a:t>
            </a:r>
            <a:endParaRPr lang="zh-CN" altLang="en-US" sz="2400" b="0" dirty="0">
              <a:solidFill>
                <a:schemeClr val="tx1"/>
              </a:solidFill>
              <a:latin typeface="Times New Roman" panose="02020603050405020304" pitchFamily="18" charset="0"/>
            </a:endParaRPr>
          </a:p>
        </p:txBody>
      </p:sp>
      <p:cxnSp>
        <p:nvCxnSpPr>
          <p:cNvPr id="7" name="直接箭头连接符 6"/>
          <p:cNvCxnSpPr>
            <a:endCxn id="3" idx="1"/>
          </p:cNvCxnSpPr>
          <p:nvPr/>
        </p:nvCxnSpPr>
        <p:spPr bwMode="auto">
          <a:xfrm flipV="1">
            <a:off x="3563888" y="2183583"/>
            <a:ext cx="1601883" cy="1389433"/>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a:endCxn id="4" idx="1"/>
          </p:cNvCxnSpPr>
          <p:nvPr/>
        </p:nvCxnSpPr>
        <p:spPr bwMode="auto">
          <a:xfrm>
            <a:off x="3563888" y="3725416"/>
            <a:ext cx="1646890" cy="1482503"/>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p:cNvSpPr txBox="1"/>
          <p:nvPr/>
        </p:nvSpPr>
        <p:spPr>
          <a:xfrm rot="2467225">
            <a:off x="3289036" y="4471564"/>
            <a:ext cx="1731564" cy="461665"/>
          </a:xfrm>
          <a:prstGeom prst="rect">
            <a:avLst/>
          </a:prstGeom>
          <a:noFill/>
        </p:spPr>
        <p:txBody>
          <a:bodyPr wrap="none" rtlCol="0">
            <a:spAutoFit/>
          </a:bodyPr>
          <a:lstStyle/>
          <a:p>
            <a:r>
              <a:rPr lang="zh-CN" altLang="en-US" sz="2400" dirty="0">
                <a:solidFill>
                  <a:schemeClr val="tx1"/>
                </a:solidFill>
                <a:latin typeface="黑体" panose="02010609060101010101" pitchFamily="49" charset="-122"/>
                <a:ea typeface="黑体" panose="02010609060101010101" pitchFamily="49" charset="-122"/>
              </a:rPr>
              <a:t>正确的消解</a:t>
            </a:r>
          </a:p>
        </p:txBody>
      </p:sp>
      <p:sp>
        <p:nvSpPr>
          <p:cNvPr id="14" name="文本框 13"/>
          <p:cNvSpPr txBox="1"/>
          <p:nvPr/>
        </p:nvSpPr>
        <p:spPr>
          <a:xfrm rot="19207998">
            <a:off x="3372634" y="2321263"/>
            <a:ext cx="1731564" cy="461665"/>
          </a:xfrm>
          <a:prstGeom prst="rect">
            <a:avLst/>
          </a:prstGeom>
          <a:noFill/>
        </p:spPr>
        <p:txBody>
          <a:bodyPr wrap="none" rtlCol="0">
            <a:spAutoFit/>
          </a:bodyPr>
          <a:lstStyle/>
          <a:p>
            <a:r>
              <a:rPr lang="zh-CN" altLang="en-US" sz="2400" dirty="0">
                <a:solidFill>
                  <a:schemeClr val="tx1"/>
                </a:solidFill>
                <a:latin typeface="黑体" panose="02010609060101010101" pitchFamily="49" charset="-122"/>
                <a:ea typeface="黑体" panose="02010609060101010101" pitchFamily="49" charset="-122"/>
              </a:rPr>
              <a:t>错误的消解</a:t>
            </a:r>
          </a:p>
        </p:txBody>
      </p:sp>
    </p:spTree>
    <p:extLst>
      <p:ext uri="{BB962C8B-B14F-4D97-AF65-F5344CB8AC3E}">
        <p14:creationId xmlns:p14="http://schemas.microsoft.com/office/powerpoint/2010/main" val="30702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barn(inVertical)">
                                      <p:cBhvr>
                                        <p:cTn id="13" dur="500"/>
                                        <p:tgtEl>
                                          <p:spTgt spid="3">
                                            <p:bg/>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arn(inVertical)">
                                      <p:cBhvr>
                                        <p:cTn id="16" dur="500"/>
                                        <p:tgtEl>
                                          <p:spTgt spid="3">
                                            <p:txEl>
                                              <p:pRg st="0" end="0"/>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arn(inVertical)">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rgbClr val="C00000"/>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r>
              <a:rPr lang="zh-CN" altLang="en-US" sz="2800" b="0" dirty="0">
                <a:solidFill>
                  <a:srgbClr val="C00000"/>
                </a:solidFill>
                <a:latin typeface="黑体" panose="02010609060101010101" pitchFamily="49" charset="-122"/>
                <a:ea typeface="黑体" panose="02010609060101010101" pitchFamily="49" charset="-122"/>
              </a:rPr>
              <a:t>视图更新</a:t>
            </a:r>
            <a:endParaRPr lang="ko-KR" altLang="en-US" sz="2800" b="0" dirty="0">
              <a:solidFill>
                <a:srgbClr val="C00000"/>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33792912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视图更新：修改数据</a:t>
            </a:r>
          </a:p>
        </p:txBody>
      </p:sp>
      <p:sp>
        <p:nvSpPr>
          <p:cNvPr id="3" name="内容占位符 2"/>
          <p:cNvSpPr>
            <a:spLocks noGrp="1"/>
          </p:cNvSpPr>
          <p:nvPr>
            <p:ph idx="1"/>
          </p:nvPr>
        </p:nvSpPr>
        <p:spPr>
          <a:xfrm>
            <a:off x="71438" y="1191812"/>
            <a:ext cx="8958262" cy="16611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solidFill>
                  <a:srgbClr val="C00000"/>
                </a:solidFill>
                <a:ea typeface="宋体" panose="02010600030101010101" pitchFamily="2" charset="-122"/>
              </a:rPr>
              <a:t>视图消解策略也适用于基于视图的更新</a:t>
            </a:r>
            <a:endParaRPr lang="en-US" altLang="zh-CN" dirty="0">
              <a:solidFill>
                <a:srgbClr val="C00000"/>
              </a:solidFill>
              <a:ea typeface="宋体" panose="02010600030101010101" pitchFamily="2" charset="-122"/>
            </a:endParaRPr>
          </a:p>
          <a:p>
            <a:pPr>
              <a:lnSpc>
                <a:spcPts val="3800"/>
              </a:lnSpc>
            </a:pPr>
            <a:r>
              <a:rPr lang="zh-CN" altLang="en-US" dirty="0">
                <a:ea typeface="宋体" panose="02010600030101010101" pitchFamily="2" charset="-122"/>
              </a:rPr>
              <a:t>通过信息系学生视图</a:t>
            </a:r>
            <a:r>
              <a:rPr lang="en-US" altLang="zh-CN" dirty="0">
                <a:ea typeface="宋体" panose="02010600030101010101" pitchFamily="2" charset="-122"/>
              </a:rPr>
              <a:t>IS_Student_1</a:t>
            </a:r>
            <a:r>
              <a:rPr lang="zh-CN" altLang="en-US" dirty="0">
                <a:ea typeface="宋体" panose="02010600030101010101" pitchFamily="2" charset="-122"/>
              </a:rPr>
              <a:t>，将学号</a:t>
            </a:r>
            <a:r>
              <a:rPr lang="en-US" altLang="zh-CN" dirty="0">
                <a:ea typeface="宋体" panose="02010600030101010101" pitchFamily="2" charset="-122"/>
              </a:rPr>
              <a:t>’04001’</a:t>
            </a:r>
            <a:r>
              <a:rPr lang="zh-CN" altLang="en-US" dirty="0">
                <a:ea typeface="宋体" panose="02010600030101010101" pitchFamily="2" charset="-122"/>
              </a:rPr>
              <a:t>号学生的姓名改为‘刘辰’</a:t>
            </a:r>
          </a:p>
        </p:txBody>
      </p:sp>
      <p:sp>
        <p:nvSpPr>
          <p:cNvPr id="4" name="矩形 3"/>
          <p:cNvSpPr/>
          <p:nvPr/>
        </p:nvSpPr>
        <p:spPr>
          <a:xfrm>
            <a:off x="4823035" y="4422209"/>
            <a:ext cx="4074740" cy="1887696"/>
          </a:xfrm>
          <a:prstGeom prst="rect">
            <a:avLst/>
          </a:prstGeom>
          <a:solidFill>
            <a:schemeClr val="bg1">
              <a:lumMod val="90000"/>
            </a:schemeClr>
          </a:solidFill>
        </p:spPr>
        <p:txBody>
          <a:bodyPr wrap="square">
            <a:spAutoFit/>
          </a:bodyPr>
          <a:lstStyle/>
          <a:p>
            <a:pPr marL="0" lvl="2" algn="l" eaLnBrk="1" hangingPunct="1">
              <a:lnSpc>
                <a:spcPts val="3500"/>
              </a:lnSpc>
            </a:pPr>
            <a:r>
              <a:rPr lang="en-US" altLang="zh-CN" sz="2400" b="0" dirty="0">
                <a:solidFill>
                  <a:schemeClr val="tx1"/>
                </a:solidFill>
                <a:latin typeface="Times New Roman" panose="02020603050405020304" pitchFamily="18" charset="0"/>
              </a:rPr>
              <a:t>UPDATE  </a:t>
            </a:r>
            <a:r>
              <a:rPr lang="en-US" altLang="zh-CN" sz="2400" b="0" dirty="0">
                <a:solidFill>
                  <a:srgbClr val="FF0000"/>
                </a:solidFill>
                <a:latin typeface="Times New Roman" panose="02020603050405020304" pitchFamily="18" charset="0"/>
              </a:rPr>
              <a:t>Student</a:t>
            </a:r>
          </a:p>
          <a:p>
            <a:pPr marL="0" lvl="2" algn="l" eaLnBrk="1" hangingPunct="1">
              <a:lnSpc>
                <a:spcPts val="3500"/>
              </a:lnSpc>
            </a:pPr>
            <a:r>
              <a:rPr lang="en-US" altLang="zh-CN" sz="2400" b="0" dirty="0">
                <a:solidFill>
                  <a:schemeClr val="tx1"/>
                </a:solidFill>
                <a:latin typeface="Times New Roman" panose="02020603050405020304" pitchFamily="18" charset="0"/>
              </a:rPr>
              <a:t>SET </a:t>
            </a:r>
            <a:r>
              <a:rPr lang="en-US" altLang="zh-CN" sz="2400" b="0" dirty="0" err="1">
                <a:solidFill>
                  <a:schemeClr val="tx1"/>
                </a:solidFill>
                <a:latin typeface="Times New Roman" panose="02020603050405020304" pitchFamily="18" charset="0"/>
              </a:rPr>
              <a:t>Sname</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刘辰</a:t>
            </a:r>
            <a:r>
              <a:rPr lang="en-US" altLang="zh-CN" sz="2400" b="0" dirty="0">
                <a:solidFill>
                  <a:schemeClr val="tx1"/>
                </a:solidFill>
                <a:latin typeface="Times New Roman" panose="02020603050405020304" pitchFamily="18" charset="0"/>
              </a:rPr>
              <a:t>'</a:t>
            </a:r>
          </a:p>
          <a:p>
            <a:pPr marL="0" lvl="2" algn="l" eaLnBrk="1" hangingPunct="1">
              <a:lnSpc>
                <a:spcPts val="3500"/>
              </a:lnSpc>
            </a:pPr>
            <a:r>
              <a:rPr lang="en-US" altLang="zh-CN" sz="2400" b="0" dirty="0">
                <a:solidFill>
                  <a:schemeClr val="tx1"/>
                </a:solidFill>
                <a:latin typeface="Times New Roman" panose="02020603050405020304" pitchFamily="18" charset="0"/>
              </a:rPr>
              <a:t>WHERE </a:t>
            </a:r>
            <a:r>
              <a:rPr lang="en-US" altLang="zh-CN" sz="2400" b="0" dirty="0" err="1">
                <a:solidFill>
                  <a:schemeClr val="tx1"/>
                </a:solidFill>
                <a:latin typeface="Times New Roman" panose="02020603050405020304" pitchFamily="18" charset="0"/>
              </a:rPr>
              <a:t>Sno</a:t>
            </a:r>
            <a:r>
              <a:rPr lang="en-US" altLang="zh-CN" sz="2400" b="0" dirty="0">
                <a:solidFill>
                  <a:schemeClr val="tx1"/>
                </a:solidFill>
                <a:latin typeface="Times New Roman" panose="02020603050405020304" pitchFamily="18" charset="0"/>
              </a:rPr>
              <a:t>= ' 04001 ' </a:t>
            </a:r>
          </a:p>
          <a:p>
            <a:pPr marL="0" lvl="2" algn="l" eaLnBrk="1" hangingPunct="1">
              <a:lnSpc>
                <a:spcPts val="3500"/>
              </a:lnSpc>
            </a:pPr>
            <a:r>
              <a:rPr lang="en-US" altLang="zh-CN" sz="2400" b="0" dirty="0">
                <a:solidFill>
                  <a:schemeClr val="tx1"/>
                </a:solidFill>
                <a:latin typeface="Times New Roman" panose="02020603050405020304" pitchFamily="18" charset="0"/>
              </a:rPr>
              <a:t>               AND </a:t>
            </a:r>
            <a:r>
              <a:rPr lang="en-US" altLang="zh-CN" sz="2400" b="0" dirty="0" err="1">
                <a:solidFill>
                  <a:srgbClr val="FF0000"/>
                </a:solidFill>
                <a:latin typeface="Times New Roman" panose="02020603050405020304" pitchFamily="18" charset="0"/>
              </a:rPr>
              <a:t>Sdept</a:t>
            </a:r>
            <a:r>
              <a:rPr lang="en-US" altLang="zh-CN" sz="2400" b="0" dirty="0">
                <a:solidFill>
                  <a:srgbClr val="FF0000"/>
                </a:solidFill>
                <a:latin typeface="Times New Roman" panose="02020603050405020304" pitchFamily="18" charset="0"/>
              </a:rPr>
              <a:t>= 'IS'</a:t>
            </a:r>
            <a:endParaRPr lang="zh-CN" altLang="en-US" sz="2400" b="0" dirty="0">
              <a:solidFill>
                <a:srgbClr val="FF0000"/>
              </a:solidFill>
              <a:latin typeface="Times New Roman" panose="02020603050405020304" pitchFamily="18" charset="0"/>
            </a:endParaRPr>
          </a:p>
        </p:txBody>
      </p:sp>
      <p:sp>
        <p:nvSpPr>
          <p:cNvPr id="5" name="矩形 4"/>
          <p:cNvSpPr/>
          <p:nvPr/>
        </p:nvSpPr>
        <p:spPr>
          <a:xfrm>
            <a:off x="395536" y="2954388"/>
            <a:ext cx="3492450" cy="1438855"/>
          </a:xfrm>
          <a:prstGeom prst="rect">
            <a:avLst/>
          </a:prstGeom>
          <a:solidFill>
            <a:schemeClr val="bg1">
              <a:lumMod val="90000"/>
            </a:schemeClr>
          </a:solidFill>
        </p:spPr>
        <p:txBody>
          <a:bodyPr wrap="square">
            <a:spAutoFit/>
          </a:bodyPr>
          <a:lstStyle/>
          <a:p>
            <a:pPr algn="l" eaLnBrk="1" hangingPunct="1">
              <a:lnSpc>
                <a:spcPts val="3500"/>
              </a:lnSpc>
            </a:pPr>
            <a:r>
              <a:rPr lang="en-US" altLang="zh-CN" sz="2400" b="0" dirty="0">
                <a:solidFill>
                  <a:schemeClr val="tx1"/>
                </a:solidFill>
                <a:latin typeface="Times New Roman" panose="02020603050405020304" pitchFamily="18" charset="0"/>
              </a:rPr>
              <a:t>UPDATE  IS_Student_1</a:t>
            </a:r>
          </a:p>
          <a:p>
            <a:pPr algn="l" eaLnBrk="1" hangingPunct="1">
              <a:lnSpc>
                <a:spcPts val="3500"/>
              </a:lnSpc>
            </a:pPr>
            <a:r>
              <a:rPr lang="en-US" altLang="zh-CN" sz="2400" b="0" dirty="0">
                <a:solidFill>
                  <a:schemeClr val="tx1"/>
                </a:solidFill>
                <a:latin typeface="Times New Roman" panose="02020603050405020304" pitchFamily="18" charset="0"/>
              </a:rPr>
              <a:t>SET  </a:t>
            </a:r>
            <a:r>
              <a:rPr lang="en-US" altLang="zh-CN" sz="2400" b="0" dirty="0" err="1">
                <a:solidFill>
                  <a:schemeClr val="tx1"/>
                </a:solidFill>
                <a:latin typeface="Times New Roman" panose="02020603050405020304" pitchFamily="18" charset="0"/>
              </a:rPr>
              <a:t>Sname</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刘辰</a:t>
            </a:r>
            <a:r>
              <a:rPr lang="en-US" altLang="zh-CN" sz="2400" b="0" dirty="0">
                <a:solidFill>
                  <a:schemeClr val="tx1"/>
                </a:solidFill>
                <a:latin typeface="Times New Roman" panose="02020603050405020304" pitchFamily="18" charset="0"/>
              </a:rPr>
              <a:t>'</a:t>
            </a:r>
          </a:p>
          <a:p>
            <a:pPr algn="l" eaLnBrk="1" hangingPunct="1">
              <a:lnSpc>
                <a:spcPts val="3500"/>
              </a:lnSpc>
            </a:pPr>
            <a:r>
              <a:rPr lang="en-US" altLang="zh-CN" sz="2400" b="0" dirty="0">
                <a:solidFill>
                  <a:schemeClr val="tx1"/>
                </a:solidFill>
                <a:latin typeface="Times New Roman" panose="02020603050405020304" pitchFamily="18" charset="0"/>
              </a:rPr>
              <a:t>WHERE  </a:t>
            </a:r>
            <a:r>
              <a:rPr lang="en-US" altLang="zh-CN" sz="2400" b="0" dirty="0" err="1">
                <a:solidFill>
                  <a:schemeClr val="tx1"/>
                </a:solidFill>
                <a:latin typeface="Times New Roman" panose="02020603050405020304" pitchFamily="18" charset="0"/>
              </a:rPr>
              <a:t>Sno</a:t>
            </a:r>
            <a:r>
              <a:rPr lang="en-US" altLang="zh-CN" sz="2400" b="0" dirty="0">
                <a:solidFill>
                  <a:schemeClr val="tx1"/>
                </a:solidFill>
                <a:latin typeface="Times New Roman" panose="02020603050405020304" pitchFamily="18" charset="0"/>
              </a:rPr>
              <a:t>= ' 04001 '</a:t>
            </a:r>
            <a:endParaRPr lang="zh-CN" altLang="en-US" sz="2400" b="0" dirty="0">
              <a:solidFill>
                <a:schemeClr val="tx1"/>
              </a:solidFill>
              <a:latin typeface="Times New Roman" panose="02020603050405020304" pitchFamily="18" charset="0"/>
            </a:endParaRPr>
          </a:p>
        </p:txBody>
      </p:sp>
      <p:sp>
        <p:nvSpPr>
          <p:cNvPr id="7" name="任意多边形 6"/>
          <p:cNvSpPr/>
          <p:nvPr/>
        </p:nvSpPr>
        <p:spPr bwMode="auto">
          <a:xfrm>
            <a:off x="4107766" y="3474720"/>
            <a:ext cx="2616591" cy="844062"/>
          </a:xfrm>
          <a:custGeom>
            <a:avLst/>
            <a:gdLst>
              <a:gd name="connsiteX0" fmla="*/ 0 w 2616591"/>
              <a:gd name="connsiteY0" fmla="*/ 0 h 844062"/>
              <a:gd name="connsiteX1" fmla="*/ 1153551 w 2616591"/>
              <a:gd name="connsiteY1" fmla="*/ 154745 h 844062"/>
              <a:gd name="connsiteX2" fmla="*/ 2616591 w 2616591"/>
              <a:gd name="connsiteY2" fmla="*/ 844062 h 844062"/>
            </a:gdLst>
            <a:ahLst/>
            <a:cxnLst>
              <a:cxn ang="0">
                <a:pos x="connsiteX0" y="connsiteY0"/>
              </a:cxn>
              <a:cxn ang="0">
                <a:pos x="connsiteX1" y="connsiteY1"/>
              </a:cxn>
              <a:cxn ang="0">
                <a:pos x="connsiteX2" y="connsiteY2"/>
              </a:cxn>
            </a:cxnLst>
            <a:rect l="l" t="t" r="r" b="b"/>
            <a:pathLst>
              <a:path w="2616591" h="844062">
                <a:moveTo>
                  <a:pt x="0" y="0"/>
                </a:moveTo>
                <a:cubicBezTo>
                  <a:pt x="358726" y="7034"/>
                  <a:pt x="717453" y="14068"/>
                  <a:pt x="1153551" y="154745"/>
                </a:cubicBezTo>
                <a:cubicBezTo>
                  <a:pt x="1589649" y="295422"/>
                  <a:pt x="2103120" y="569742"/>
                  <a:pt x="2616591" y="844062"/>
                </a:cubicBezTo>
              </a:path>
            </a:pathLst>
          </a:custGeom>
          <a:noFill/>
          <a:ln w="3810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8" name="文本框 7"/>
          <p:cNvSpPr txBox="1"/>
          <p:nvPr/>
        </p:nvSpPr>
        <p:spPr>
          <a:xfrm>
            <a:off x="5535536" y="3278727"/>
            <a:ext cx="1415773" cy="461665"/>
          </a:xfrm>
          <a:prstGeom prst="rect">
            <a:avLst/>
          </a:prstGeom>
          <a:noFill/>
        </p:spPr>
        <p:txBody>
          <a:bodyPr wrap="none" rtlCol="0">
            <a:spAutoFit/>
          </a:bodyPr>
          <a:lstStyle/>
          <a:p>
            <a:r>
              <a:rPr lang="zh-CN" altLang="en-US" sz="2400" b="0" dirty="0">
                <a:solidFill>
                  <a:schemeClr val="tx1"/>
                </a:solidFill>
                <a:latin typeface="黑体" panose="02010609060101010101" pitchFamily="49" charset="-122"/>
                <a:ea typeface="黑体" panose="02010609060101010101" pitchFamily="49" charset="-122"/>
              </a:rPr>
              <a:t>视图消解</a:t>
            </a:r>
          </a:p>
        </p:txBody>
      </p:sp>
    </p:spTree>
    <p:extLst>
      <p:ext uri="{BB962C8B-B14F-4D97-AF65-F5344CB8AC3E}">
        <p14:creationId xmlns:p14="http://schemas.microsoft.com/office/powerpoint/2010/main" val="896296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a:t>
            </a:r>
          </a:p>
        </p:txBody>
      </p:sp>
      <p:graphicFrame>
        <p:nvGraphicFramePr>
          <p:cNvPr id="4" name="表格 3"/>
          <p:cNvGraphicFramePr>
            <a:graphicFrameLocks noGrp="1"/>
          </p:cNvGraphicFramePr>
          <p:nvPr>
            <p:extLst>
              <p:ext uri="{D42A27DB-BD31-4B8C-83A1-F6EECF244321}">
                <p14:modId xmlns:p14="http://schemas.microsoft.com/office/powerpoint/2010/main" val="2058026971"/>
              </p:ext>
            </p:extLst>
          </p:nvPr>
        </p:nvGraphicFramePr>
        <p:xfrm>
          <a:off x="152758" y="3717032"/>
          <a:ext cx="4968550" cy="2201372"/>
        </p:xfrm>
        <a:graphic>
          <a:graphicData uri="http://schemas.openxmlformats.org/drawingml/2006/table">
            <a:tbl>
              <a:tblPr firstRow="1" bandRow="1">
                <a:tableStyleId>{5C22544A-7EE6-4342-B048-85BDC9FD1C3A}</a:tableStyleId>
              </a:tblPr>
              <a:tblGrid>
                <a:gridCol w="993710">
                  <a:extLst>
                    <a:ext uri="{9D8B030D-6E8A-4147-A177-3AD203B41FA5}">
                      <a16:colId xmlns:a16="http://schemas.microsoft.com/office/drawing/2014/main" val="20000"/>
                    </a:ext>
                  </a:extLst>
                </a:gridCol>
                <a:gridCol w="1166529">
                  <a:extLst>
                    <a:ext uri="{9D8B030D-6E8A-4147-A177-3AD203B41FA5}">
                      <a16:colId xmlns:a16="http://schemas.microsoft.com/office/drawing/2014/main" val="20001"/>
                    </a:ext>
                  </a:extLst>
                </a:gridCol>
                <a:gridCol w="820891">
                  <a:extLst>
                    <a:ext uri="{9D8B030D-6E8A-4147-A177-3AD203B41FA5}">
                      <a16:colId xmlns:a16="http://schemas.microsoft.com/office/drawing/2014/main" val="20002"/>
                    </a:ext>
                  </a:extLst>
                </a:gridCol>
                <a:gridCol w="993710">
                  <a:extLst>
                    <a:ext uri="{9D8B030D-6E8A-4147-A177-3AD203B41FA5}">
                      <a16:colId xmlns:a16="http://schemas.microsoft.com/office/drawing/2014/main" val="20003"/>
                    </a:ext>
                  </a:extLst>
                </a:gridCol>
                <a:gridCol w="993710">
                  <a:extLst>
                    <a:ext uri="{9D8B030D-6E8A-4147-A177-3AD203B41FA5}">
                      <a16:colId xmlns:a16="http://schemas.microsoft.com/office/drawing/2014/main" val="20004"/>
                    </a:ext>
                  </a:extLst>
                </a:gridCol>
              </a:tblGrid>
              <a:tr h="35470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
        <p:nvSpPr>
          <p:cNvPr id="5" name="矩形 4"/>
          <p:cNvSpPr/>
          <p:nvPr/>
        </p:nvSpPr>
        <p:spPr>
          <a:xfrm>
            <a:off x="810559" y="1437932"/>
            <a:ext cx="3652948" cy="1631216"/>
          </a:xfrm>
          <a:prstGeom prst="rect">
            <a:avLst/>
          </a:prstGeom>
          <a:solidFill>
            <a:schemeClr val="accent1">
              <a:lumMod val="20000"/>
              <a:lumOff val="80000"/>
            </a:schemeClr>
          </a:solidFill>
        </p:spPr>
        <p:txBody>
          <a:bodyPr wrap="square">
            <a:spAutoFit/>
          </a:bodyPr>
          <a:lstStyle/>
          <a:p>
            <a:pPr algn="l" eaLnBrk="1" hangingPunct="1"/>
            <a:r>
              <a:rPr lang="zh-CN" altLang="en-US" b="0" dirty="0">
                <a:solidFill>
                  <a:srgbClr val="003399"/>
                </a:solidFill>
                <a:latin typeface="Times New Roman" panose="02020603050405020304" pitchFamily="18" charset="0"/>
              </a:rPr>
              <a:t> </a:t>
            </a:r>
            <a:r>
              <a:rPr lang="en-US" altLang="zh-CN" b="0" dirty="0">
                <a:solidFill>
                  <a:srgbClr val="003399"/>
                </a:solidFill>
                <a:latin typeface="Times New Roman" panose="02020603050405020304" pitchFamily="18" charset="0"/>
              </a:rPr>
              <a:t>CREATE VIEW IS_Student_1</a:t>
            </a:r>
          </a:p>
          <a:p>
            <a:pPr algn="l" eaLnBrk="1" hangingPunct="1"/>
            <a:r>
              <a:rPr lang="en-US" altLang="zh-CN" b="0" dirty="0">
                <a:solidFill>
                  <a:srgbClr val="003399"/>
                </a:solidFill>
                <a:latin typeface="Times New Roman" panose="02020603050405020304" pitchFamily="18" charset="0"/>
              </a:rPr>
              <a:t> AS </a:t>
            </a:r>
          </a:p>
          <a:p>
            <a:pPr algn="l" eaLnBrk="1" hangingPunct="1"/>
            <a:r>
              <a:rPr lang="en-US" altLang="zh-CN" b="0" dirty="0">
                <a:solidFill>
                  <a:srgbClr val="003399"/>
                </a:solidFill>
                <a:latin typeface="Times New Roman" panose="02020603050405020304" pitchFamily="18" charset="0"/>
              </a:rPr>
              <a:t>        SELECT </a:t>
            </a:r>
            <a:r>
              <a:rPr lang="en-US" altLang="zh-CN" b="0" dirty="0" err="1">
                <a:solidFill>
                  <a:srgbClr val="003399"/>
                </a:solidFill>
                <a:latin typeface="Times New Roman" panose="02020603050405020304" pitchFamily="18" charset="0"/>
              </a:rPr>
              <a:t>Sno</a:t>
            </a:r>
            <a:r>
              <a:rPr lang="en-US" altLang="zh-CN" b="0" dirty="0">
                <a:solidFill>
                  <a:srgbClr val="003399"/>
                </a:solidFill>
                <a:latin typeface="Times New Roman" panose="02020603050405020304" pitchFamily="18" charset="0"/>
              </a:rPr>
              <a:t>, </a:t>
            </a:r>
            <a:r>
              <a:rPr lang="en-US" altLang="zh-CN" b="0" dirty="0" err="1">
                <a:solidFill>
                  <a:srgbClr val="003399"/>
                </a:solidFill>
                <a:latin typeface="Times New Roman" panose="02020603050405020304" pitchFamily="18" charset="0"/>
              </a:rPr>
              <a:t>Sname</a:t>
            </a:r>
            <a:r>
              <a:rPr lang="en-US" altLang="zh-CN" b="0" dirty="0">
                <a:solidFill>
                  <a:srgbClr val="003399"/>
                </a:solidFill>
                <a:latin typeface="Times New Roman" panose="02020603050405020304" pitchFamily="18" charset="0"/>
              </a:rPr>
              <a:t>, Sage</a:t>
            </a:r>
          </a:p>
          <a:p>
            <a:pPr algn="l" eaLnBrk="1" hangingPunct="1"/>
            <a:r>
              <a:rPr lang="en-US" altLang="zh-CN" b="0" dirty="0">
                <a:solidFill>
                  <a:srgbClr val="003399"/>
                </a:solidFill>
                <a:latin typeface="Times New Roman" panose="02020603050405020304" pitchFamily="18" charset="0"/>
              </a:rPr>
              <a:t>        FROM  Student</a:t>
            </a:r>
          </a:p>
          <a:p>
            <a:pPr algn="l" eaLnBrk="1" hangingPunct="1"/>
            <a:r>
              <a:rPr lang="en-US" altLang="zh-CN" b="0" dirty="0">
                <a:solidFill>
                  <a:srgbClr val="003399"/>
                </a:solidFill>
                <a:latin typeface="Times New Roman" panose="02020603050405020304" pitchFamily="18" charset="0"/>
              </a:rPr>
              <a:t>        WHERE  </a:t>
            </a:r>
            <a:r>
              <a:rPr lang="en-US" altLang="zh-CN" b="0" dirty="0" err="1">
                <a:solidFill>
                  <a:srgbClr val="003399"/>
                </a:solidFill>
                <a:latin typeface="Times New Roman" panose="02020603050405020304" pitchFamily="18" charset="0"/>
              </a:rPr>
              <a:t>Sdept</a:t>
            </a:r>
            <a:r>
              <a:rPr lang="en-US" altLang="zh-CN" b="0" dirty="0">
                <a:solidFill>
                  <a:srgbClr val="003399"/>
                </a:solidFill>
                <a:latin typeface="Times New Roman" panose="02020603050405020304" pitchFamily="18" charset="0"/>
              </a:rPr>
              <a:t>= 'IS'</a:t>
            </a:r>
            <a:endParaRPr lang="zh-CN" altLang="en-US" b="0" dirty="0">
              <a:solidFill>
                <a:srgbClr val="003399"/>
              </a:solidFill>
              <a:latin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423730211"/>
              </p:ext>
            </p:extLst>
          </p:nvPr>
        </p:nvGraphicFramePr>
        <p:xfrm>
          <a:off x="5868144" y="1452286"/>
          <a:ext cx="3153949" cy="1299886"/>
        </p:xfrm>
        <a:graphic>
          <a:graphicData uri="http://schemas.openxmlformats.org/drawingml/2006/table">
            <a:tbl>
              <a:tblPr firstRow="1" bandRow="1">
                <a:tableStyleId>{5C22544A-7EE6-4342-B048-85BDC9FD1C3A}</a:tableStyleId>
              </a:tblPr>
              <a:tblGrid>
                <a:gridCol w="993710">
                  <a:extLst>
                    <a:ext uri="{9D8B030D-6E8A-4147-A177-3AD203B41FA5}">
                      <a16:colId xmlns:a16="http://schemas.microsoft.com/office/drawing/2014/main" val="20000"/>
                    </a:ext>
                  </a:extLst>
                </a:gridCol>
                <a:gridCol w="1166529">
                  <a:extLst>
                    <a:ext uri="{9D8B030D-6E8A-4147-A177-3AD203B41FA5}">
                      <a16:colId xmlns:a16="http://schemas.microsoft.com/office/drawing/2014/main" val="20001"/>
                    </a:ext>
                  </a:extLst>
                </a:gridCol>
                <a:gridCol w="993710">
                  <a:extLst>
                    <a:ext uri="{9D8B030D-6E8A-4147-A177-3AD203B41FA5}">
                      <a16:colId xmlns:a16="http://schemas.microsoft.com/office/drawing/2014/main" val="20002"/>
                    </a:ext>
                  </a:extLst>
                </a:gridCol>
              </a:tblGrid>
              <a:tr h="35470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7" name="矩形 6"/>
          <p:cNvSpPr/>
          <p:nvPr/>
        </p:nvSpPr>
        <p:spPr>
          <a:xfrm>
            <a:off x="5868144" y="3933056"/>
            <a:ext cx="3153949" cy="1438855"/>
          </a:xfrm>
          <a:prstGeom prst="rect">
            <a:avLst/>
          </a:prstGeom>
          <a:solidFill>
            <a:schemeClr val="accent6">
              <a:lumMod val="20000"/>
              <a:lumOff val="80000"/>
            </a:schemeClr>
          </a:solidFill>
        </p:spPr>
        <p:txBody>
          <a:bodyPr wrap="square">
            <a:spAutoFit/>
          </a:bodyPr>
          <a:lstStyle/>
          <a:p>
            <a:pPr algn="l" eaLnBrk="1" hangingPunct="1">
              <a:lnSpc>
                <a:spcPts val="3500"/>
              </a:lnSpc>
            </a:pPr>
            <a:r>
              <a:rPr lang="en-US" altLang="zh-CN" b="0" dirty="0">
                <a:solidFill>
                  <a:schemeClr val="tx1"/>
                </a:solidFill>
                <a:latin typeface="Times New Roman" panose="02020603050405020304" pitchFamily="18" charset="0"/>
              </a:rPr>
              <a:t>UPDATE  IS_Student_1</a:t>
            </a:r>
          </a:p>
          <a:p>
            <a:pPr algn="l" eaLnBrk="1" hangingPunct="1">
              <a:lnSpc>
                <a:spcPts val="3500"/>
              </a:lnSpc>
            </a:pPr>
            <a:r>
              <a:rPr lang="en-US" altLang="zh-CN" b="0" dirty="0">
                <a:solidFill>
                  <a:schemeClr val="tx1"/>
                </a:solidFill>
                <a:latin typeface="Times New Roman" panose="02020603050405020304" pitchFamily="18" charset="0"/>
              </a:rPr>
              <a:t>SET  </a:t>
            </a:r>
            <a:r>
              <a:rPr lang="en-US" altLang="zh-CN" b="0" dirty="0" err="1">
                <a:solidFill>
                  <a:schemeClr val="tx1"/>
                </a:solidFill>
                <a:latin typeface="Times New Roman" panose="02020603050405020304" pitchFamily="18" charset="0"/>
              </a:rPr>
              <a:t>Sname</a:t>
            </a:r>
            <a:r>
              <a:rPr lang="en-US" altLang="zh-CN" b="0" dirty="0">
                <a:solidFill>
                  <a:schemeClr val="tx1"/>
                </a:solidFill>
                <a:latin typeface="Times New Roman" panose="02020603050405020304" pitchFamily="18" charset="0"/>
              </a:rPr>
              <a:t>= '</a:t>
            </a:r>
            <a:r>
              <a:rPr lang="zh-CN" altLang="en-US" b="0" dirty="0">
                <a:solidFill>
                  <a:schemeClr val="tx1"/>
                </a:solidFill>
                <a:latin typeface="Times New Roman" panose="02020603050405020304" pitchFamily="18" charset="0"/>
              </a:rPr>
              <a:t>刘辰</a:t>
            </a:r>
            <a:r>
              <a:rPr lang="en-US" altLang="zh-CN" b="0" dirty="0">
                <a:solidFill>
                  <a:schemeClr val="tx1"/>
                </a:solidFill>
                <a:latin typeface="Times New Roman" panose="02020603050405020304" pitchFamily="18" charset="0"/>
              </a:rPr>
              <a:t>'</a:t>
            </a:r>
          </a:p>
          <a:p>
            <a:pPr algn="l" eaLnBrk="1" hangingPunct="1">
              <a:lnSpc>
                <a:spcPts val="3500"/>
              </a:lnSpc>
            </a:pPr>
            <a:r>
              <a:rPr lang="en-US" altLang="zh-CN" b="0" dirty="0">
                <a:solidFill>
                  <a:schemeClr val="tx1"/>
                </a:solidFill>
                <a:latin typeface="Times New Roman" panose="02020603050405020304" pitchFamily="18" charset="0"/>
              </a:rPr>
              <a:t>WHERE  </a:t>
            </a:r>
            <a:r>
              <a:rPr lang="en-US" altLang="zh-CN" b="0" dirty="0" err="1">
                <a:solidFill>
                  <a:schemeClr val="tx1"/>
                </a:solidFill>
                <a:latin typeface="Times New Roman" panose="02020603050405020304" pitchFamily="18" charset="0"/>
              </a:rPr>
              <a:t>Sno</a:t>
            </a:r>
            <a:r>
              <a:rPr lang="en-US" altLang="zh-CN" b="0" dirty="0">
                <a:solidFill>
                  <a:schemeClr val="tx1"/>
                </a:solidFill>
                <a:latin typeface="Times New Roman" panose="02020603050405020304" pitchFamily="18" charset="0"/>
              </a:rPr>
              <a:t>= ' 04001 '</a:t>
            </a:r>
            <a:endParaRPr lang="zh-CN" altLang="en-US" b="0" dirty="0">
              <a:solidFill>
                <a:schemeClr val="tx1"/>
              </a:solidFill>
              <a:latin typeface="Times New Roman" panose="02020603050405020304" pitchFamily="18" charset="0"/>
            </a:endParaRPr>
          </a:p>
        </p:txBody>
      </p:sp>
      <p:cxnSp>
        <p:nvCxnSpPr>
          <p:cNvPr id="9" name="直接箭头连接符 8"/>
          <p:cNvCxnSpPr>
            <a:stCxn id="4" idx="0"/>
          </p:cNvCxnSpPr>
          <p:nvPr/>
        </p:nvCxnSpPr>
        <p:spPr bwMode="auto">
          <a:xfrm flipV="1">
            <a:off x="2637033" y="3069148"/>
            <a:ext cx="0" cy="647884"/>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endCxn id="6" idx="1"/>
          </p:cNvCxnSpPr>
          <p:nvPr/>
        </p:nvCxnSpPr>
        <p:spPr bwMode="auto">
          <a:xfrm>
            <a:off x="4463507" y="2102229"/>
            <a:ext cx="1404637" cy="0"/>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endCxn id="7" idx="0"/>
          </p:cNvCxnSpPr>
          <p:nvPr/>
        </p:nvCxnSpPr>
        <p:spPr bwMode="auto">
          <a:xfrm>
            <a:off x="7445118" y="2750113"/>
            <a:ext cx="1" cy="1182943"/>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flipH="1">
            <a:off x="5144929" y="4865374"/>
            <a:ext cx="699594" cy="0"/>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本框 19"/>
          <p:cNvSpPr txBox="1"/>
          <p:nvPr/>
        </p:nvSpPr>
        <p:spPr>
          <a:xfrm>
            <a:off x="1231496" y="4589527"/>
            <a:ext cx="1008112" cy="400110"/>
          </a:xfrm>
          <a:prstGeom prst="rect">
            <a:avLst/>
          </a:prstGeom>
          <a:solidFill>
            <a:schemeClr val="bg1">
              <a:lumMod val="90000"/>
            </a:schemeClr>
          </a:solidFill>
        </p:spPr>
        <p:txBody>
          <a:bodyPr wrap="square" rtlCol="0">
            <a:spAutoFit/>
          </a:bodyPr>
          <a:lstStyle/>
          <a:p>
            <a:pPr algn="ctr"/>
            <a:r>
              <a:rPr lang="zh-CN" altLang="en-US" dirty="0">
                <a:solidFill>
                  <a:srgbClr val="C00000"/>
                </a:solidFill>
                <a:latin typeface="黑体" panose="02010609060101010101" pitchFamily="49" charset="-122"/>
                <a:ea typeface="黑体" panose="02010609060101010101" pitchFamily="49" charset="-122"/>
              </a:rPr>
              <a:t>刘辰</a:t>
            </a:r>
          </a:p>
        </p:txBody>
      </p:sp>
      <p:sp>
        <p:nvSpPr>
          <p:cNvPr id="21" name="文本框 20"/>
          <p:cNvSpPr txBox="1"/>
          <p:nvPr/>
        </p:nvSpPr>
        <p:spPr>
          <a:xfrm>
            <a:off x="6941062" y="1867542"/>
            <a:ext cx="1008112" cy="400110"/>
          </a:xfrm>
          <a:prstGeom prst="rect">
            <a:avLst/>
          </a:prstGeom>
          <a:solidFill>
            <a:schemeClr val="bg1">
              <a:lumMod val="90000"/>
            </a:schemeClr>
          </a:solidFill>
        </p:spPr>
        <p:txBody>
          <a:bodyPr wrap="square" rtlCol="0">
            <a:spAutoFit/>
          </a:bodyPr>
          <a:lstStyle/>
          <a:p>
            <a:pPr algn="ctr"/>
            <a:r>
              <a:rPr lang="zh-CN" altLang="en-US" dirty="0">
                <a:solidFill>
                  <a:srgbClr val="C00000"/>
                </a:solidFill>
                <a:latin typeface="黑体" panose="02010609060101010101" pitchFamily="49" charset="-122"/>
                <a:ea typeface="黑体" panose="02010609060101010101" pitchFamily="49" charset="-122"/>
              </a:rPr>
              <a:t>刘辰</a:t>
            </a:r>
          </a:p>
        </p:txBody>
      </p:sp>
      <p:cxnSp>
        <p:nvCxnSpPr>
          <p:cNvPr id="23" name="直接箭头连接符 22"/>
          <p:cNvCxnSpPr>
            <a:stCxn id="20" idx="3"/>
          </p:cNvCxnSpPr>
          <p:nvPr/>
        </p:nvCxnSpPr>
        <p:spPr bwMode="auto">
          <a:xfrm flipV="1">
            <a:off x="2239608" y="2314585"/>
            <a:ext cx="4799706" cy="2474997"/>
          </a:xfrm>
          <a:prstGeom prst="straightConnector1">
            <a:avLst/>
          </a:prstGeom>
          <a:noFill/>
          <a:ln w="38100" cap="flat" cmpd="sng" algn="ctr">
            <a:solidFill>
              <a:srgbClr val="FF33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1289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2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视图更新：插入数据</a:t>
            </a:r>
          </a:p>
        </p:txBody>
      </p:sp>
      <p:sp>
        <p:nvSpPr>
          <p:cNvPr id="3" name="内容占位符 2"/>
          <p:cNvSpPr>
            <a:spLocks noGrp="1"/>
          </p:cNvSpPr>
          <p:nvPr>
            <p:ph idx="1"/>
          </p:nvPr>
        </p:nvSpPr>
        <p:spPr>
          <a:xfrm>
            <a:off x="71438" y="1191812"/>
            <a:ext cx="8958262" cy="10130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ea typeface="宋体" panose="02010600030101010101" pitchFamily="2" charset="-122"/>
              </a:rPr>
              <a:t>向信息系学生视图</a:t>
            </a:r>
            <a:r>
              <a:rPr lang="en-US" altLang="zh-CN" dirty="0">
                <a:ea typeface="宋体" panose="02010600030101010101" pitchFamily="2" charset="-122"/>
              </a:rPr>
              <a:t>IS_Student_2</a:t>
            </a:r>
            <a:r>
              <a:rPr lang="zh-CN" altLang="en-US" dirty="0">
                <a:ea typeface="宋体" panose="02010600030101010101" pitchFamily="2" charset="-122"/>
              </a:rPr>
              <a:t>中插入一条新的学生记录</a:t>
            </a:r>
          </a:p>
        </p:txBody>
      </p:sp>
      <p:sp>
        <p:nvSpPr>
          <p:cNvPr id="4" name="矩形 3"/>
          <p:cNvSpPr/>
          <p:nvPr/>
        </p:nvSpPr>
        <p:spPr>
          <a:xfrm>
            <a:off x="185738" y="2512622"/>
            <a:ext cx="4572000" cy="1107996"/>
          </a:xfrm>
          <a:prstGeom prst="rect">
            <a:avLst/>
          </a:prstGeom>
          <a:solidFill>
            <a:schemeClr val="bg1">
              <a:lumMod val="90000"/>
            </a:schemeClr>
          </a:solidFill>
        </p:spPr>
        <p:txBody>
          <a:bodyPr>
            <a:spAutoFit/>
          </a:bodyPr>
          <a:lstStyle/>
          <a:p>
            <a:pPr algn="l">
              <a:buNone/>
            </a:pPr>
            <a:r>
              <a:rPr lang="en-US" altLang="zh-CN" sz="2200" b="0" dirty="0">
                <a:solidFill>
                  <a:schemeClr val="tx1"/>
                </a:solidFill>
                <a:ea typeface="宋体" panose="02010600030101010101" pitchFamily="2" charset="-122"/>
              </a:rPr>
              <a:t>INSERT</a:t>
            </a:r>
          </a:p>
          <a:p>
            <a:pPr algn="l">
              <a:buNone/>
            </a:pPr>
            <a:r>
              <a:rPr lang="en-US" altLang="zh-CN" sz="2200" b="0" dirty="0">
                <a:solidFill>
                  <a:schemeClr val="tx1"/>
                </a:solidFill>
                <a:ea typeface="宋体" panose="02010600030101010101" pitchFamily="2" charset="-122"/>
              </a:rPr>
              <a:t>INTO </a:t>
            </a:r>
            <a:r>
              <a:rPr lang="en-US" altLang="zh-CN" sz="2200" b="0" dirty="0">
                <a:solidFill>
                  <a:srgbClr val="C00000"/>
                </a:solidFill>
                <a:ea typeface="宋体" panose="02010600030101010101" pitchFamily="2" charset="-122"/>
              </a:rPr>
              <a:t>IS_Student_2</a:t>
            </a:r>
          </a:p>
          <a:p>
            <a:pPr algn="l">
              <a:buNone/>
            </a:pPr>
            <a:r>
              <a:rPr lang="en-US" altLang="zh-CN" sz="2200" b="0" dirty="0">
                <a:solidFill>
                  <a:schemeClr val="tx1"/>
                </a:solidFill>
                <a:ea typeface="宋体" panose="02010600030101010101" pitchFamily="2" charset="-122"/>
              </a:rPr>
              <a:t>VALUES (‘09115’</a:t>
            </a:r>
            <a:r>
              <a:rPr lang="zh-CN" altLang="en-US" sz="2200" b="0" dirty="0">
                <a:solidFill>
                  <a:schemeClr val="tx1"/>
                </a:solidFill>
                <a:ea typeface="宋体" panose="02010600030101010101" pitchFamily="2" charset="-122"/>
              </a:rPr>
              <a:t>，‘赵新’</a:t>
            </a:r>
            <a:r>
              <a:rPr lang="en-US" altLang="zh-CN" sz="2200" b="0" dirty="0">
                <a:solidFill>
                  <a:schemeClr val="tx1"/>
                </a:solidFill>
                <a:ea typeface="宋体" panose="02010600030101010101" pitchFamily="2" charset="-122"/>
              </a:rPr>
              <a:t>, 20)</a:t>
            </a:r>
            <a:endParaRPr lang="zh-CN" altLang="en-US" b="0" dirty="0">
              <a:solidFill>
                <a:schemeClr val="tx1"/>
              </a:solidFill>
            </a:endParaRPr>
          </a:p>
        </p:txBody>
      </p:sp>
      <p:sp>
        <p:nvSpPr>
          <p:cNvPr id="5" name="矩形 4"/>
          <p:cNvSpPr/>
          <p:nvPr/>
        </p:nvSpPr>
        <p:spPr>
          <a:xfrm>
            <a:off x="156180" y="5107256"/>
            <a:ext cx="6624736" cy="1107996"/>
          </a:xfrm>
          <a:prstGeom prst="rect">
            <a:avLst/>
          </a:prstGeom>
          <a:solidFill>
            <a:schemeClr val="bg1">
              <a:lumMod val="90000"/>
            </a:schemeClr>
          </a:solidFill>
        </p:spPr>
        <p:txBody>
          <a:bodyPr wrap="square">
            <a:spAutoFit/>
          </a:bodyPr>
          <a:lstStyle/>
          <a:p>
            <a:pPr algn="l"/>
            <a:r>
              <a:rPr lang="en-US" altLang="zh-CN" sz="2200" b="0" dirty="0">
                <a:solidFill>
                  <a:schemeClr val="tx1"/>
                </a:solidFill>
                <a:ea typeface="宋体" panose="02010600030101010101" pitchFamily="2" charset="-122"/>
              </a:rPr>
              <a:t>INSERT</a:t>
            </a:r>
          </a:p>
          <a:p>
            <a:pPr algn="l"/>
            <a:r>
              <a:rPr lang="en-US" altLang="zh-CN" sz="2200" b="0" dirty="0">
                <a:solidFill>
                  <a:schemeClr val="tx1"/>
                </a:solidFill>
                <a:ea typeface="宋体" panose="02010600030101010101" pitchFamily="2" charset="-122"/>
              </a:rPr>
              <a:t>INTO   </a:t>
            </a:r>
            <a:r>
              <a:rPr lang="en-US" altLang="zh-CN" sz="2200" b="0" dirty="0">
                <a:solidFill>
                  <a:srgbClr val="C00000"/>
                </a:solidFill>
                <a:ea typeface="宋体" panose="02010600030101010101" pitchFamily="2" charset="-122"/>
              </a:rPr>
              <a:t>Student</a:t>
            </a:r>
            <a:r>
              <a:rPr lang="en-US" altLang="zh-CN" sz="2200" b="0" dirty="0">
                <a:solidFill>
                  <a:schemeClr val="tx1"/>
                </a:solidFill>
                <a:ea typeface="宋体" panose="02010600030101010101" pitchFamily="2" charset="-122"/>
              </a:rPr>
              <a:t>(</a:t>
            </a:r>
            <a:r>
              <a:rPr lang="en-US" altLang="zh-CN" sz="2200" b="0" dirty="0" err="1">
                <a:solidFill>
                  <a:schemeClr val="tx1"/>
                </a:solidFill>
                <a:ea typeface="宋体" panose="02010600030101010101" pitchFamily="2" charset="-122"/>
              </a:rPr>
              <a:t>Sno</a:t>
            </a:r>
            <a:r>
              <a:rPr lang="zh-CN" altLang="en-US" sz="2200" b="0" dirty="0">
                <a:solidFill>
                  <a:schemeClr val="tx1"/>
                </a:solidFill>
                <a:ea typeface="宋体" panose="02010600030101010101" pitchFamily="2" charset="-122"/>
              </a:rPr>
              <a:t>，</a:t>
            </a:r>
            <a:r>
              <a:rPr lang="en-US" altLang="zh-CN" sz="2200" b="0" dirty="0" err="1">
                <a:solidFill>
                  <a:schemeClr val="tx1"/>
                </a:solidFill>
                <a:ea typeface="宋体" panose="02010600030101010101" pitchFamily="2" charset="-122"/>
              </a:rPr>
              <a:t>Sname</a:t>
            </a:r>
            <a:r>
              <a:rPr lang="zh-CN" altLang="en-US" sz="2200" b="0" dirty="0">
                <a:solidFill>
                  <a:schemeClr val="tx1"/>
                </a:solidFill>
                <a:ea typeface="宋体" panose="02010600030101010101" pitchFamily="2" charset="-122"/>
              </a:rPr>
              <a:t>，</a:t>
            </a:r>
            <a:r>
              <a:rPr lang="en-US" altLang="zh-CN" sz="2200" b="0" dirty="0">
                <a:solidFill>
                  <a:schemeClr val="tx1"/>
                </a:solidFill>
                <a:ea typeface="宋体" panose="02010600030101010101" pitchFamily="2" charset="-122"/>
              </a:rPr>
              <a:t>Sage</a:t>
            </a:r>
            <a:r>
              <a:rPr lang="zh-CN" altLang="en-US" sz="2200" b="0" dirty="0">
                <a:solidFill>
                  <a:schemeClr val="tx1"/>
                </a:solidFill>
                <a:ea typeface="宋体" panose="02010600030101010101" pitchFamily="2" charset="-122"/>
              </a:rPr>
              <a:t>，</a:t>
            </a:r>
            <a:r>
              <a:rPr lang="en-US" altLang="zh-CN" sz="2200" b="0" dirty="0" err="1">
                <a:solidFill>
                  <a:schemeClr val="tx1"/>
                </a:solidFill>
                <a:ea typeface="宋体" panose="02010600030101010101" pitchFamily="2" charset="-122"/>
              </a:rPr>
              <a:t>Sdept</a:t>
            </a:r>
            <a:r>
              <a:rPr lang="en-US" altLang="zh-CN" sz="2200" b="0" dirty="0">
                <a:solidFill>
                  <a:schemeClr val="tx1"/>
                </a:solidFill>
                <a:ea typeface="宋体" panose="02010600030101010101" pitchFamily="2" charset="-122"/>
              </a:rPr>
              <a:t>)</a:t>
            </a:r>
          </a:p>
          <a:p>
            <a:pPr algn="l"/>
            <a:r>
              <a:rPr lang="en-US" altLang="zh-CN" sz="2200" b="0" dirty="0">
                <a:solidFill>
                  <a:schemeClr val="tx1"/>
                </a:solidFill>
                <a:ea typeface="宋体" panose="02010600030101010101" pitchFamily="2" charset="-122"/>
              </a:rPr>
              <a:t>VALUES (' 09115 '</a:t>
            </a:r>
            <a:r>
              <a:rPr lang="zh-CN" altLang="en-US" sz="2200" b="0" dirty="0">
                <a:solidFill>
                  <a:schemeClr val="tx1"/>
                </a:solidFill>
                <a:ea typeface="宋体" panose="02010600030101010101" pitchFamily="2" charset="-122"/>
              </a:rPr>
              <a:t>，</a:t>
            </a:r>
            <a:r>
              <a:rPr lang="en-US" altLang="zh-CN" sz="2200" b="0" dirty="0">
                <a:solidFill>
                  <a:schemeClr val="tx1"/>
                </a:solidFill>
                <a:ea typeface="宋体" panose="02010600030101010101" pitchFamily="2" charset="-122"/>
              </a:rPr>
              <a:t>'</a:t>
            </a:r>
            <a:r>
              <a:rPr lang="zh-CN" altLang="en-US" sz="2200" b="0" dirty="0">
                <a:solidFill>
                  <a:schemeClr val="tx1"/>
                </a:solidFill>
                <a:ea typeface="宋体" panose="02010600030101010101" pitchFamily="2" charset="-122"/>
              </a:rPr>
              <a:t>赵新</a:t>
            </a:r>
            <a:r>
              <a:rPr lang="en-US" altLang="zh-CN" sz="2200" b="0" dirty="0">
                <a:solidFill>
                  <a:schemeClr val="tx1"/>
                </a:solidFill>
                <a:ea typeface="宋体" panose="02010600030101010101" pitchFamily="2" charset="-122"/>
              </a:rPr>
              <a:t>'</a:t>
            </a:r>
            <a:r>
              <a:rPr lang="zh-CN" altLang="en-US" sz="2200" b="0" dirty="0">
                <a:solidFill>
                  <a:schemeClr val="tx1"/>
                </a:solidFill>
                <a:ea typeface="宋体" panose="02010600030101010101" pitchFamily="2" charset="-122"/>
              </a:rPr>
              <a:t>，</a:t>
            </a:r>
            <a:r>
              <a:rPr lang="en-US" altLang="zh-CN" sz="2200" b="0" dirty="0">
                <a:solidFill>
                  <a:schemeClr val="tx1"/>
                </a:solidFill>
                <a:ea typeface="宋体" panose="02010600030101010101" pitchFamily="2" charset="-122"/>
              </a:rPr>
              <a:t>20</a:t>
            </a:r>
            <a:r>
              <a:rPr lang="zh-CN" altLang="en-US" sz="2200" b="0" dirty="0">
                <a:solidFill>
                  <a:schemeClr val="tx1"/>
                </a:solidFill>
                <a:ea typeface="宋体" panose="02010600030101010101" pitchFamily="2" charset="-122"/>
              </a:rPr>
              <a:t>，</a:t>
            </a:r>
            <a:r>
              <a:rPr lang="en-US" altLang="zh-CN" sz="2200" b="0" dirty="0">
                <a:solidFill>
                  <a:schemeClr val="tx1"/>
                </a:solidFill>
                <a:ea typeface="宋体" panose="02010600030101010101" pitchFamily="2" charset="-122"/>
              </a:rPr>
              <a:t>'</a:t>
            </a:r>
            <a:r>
              <a:rPr lang="en-US" altLang="zh-CN" sz="2200" b="0" dirty="0">
                <a:solidFill>
                  <a:srgbClr val="3366CC"/>
                </a:solidFill>
                <a:ea typeface="宋体" panose="02010600030101010101" pitchFamily="2" charset="-122"/>
              </a:rPr>
              <a:t>IS</a:t>
            </a:r>
            <a:r>
              <a:rPr lang="en-US" altLang="zh-CN" sz="2200" b="0" dirty="0">
                <a:solidFill>
                  <a:schemeClr val="tx1"/>
                </a:solidFill>
                <a:ea typeface="宋体" panose="02010600030101010101" pitchFamily="2" charset="-122"/>
              </a:rPr>
              <a:t>' )</a:t>
            </a:r>
            <a:endParaRPr lang="zh-CN" altLang="en-US" sz="2200" b="0" dirty="0">
              <a:solidFill>
                <a:schemeClr val="tx1"/>
              </a:solidFill>
              <a:ea typeface="宋体" panose="02010600030101010101" pitchFamily="2" charset="-122"/>
            </a:endParaRPr>
          </a:p>
        </p:txBody>
      </p:sp>
      <p:sp>
        <p:nvSpPr>
          <p:cNvPr id="6" name="矩形 5"/>
          <p:cNvSpPr/>
          <p:nvPr/>
        </p:nvSpPr>
        <p:spPr>
          <a:xfrm>
            <a:off x="5202112" y="2156548"/>
            <a:ext cx="3851920" cy="1938992"/>
          </a:xfrm>
          <a:prstGeom prst="rect">
            <a:avLst/>
          </a:prstGeom>
          <a:solidFill>
            <a:schemeClr val="accent1">
              <a:lumMod val="20000"/>
              <a:lumOff val="80000"/>
            </a:schemeClr>
          </a:solidFill>
        </p:spPr>
        <p:txBody>
          <a:bodyPr wrap="square">
            <a:spAutoFit/>
          </a:bodyPr>
          <a:lstStyle/>
          <a:p>
            <a:pPr algn="l" eaLnBrk="1" hangingPunct="1"/>
            <a:r>
              <a:rPr lang="en-US" altLang="zh-CN" b="0" dirty="0">
                <a:solidFill>
                  <a:srgbClr val="003399"/>
                </a:solidFill>
                <a:latin typeface="Times New Roman" panose="02020603050405020304" pitchFamily="18" charset="0"/>
              </a:rPr>
              <a:t>CREATE VIEW IS_Student_2</a:t>
            </a:r>
          </a:p>
          <a:p>
            <a:pPr algn="l" eaLnBrk="1" hangingPunct="1"/>
            <a:r>
              <a:rPr lang="en-US" altLang="zh-CN" b="0" dirty="0">
                <a:solidFill>
                  <a:srgbClr val="003399"/>
                </a:solidFill>
                <a:latin typeface="Times New Roman" panose="02020603050405020304" pitchFamily="18" charset="0"/>
              </a:rPr>
              <a:t> AS </a:t>
            </a:r>
          </a:p>
          <a:p>
            <a:pPr algn="l" eaLnBrk="1" hangingPunct="1"/>
            <a:r>
              <a:rPr lang="en-US" altLang="zh-CN" b="0" dirty="0">
                <a:solidFill>
                  <a:srgbClr val="003399"/>
                </a:solidFill>
                <a:latin typeface="Times New Roman" panose="02020603050405020304" pitchFamily="18" charset="0"/>
              </a:rPr>
              <a:t>        SELECT </a:t>
            </a:r>
            <a:r>
              <a:rPr lang="en-US" altLang="zh-CN" b="0" dirty="0" err="1">
                <a:solidFill>
                  <a:srgbClr val="003399"/>
                </a:solidFill>
                <a:latin typeface="Times New Roman" panose="02020603050405020304" pitchFamily="18" charset="0"/>
              </a:rPr>
              <a:t>Sno</a:t>
            </a:r>
            <a:r>
              <a:rPr lang="zh-CN" altLang="en-US" b="0" dirty="0">
                <a:solidFill>
                  <a:srgbClr val="003399"/>
                </a:solidFill>
                <a:latin typeface="Times New Roman" panose="02020603050405020304" pitchFamily="18" charset="0"/>
              </a:rPr>
              <a:t>，</a:t>
            </a:r>
            <a:r>
              <a:rPr lang="en-US" altLang="zh-CN" b="0" dirty="0" err="1">
                <a:solidFill>
                  <a:srgbClr val="003399"/>
                </a:solidFill>
                <a:latin typeface="Times New Roman" panose="02020603050405020304" pitchFamily="18" charset="0"/>
              </a:rPr>
              <a:t>Sname</a:t>
            </a:r>
            <a:r>
              <a:rPr lang="zh-CN" altLang="en-US" b="0" dirty="0">
                <a:solidFill>
                  <a:srgbClr val="003399"/>
                </a:solidFill>
                <a:latin typeface="Times New Roman" panose="02020603050405020304" pitchFamily="18" charset="0"/>
              </a:rPr>
              <a:t>，</a:t>
            </a:r>
            <a:r>
              <a:rPr lang="en-US" altLang="zh-CN" b="0" dirty="0">
                <a:solidFill>
                  <a:srgbClr val="003399"/>
                </a:solidFill>
                <a:latin typeface="Times New Roman" panose="02020603050405020304" pitchFamily="18" charset="0"/>
              </a:rPr>
              <a:t>Sage</a:t>
            </a:r>
          </a:p>
          <a:p>
            <a:pPr algn="l" eaLnBrk="1" hangingPunct="1"/>
            <a:r>
              <a:rPr lang="en-US" altLang="zh-CN" b="0" dirty="0">
                <a:solidFill>
                  <a:srgbClr val="003399"/>
                </a:solidFill>
                <a:latin typeface="Times New Roman" panose="02020603050405020304" pitchFamily="18" charset="0"/>
              </a:rPr>
              <a:t>        FROM  Student</a:t>
            </a:r>
          </a:p>
          <a:p>
            <a:pPr algn="l" eaLnBrk="1" hangingPunct="1"/>
            <a:r>
              <a:rPr lang="en-US" altLang="zh-CN" b="0" dirty="0">
                <a:solidFill>
                  <a:srgbClr val="003399"/>
                </a:solidFill>
                <a:latin typeface="Times New Roman" panose="02020603050405020304" pitchFamily="18" charset="0"/>
              </a:rPr>
              <a:t>        WHERE  </a:t>
            </a:r>
            <a:r>
              <a:rPr lang="en-US" altLang="zh-CN" b="0" dirty="0" err="1">
                <a:solidFill>
                  <a:srgbClr val="003399"/>
                </a:solidFill>
                <a:latin typeface="Times New Roman" panose="02020603050405020304" pitchFamily="18" charset="0"/>
              </a:rPr>
              <a:t>Sdept</a:t>
            </a:r>
            <a:r>
              <a:rPr lang="en-US" altLang="zh-CN" b="0" dirty="0">
                <a:solidFill>
                  <a:srgbClr val="003399"/>
                </a:solidFill>
                <a:latin typeface="Times New Roman" panose="02020603050405020304" pitchFamily="18" charset="0"/>
              </a:rPr>
              <a:t>= 'IS'</a:t>
            </a:r>
          </a:p>
          <a:p>
            <a:pPr algn="l" eaLnBrk="1" hangingPunct="1"/>
            <a:r>
              <a:rPr lang="en-US" altLang="zh-CN" b="0" dirty="0">
                <a:solidFill>
                  <a:srgbClr val="003399"/>
                </a:solidFill>
                <a:latin typeface="Times New Roman" panose="02020603050405020304" pitchFamily="18" charset="0"/>
              </a:rPr>
              <a:t>        WITH CHECK OPTION</a:t>
            </a:r>
            <a:endParaRPr lang="zh-CN" altLang="en-US" b="0" dirty="0">
              <a:solidFill>
                <a:srgbClr val="003399"/>
              </a:solidFill>
              <a:latin typeface="Times New Roman" panose="02020603050405020304" pitchFamily="18" charset="0"/>
            </a:endParaRPr>
          </a:p>
        </p:txBody>
      </p:sp>
      <p:cxnSp>
        <p:nvCxnSpPr>
          <p:cNvPr id="10" name="直接箭头连接符 9"/>
          <p:cNvCxnSpPr/>
          <p:nvPr/>
        </p:nvCxnSpPr>
        <p:spPr bwMode="auto">
          <a:xfrm>
            <a:off x="2432845" y="3691502"/>
            <a:ext cx="0" cy="1415754"/>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p:cNvSpPr txBox="1"/>
          <p:nvPr/>
        </p:nvSpPr>
        <p:spPr>
          <a:xfrm>
            <a:off x="2462432" y="4095540"/>
            <a:ext cx="1210588" cy="400110"/>
          </a:xfrm>
          <a:prstGeom prst="rect">
            <a:avLst/>
          </a:prstGeom>
          <a:noFill/>
        </p:spPr>
        <p:txBody>
          <a:bodyPr wrap="none" rtlCol="0">
            <a:spAutoFit/>
          </a:bodyPr>
          <a:lstStyle/>
          <a:p>
            <a:r>
              <a:rPr lang="zh-CN" altLang="en-US" b="0" dirty="0">
                <a:solidFill>
                  <a:schemeClr val="tx1"/>
                </a:solidFill>
                <a:latin typeface="黑体" panose="02010609060101010101" pitchFamily="49" charset="-122"/>
                <a:ea typeface="黑体" panose="02010609060101010101" pitchFamily="49" charset="-122"/>
              </a:rPr>
              <a:t>视图消解</a:t>
            </a:r>
          </a:p>
        </p:txBody>
      </p:sp>
    </p:spTree>
    <p:extLst>
      <p:ext uri="{BB962C8B-B14F-4D97-AF65-F5344CB8AC3E}">
        <p14:creationId xmlns:p14="http://schemas.microsoft.com/office/powerpoint/2010/main" val="70736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视图更新：删除数据</a:t>
            </a:r>
          </a:p>
        </p:txBody>
      </p:sp>
      <p:sp>
        <p:nvSpPr>
          <p:cNvPr id="3" name="内容占位符 2"/>
          <p:cNvSpPr>
            <a:spLocks noGrp="1"/>
          </p:cNvSpPr>
          <p:nvPr>
            <p:ph idx="1"/>
          </p:nvPr>
        </p:nvSpPr>
        <p:spPr>
          <a:xfrm>
            <a:off x="71438" y="1191812"/>
            <a:ext cx="8958262" cy="115706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ea typeface="宋体" panose="02010600030101010101" pitchFamily="2" charset="-122"/>
              </a:rPr>
              <a:t>删除信息系学生视图</a:t>
            </a:r>
            <a:r>
              <a:rPr lang="en-US" altLang="zh-CN" dirty="0">
                <a:ea typeface="宋体" panose="02010600030101010101" pitchFamily="2" charset="-122"/>
              </a:rPr>
              <a:t>IS_Student_1</a:t>
            </a:r>
            <a:r>
              <a:rPr lang="zh-CN" altLang="en-US" dirty="0">
                <a:ea typeface="宋体" panose="02010600030101010101" pitchFamily="2" charset="-122"/>
              </a:rPr>
              <a:t>中学号为</a:t>
            </a:r>
            <a:r>
              <a:rPr lang="en-US" altLang="zh-CN" dirty="0">
                <a:ea typeface="宋体" panose="02010600030101010101" pitchFamily="2" charset="-122"/>
              </a:rPr>
              <a:t>’04001’</a:t>
            </a:r>
            <a:r>
              <a:rPr lang="zh-CN" altLang="en-US" dirty="0">
                <a:ea typeface="宋体" panose="02010600030101010101" pitchFamily="2" charset="-122"/>
              </a:rPr>
              <a:t>的记录 </a:t>
            </a:r>
          </a:p>
        </p:txBody>
      </p:sp>
      <p:sp>
        <p:nvSpPr>
          <p:cNvPr id="4" name="矩形 3"/>
          <p:cNvSpPr/>
          <p:nvPr/>
        </p:nvSpPr>
        <p:spPr>
          <a:xfrm>
            <a:off x="467544" y="2564904"/>
            <a:ext cx="3507755" cy="1107996"/>
          </a:xfrm>
          <a:prstGeom prst="rect">
            <a:avLst/>
          </a:prstGeom>
          <a:solidFill>
            <a:schemeClr val="bg1">
              <a:lumMod val="90000"/>
            </a:schemeClr>
          </a:solidFill>
        </p:spPr>
        <p:txBody>
          <a:bodyPr wrap="square">
            <a:spAutoFit/>
          </a:bodyPr>
          <a:lstStyle/>
          <a:p>
            <a:pPr algn="l"/>
            <a:r>
              <a:rPr lang="en-US" altLang="zh-CN" sz="2200" b="0" dirty="0">
                <a:solidFill>
                  <a:schemeClr val="tx1"/>
                </a:solidFill>
                <a:ea typeface="宋体" panose="02010600030101010101" pitchFamily="2" charset="-122"/>
              </a:rPr>
              <a:t>DELETE</a:t>
            </a:r>
          </a:p>
          <a:p>
            <a:pPr algn="l"/>
            <a:r>
              <a:rPr lang="en-US" altLang="zh-CN" sz="2200" b="0" dirty="0">
                <a:solidFill>
                  <a:schemeClr val="tx1"/>
                </a:solidFill>
                <a:ea typeface="宋体" panose="02010600030101010101" pitchFamily="2" charset="-122"/>
              </a:rPr>
              <a:t>FROM IS_Student_1</a:t>
            </a:r>
          </a:p>
          <a:p>
            <a:pPr algn="l"/>
            <a:r>
              <a:rPr lang="en-US" altLang="zh-CN" sz="2200" b="0" dirty="0">
                <a:solidFill>
                  <a:schemeClr val="tx1"/>
                </a:solidFill>
                <a:ea typeface="宋体" panose="02010600030101010101" pitchFamily="2" charset="-122"/>
              </a:rPr>
              <a:t>WHERE </a:t>
            </a:r>
            <a:r>
              <a:rPr lang="en-US" altLang="zh-CN" sz="2200" b="0" dirty="0" err="1">
                <a:solidFill>
                  <a:schemeClr val="tx1"/>
                </a:solidFill>
                <a:ea typeface="宋体" panose="02010600030101010101" pitchFamily="2" charset="-122"/>
              </a:rPr>
              <a:t>Sno</a:t>
            </a:r>
            <a:r>
              <a:rPr lang="en-US" altLang="zh-CN" sz="2200" b="0" dirty="0">
                <a:solidFill>
                  <a:schemeClr val="tx1"/>
                </a:solidFill>
                <a:ea typeface="宋体" panose="02010600030101010101" pitchFamily="2" charset="-122"/>
              </a:rPr>
              <a:t>= '04001'</a:t>
            </a:r>
            <a:endParaRPr lang="zh-CN" altLang="en-US" sz="2200" b="0" dirty="0">
              <a:solidFill>
                <a:schemeClr val="tx1"/>
              </a:solidFill>
              <a:ea typeface="宋体" panose="02010600030101010101" pitchFamily="2" charset="-122"/>
            </a:endParaRPr>
          </a:p>
        </p:txBody>
      </p:sp>
      <p:sp>
        <p:nvSpPr>
          <p:cNvPr id="5" name="矩形 4"/>
          <p:cNvSpPr/>
          <p:nvPr/>
        </p:nvSpPr>
        <p:spPr>
          <a:xfrm>
            <a:off x="4355976" y="4723025"/>
            <a:ext cx="3816424" cy="1446550"/>
          </a:xfrm>
          <a:prstGeom prst="rect">
            <a:avLst/>
          </a:prstGeom>
          <a:solidFill>
            <a:schemeClr val="bg1">
              <a:lumMod val="90000"/>
            </a:schemeClr>
          </a:solidFill>
        </p:spPr>
        <p:txBody>
          <a:bodyPr wrap="square">
            <a:spAutoFit/>
          </a:bodyPr>
          <a:lstStyle/>
          <a:p>
            <a:pPr algn="l"/>
            <a:r>
              <a:rPr lang="en-US" altLang="zh-CN" sz="2200" b="0" dirty="0">
                <a:solidFill>
                  <a:schemeClr val="tx1"/>
                </a:solidFill>
                <a:ea typeface="宋体" panose="02010600030101010101" pitchFamily="2" charset="-122"/>
              </a:rPr>
              <a:t>DELETE</a:t>
            </a:r>
          </a:p>
          <a:p>
            <a:pPr algn="l"/>
            <a:r>
              <a:rPr lang="en-US" altLang="zh-CN" sz="2200" b="0" dirty="0">
                <a:solidFill>
                  <a:schemeClr val="tx1"/>
                </a:solidFill>
                <a:ea typeface="宋体" panose="02010600030101010101" pitchFamily="2" charset="-122"/>
              </a:rPr>
              <a:t>FROM Student</a:t>
            </a:r>
          </a:p>
          <a:p>
            <a:pPr algn="l"/>
            <a:r>
              <a:rPr lang="en-US" altLang="zh-CN" sz="2200" b="0" dirty="0">
                <a:solidFill>
                  <a:schemeClr val="tx1"/>
                </a:solidFill>
                <a:ea typeface="宋体" panose="02010600030101010101" pitchFamily="2" charset="-122"/>
              </a:rPr>
              <a:t>WHERE </a:t>
            </a:r>
            <a:r>
              <a:rPr lang="en-US" altLang="zh-CN" sz="2200" b="0" dirty="0" err="1">
                <a:solidFill>
                  <a:schemeClr val="tx1"/>
                </a:solidFill>
                <a:ea typeface="宋体" panose="02010600030101010101" pitchFamily="2" charset="-122"/>
              </a:rPr>
              <a:t>Sno</a:t>
            </a:r>
            <a:r>
              <a:rPr lang="en-US" altLang="zh-CN" sz="2200" b="0" dirty="0">
                <a:solidFill>
                  <a:schemeClr val="tx1"/>
                </a:solidFill>
                <a:ea typeface="宋体" panose="02010600030101010101" pitchFamily="2" charset="-122"/>
              </a:rPr>
              <a:t>= '04001' </a:t>
            </a:r>
          </a:p>
          <a:p>
            <a:pPr algn="l"/>
            <a:r>
              <a:rPr lang="en-US" altLang="zh-CN" sz="2200" b="0" dirty="0">
                <a:solidFill>
                  <a:schemeClr val="tx1"/>
                </a:solidFill>
                <a:ea typeface="宋体" panose="02010600030101010101" pitchFamily="2" charset="-122"/>
              </a:rPr>
              <a:t>           AND </a:t>
            </a:r>
            <a:r>
              <a:rPr lang="en-US" altLang="zh-CN" sz="2200" b="0" dirty="0" err="1">
                <a:solidFill>
                  <a:schemeClr val="tx1"/>
                </a:solidFill>
                <a:ea typeface="宋体" panose="02010600030101010101" pitchFamily="2" charset="-122"/>
              </a:rPr>
              <a:t>Sdept</a:t>
            </a:r>
            <a:r>
              <a:rPr lang="en-US" altLang="zh-CN" sz="2200" b="0" dirty="0">
                <a:solidFill>
                  <a:schemeClr val="tx1"/>
                </a:solidFill>
                <a:ea typeface="宋体" panose="02010600030101010101" pitchFamily="2" charset="-122"/>
              </a:rPr>
              <a:t>= 'IS'</a:t>
            </a:r>
            <a:endParaRPr lang="zh-CN" altLang="en-US" sz="2200" b="0" dirty="0">
              <a:solidFill>
                <a:schemeClr val="tx1"/>
              </a:solidFill>
              <a:ea typeface="宋体" panose="02010600030101010101" pitchFamily="2" charset="-122"/>
            </a:endParaRPr>
          </a:p>
        </p:txBody>
      </p:sp>
      <p:sp>
        <p:nvSpPr>
          <p:cNvPr id="6" name="任意多边形 5"/>
          <p:cNvSpPr/>
          <p:nvPr/>
        </p:nvSpPr>
        <p:spPr bwMode="auto">
          <a:xfrm>
            <a:off x="4178105" y="3121206"/>
            <a:ext cx="2785403" cy="1422659"/>
          </a:xfrm>
          <a:custGeom>
            <a:avLst/>
            <a:gdLst>
              <a:gd name="connsiteX0" fmla="*/ 0 w 2785403"/>
              <a:gd name="connsiteY0" fmla="*/ 1822 h 1422659"/>
              <a:gd name="connsiteX1" fmla="*/ 1463040 w 2785403"/>
              <a:gd name="connsiteY1" fmla="*/ 226905 h 1422659"/>
              <a:gd name="connsiteX2" fmla="*/ 2785403 w 2785403"/>
              <a:gd name="connsiteY2" fmla="*/ 1422659 h 1422659"/>
            </a:gdLst>
            <a:ahLst/>
            <a:cxnLst>
              <a:cxn ang="0">
                <a:pos x="connsiteX0" y="connsiteY0"/>
              </a:cxn>
              <a:cxn ang="0">
                <a:pos x="connsiteX1" y="connsiteY1"/>
              </a:cxn>
              <a:cxn ang="0">
                <a:pos x="connsiteX2" y="connsiteY2"/>
              </a:cxn>
            </a:cxnLst>
            <a:rect l="l" t="t" r="r" b="b"/>
            <a:pathLst>
              <a:path w="2785403" h="1422659">
                <a:moveTo>
                  <a:pt x="0" y="1822"/>
                </a:moveTo>
                <a:cubicBezTo>
                  <a:pt x="499403" y="-4040"/>
                  <a:pt x="998806" y="-9901"/>
                  <a:pt x="1463040" y="226905"/>
                </a:cubicBezTo>
                <a:cubicBezTo>
                  <a:pt x="1927274" y="463711"/>
                  <a:pt x="2356338" y="943185"/>
                  <a:pt x="2785403" y="1422659"/>
                </a:cubicBezTo>
              </a:path>
            </a:pathLst>
          </a:custGeom>
          <a:noFill/>
          <a:ln w="3810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25947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316832748"/>
              </p:ext>
            </p:extLst>
          </p:nvPr>
        </p:nvGraphicFramePr>
        <p:xfrm>
          <a:off x="298802" y="5373215"/>
          <a:ext cx="8490720" cy="1051824"/>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06001</a:t>
                      </a:r>
                    </a:p>
                  </a:txBody>
                  <a:tcPr marL="90000" marR="90000" marT="46800" marB="46800" horzOverflow="overflow">
                    <a:solidFill>
                      <a:srgbClr val="FFFF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陈冬</a:t>
                      </a:r>
                    </a:p>
                  </a:txBody>
                  <a:tcPr marL="90000" marR="90000" marT="46800" marB="46800" horzOverflow="overflow">
                    <a:solidFill>
                      <a:srgbClr val="FFFF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solidFill>
                      <a:srgbClr val="FFFF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solidFill>
                      <a:srgbClr val="FFFF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solidFill>
                      <a:srgbClr val="FFFF00"/>
                    </a:solidFill>
                  </a:tcPr>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p:txBody>
          <a:bodyPr/>
          <a:lstStyle/>
          <a:p>
            <a:r>
              <a:rPr lang="zh-CN" altLang="en-US" dirty="0"/>
              <a:t>插入元组</a:t>
            </a:r>
          </a:p>
        </p:txBody>
      </p:sp>
      <p:sp>
        <p:nvSpPr>
          <p:cNvPr id="3" name="内容占位符 2"/>
          <p:cNvSpPr>
            <a:spLocks noGrp="1"/>
          </p:cNvSpPr>
          <p:nvPr>
            <p:ph idx="1"/>
          </p:nvPr>
        </p:nvSpPr>
        <p:spPr>
          <a:xfrm>
            <a:off x="71438" y="1191812"/>
            <a:ext cx="8958262" cy="2093172"/>
          </a:xfrm>
        </p:spPr>
        <p:txBody>
          <a:bodyPr/>
          <a:lstStyle/>
          <a:p>
            <a:r>
              <a:rPr lang="zh-CN" altLang="en-US" dirty="0">
                <a:ea typeface="宋体" panose="02010600030101010101" pitchFamily="2" charset="-122"/>
              </a:rPr>
              <a:t>将</a:t>
            </a:r>
            <a:r>
              <a:rPr lang="en-US" altLang="zh-CN" dirty="0">
                <a:ea typeface="宋体" panose="02010600030101010101" pitchFamily="2" charset="-122"/>
              </a:rPr>
              <a:t>Student</a:t>
            </a:r>
            <a:r>
              <a:rPr lang="zh-CN" altLang="en-US" dirty="0">
                <a:ea typeface="宋体" panose="02010600030101010101" pitchFamily="2" charset="-122"/>
              </a:rPr>
              <a:t>表中增加一条新的学生记录</a:t>
            </a:r>
          </a:p>
          <a:p>
            <a:endParaRPr lang="zh-CN" altLang="en-US" dirty="0"/>
          </a:p>
        </p:txBody>
      </p:sp>
      <p:sp>
        <p:nvSpPr>
          <p:cNvPr id="4" name="Text Box 4"/>
          <p:cNvSpPr txBox="1">
            <a:spLocks noChangeArrowheads="1"/>
          </p:cNvSpPr>
          <p:nvPr/>
        </p:nvSpPr>
        <p:spPr bwMode="auto">
          <a:xfrm>
            <a:off x="755576" y="3166743"/>
            <a:ext cx="7416823" cy="1438855"/>
          </a:xfrm>
          <a:prstGeom prst="rect">
            <a:avLst/>
          </a:prstGeom>
          <a:solidFill>
            <a:schemeClr val="accent3">
              <a:lumMod val="90000"/>
            </a:schemeClr>
          </a:solidFill>
          <a:ln>
            <a:noFill/>
          </a:ln>
          <a:effectLst/>
        </p:spPr>
        <p:txBody>
          <a:bodyPr wrap="square">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lnSpc>
                <a:spcPts val="3500"/>
              </a:lnSpc>
              <a:spcBef>
                <a:spcPct val="0"/>
              </a:spcBef>
              <a:buClrTx/>
              <a:buFontTx/>
              <a:buNone/>
            </a:pPr>
            <a:r>
              <a:rPr lang="en-US" altLang="zh-CN" sz="2400" b="0" dirty="0">
                <a:latin typeface="Times New Roman" panose="02020603050405020304" pitchFamily="18" charset="0"/>
              </a:rPr>
              <a:t>INSERT</a:t>
            </a:r>
          </a:p>
          <a:p>
            <a:pPr algn="l" eaLnBrk="1" hangingPunct="1">
              <a:lnSpc>
                <a:spcPts val="3500"/>
              </a:lnSpc>
              <a:spcBef>
                <a:spcPct val="0"/>
              </a:spcBef>
              <a:buClrTx/>
              <a:buFontTx/>
              <a:buNone/>
            </a:pPr>
            <a:r>
              <a:rPr lang="en-US" altLang="zh-CN" sz="2400" b="0" dirty="0">
                <a:latin typeface="Times New Roman" panose="02020603050405020304" pitchFamily="18" charset="0"/>
              </a:rPr>
              <a:t>INTO  Student (</a:t>
            </a:r>
            <a:r>
              <a:rPr lang="en-US" altLang="zh-CN" sz="2400" b="0" dirty="0" err="1">
                <a:latin typeface="Times New Roman" panose="02020603050405020304" pitchFamily="18" charset="0"/>
              </a:rPr>
              <a:t>Sno</a:t>
            </a:r>
            <a:r>
              <a:rPr lang="en-US" altLang="zh-CN" sz="2400" b="0" dirty="0">
                <a:latin typeface="Times New Roman" panose="02020603050405020304" pitchFamily="18" charset="0"/>
              </a:rPr>
              <a:t>, </a:t>
            </a:r>
            <a:r>
              <a:rPr lang="en-US" altLang="zh-CN" sz="2400" b="0" dirty="0" err="1">
                <a:latin typeface="Times New Roman" panose="02020603050405020304" pitchFamily="18" charset="0"/>
              </a:rPr>
              <a:t>Sname</a:t>
            </a:r>
            <a:r>
              <a:rPr lang="en-US" altLang="zh-CN" sz="2400" b="0" dirty="0">
                <a:latin typeface="Times New Roman" panose="02020603050405020304" pitchFamily="18" charset="0"/>
              </a:rPr>
              <a:t>, </a:t>
            </a:r>
            <a:r>
              <a:rPr lang="en-US" altLang="zh-CN" sz="2400" b="0" dirty="0" err="1">
                <a:latin typeface="Times New Roman" panose="02020603050405020304" pitchFamily="18" charset="0"/>
              </a:rPr>
              <a:t>Ssex</a:t>
            </a:r>
            <a:r>
              <a:rPr lang="en-US" altLang="zh-CN" sz="2400" b="0" dirty="0">
                <a:latin typeface="Times New Roman" panose="02020603050405020304" pitchFamily="18" charset="0"/>
              </a:rPr>
              <a:t>, </a:t>
            </a:r>
            <a:r>
              <a:rPr lang="en-US" altLang="zh-CN" sz="2400" b="0" dirty="0" err="1">
                <a:latin typeface="Times New Roman" panose="02020603050405020304" pitchFamily="18" charset="0"/>
              </a:rPr>
              <a:t>Sdept</a:t>
            </a:r>
            <a:r>
              <a:rPr lang="en-US" altLang="zh-CN" sz="2400" b="0" dirty="0">
                <a:latin typeface="Times New Roman" panose="02020603050405020304" pitchFamily="18" charset="0"/>
              </a:rPr>
              <a:t>, Sage)</a:t>
            </a:r>
          </a:p>
          <a:p>
            <a:pPr algn="l" eaLnBrk="1" hangingPunct="1">
              <a:lnSpc>
                <a:spcPts val="3500"/>
              </a:lnSpc>
              <a:spcBef>
                <a:spcPct val="0"/>
              </a:spcBef>
              <a:buClrTx/>
              <a:buFontTx/>
              <a:buNone/>
            </a:pPr>
            <a:r>
              <a:rPr lang="en-US" altLang="zh-CN" sz="2400" b="0" dirty="0">
                <a:latin typeface="Times New Roman" panose="02020603050405020304" pitchFamily="18" charset="0"/>
              </a:rPr>
              <a:t>VALUES (‘200215128’</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a:t>
            </a:r>
            <a:r>
              <a:rPr lang="zh-CN" altLang="en-US" sz="2400" b="0" dirty="0">
                <a:latin typeface="宋体" panose="02010600030101010101" pitchFamily="2" charset="-122"/>
                <a:ea typeface="宋体" panose="02010600030101010101" pitchFamily="2" charset="-122"/>
              </a:rPr>
              <a:t>陈冬</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男</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'IS'</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18)</a:t>
            </a:r>
          </a:p>
        </p:txBody>
      </p:sp>
      <p:graphicFrame>
        <p:nvGraphicFramePr>
          <p:cNvPr id="5" name="表格 4"/>
          <p:cNvGraphicFramePr>
            <a:graphicFrameLocks noGrp="1"/>
          </p:cNvGraphicFramePr>
          <p:nvPr>
            <p:extLst>
              <p:ext uri="{D42A27DB-BD31-4B8C-83A1-F6EECF244321}">
                <p14:modId xmlns:p14="http://schemas.microsoft.com/office/powerpoint/2010/main" val="2905707819"/>
              </p:ext>
            </p:extLst>
          </p:nvPr>
        </p:nvGraphicFramePr>
        <p:xfrm>
          <a:off x="305209" y="1835614"/>
          <a:ext cx="8490720" cy="1051824"/>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陈冬</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70229023"/>
              </p:ext>
            </p:extLst>
          </p:nvPr>
        </p:nvGraphicFramePr>
        <p:xfrm>
          <a:off x="305209" y="2997185"/>
          <a:ext cx="8490720" cy="2817675"/>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709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22" presetClass="exit" presetSubtype="4" fill="hold" nodeType="withEffect">
                                  <p:stCondLst>
                                    <p:cond delay="0"/>
                                  </p:stCondLst>
                                  <p:childTnLst>
                                    <p:animEffect transition="out" filter="wipe(down)">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6" presetClass="entr" presetSubtype="2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视图更新约束</a:t>
            </a:r>
          </a:p>
        </p:txBody>
      </p:sp>
      <p:sp>
        <p:nvSpPr>
          <p:cNvPr id="3" name="内容占位符 2"/>
          <p:cNvSpPr>
            <a:spLocks noGrp="1"/>
          </p:cNvSpPr>
          <p:nvPr>
            <p:ph idx="1"/>
          </p:nvPr>
        </p:nvSpPr>
        <p:spPr>
          <a:xfrm>
            <a:off x="71438" y="1191812"/>
            <a:ext cx="8461002" cy="259722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ea typeface="宋体" panose="02010600030101010101" pitchFamily="2" charset="-122"/>
              </a:rPr>
              <a:t>视图更新约束</a:t>
            </a:r>
            <a:r>
              <a:rPr lang="zh-CN" altLang="en-US" b="0" dirty="0">
                <a:ea typeface="宋体" panose="02010600030101010101" pitchFamily="2" charset="-122"/>
              </a:rPr>
              <a:t>：一些视图是不可更新的，因为对这些视图的更新不能唯一地有意义地转换成对相应基本表的更新</a:t>
            </a:r>
            <a:endParaRPr lang="en-US" altLang="zh-CN" b="0" dirty="0">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允许对行列子集视图进行更新</a:t>
            </a:r>
          </a:p>
          <a:p>
            <a:pPr lvl="1"/>
            <a:r>
              <a:rPr lang="zh-CN" altLang="en-US" dirty="0">
                <a:latin typeface="宋体" panose="02010600030101010101" pitchFamily="2" charset="-122"/>
                <a:ea typeface="宋体" panose="02010600030101010101" pitchFamily="2" charset="-122"/>
              </a:rPr>
              <a:t>对其他类型视图的更新不同系统有不同限制</a:t>
            </a:r>
          </a:p>
        </p:txBody>
      </p:sp>
      <p:sp>
        <p:nvSpPr>
          <p:cNvPr id="4" name="矩形 3"/>
          <p:cNvSpPr/>
          <p:nvPr/>
        </p:nvSpPr>
        <p:spPr>
          <a:xfrm>
            <a:off x="77726" y="4509120"/>
            <a:ext cx="3414154" cy="1887696"/>
          </a:xfrm>
          <a:prstGeom prst="rect">
            <a:avLst/>
          </a:prstGeom>
          <a:solidFill>
            <a:schemeClr val="bg1">
              <a:lumMod val="90000"/>
            </a:schemeClr>
          </a:solidFill>
        </p:spPr>
        <p:txBody>
          <a:bodyPr wrap="square">
            <a:spAutoFit/>
          </a:bodyPr>
          <a:lstStyle/>
          <a:p>
            <a:pPr algn="l" eaLnBrk="1" hangingPunct="1">
              <a:lnSpc>
                <a:spcPts val="3500"/>
              </a:lnSpc>
            </a:pPr>
            <a:r>
              <a:rPr lang="zh-CN" altLang="en-US" b="0" dirty="0">
                <a:solidFill>
                  <a:schemeClr val="tx1"/>
                </a:solidFill>
                <a:latin typeface="宋体" panose="02010600030101010101" pitchFamily="2" charset="-122"/>
                <a:ea typeface="宋体" panose="02010600030101010101" pitchFamily="2" charset="-122"/>
              </a:rPr>
              <a:t>请分析下面语句执行情况</a:t>
            </a:r>
          </a:p>
          <a:p>
            <a:pPr lvl="1" algn="l" eaLnBrk="1" hangingPunct="1">
              <a:lnSpc>
                <a:spcPts val="3500"/>
              </a:lnSpc>
            </a:pPr>
            <a:r>
              <a:rPr lang="en-US" altLang="zh-CN" b="0" dirty="0">
                <a:solidFill>
                  <a:schemeClr val="tx1"/>
                </a:solidFill>
                <a:latin typeface="Times New Roman" panose="02020603050405020304" pitchFamily="18" charset="0"/>
              </a:rPr>
              <a:t>UPDATE  S_G</a:t>
            </a:r>
          </a:p>
          <a:p>
            <a:pPr lvl="1" algn="l" eaLnBrk="1" hangingPunct="1">
              <a:lnSpc>
                <a:spcPts val="3500"/>
              </a:lnSpc>
            </a:pPr>
            <a:r>
              <a:rPr lang="en-US" altLang="zh-CN" b="0" dirty="0">
                <a:solidFill>
                  <a:schemeClr val="tx1"/>
                </a:solidFill>
                <a:latin typeface="Times New Roman" panose="02020603050405020304" pitchFamily="18" charset="0"/>
              </a:rPr>
              <a:t>SET  </a:t>
            </a:r>
            <a:r>
              <a:rPr lang="en-US" altLang="zh-CN" b="0" dirty="0" err="1">
                <a:solidFill>
                  <a:schemeClr val="tx1"/>
                </a:solidFill>
                <a:latin typeface="Times New Roman" panose="02020603050405020304" pitchFamily="18" charset="0"/>
              </a:rPr>
              <a:t>Gavg</a:t>
            </a:r>
            <a:r>
              <a:rPr lang="en-US" altLang="zh-CN" b="0" dirty="0">
                <a:solidFill>
                  <a:schemeClr val="tx1"/>
                </a:solidFill>
                <a:latin typeface="Times New Roman" panose="02020603050405020304" pitchFamily="18" charset="0"/>
              </a:rPr>
              <a:t>=90</a:t>
            </a:r>
          </a:p>
          <a:p>
            <a:pPr lvl="1" algn="l" eaLnBrk="1" hangingPunct="1">
              <a:lnSpc>
                <a:spcPts val="3500"/>
              </a:lnSpc>
            </a:pPr>
            <a:r>
              <a:rPr lang="en-US" altLang="zh-CN" b="0" dirty="0">
                <a:solidFill>
                  <a:schemeClr val="tx1"/>
                </a:solidFill>
                <a:latin typeface="Times New Roman" panose="02020603050405020304" pitchFamily="18" charset="0"/>
              </a:rPr>
              <a:t>WHERE  </a:t>
            </a:r>
            <a:r>
              <a:rPr lang="en-US" altLang="zh-CN" b="0" dirty="0" err="1">
                <a:solidFill>
                  <a:schemeClr val="tx1"/>
                </a:solidFill>
                <a:latin typeface="Times New Roman" panose="02020603050405020304" pitchFamily="18" charset="0"/>
              </a:rPr>
              <a:t>Sno</a:t>
            </a:r>
            <a:r>
              <a:rPr lang="en-US" altLang="zh-CN" b="0" dirty="0">
                <a:solidFill>
                  <a:schemeClr val="tx1"/>
                </a:solidFill>
                <a:latin typeface="Times New Roman" panose="02020603050405020304" pitchFamily="18" charset="0"/>
              </a:rPr>
              <a:t>= ‘03001’</a:t>
            </a:r>
            <a:endParaRPr lang="zh-CN" altLang="en-US" b="0" dirty="0">
              <a:solidFill>
                <a:schemeClr val="tx1"/>
              </a:solidFill>
              <a:latin typeface="Times New Roman" panose="02020603050405020304" pitchFamily="18" charset="0"/>
            </a:endParaRPr>
          </a:p>
        </p:txBody>
      </p:sp>
      <p:sp>
        <p:nvSpPr>
          <p:cNvPr id="5" name="矩形 4"/>
          <p:cNvSpPr/>
          <p:nvPr/>
        </p:nvSpPr>
        <p:spPr>
          <a:xfrm>
            <a:off x="4550569" y="3620444"/>
            <a:ext cx="4392488" cy="2785378"/>
          </a:xfrm>
          <a:prstGeom prst="rect">
            <a:avLst/>
          </a:prstGeom>
          <a:solidFill>
            <a:schemeClr val="bg1">
              <a:lumMod val="90000"/>
            </a:schemeClr>
          </a:solidFill>
        </p:spPr>
        <p:txBody>
          <a:bodyPr wrap="square">
            <a:spAutoFit/>
          </a:bodyPr>
          <a:lstStyle/>
          <a:p>
            <a:pPr algn="l" eaLnBrk="1" hangingPunct="1">
              <a:lnSpc>
                <a:spcPts val="3500"/>
              </a:lnSpc>
            </a:pPr>
            <a:r>
              <a:rPr lang="en-US" altLang="zh-CN" b="0" dirty="0">
                <a:solidFill>
                  <a:schemeClr val="tx1"/>
                </a:solidFill>
                <a:latin typeface="宋体" panose="02010600030101010101" pitchFamily="2" charset="-122"/>
                <a:ea typeface="宋体" panose="02010600030101010101" pitchFamily="2" charset="-122"/>
              </a:rPr>
              <a:t> S_G</a:t>
            </a:r>
            <a:r>
              <a:rPr lang="zh-CN" altLang="en-US" b="0" dirty="0">
                <a:solidFill>
                  <a:schemeClr val="tx1"/>
                </a:solidFill>
                <a:latin typeface="宋体" panose="02010600030101010101" pitchFamily="2" charset="-122"/>
                <a:ea typeface="宋体" panose="02010600030101010101" pitchFamily="2" charset="-122"/>
              </a:rPr>
              <a:t>视图定义： </a:t>
            </a:r>
          </a:p>
          <a:p>
            <a:pPr algn="l" eaLnBrk="1" hangingPunct="1">
              <a:lnSpc>
                <a:spcPts val="3500"/>
              </a:lnSpc>
            </a:pPr>
            <a:r>
              <a:rPr lang="zh-CN" altLang="en-US" b="0" dirty="0">
                <a:solidFill>
                  <a:schemeClr val="tx1"/>
                </a:solidFill>
                <a:latin typeface="Times New Roman" panose="02020603050405020304" pitchFamily="18" charset="0"/>
              </a:rPr>
              <a:t>  </a:t>
            </a:r>
            <a:r>
              <a:rPr lang="en-US" altLang="zh-CN" b="0" dirty="0">
                <a:solidFill>
                  <a:schemeClr val="tx1"/>
                </a:solidFill>
                <a:latin typeface="Times New Roman" panose="02020603050405020304" pitchFamily="18" charset="0"/>
              </a:rPr>
              <a:t>CREATE VIEW S_G (</a:t>
            </a:r>
            <a:r>
              <a:rPr lang="en-US" altLang="zh-CN" b="0" dirty="0" err="1">
                <a:solidFill>
                  <a:schemeClr val="tx1"/>
                </a:solidFill>
                <a:latin typeface="Times New Roman" panose="02020603050405020304" pitchFamily="18" charset="0"/>
              </a:rPr>
              <a:t>Sno</a:t>
            </a:r>
            <a:r>
              <a:rPr lang="zh-CN" altLang="en-US" b="0" dirty="0">
                <a:solidFill>
                  <a:schemeClr val="tx1"/>
                </a:solidFill>
                <a:latin typeface="Times New Roman" panose="02020603050405020304" pitchFamily="18" charset="0"/>
              </a:rPr>
              <a:t>，</a:t>
            </a:r>
            <a:r>
              <a:rPr lang="en-US" altLang="zh-CN" b="0" dirty="0" err="1">
                <a:solidFill>
                  <a:schemeClr val="tx1"/>
                </a:solidFill>
                <a:latin typeface="Times New Roman" panose="02020603050405020304" pitchFamily="18" charset="0"/>
              </a:rPr>
              <a:t>Gavg</a:t>
            </a:r>
            <a:r>
              <a:rPr lang="en-US" altLang="zh-CN" b="0" dirty="0">
                <a:solidFill>
                  <a:schemeClr val="tx1"/>
                </a:solidFill>
                <a:latin typeface="Times New Roman" panose="02020603050405020304" pitchFamily="18" charset="0"/>
              </a:rPr>
              <a:t>)</a:t>
            </a:r>
          </a:p>
          <a:p>
            <a:pPr algn="l" eaLnBrk="1" hangingPunct="1">
              <a:lnSpc>
                <a:spcPts val="3500"/>
              </a:lnSpc>
            </a:pPr>
            <a:r>
              <a:rPr lang="en-US" altLang="zh-CN" b="0" dirty="0">
                <a:solidFill>
                  <a:schemeClr val="tx1"/>
                </a:solidFill>
                <a:latin typeface="Times New Roman" panose="02020603050405020304" pitchFamily="18" charset="0"/>
              </a:rPr>
              <a:t>   AS </a:t>
            </a:r>
          </a:p>
          <a:p>
            <a:pPr lvl="2" algn="l" eaLnBrk="1" hangingPunct="1">
              <a:lnSpc>
                <a:spcPts val="3500"/>
              </a:lnSpc>
            </a:pPr>
            <a:r>
              <a:rPr lang="en-US" altLang="zh-CN" b="0" dirty="0">
                <a:solidFill>
                  <a:schemeClr val="tx1"/>
                </a:solidFill>
                <a:latin typeface="Times New Roman" panose="02020603050405020304" pitchFamily="18" charset="0"/>
              </a:rPr>
              <a:t>SELECT  </a:t>
            </a:r>
            <a:r>
              <a:rPr lang="en-US" altLang="zh-CN" b="0" dirty="0" err="1">
                <a:solidFill>
                  <a:schemeClr val="tx1"/>
                </a:solidFill>
                <a:latin typeface="Times New Roman" panose="02020603050405020304" pitchFamily="18" charset="0"/>
              </a:rPr>
              <a:t>Sno</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AVG(Grade)</a:t>
            </a:r>
          </a:p>
          <a:p>
            <a:pPr lvl="2" algn="l" eaLnBrk="1" hangingPunct="1">
              <a:lnSpc>
                <a:spcPts val="3500"/>
              </a:lnSpc>
            </a:pPr>
            <a:r>
              <a:rPr lang="en-US" altLang="zh-CN" b="0" dirty="0">
                <a:solidFill>
                  <a:schemeClr val="tx1"/>
                </a:solidFill>
                <a:latin typeface="Times New Roman" panose="02020603050405020304" pitchFamily="18" charset="0"/>
              </a:rPr>
              <a:t>FROM  SC</a:t>
            </a:r>
          </a:p>
          <a:p>
            <a:pPr lvl="2" algn="l" eaLnBrk="1" hangingPunct="1">
              <a:lnSpc>
                <a:spcPts val="3500"/>
              </a:lnSpc>
            </a:pPr>
            <a:r>
              <a:rPr lang="en-US" altLang="zh-CN" b="0" dirty="0">
                <a:solidFill>
                  <a:schemeClr val="tx1"/>
                </a:solidFill>
                <a:latin typeface="Times New Roman" panose="02020603050405020304" pitchFamily="18" charset="0"/>
              </a:rPr>
              <a:t>GROUP BY </a:t>
            </a:r>
            <a:r>
              <a:rPr lang="en-US" altLang="zh-CN" b="0" dirty="0" err="1">
                <a:solidFill>
                  <a:schemeClr val="tx1"/>
                </a:solidFill>
                <a:latin typeface="Times New Roman" panose="02020603050405020304" pitchFamily="18" charset="0"/>
              </a:rPr>
              <a:t>Sno</a:t>
            </a:r>
            <a:endParaRPr lang="zh-CN" altLang="en-US" b="0" dirty="0">
              <a:solidFill>
                <a:schemeClr val="tx1"/>
              </a:solidFill>
              <a:latin typeface="Times New Roman" panose="02020603050405020304" pitchFamily="18" charset="0"/>
            </a:endParaRPr>
          </a:p>
        </p:txBody>
      </p:sp>
      <p:sp>
        <p:nvSpPr>
          <p:cNvPr id="7" name="圆角矩形标注 6"/>
          <p:cNvSpPr/>
          <p:nvPr/>
        </p:nvSpPr>
        <p:spPr bwMode="auto">
          <a:xfrm>
            <a:off x="6948264" y="2636912"/>
            <a:ext cx="914400" cy="612648"/>
          </a:xfrm>
          <a:prstGeom prst="wedgeRoundRect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8" name="圆角矩形标注 7"/>
          <p:cNvSpPr/>
          <p:nvPr/>
        </p:nvSpPr>
        <p:spPr bwMode="auto">
          <a:xfrm>
            <a:off x="6095389" y="2407439"/>
            <a:ext cx="2930897" cy="783193"/>
          </a:xfrm>
          <a:prstGeom prst="wedgeRoundRectCallout">
            <a:avLst>
              <a:gd name="adj1" fmla="val -175580"/>
              <a:gd name="adj2" fmla="val 200639"/>
              <a:gd name="adj3" fmla="val 16667"/>
            </a:avLst>
          </a:prstGeom>
          <a:solidFill>
            <a:schemeClr val="accent2">
              <a:lumMod val="20000"/>
              <a:lumOff val="80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zh-CN" altLang="en-US" b="0" dirty="0">
                <a:solidFill>
                  <a:schemeClr val="tx1"/>
                </a:solidFill>
                <a:ea typeface="宋体" panose="02010600030101010101" pitchFamily="2" charset="-122"/>
              </a:rPr>
              <a:t>对该视图的更新无法转换成对基本表</a:t>
            </a:r>
            <a:r>
              <a:rPr lang="en-US" altLang="zh-CN" b="0" dirty="0">
                <a:solidFill>
                  <a:schemeClr val="tx1"/>
                </a:solidFill>
                <a:ea typeface="宋体" panose="02010600030101010101" pitchFamily="2" charset="-122"/>
              </a:rPr>
              <a:t>SC</a:t>
            </a:r>
            <a:r>
              <a:rPr lang="zh-CN" altLang="en-US" b="0" dirty="0">
                <a:solidFill>
                  <a:schemeClr val="tx1"/>
                </a:solidFill>
                <a:ea typeface="宋体" panose="02010600030101010101" pitchFamily="2" charset="-122"/>
              </a:rPr>
              <a:t>的更新</a:t>
            </a:r>
          </a:p>
        </p:txBody>
      </p:sp>
    </p:spTree>
    <p:extLst>
      <p:ext uri="{BB962C8B-B14F-4D97-AF65-F5344CB8AC3E}">
        <p14:creationId xmlns:p14="http://schemas.microsoft.com/office/powerpoint/2010/main" val="236657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视图总结</a:t>
            </a:r>
          </a:p>
        </p:txBody>
      </p:sp>
      <p:sp>
        <p:nvSpPr>
          <p:cNvPr id="3" name="内容占位符 2"/>
          <p:cNvSpPr>
            <a:spLocks noGrp="1"/>
          </p:cNvSpPr>
          <p:nvPr>
            <p:ph idx="1"/>
          </p:nvPr>
        </p:nvSpPr>
        <p:spPr>
          <a:xfrm>
            <a:off x="71438" y="1191812"/>
            <a:ext cx="8958262" cy="2813252"/>
          </a:xfrm>
        </p:spPr>
        <p:txBody>
          <a:bodyPr/>
          <a:lstStyle/>
          <a:p>
            <a:r>
              <a:rPr lang="zh-CN" altLang="en-US" dirty="0">
                <a:ea typeface="宋体" panose="02010600030101010101" pitchFamily="2" charset="-122"/>
              </a:rPr>
              <a:t>视图能够简化用户的操作，适当的用视图可以更清晰地表达查询</a:t>
            </a:r>
          </a:p>
          <a:p>
            <a:r>
              <a:rPr lang="zh-CN" altLang="en-US" dirty="0">
                <a:ea typeface="宋体" panose="02010600030101010101" pitchFamily="2" charset="-122"/>
              </a:rPr>
              <a:t>视图使用户能以多种角度看待同一数据 </a:t>
            </a:r>
          </a:p>
          <a:p>
            <a:r>
              <a:rPr lang="zh-CN" altLang="en-US" dirty="0">
                <a:ea typeface="宋体" panose="02010600030101010101" pitchFamily="2" charset="-122"/>
              </a:rPr>
              <a:t>视图对重构数据库提供了一定程度的逻辑独立性 </a:t>
            </a:r>
          </a:p>
          <a:p>
            <a:r>
              <a:rPr lang="zh-CN" altLang="en-US" dirty="0">
                <a:ea typeface="宋体" panose="02010600030101010101" pitchFamily="2" charset="-122"/>
              </a:rPr>
              <a:t>视图能够对机密数据提供安全防护</a:t>
            </a:r>
          </a:p>
          <a:p>
            <a:endParaRPr lang="zh-CN" altLang="en-US" dirty="0"/>
          </a:p>
        </p:txBody>
      </p:sp>
    </p:spTree>
    <p:extLst>
      <p:ext uri="{BB962C8B-B14F-4D97-AF65-F5344CB8AC3E}">
        <p14:creationId xmlns:p14="http://schemas.microsoft.com/office/powerpoint/2010/main" val="3182263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71438" y="1191812"/>
            <a:ext cx="8958262" cy="4469436"/>
          </a:xfrm>
        </p:spPr>
        <p:txBody>
          <a:bodyPr/>
          <a:lstStyle/>
          <a:p>
            <a:pPr>
              <a:lnSpc>
                <a:spcPct val="80000"/>
              </a:lnSpc>
            </a:pPr>
            <a:r>
              <a:rPr lang="zh-CN" altLang="en-US" sz="2000" dirty="0">
                <a:ea typeface="宋体" panose="02010600030101010101" pitchFamily="2" charset="-122"/>
              </a:rPr>
              <a:t>请分析对如下视图插入数据的结果</a:t>
            </a:r>
          </a:p>
          <a:p>
            <a:pPr>
              <a:lnSpc>
                <a:spcPct val="80000"/>
              </a:lnSpc>
            </a:pPr>
            <a:r>
              <a:rPr lang="zh-CN" altLang="en-US" sz="2000" dirty="0">
                <a:ea typeface="宋体" panose="02010600030101010101" pitchFamily="2" charset="-122"/>
              </a:rPr>
              <a:t>视图</a:t>
            </a:r>
            <a:r>
              <a:rPr lang="en-US" altLang="zh-CN" sz="2000" dirty="0">
                <a:ea typeface="宋体" panose="02010600030101010101" pitchFamily="2" charset="-122"/>
              </a:rPr>
              <a:t>1</a:t>
            </a:r>
          </a:p>
          <a:p>
            <a:pPr lvl="1">
              <a:lnSpc>
                <a:spcPct val="80000"/>
              </a:lnSpc>
            </a:pPr>
            <a:r>
              <a:rPr lang="en-US" altLang="zh-CN" sz="1800" dirty="0">
                <a:ea typeface="宋体" panose="02010600030101010101" pitchFamily="2" charset="-122"/>
              </a:rPr>
              <a:t>CREATE VIEW  S_1</a:t>
            </a:r>
          </a:p>
          <a:p>
            <a:pPr lvl="1">
              <a:lnSpc>
                <a:spcPct val="80000"/>
              </a:lnSpc>
            </a:pPr>
            <a:r>
              <a:rPr lang="en-US" altLang="zh-CN" sz="1800" dirty="0">
                <a:ea typeface="宋体" panose="02010600030101010101" pitchFamily="2" charset="-122"/>
              </a:rPr>
              <a:t>AS</a:t>
            </a:r>
          </a:p>
          <a:p>
            <a:pPr lvl="1">
              <a:lnSpc>
                <a:spcPct val="80000"/>
              </a:lnSpc>
            </a:pPr>
            <a:r>
              <a:rPr lang="en-US" altLang="zh-CN" sz="1800" dirty="0">
                <a:ea typeface="宋体" panose="02010600030101010101" pitchFamily="2" charset="-122"/>
              </a:rPr>
              <a:t>  SELECT * FROM Student</a:t>
            </a:r>
          </a:p>
          <a:p>
            <a:pPr lvl="1">
              <a:lnSpc>
                <a:spcPct val="80000"/>
              </a:lnSpc>
            </a:pPr>
            <a:r>
              <a:rPr lang="en-US" altLang="zh-CN" sz="1800" dirty="0">
                <a:ea typeface="宋体" panose="02010600030101010101" pitchFamily="2" charset="-122"/>
              </a:rPr>
              <a:t>  WHERE </a:t>
            </a:r>
            <a:r>
              <a:rPr lang="en-US" altLang="zh-CN" sz="1800" dirty="0" err="1">
                <a:ea typeface="宋体" panose="02010600030101010101" pitchFamily="2" charset="-122"/>
              </a:rPr>
              <a:t>Sdept</a:t>
            </a:r>
            <a:r>
              <a:rPr lang="en-US" altLang="zh-CN" sz="1800" dirty="0">
                <a:ea typeface="宋体" panose="02010600030101010101" pitchFamily="2" charset="-122"/>
              </a:rPr>
              <a:t>=‘IS’</a:t>
            </a:r>
          </a:p>
          <a:p>
            <a:pPr>
              <a:lnSpc>
                <a:spcPct val="80000"/>
              </a:lnSpc>
            </a:pPr>
            <a:r>
              <a:rPr lang="zh-CN" altLang="en-US" sz="2000" dirty="0">
                <a:ea typeface="宋体" panose="02010600030101010101" pitchFamily="2" charset="-122"/>
              </a:rPr>
              <a:t>视图</a:t>
            </a:r>
            <a:r>
              <a:rPr lang="en-US" altLang="zh-CN" sz="2000" dirty="0">
                <a:ea typeface="宋体" panose="02010600030101010101" pitchFamily="2" charset="-122"/>
              </a:rPr>
              <a:t>2</a:t>
            </a:r>
          </a:p>
          <a:p>
            <a:pPr lvl="1">
              <a:lnSpc>
                <a:spcPct val="80000"/>
              </a:lnSpc>
            </a:pPr>
            <a:r>
              <a:rPr lang="en-US" altLang="zh-CN" sz="1800" dirty="0">
                <a:ea typeface="宋体" panose="02010600030101010101" pitchFamily="2" charset="-122"/>
              </a:rPr>
              <a:t>CREATE VIEW  S_2</a:t>
            </a:r>
          </a:p>
          <a:p>
            <a:pPr lvl="1">
              <a:lnSpc>
                <a:spcPct val="80000"/>
              </a:lnSpc>
            </a:pPr>
            <a:r>
              <a:rPr lang="en-US" altLang="zh-CN" sz="1800" dirty="0">
                <a:ea typeface="宋体" panose="02010600030101010101" pitchFamily="2" charset="-122"/>
              </a:rPr>
              <a:t>AS</a:t>
            </a:r>
          </a:p>
          <a:p>
            <a:pPr lvl="1">
              <a:lnSpc>
                <a:spcPct val="80000"/>
              </a:lnSpc>
            </a:pPr>
            <a:r>
              <a:rPr lang="en-US" altLang="zh-CN" sz="1800" dirty="0">
                <a:ea typeface="宋体" panose="02010600030101010101" pitchFamily="2" charset="-122"/>
              </a:rPr>
              <a:t>  SELECT * FROM Student</a:t>
            </a:r>
          </a:p>
          <a:p>
            <a:pPr lvl="1">
              <a:lnSpc>
                <a:spcPct val="80000"/>
              </a:lnSpc>
            </a:pPr>
            <a:r>
              <a:rPr lang="en-US" altLang="zh-CN" sz="1800" dirty="0">
                <a:ea typeface="宋体" panose="02010600030101010101" pitchFamily="2" charset="-122"/>
              </a:rPr>
              <a:t>  WHERE </a:t>
            </a:r>
            <a:r>
              <a:rPr lang="en-US" altLang="zh-CN" sz="1800" dirty="0" err="1">
                <a:ea typeface="宋体" panose="02010600030101010101" pitchFamily="2" charset="-122"/>
              </a:rPr>
              <a:t>Sdept</a:t>
            </a:r>
            <a:r>
              <a:rPr lang="en-US" altLang="zh-CN" sz="1800" dirty="0">
                <a:ea typeface="宋体" panose="02010600030101010101" pitchFamily="2" charset="-122"/>
              </a:rPr>
              <a:t>=‘IS’</a:t>
            </a:r>
          </a:p>
          <a:p>
            <a:pPr lvl="1">
              <a:lnSpc>
                <a:spcPct val="80000"/>
              </a:lnSpc>
            </a:pPr>
            <a:r>
              <a:rPr lang="en-US" altLang="zh-CN" sz="1800" dirty="0">
                <a:ea typeface="宋体" panose="02010600030101010101" pitchFamily="2" charset="-122"/>
              </a:rPr>
              <a:t>  WITH CHECK OPTION</a:t>
            </a:r>
          </a:p>
          <a:p>
            <a:pPr>
              <a:lnSpc>
                <a:spcPct val="80000"/>
              </a:lnSpc>
            </a:pPr>
            <a:r>
              <a:rPr lang="zh-CN" altLang="en-US" sz="2000" dirty="0">
                <a:ea typeface="宋体" panose="02010600030101010101" pitchFamily="2" charset="-122"/>
              </a:rPr>
              <a:t>插入数据</a:t>
            </a:r>
          </a:p>
          <a:p>
            <a:pPr lvl="1">
              <a:lnSpc>
                <a:spcPct val="80000"/>
              </a:lnSpc>
            </a:pPr>
            <a:r>
              <a:rPr lang="en-US" altLang="zh-CN" sz="1800" dirty="0">
                <a:ea typeface="宋体" panose="02010600030101010101" pitchFamily="2" charset="-122"/>
              </a:rPr>
              <a:t>INSERT INTO S_1 VALUES( ‘0306008’,  ’</a:t>
            </a:r>
            <a:r>
              <a:rPr lang="zh-CN" altLang="en-US" sz="1800" dirty="0">
                <a:ea typeface="宋体" panose="02010600030101010101" pitchFamily="2" charset="-122"/>
              </a:rPr>
              <a:t>王云’</a:t>
            </a:r>
            <a:r>
              <a:rPr lang="en-US" altLang="zh-CN" sz="1800" dirty="0">
                <a:ea typeface="宋体" panose="02010600030101010101" pitchFamily="2" charset="-122"/>
              </a:rPr>
              <a:t>,  ’</a:t>
            </a:r>
            <a:r>
              <a:rPr lang="zh-CN" altLang="en-US" sz="1800" dirty="0">
                <a:ea typeface="宋体" panose="02010600030101010101" pitchFamily="2" charset="-122"/>
              </a:rPr>
              <a:t>女’</a:t>
            </a:r>
            <a:r>
              <a:rPr lang="en-US" altLang="zh-CN" sz="1800" dirty="0">
                <a:ea typeface="宋体" panose="02010600030101010101" pitchFamily="2" charset="-122"/>
              </a:rPr>
              <a:t>, 23, ’CS’ )</a:t>
            </a:r>
          </a:p>
          <a:p>
            <a:pPr lvl="1">
              <a:lnSpc>
                <a:spcPct val="80000"/>
              </a:lnSpc>
            </a:pPr>
            <a:r>
              <a:rPr lang="en-US" altLang="zh-CN" sz="1800" dirty="0">
                <a:ea typeface="宋体" panose="02010600030101010101" pitchFamily="2" charset="-122"/>
              </a:rPr>
              <a:t>INSERT INTO S_2 VALUES( ‘0306008’,  ’</a:t>
            </a:r>
            <a:r>
              <a:rPr lang="zh-CN" altLang="en-US" sz="1800" dirty="0">
                <a:ea typeface="宋体" panose="02010600030101010101" pitchFamily="2" charset="-122"/>
              </a:rPr>
              <a:t>王云’</a:t>
            </a:r>
            <a:r>
              <a:rPr lang="en-US" altLang="zh-CN" sz="1800" dirty="0">
                <a:ea typeface="宋体" panose="02010600030101010101" pitchFamily="2" charset="-122"/>
              </a:rPr>
              <a:t>,  ’</a:t>
            </a:r>
            <a:r>
              <a:rPr lang="zh-CN" altLang="en-US" sz="1800" dirty="0">
                <a:ea typeface="宋体" panose="02010600030101010101" pitchFamily="2" charset="-122"/>
              </a:rPr>
              <a:t>女’</a:t>
            </a:r>
            <a:r>
              <a:rPr lang="en-US" altLang="zh-CN" sz="1800" dirty="0">
                <a:ea typeface="宋体" panose="02010600030101010101" pitchFamily="2" charset="-122"/>
              </a:rPr>
              <a:t>, 23, ’CS’ )</a:t>
            </a:r>
          </a:p>
        </p:txBody>
      </p:sp>
    </p:spTree>
    <p:extLst>
      <p:ext uri="{BB962C8B-B14F-4D97-AF65-F5344CB8AC3E}">
        <p14:creationId xmlns:p14="http://schemas.microsoft.com/office/powerpoint/2010/main" val="2946772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rgbClr val="C00000"/>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5</a:t>
            </a:r>
          </a:p>
        </p:txBody>
      </p:sp>
    </p:spTree>
    <p:extLst>
      <p:ext uri="{BB962C8B-B14F-4D97-AF65-F5344CB8AC3E}">
        <p14:creationId xmlns:p14="http://schemas.microsoft.com/office/powerpoint/2010/main" val="34117648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p>
        </p:txBody>
      </p:sp>
      <p:sp>
        <p:nvSpPr>
          <p:cNvPr id="3" name="内容占位符 2"/>
          <p:cNvSpPr>
            <a:spLocks noGrp="1"/>
          </p:cNvSpPr>
          <p:nvPr>
            <p:ph idx="1"/>
          </p:nvPr>
        </p:nvSpPr>
        <p:spPr>
          <a:xfrm>
            <a:off x="212994" y="1196752"/>
            <a:ext cx="8702406" cy="4953000"/>
          </a:xfrm>
        </p:spPr>
        <p:txBody>
          <a:bodyPr/>
          <a:lstStyle/>
          <a:p>
            <a:r>
              <a:rPr lang="en-US" altLang="zh-CN" dirty="0">
                <a:ea typeface="宋体" panose="02010600030101010101" pitchFamily="2" charset="-122"/>
              </a:rPr>
              <a:t>P130 3, 5(1) (3) (4) (7)</a:t>
            </a:r>
          </a:p>
          <a:p>
            <a:endParaRPr lang="zh-CN" altLang="en-US" dirty="0"/>
          </a:p>
        </p:txBody>
      </p:sp>
    </p:spTree>
    <p:extLst>
      <p:ext uri="{BB962C8B-B14F-4D97-AF65-F5344CB8AC3E}">
        <p14:creationId xmlns:p14="http://schemas.microsoft.com/office/powerpoint/2010/main" val="3283308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插入元组：缺省目标列表达式</a:t>
            </a:r>
          </a:p>
        </p:txBody>
      </p:sp>
      <p:sp>
        <p:nvSpPr>
          <p:cNvPr id="4" name="Text Box 4"/>
          <p:cNvSpPr txBox="1">
            <a:spLocks noChangeArrowheads="1"/>
          </p:cNvSpPr>
          <p:nvPr/>
        </p:nvSpPr>
        <p:spPr bwMode="auto">
          <a:xfrm>
            <a:off x="641336" y="2274201"/>
            <a:ext cx="7272808" cy="1438855"/>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buClrTx/>
              <a:buFontTx/>
              <a:buNone/>
              <a:defRPr sz="2400" b="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r>
              <a:rPr lang="en-US" altLang="zh-CN" dirty="0"/>
              <a:t>INSERT</a:t>
            </a:r>
          </a:p>
          <a:p>
            <a:r>
              <a:rPr lang="en-US" altLang="zh-CN" dirty="0"/>
              <a:t>INTO  Student</a:t>
            </a:r>
          </a:p>
          <a:p>
            <a:r>
              <a:rPr lang="en-US" altLang="zh-CN" dirty="0"/>
              <a:t>VALUES (‘06002’</a:t>
            </a:r>
            <a:r>
              <a:rPr lang="zh-CN" altLang="en-US" dirty="0"/>
              <a:t>， ‘</a:t>
            </a:r>
            <a:r>
              <a:rPr lang="zh-CN" altLang="en-US" dirty="0">
                <a:latin typeface="宋体" panose="02010600030101010101" pitchFamily="2" charset="-122"/>
                <a:ea typeface="宋体" panose="02010600030101010101" pitchFamily="2" charset="-122"/>
              </a:rPr>
              <a:t>张天</a:t>
            </a:r>
            <a:r>
              <a:rPr lang="zh-CN" altLang="en-US" dirty="0"/>
              <a:t>’， ‘</a:t>
            </a:r>
            <a:r>
              <a:rPr lang="zh-CN" altLang="en-US" dirty="0">
                <a:latin typeface="宋体" panose="02010600030101010101" pitchFamily="2" charset="-122"/>
                <a:ea typeface="宋体" panose="02010600030101010101" pitchFamily="2" charset="-122"/>
              </a:rPr>
              <a:t>男</a:t>
            </a:r>
            <a:r>
              <a:rPr lang="zh-CN" altLang="en-US" dirty="0"/>
              <a:t>’，</a:t>
            </a:r>
            <a:r>
              <a:rPr lang="en-US" altLang="zh-CN" dirty="0"/>
              <a:t>18</a:t>
            </a:r>
            <a:r>
              <a:rPr lang="zh-CN" altLang="en-US" dirty="0"/>
              <a:t>，</a:t>
            </a:r>
            <a:r>
              <a:rPr lang="en-US" altLang="zh-CN" dirty="0"/>
              <a:t>'CS')</a:t>
            </a:r>
          </a:p>
        </p:txBody>
      </p:sp>
      <p:sp>
        <p:nvSpPr>
          <p:cNvPr id="5" name="圆角矩形标注 4"/>
          <p:cNvSpPr/>
          <p:nvPr/>
        </p:nvSpPr>
        <p:spPr bwMode="auto">
          <a:xfrm>
            <a:off x="5967000" y="883055"/>
            <a:ext cx="3151274" cy="1293971"/>
          </a:xfrm>
          <a:prstGeom prst="wedgeRoundRectCallout">
            <a:avLst>
              <a:gd name="adj1" fmla="val -156237"/>
              <a:gd name="adj2" fmla="val 115599"/>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algn="l">
              <a:lnSpc>
                <a:spcPts val="2800"/>
              </a:lnSpc>
              <a:buSzPct val="75000"/>
              <a:buFont typeface="Wingdings" panose="05000000000000000000" pitchFamily="2" charset="2"/>
              <a:buChar char="n"/>
            </a:pPr>
            <a:r>
              <a:rPr lang="zh-CN" altLang="en-US" dirty="0">
                <a:solidFill>
                  <a:srgbClr val="C00000"/>
                </a:solidFill>
                <a:ea typeface="宋体" panose="02010600030101010101" pitchFamily="2" charset="-122"/>
              </a:rPr>
              <a:t>目标列表达式缺省时，</a:t>
            </a:r>
            <a:r>
              <a:rPr lang="en-US" altLang="zh-CN" dirty="0">
                <a:solidFill>
                  <a:srgbClr val="C00000"/>
                </a:solidFill>
                <a:ea typeface="宋体" panose="02010600030101010101" pitchFamily="2" charset="-122"/>
              </a:rPr>
              <a:t>VALUES</a:t>
            </a:r>
            <a:r>
              <a:rPr lang="zh-CN" altLang="en-US" dirty="0">
                <a:solidFill>
                  <a:srgbClr val="C00000"/>
                </a:solidFill>
                <a:ea typeface="宋体" panose="02010600030101010101" pitchFamily="2" charset="-122"/>
              </a:rPr>
              <a:t>子句的值必须与基本表中属性顺序对应</a:t>
            </a:r>
          </a:p>
        </p:txBody>
      </p:sp>
      <p:graphicFrame>
        <p:nvGraphicFramePr>
          <p:cNvPr id="6" name="表格 5"/>
          <p:cNvGraphicFramePr>
            <a:graphicFrameLocks noGrp="1"/>
          </p:cNvGraphicFramePr>
          <p:nvPr>
            <p:extLst>
              <p:ext uri="{D42A27DB-BD31-4B8C-83A1-F6EECF244321}">
                <p14:modId xmlns:p14="http://schemas.microsoft.com/office/powerpoint/2010/main" val="1651181524"/>
              </p:ext>
            </p:extLst>
          </p:nvPr>
        </p:nvGraphicFramePr>
        <p:xfrm>
          <a:off x="304715" y="4518215"/>
          <a:ext cx="8490720" cy="1640441"/>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bl>
          </a:graphicData>
        </a:graphic>
      </p:graphicFrame>
      <p:cxnSp>
        <p:nvCxnSpPr>
          <p:cNvPr id="9" name="直接箭头连接符 8"/>
          <p:cNvCxnSpPr/>
          <p:nvPr/>
        </p:nvCxnSpPr>
        <p:spPr bwMode="auto">
          <a:xfrm flipH="1">
            <a:off x="1403648" y="3689227"/>
            <a:ext cx="1080120" cy="747885"/>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a:endCxn id="6" idx="0"/>
          </p:cNvCxnSpPr>
          <p:nvPr/>
        </p:nvCxnSpPr>
        <p:spPr bwMode="auto">
          <a:xfrm flipH="1">
            <a:off x="4550075" y="3729778"/>
            <a:ext cx="144726" cy="788437"/>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flipH="1">
            <a:off x="2735796" y="3741693"/>
            <a:ext cx="1080120" cy="747885"/>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5487201" y="3689227"/>
            <a:ext cx="740983" cy="812266"/>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a:off x="6228184" y="3689227"/>
            <a:ext cx="1584176" cy="828988"/>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4146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2632872882"/>
              </p:ext>
            </p:extLst>
          </p:nvPr>
        </p:nvGraphicFramePr>
        <p:xfrm>
          <a:off x="308072" y="4732514"/>
          <a:ext cx="3312913" cy="1061886"/>
        </p:xfrm>
        <a:graphic>
          <a:graphicData uri="http://schemas.openxmlformats.org/drawingml/2006/table">
            <a:tbl>
              <a:tblPr firstRow="1" bandRow="1">
                <a:tableStyleId>{5C22544A-7EE6-4342-B048-85BDC9FD1C3A}</a:tableStyleId>
              </a:tblPr>
              <a:tblGrid>
                <a:gridCol w="895427">
                  <a:extLst>
                    <a:ext uri="{9D8B030D-6E8A-4147-A177-3AD203B41FA5}">
                      <a16:colId xmlns:a16="http://schemas.microsoft.com/office/drawing/2014/main" val="20000"/>
                    </a:ext>
                  </a:extLst>
                </a:gridCol>
                <a:gridCol w="971870">
                  <a:extLst>
                    <a:ext uri="{9D8B030D-6E8A-4147-A177-3AD203B41FA5}">
                      <a16:colId xmlns:a16="http://schemas.microsoft.com/office/drawing/2014/main" val="20001"/>
                    </a:ext>
                  </a:extLst>
                </a:gridCol>
                <a:gridCol w="1445616">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solidFill>
                      <a:srgbClr val="FFFFCC"/>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a:t>
                      </a:r>
                    </a:p>
                  </a:txBody>
                  <a:tcPr marL="90000" marR="90000" marT="46800" marB="46800" horzOverflow="overflow">
                    <a:solidFill>
                      <a:srgbClr val="FFFFCC"/>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NULL</a:t>
                      </a:r>
                    </a:p>
                  </a:txBody>
                  <a:tcPr marL="90000" marR="90000" marT="46800" marB="46800" horzOverflow="overflow">
                    <a:solidFill>
                      <a:srgbClr val="FFFFCC"/>
                    </a:solidFill>
                  </a:tcPr>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p:txBody>
          <a:bodyPr/>
          <a:lstStyle/>
          <a:p>
            <a:r>
              <a:rPr lang="zh-CN" altLang="en-US" dirty="0"/>
              <a:t>插入元组：缺省属性值</a:t>
            </a:r>
          </a:p>
        </p:txBody>
      </p:sp>
      <p:sp>
        <p:nvSpPr>
          <p:cNvPr id="3" name="内容占位符 2"/>
          <p:cNvSpPr>
            <a:spLocks noGrp="1"/>
          </p:cNvSpPr>
          <p:nvPr>
            <p:ph idx="1"/>
          </p:nvPr>
        </p:nvSpPr>
        <p:spPr>
          <a:xfrm>
            <a:off x="71438" y="1191812"/>
            <a:ext cx="8958262" cy="155734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学号为</a:t>
            </a:r>
            <a:r>
              <a:rPr lang="en-US" altLang="zh-CN" dirty="0">
                <a:ea typeface="宋体" panose="02010600030101010101" pitchFamily="2" charset="-122"/>
              </a:rPr>
              <a:t>‘03002’</a:t>
            </a:r>
            <a:r>
              <a:rPr lang="zh-CN" altLang="en-US" dirty="0">
                <a:ea typeface="宋体" panose="02010600030101010101" pitchFamily="2" charset="-122"/>
              </a:rPr>
              <a:t>的学生选修了</a:t>
            </a:r>
            <a:r>
              <a:rPr lang="en-US" altLang="zh-CN" dirty="0">
                <a:ea typeface="宋体" panose="02010600030101010101" pitchFamily="2" charset="-122"/>
              </a:rPr>
              <a:t>‘8’</a:t>
            </a:r>
            <a:r>
              <a:rPr lang="zh-CN" altLang="en-US" dirty="0">
                <a:ea typeface="宋体" panose="02010600030101010101" pitchFamily="2" charset="-122"/>
              </a:rPr>
              <a:t>号课程，请将该信息插入到选课表（</a:t>
            </a:r>
            <a:r>
              <a:rPr lang="en-US" altLang="zh-CN" dirty="0">
                <a:ea typeface="宋体" panose="02010600030101010101" pitchFamily="2" charset="-122"/>
              </a:rPr>
              <a:t>SC</a:t>
            </a:r>
            <a:r>
              <a:rPr lang="zh-CN" altLang="en-US" dirty="0">
                <a:ea typeface="宋体" panose="02010600030101010101" pitchFamily="2" charset="-122"/>
              </a:rPr>
              <a:t>）中。</a:t>
            </a:r>
          </a:p>
        </p:txBody>
      </p:sp>
      <p:sp>
        <p:nvSpPr>
          <p:cNvPr id="4" name="矩形 3"/>
          <p:cNvSpPr/>
          <p:nvPr/>
        </p:nvSpPr>
        <p:spPr>
          <a:xfrm>
            <a:off x="4137564" y="4940393"/>
            <a:ext cx="4787171" cy="1438855"/>
          </a:xfrm>
          <a:prstGeom prst="rect">
            <a:avLst/>
          </a:prstGeom>
          <a:solidFill>
            <a:schemeClr val="accent3">
              <a:lumMod val="90000"/>
            </a:schemeClr>
          </a:solidFill>
          <a:ln>
            <a:noFill/>
          </a:ln>
          <a:effectLst/>
        </p:spPr>
        <p:txBody>
          <a:bodyPr wrap="square">
            <a:spAutoFit/>
          </a:bodyPr>
          <a:lstStyle/>
          <a:p>
            <a:pPr marL="342900" indent="-342900" algn="l" eaLnBrk="1" hangingPunct="1">
              <a:lnSpc>
                <a:spcPts val="3500"/>
              </a:lnSpc>
            </a:pPr>
            <a:r>
              <a:rPr lang="en-US" altLang="zh-CN" sz="2400" b="0" dirty="0">
                <a:solidFill>
                  <a:schemeClr val="tx1"/>
                </a:solidFill>
                <a:latin typeface="Times New Roman" panose="02020603050405020304" pitchFamily="18" charset="0"/>
              </a:rPr>
              <a:t>INSERT</a:t>
            </a:r>
          </a:p>
          <a:p>
            <a:pPr marL="342900" indent="-342900" algn="l" eaLnBrk="1" hangingPunct="1">
              <a:lnSpc>
                <a:spcPts val="3500"/>
              </a:lnSpc>
            </a:pPr>
            <a:r>
              <a:rPr lang="en-US" altLang="zh-CN" sz="2400" b="0" dirty="0">
                <a:solidFill>
                  <a:schemeClr val="tx1"/>
                </a:solidFill>
                <a:latin typeface="Times New Roman" panose="02020603050405020304" pitchFamily="18" charset="0"/>
              </a:rPr>
              <a:t>INTO SC(</a:t>
            </a:r>
            <a:r>
              <a:rPr lang="en-US" altLang="zh-CN" sz="2400" b="0" dirty="0" err="1">
                <a:solidFill>
                  <a:schemeClr val="tx1"/>
                </a:solidFill>
                <a:latin typeface="Times New Roman" panose="02020603050405020304" pitchFamily="18" charset="0"/>
              </a:rPr>
              <a:t>Sno</a:t>
            </a:r>
            <a:r>
              <a:rPr lang="zh-CN" altLang="en-US" sz="2400" b="0" dirty="0">
                <a:solidFill>
                  <a:schemeClr val="tx1"/>
                </a:solidFill>
                <a:latin typeface="Times New Roman" panose="02020603050405020304" pitchFamily="18" charset="0"/>
              </a:rPr>
              <a:t>，</a:t>
            </a:r>
            <a:r>
              <a:rPr lang="en-US" altLang="zh-CN" sz="2400" b="0" dirty="0" err="1">
                <a:solidFill>
                  <a:schemeClr val="tx1"/>
                </a:solidFill>
                <a:latin typeface="Times New Roman" panose="02020603050405020304" pitchFamily="18" charset="0"/>
              </a:rPr>
              <a:t>Cno</a:t>
            </a:r>
            <a:r>
              <a:rPr lang="en-US" altLang="zh-CN" sz="2400" b="0" dirty="0">
                <a:solidFill>
                  <a:schemeClr val="tx1"/>
                </a:solidFill>
                <a:latin typeface="Times New Roman" panose="02020603050405020304" pitchFamily="18" charset="0"/>
              </a:rPr>
              <a:t>)</a:t>
            </a:r>
          </a:p>
          <a:p>
            <a:pPr marL="342900" indent="-342900" algn="l" eaLnBrk="1" hangingPunct="1">
              <a:lnSpc>
                <a:spcPts val="3500"/>
              </a:lnSpc>
            </a:pPr>
            <a:r>
              <a:rPr lang="en-US" altLang="zh-CN" sz="2400" b="0" dirty="0">
                <a:solidFill>
                  <a:schemeClr val="tx1"/>
                </a:solidFill>
                <a:latin typeface="Times New Roman" panose="02020603050405020304" pitchFamily="18" charset="0"/>
              </a:rPr>
              <a:t>VALUES( ‘03002’</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’8’)</a:t>
            </a:r>
            <a:r>
              <a:rPr lang="zh-CN" altLang="en-US" sz="2400" b="0" dirty="0">
                <a:solidFill>
                  <a:schemeClr val="tx1"/>
                </a:solidFill>
                <a:latin typeface="Times New Roman" panose="02020603050405020304" pitchFamily="18" charset="0"/>
              </a:rPr>
              <a:t>；</a:t>
            </a:r>
          </a:p>
        </p:txBody>
      </p:sp>
      <p:sp>
        <p:nvSpPr>
          <p:cNvPr id="5" name="矩形 4"/>
          <p:cNvSpPr/>
          <p:nvPr/>
        </p:nvSpPr>
        <p:spPr>
          <a:xfrm>
            <a:off x="4111838" y="2191068"/>
            <a:ext cx="4787171" cy="1438855"/>
          </a:xfrm>
          <a:prstGeom prst="rect">
            <a:avLst/>
          </a:prstGeom>
          <a:solidFill>
            <a:schemeClr val="accent3">
              <a:lumMod val="90000"/>
            </a:schemeClr>
          </a:solidFill>
          <a:ln>
            <a:noFill/>
          </a:ln>
          <a:effectLst/>
        </p:spPr>
        <p:txBody>
          <a:bodyPr wrap="square">
            <a:spAutoFit/>
          </a:bodyPr>
          <a:lstStyle/>
          <a:p>
            <a:pPr marL="342900" indent="-342900" algn="l" eaLnBrk="1" hangingPunct="1">
              <a:lnSpc>
                <a:spcPts val="3500"/>
              </a:lnSpc>
            </a:pPr>
            <a:r>
              <a:rPr lang="en-US" altLang="zh-CN" sz="2400" b="0" dirty="0">
                <a:solidFill>
                  <a:schemeClr val="tx1"/>
                </a:solidFill>
                <a:latin typeface="Times New Roman" panose="02020603050405020304" pitchFamily="18" charset="0"/>
              </a:rPr>
              <a:t>INSERT</a:t>
            </a:r>
          </a:p>
          <a:p>
            <a:pPr marL="342900" indent="-342900" algn="l" eaLnBrk="1" hangingPunct="1">
              <a:lnSpc>
                <a:spcPts val="3500"/>
              </a:lnSpc>
            </a:pPr>
            <a:r>
              <a:rPr lang="en-US" altLang="zh-CN" sz="2400" b="0" dirty="0">
                <a:solidFill>
                  <a:schemeClr val="tx1"/>
                </a:solidFill>
                <a:latin typeface="Times New Roman" panose="02020603050405020304" pitchFamily="18" charset="0"/>
              </a:rPr>
              <a:t>INTO SC</a:t>
            </a:r>
          </a:p>
          <a:p>
            <a:pPr marL="342900" indent="-342900" algn="l" eaLnBrk="1" hangingPunct="1">
              <a:lnSpc>
                <a:spcPts val="3500"/>
              </a:lnSpc>
            </a:pPr>
            <a:r>
              <a:rPr lang="en-US" altLang="zh-CN" sz="2400" b="0" dirty="0">
                <a:solidFill>
                  <a:schemeClr val="tx1"/>
                </a:solidFill>
                <a:latin typeface="Times New Roman" panose="02020603050405020304" pitchFamily="18" charset="0"/>
              </a:rPr>
              <a:t>VALUES (‘03002’</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’8’</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NULL)</a:t>
            </a:r>
            <a:r>
              <a:rPr lang="zh-CN" altLang="en-US" sz="2400" b="0" dirty="0">
                <a:solidFill>
                  <a:schemeClr val="tx1"/>
                </a:solidFill>
                <a:latin typeface="Times New Roman" panose="02020603050405020304" pitchFamily="18" charset="0"/>
              </a:rPr>
              <a:t>；</a:t>
            </a:r>
          </a:p>
        </p:txBody>
      </p:sp>
      <p:sp>
        <p:nvSpPr>
          <p:cNvPr id="6" name="圆角矩形标注 5"/>
          <p:cNvSpPr/>
          <p:nvPr/>
        </p:nvSpPr>
        <p:spPr bwMode="auto">
          <a:xfrm>
            <a:off x="5970121" y="3852746"/>
            <a:ext cx="3151274" cy="896699"/>
          </a:xfrm>
          <a:prstGeom prst="wedgeRoundRectCallout">
            <a:avLst>
              <a:gd name="adj1" fmla="val -58026"/>
              <a:gd name="adj2" fmla="val 122894"/>
              <a:gd name="adj3" fmla="val 16667"/>
            </a:avLst>
          </a:prstGeom>
          <a:solidFill>
            <a:schemeClr val="accent1">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algn="l">
              <a:lnSpc>
                <a:spcPts val="2800"/>
              </a:lnSpc>
              <a:buSzPct val="75000"/>
              <a:buFont typeface="Wingdings" panose="05000000000000000000" pitchFamily="2" charset="2"/>
              <a:buChar char="n"/>
            </a:pPr>
            <a:r>
              <a:rPr lang="en-US" altLang="zh-CN" b="0" dirty="0">
                <a:solidFill>
                  <a:srgbClr val="C00000"/>
                </a:solidFill>
                <a:latin typeface="宋体" panose="02010600030101010101" pitchFamily="2" charset="-122"/>
                <a:ea typeface="宋体" panose="02010600030101010101" pitchFamily="2" charset="-122"/>
              </a:rPr>
              <a:t>RDBMS</a:t>
            </a:r>
            <a:r>
              <a:rPr lang="zh-CN" altLang="en-US" b="0" dirty="0">
                <a:solidFill>
                  <a:srgbClr val="C00000"/>
                </a:solidFill>
                <a:latin typeface="宋体" panose="02010600030101010101" pitchFamily="2" charset="-122"/>
                <a:ea typeface="宋体" panose="02010600030101010101" pitchFamily="2" charset="-122"/>
              </a:rPr>
              <a:t>将在新插入记录的</a:t>
            </a:r>
            <a:r>
              <a:rPr lang="en-US" altLang="zh-CN" b="0" dirty="0">
                <a:solidFill>
                  <a:srgbClr val="C00000"/>
                </a:solidFill>
                <a:latin typeface="宋体" panose="02010600030101010101" pitchFamily="2" charset="-122"/>
                <a:ea typeface="宋体" panose="02010600030101010101" pitchFamily="2" charset="-122"/>
              </a:rPr>
              <a:t>Grade</a:t>
            </a:r>
            <a:r>
              <a:rPr lang="zh-CN" altLang="en-US" b="0" dirty="0">
                <a:solidFill>
                  <a:srgbClr val="C00000"/>
                </a:solidFill>
                <a:latin typeface="宋体" panose="02010600030101010101" pitchFamily="2" charset="-122"/>
                <a:ea typeface="宋体" panose="02010600030101010101" pitchFamily="2" charset="-122"/>
              </a:rPr>
              <a:t>列上自动地赋空值</a:t>
            </a:r>
            <a:endParaRPr lang="zh-CN" altLang="en-US" dirty="0">
              <a:solidFill>
                <a:srgbClr val="C00000"/>
              </a:solidFill>
              <a:latin typeface="宋体" panose="02010600030101010101" pitchFamily="2" charset="-122"/>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26750561"/>
              </p:ext>
            </p:extLst>
          </p:nvPr>
        </p:nvGraphicFramePr>
        <p:xfrm>
          <a:off x="320220" y="2276872"/>
          <a:ext cx="3312913" cy="3005174"/>
        </p:xfrm>
        <a:graphic>
          <a:graphicData uri="http://schemas.openxmlformats.org/drawingml/2006/table">
            <a:tbl>
              <a:tblPr firstRow="1" bandRow="1">
                <a:tableStyleId>{5C22544A-7EE6-4342-B048-85BDC9FD1C3A}</a:tableStyleId>
              </a:tblPr>
              <a:tblGrid>
                <a:gridCol w="895427">
                  <a:extLst>
                    <a:ext uri="{9D8B030D-6E8A-4147-A177-3AD203B41FA5}">
                      <a16:colId xmlns:a16="http://schemas.microsoft.com/office/drawing/2014/main" val="20000"/>
                    </a:ext>
                  </a:extLst>
                </a:gridCol>
                <a:gridCol w="971870">
                  <a:extLst>
                    <a:ext uri="{9D8B030D-6E8A-4147-A177-3AD203B41FA5}">
                      <a16:colId xmlns:a16="http://schemas.microsoft.com/office/drawing/2014/main" val="20001"/>
                    </a:ext>
                  </a:extLst>
                </a:gridCol>
                <a:gridCol w="1445616">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2380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插入子查询结果</a:t>
            </a:r>
          </a:p>
        </p:txBody>
      </p:sp>
      <p:sp>
        <p:nvSpPr>
          <p:cNvPr id="3" name="内容占位符 2"/>
          <p:cNvSpPr>
            <a:spLocks noGrp="1"/>
          </p:cNvSpPr>
          <p:nvPr>
            <p:ph idx="1"/>
          </p:nvPr>
        </p:nvSpPr>
        <p:spPr>
          <a:xfrm>
            <a:off x="71438" y="1191812"/>
            <a:ext cx="8958262" cy="5184576"/>
          </a:xfrm>
        </p:spPr>
        <p:txBody>
          <a:bodyPr/>
          <a:lstStyle/>
          <a:p>
            <a:r>
              <a:rPr lang="zh-CN" altLang="en-US" dirty="0">
                <a:ea typeface="宋体" panose="02010600030101010101" pitchFamily="2" charset="-122"/>
              </a:rPr>
              <a:t>语句格式</a:t>
            </a:r>
          </a:p>
          <a:p>
            <a:pPr>
              <a:buNone/>
            </a:pPr>
            <a:r>
              <a:rPr lang="zh-CN" altLang="en-US" dirty="0">
                <a:ea typeface="宋体" panose="02010600030101010101" pitchFamily="2" charset="-122"/>
              </a:rPr>
              <a:t>    </a:t>
            </a:r>
            <a:r>
              <a:rPr lang="en-US" altLang="zh-CN" dirty="0">
                <a:solidFill>
                  <a:srgbClr val="3366CC"/>
                </a:solidFill>
                <a:ea typeface="宋体" panose="02010600030101010101" pitchFamily="2" charset="-122"/>
              </a:rPr>
              <a:t>INSERT </a:t>
            </a:r>
          </a:p>
          <a:p>
            <a:pPr>
              <a:buNone/>
            </a:pPr>
            <a:r>
              <a:rPr lang="en-US" altLang="zh-CN" dirty="0">
                <a:ea typeface="宋体" panose="02010600030101010101" pitchFamily="2" charset="-122"/>
              </a:rPr>
              <a:t>    </a:t>
            </a:r>
            <a:r>
              <a:rPr lang="en-US" altLang="zh-CN" dirty="0">
                <a:solidFill>
                  <a:srgbClr val="3366CC"/>
                </a:solidFill>
                <a:ea typeface="宋体" panose="02010600030101010101" pitchFamily="2" charset="-122"/>
              </a:rPr>
              <a:t>INTO </a:t>
            </a:r>
            <a:r>
              <a:rPr lang="en-US" altLang="zh-CN" sz="2400" dirty="0">
                <a:ea typeface="宋体" panose="02010600030101010101" pitchFamily="2" charset="-122"/>
              </a:rPr>
              <a:t>&lt;</a:t>
            </a:r>
            <a:r>
              <a:rPr lang="zh-CN" altLang="en-US" sz="2400" dirty="0">
                <a:ea typeface="宋体" panose="02010600030101010101" pitchFamily="2" charset="-122"/>
              </a:rPr>
              <a:t>表名</a:t>
            </a:r>
            <a:r>
              <a:rPr lang="en-US" altLang="zh-CN" sz="2400" dirty="0">
                <a:ea typeface="宋体" panose="02010600030101010101" pitchFamily="2" charset="-122"/>
              </a:rPr>
              <a:t>&gt;  [(&lt;</a:t>
            </a:r>
            <a:r>
              <a:rPr lang="zh-CN" altLang="en-US" sz="2400" dirty="0">
                <a:ea typeface="宋体" panose="02010600030101010101" pitchFamily="2" charset="-122"/>
              </a:rPr>
              <a:t>属性列</a:t>
            </a:r>
            <a:r>
              <a:rPr lang="en-US" altLang="zh-CN" sz="2400" dirty="0">
                <a:ea typeface="宋体" panose="02010600030101010101" pitchFamily="2" charset="-122"/>
              </a:rPr>
              <a:t>1&gt; [</a:t>
            </a:r>
            <a:r>
              <a:rPr lang="zh-CN" altLang="en-US" sz="2400" dirty="0">
                <a:ea typeface="宋体" panose="02010600030101010101" pitchFamily="2" charset="-122"/>
              </a:rPr>
              <a:t>，</a:t>
            </a:r>
            <a:r>
              <a:rPr lang="en-US" altLang="zh-CN" sz="2400" dirty="0">
                <a:ea typeface="宋体" panose="02010600030101010101" pitchFamily="2" charset="-122"/>
              </a:rPr>
              <a:t>&lt;</a:t>
            </a:r>
            <a:r>
              <a:rPr lang="zh-CN" altLang="en-US" sz="2400" dirty="0">
                <a:ea typeface="宋体" panose="02010600030101010101" pitchFamily="2" charset="-122"/>
              </a:rPr>
              <a:t>属性列</a:t>
            </a:r>
            <a:r>
              <a:rPr lang="en-US" altLang="zh-CN" sz="2400" dirty="0">
                <a:ea typeface="宋体" panose="02010600030101010101" pitchFamily="2" charset="-122"/>
              </a:rPr>
              <a:t>2&gt;] … )]</a:t>
            </a:r>
          </a:p>
          <a:p>
            <a:pPr>
              <a:buNone/>
            </a:pPr>
            <a:r>
              <a:rPr lang="en-US" altLang="zh-CN" dirty="0">
                <a:ea typeface="宋体" panose="02010600030101010101" pitchFamily="2" charset="-122"/>
              </a:rPr>
              <a:t>    </a:t>
            </a:r>
            <a:r>
              <a:rPr lang="zh-CN" altLang="en-US" dirty="0">
                <a:ea typeface="宋体" panose="02010600030101010101" pitchFamily="2" charset="-122"/>
              </a:rPr>
              <a:t>子查询</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功能：将子查询结果插入指定表中</a:t>
            </a:r>
          </a:p>
          <a:p>
            <a:endParaRPr lang="zh-CN" altLang="en-US" dirty="0"/>
          </a:p>
        </p:txBody>
      </p:sp>
      <p:sp>
        <p:nvSpPr>
          <p:cNvPr id="4" name="圆角矩形标注 3"/>
          <p:cNvSpPr/>
          <p:nvPr/>
        </p:nvSpPr>
        <p:spPr bwMode="auto">
          <a:xfrm>
            <a:off x="4716016" y="3068960"/>
            <a:ext cx="4206802" cy="1691243"/>
          </a:xfrm>
          <a:prstGeom prst="wedgeRoundRectCallout">
            <a:avLst>
              <a:gd name="adj1" fmla="val -120755"/>
              <a:gd name="adj2" fmla="val -50215"/>
              <a:gd name="adj3" fmla="val 16667"/>
            </a:avLst>
          </a:prstGeom>
          <a:solidFill>
            <a:schemeClr val="accent1">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algn="l">
              <a:lnSpc>
                <a:spcPts val="2800"/>
              </a:lnSpc>
              <a:buSzPct val="75000"/>
              <a:buFont typeface="Wingdings" panose="05000000000000000000" pitchFamily="2" charset="2"/>
              <a:buChar char="n"/>
            </a:pPr>
            <a:r>
              <a:rPr lang="zh-CN" altLang="en-US" b="0" dirty="0">
                <a:solidFill>
                  <a:srgbClr val="C00000"/>
                </a:solidFill>
                <a:latin typeface="宋体" panose="02010600030101010101" pitchFamily="2" charset="-122"/>
                <a:ea typeface="宋体" panose="02010600030101010101" pitchFamily="2" charset="-122"/>
              </a:rPr>
              <a:t>子查询：一个完整的</a:t>
            </a:r>
            <a:r>
              <a:rPr lang="en-US" altLang="zh-CN" b="0" dirty="0">
                <a:solidFill>
                  <a:srgbClr val="C00000"/>
                </a:solidFill>
                <a:latin typeface="宋体" panose="02010600030101010101" pitchFamily="2" charset="-122"/>
                <a:ea typeface="宋体" panose="02010600030101010101" pitchFamily="2" charset="-122"/>
              </a:rPr>
              <a:t>SELECT</a:t>
            </a:r>
            <a:r>
              <a:rPr lang="zh-CN" altLang="en-US" b="0" dirty="0">
                <a:solidFill>
                  <a:srgbClr val="C00000"/>
                </a:solidFill>
                <a:latin typeface="宋体" panose="02010600030101010101" pitchFamily="2" charset="-122"/>
                <a:ea typeface="宋体" panose="02010600030101010101" pitchFamily="2" charset="-122"/>
              </a:rPr>
              <a:t>子句，其目标列必须与</a:t>
            </a:r>
            <a:r>
              <a:rPr lang="en-US" altLang="zh-CN" b="0" dirty="0">
                <a:solidFill>
                  <a:srgbClr val="C00000"/>
                </a:solidFill>
                <a:latin typeface="宋体" panose="02010600030101010101" pitchFamily="2" charset="-122"/>
                <a:ea typeface="宋体" panose="02010600030101010101" pitchFamily="2" charset="-122"/>
              </a:rPr>
              <a:t>INTO</a:t>
            </a:r>
            <a:r>
              <a:rPr lang="zh-CN" altLang="en-US" b="0" dirty="0">
                <a:solidFill>
                  <a:srgbClr val="C00000"/>
                </a:solidFill>
                <a:latin typeface="宋体" panose="02010600030101010101" pitchFamily="2" charset="-122"/>
                <a:ea typeface="宋体" panose="02010600030101010101" pitchFamily="2" charset="-122"/>
              </a:rPr>
              <a:t>子句匹配</a:t>
            </a:r>
          </a:p>
          <a:p>
            <a:pPr marL="800100" lvl="1" indent="-342900" algn="l">
              <a:lnSpc>
                <a:spcPts val="2800"/>
              </a:lnSpc>
              <a:buSzPct val="75000"/>
              <a:buFont typeface="Wingdings" panose="05000000000000000000" pitchFamily="2" charset="2"/>
              <a:buChar char="l"/>
            </a:pPr>
            <a:r>
              <a:rPr lang="zh-CN" altLang="en-US" b="0" dirty="0">
                <a:solidFill>
                  <a:srgbClr val="C00000"/>
                </a:solidFill>
                <a:latin typeface="宋体" panose="02010600030101010101" pitchFamily="2" charset="-122"/>
                <a:ea typeface="宋体" panose="02010600030101010101" pitchFamily="2" charset="-122"/>
              </a:rPr>
              <a:t>属性列的数量</a:t>
            </a:r>
            <a:endParaRPr lang="en-US" altLang="zh-CN" b="0" dirty="0">
              <a:solidFill>
                <a:srgbClr val="C00000"/>
              </a:solidFill>
              <a:latin typeface="宋体" panose="02010600030101010101" pitchFamily="2" charset="-122"/>
              <a:ea typeface="宋体" panose="02010600030101010101" pitchFamily="2" charset="-122"/>
            </a:endParaRPr>
          </a:p>
          <a:p>
            <a:pPr marL="800100" lvl="1" indent="-342900" algn="l">
              <a:lnSpc>
                <a:spcPts val="2800"/>
              </a:lnSpc>
              <a:buSzPct val="75000"/>
              <a:buFont typeface="Wingdings" panose="05000000000000000000" pitchFamily="2" charset="2"/>
              <a:buChar char="l"/>
            </a:pPr>
            <a:r>
              <a:rPr lang="zh-CN" altLang="en-US" b="0" dirty="0">
                <a:solidFill>
                  <a:srgbClr val="C00000"/>
                </a:solidFill>
                <a:latin typeface="宋体" panose="02010600030101010101" pitchFamily="2" charset="-122"/>
                <a:ea typeface="宋体" panose="02010600030101010101" pitchFamily="2" charset="-122"/>
              </a:rPr>
              <a:t>对应属性列的类型</a:t>
            </a:r>
          </a:p>
        </p:txBody>
      </p:sp>
    </p:spTree>
    <p:extLst>
      <p:ext uri="{BB962C8B-B14F-4D97-AF65-F5344CB8AC3E}">
        <p14:creationId xmlns:p14="http://schemas.microsoft.com/office/powerpoint/2010/main" val="367897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插入子查询结果：示例</a:t>
            </a:r>
          </a:p>
        </p:txBody>
      </p:sp>
      <p:sp>
        <p:nvSpPr>
          <p:cNvPr id="3" name="内容占位符 2"/>
          <p:cNvSpPr>
            <a:spLocks noGrp="1"/>
          </p:cNvSpPr>
          <p:nvPr>
            <p:ph idx="1"/>
          </p:nvPr>
        </p:nvSpPr>
        <p:spPr>
          <a:xfrm>
            <a:off x="71438" y="1229139"/>
            <a:ext cx="8958262" cy="57606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对每一个系，求学生平均年龄，并把结果存入数据库</a:t>
            </a:r>
          </a:p>
        </p:txBody>
      </p:sp>
      <p:sp>
        <p:nvSpPr>
          <p:cNvPr id="4" name="矩形 3"/>
          <p:cNvSpPr/>
          <p:nvPr/>
        </p:nvSpPr>
        <p:spPr>
          <a:xfrm>
            <a:off x="185738" y="4521463"/>
            <a:ext cx="7992888" cy="2336537"/>
          </a:xfrm>
          <a:prstGeom prst="rect">
            <a:avLst/>
          </a:prstGeom>
          <a:solidFill>
            <a:schemeClr val="accent3">
              <a:lumMod val="90000"/>
            </a:schemeClr>
          </a:solidFill>
          <a:ln>
            <a:noFill/>
          </a:ln>
          <a:effectLst/>
        </p:spPr>
        <p:txBody>
          <a:bodyPr wrap="square">
            <a:spAutoFit/>
          </a:bodyPr>
          <a:lstStyle/>
          <a:p>
            <a:pPr marL="342900" indent="-342900" algn="l" eaLnBrk="1" hangingPunct="1">
              <a:lnSpc>
                <a:spcPts val="3500"/>
              </a:lnSpc>
            </a:pPr>
            <a:r>
              <a:rPr lang="zh-CN" altLang="en-US" sz="2400" b="0" dirty="0">
                <a:solidFill>
                  <a:schemeClr val="tx1"/>
                </a:solidFill>
                <a:latin typeface="宋体" panose="02010600030101010101" pitchFamily="2" charset="-122"/>
                <a:ea typeface="宋体" panose="02010600030101010101" pitchFamily="2" charset="-122"/>
              </a:rPr>
              <a:t>第</a:t>
            </a:r>
            <a:r>
              <a:rPr lang="en-US" altLang="zh-CN" sz="2400" b="0" dirty="0">
                <a:solidFill>
                  <a:schemeClr val="tx1"/>
                </a:solidFill>
                <a:latin typeface="宋体" panose="02010600030101010101" pitchFamily="2" charset="-122"/>
                <a:ea typeface="宋体" panose="02010600030101010101" pitchFamily="2" charset="-122"/>
              </a:rPr>
              <a:t>1</a:t>
            </a:r>
            <a:r>
              <a:rPr lang="zh-CN" altLang="en-US" sz="2400" b="0" dirty="0">
                <a:solidFill>
                  <a:schemeClr val="tx1"/>
                </a:solidFill>
                <a:latin typeface="宋体" panose="02010600030101010101" pitchFamily="2" charset="-122"/>
                <a:ea typeface="宋体" panose="02010600030101010101" pitchFamily="2" charset="-122"/>
              </a:rPr>
              <a:t>步：建表</a:t>
            </a:r>
          </a:p>
          <a:p>
            <a:pPr marL="342900" indent="-342900" algn="l" eaLnBrk="1" hangingPunct="1">
              <a:lnSpc>
                <a:spcPts val="3500"/>
              </a:lnSpc>
            </a:pPr>
            <a:r>
              <a:rPr lang="en-US" altLang="zh-CN" sz="2400" b="0" dirty="0">
                <a:solidFill>
                  <a:schemeClr val="tx1"/>
                </a:solidFill>
                <a:latin typeface="Times New Roman" panose="02020603050405020304" pitchFamily="18" charset="0"/>
              </a:rPr>
              <a:t>CREATE  TABLE  </a:t>
            </a:r>
            <a:r>
              <a:rPr lang="en-US" altLang="zh-CN" sz="2400" b="0" dirty="0" err="1">
                <a:solidFill>
                  <a:schemeClr val="tx1"/>
                </a:solidFill>
                <a:latin typeface="Times New Roman" panose="02020603050405020304" pitchFamily="18" charset="0"/>
              </a:rPr>
              <a:t>Dept_age</a:t>
            </a:r>
            <a:endParaRPr lang="en-US" altLang="zh-CN" sz="2400" b="0" dirty="0">
              <a:solidFill>
                <a:schemeClr val="tx1"/>
              </a:solidFill>
              <a:latin typeface="Times New Roman" panose="02020603050405020304" pitchFamily="18" charset="0"/>
            </a:endParaRPr>
          </a:p>
          <a:p>
            <a:pPr marL="342900" indent="-342900" algn="l" eaLnBrk="1" hangingPunct="1">
              <a:lnSpc>
                <a:spcPts val="3500"/>
              </a:lnSpc>
            </a:pPr>
            <a:r>
              <a:rPr lang="en-US" altLang="zh-CN" sz="2400" b="0" dirty="0">
                <a:solidFill>
                  <a:schemeClr val="tx1"/>
                </a:solidFill>
                <a:latin typeface="Times New Roman" panose="02020603050405020304" pitchFamily="18" charset="0"/>
              </a:rPr>
              <a:t> (   </a:t>
            </a:r>
            <a:r>
              <a:rPr lang="en-US" altLang="zh-CN" sz="2400" b="0" dirty="0" err="1">
                <a:solidFill>
                  <a:schemeClr val="tx1"/>
                </a:solidFill>
                <a:latin typeface="Times New Roman" panose="02020603050405020304" pitchFamily="18" charset="0"/>
              </a:rPr>
              <a:t>Sdept</a:t>
            </a:r>
            <a:r>
              <a:rPr lang="en-US" altLang="zh-CN" sz="2400" b="0" dirty="0">
                <a:solidFill>
                  <a:schemeClr val="tx1"/>
                </a:solidFill>
                <a:latin typeface="Times New Roman" panose="02020603050405020304" pitchFamily="18" charset="0"/>
              </a:rPr>
              <a:t>  CHAR(15) </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          	</a:t>
            </a:r>
            <a:r>
              <a:rPr lang="en-US" altLang="zh-CN" sz="2400" b="0" dirty="0">
                <a:solidFill>
                  <a:schemeClr val="tx1"/>
                </a:solidFill>
                <a:latin typeface="宋体" panose="02010600030101010101" pitchFamily="2" charset="-122"/>
                <a:ea typeface="宋体" panose="02010600030101010101" pitchFamily="2" charset="-122"/>
              </a:rPr>
              <a:t>/* </a:t>
            </a:r>
            <a:r>
              <a:rPr lang="zh-CN" altLang="en-US" sz="2400" b="0" dirty="0">
                <a:solidFill>
                  <a:schemeClr val="tx1"/>
                </a:solidFill>
                <a:latin typeface="宋体" panose="02010600030101010101" pitchFamily="2" charset="-122"/>
                <a:ea typeface="宋体" panose="02010600030101010101" pitchFamily="2" charset="-122"/>
              </a:rPr>
              <a:t>系名*</a:t>
            </a:r>
            <a:r>
              <a:rPr lang="en-US" altLang="zh-CN" sz="2400" b="0" dirty="0">
                <a:solidFill>
                  <a:schemeClr val="tx1"/>
                </a:solidFill>
                <a:latin typeface="宋体" panose="02010600030101010101" pitchFamily="2" charset="-122"/>
                <a:ea typeface="宋体" panose="02010600030101010101" pitchFamily="2" charset="-122"/>
              </a:rPr>
              <a:t>/</a:t>
            </a:r>
          </a:p>
          <a:p>
            <a:pPr marL="342900" indent="-342900" algn="l" eaLnBrk="1" hangingPunct="1">
              <a:lnSpc>
                <a:spcPts val="3500"/>
              </a:lnSpc>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Avg_age</a:t>
            </a:r>
            <a:r>
              <a:rPr lang="en-US" altLang="zh-CN" sz="2400" b="0" dirty="0">
                <a:solidFill>
                  <a:schemeClr val="tx1"/>
                </a:solidFill>
                <a:latin typeface="Times New Roman" panose="02020603050405020304" pitchFamily="18" charset="0"/>
              </a:rPr>
              <a:t> SMALLINT                    </a:t>
            </a:r>
            <a:r>
              <a:rPr lang="en-US" altLang="zh-CN" sz="2400" b="0" dirty="0">
                <a:solidFill>
                  <a:schemeClr val="tx1"/>
                </a:solidFill>
                <a:latin typeface="宋体" panose="02010600030101010101" pitchFamily="2" charset="-122"/>
                <a:ea typeface="宋体" panose="02010600030101010101" pitchFamily="2" charset="-122"/>
              </a:rPr>
              <a:t>/*</a:t>
            </a:r>
            <a:r>
              <a:rPr lang="zh-CN" altLang="en-US" sz="2400" b="0" dirty="0">
                <a:solidFill>
                  <a:schemeClr val="tx1"/>
                </a:solidFill>
                <a:latin typeface="宋体" panose="02010600030101010101" pitchFamily="2" charset="-122"/>
                <a:ea typeface="宋体" panose="02010600030101010101" pitchFamily="2" charset="-122"/>
              </a:rPr>
              <a:t>学生平均年龄*</a:t>
            </a:r>
            <a:r>
              <a:rPr lang="en-US" altLang="zh-CN" sz="2400" b="0" dirty="0">
                <a:solidFill>
                  <a:schemeClr val="tx1"/>
                </a:solidFill>
                <a:latin typeface="宋体" panose="02010600030101010101" pitchFamily="2" charset="-122"/>
                <a:ea typeface="宋体" panose="02010600030101010101" pitchFamily="2" charset="-122"/>
              </a:rPr>
              <a:t>/</a:t>
            </a:r>
            <a:endParaRPr lang="en-US" altLang="zh-CN" sz="2400" b="0" dirty="0">
              <a:solidFill>
                <a:schemeClr val="tx1"/>
              </a:solidFill>
              <a:latin typeface="Times New Roman" panose="02020603050405020304" pitchFamily="18" charset="0"/>
            </a:endParaRPr>
          </a:p>
          <a:p>
            <a:pPr marL="342900" indent="-342900" algn="l" eaLnBrk="1" hangingPunct="1">
              <a:lnSpc>
                <a:spcPts val="3500"/>
              </a:lnSpc>
            </a:pP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   	</a:t>
            </a:r>
            <a:endParaRPr lang="en-US" altLang="zh-CN" sz="2400" b="0" dirty="0">
              <a:solidFill>
                <a:schemeClr val="tx1"/>
              </a:solidFill>
              <a:latin typeface="宋体" panose="02010600030101010101" pitchFamily="2" charset="-122"/>
              <a:ea typeface="宋体" panose="02010600030101010101" pitchFamily="2" charset="-122"/>
            </a:endParaRPr>
          </a:p>
        </p:txBody>
      </p:sp>
      <p:sp>
        <p:nvSpPr>
          <p:cNvPr id="6" name="矩形 5"/>
          <p:cNvSpPr/>
          <p:nvPr/>
        </p:nvSpPr>
        <p:spPr>
          <a:xfrm>
            <a:off x="755576" y="2708920"/>
            <a:ext cx="4104456" cy="1438855"/>
          </a:xfrm>
          <a:prstGeom prst="rect">
            <a:avLst/>
          </a:prstGeom>
          <a:solidFill>
            <a:schemeClr val="accent2">
              <a:lumMod val="40000"/>
              <a:lumOff val="60000"/>
            </a:schemeClr>
          </a:solidFill>
          <a:ln>
            <a:noFill/>
          </a:ln>
          <a:effectLst/>
        </p:spPr>
        <p:txBody>
          <a:bodyPr wrap="square">
            <a:spAutoFit/>
          </a:bodyPr>
          <a:lstStyle/>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SELECT  </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Sdept</a:t>
            </a: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AVG(Sage)            </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FROM  Student         </a:t>
            </a:r>
          </a:p>
          <a:p>
            <a:pPr marL="342900" indent="-342900" algn="l" eaLnBrk="1" hangingPunct="1">
              <a:lnSpc>
                <a:spcPts val="3500"/>
              </a:lnSpc>
            </a:pPr>
            <a:r>
              <a:rPr lang="en-US" altLang="zh-CN"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GROUP BY </a:t>
            </a:r>
            <a:r>
              <a:rPr lang="en-US" altLang="zh-CN" sz="24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Sdept</a:t>
            </a:r>
            <a:endParaRPr lang="zh-CN" altLang="en-US" sz="2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连接符 8"/>
          <p:cNvCxnSpPr/>
          <p:nvPr/>
        </p:nvCxnSpPr>
        <p:spPr bwMode="auto">
          <a:xfrm>
            <a:off x="971600" y="1906390"/>
            <a:ext cx="4176464" cy="0"/>
          </a:xfrm>
          <a:prstGeom prst="line">
            <a:avLst/>
          </a:prstGeom>
          <a:noFill/>
          <a:ln w="571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H="1">
            <a:off x="2483768" y="1998925"/>
            <a:ext cx="792088" cy="709995"/>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内容占位符 2"/>
          <p:cNvSpPr txBox="1">
            <a:spLocks/>
          </p:cNvSpPr>
          <p:nvPr/>
        </p:nvSpPr>
        <p:spPr bwMode="auto">
          <a:xfrm>
            <a:off x="554125" y="1811238"/>
            <a:ext cx="7992888" cy="2336537"/>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宋体" panose="02010600030101010101" pitchFamily="2" charset="-122"/>
                <a:ea typeface="宋体" panose="02010600030101010101" pitchFamily="2" charset="-122"/>
              </a:defRPr>
            </a:lvl1pPr>
          </a:lstStyle>
          <a:p>
            <a:r>
              <a:rPr lang="zh-CN" altLang="en-US" dirty="0"/>
              <a:t>第</a:t>
            </a:r>
            <a:r>
              <a:rPr lang="en-US" altLang="zh-CN" dirty="0"/>
              <a:t>2</a:t>
            </a:r>
            <a:r>
              <a:rPr lang="zh-CN" altLang="en-US" dirty="0"/>
              <a:t>步：插入数据</a:t>
            </a:r>
          </a:p>
          <a:p>
            <a:r>
              <a:rPr lang="zh-CN" altLang="en-US" dirty="0"/>
              <a:t>        </a:t>
            </a:r>
            <a:r>
              <a:rPr lang="en-US" altLang="zh-CN" dirty="0">
                <a:latin typeface="Times New Roman" panose="02020603050405020304" pitchFamily="18" charset="0"/>
                <a:ea typeface="굴림" pitchFamily="50" charset="-127"/>
              </a:rPr>
              <a:t>INSERT  INTO  </a:t>
            </a:r>
            <a:r>
              <a:rPr lang="en-US" altLang="zh-CN" dirty="0" err="1">
                <a:latin typeface="Times New Roman" panose="02020603050405020304" pitchFamily="18" charset="0"/>
                <a:ea typeface="굴림" pitchFamily="50" charset="-127"/>
              </a:rPr>
              <a:t>Dept_age</a:t>
            </a:r>
            <a:r>
              <a:rPr lang="en-US" altLang="zh-CN" dirty="0">
                <a:latin typeface="Times New Roman" panose="02020603050405020304" pitchFamily="18" charset="0"/>
                <a:ea typeface="굴림" pitchFamily="50" charset="-127"/>
              </a:rPr>
              <a:t>(</a:t>
            </a:r>
            <a:r>
              <a:rPr lang="en-US" altLang="zh-CN" dirty="0" err="1">
                <a:latin typeface="Times New Roman" panose="02020603050405020304" pitchFamily="18" charset="0"/>
                <a:ea typeface="굴림" pitchFamily="50" charset="-127"/>
              </a:rPr>
              <a:t>Sdept</a:t>
            </a:r>
            <a:r>
              <a:rPr lang="zh-CN" altLang="en-US" dirty="0">
                <a:latin typeface="Times New Roman" panose="02020603050405020304" pitchFamily="18" charset="0"/>
                <a:ea typeface="굴림" pitchFamily="50" charset="-127"/>
              </a:rPr>
              <a:t>，</a:t>
            </a:r>
            <a:r>
              <a:rPr lang="en-US" altLang="zh-CN" dirty="0" err="1">
                <a:latin typeface="Times New Roman" panose="02020603050405020304" pitchFamily="18" charset="0"/>
                <a:ea typeface="굴림" pitchFamily="50" charset="-127"/>
              </a:rPr>
              <a:t>Avg_age</a:t>
            </a:r>
            <a:r>
              <a:rPr lang="en-US" altLang="zh-CN" dirty="0">
                <a:latin typeface="Times New Roman" panose="02020603050405020304" pitchFamily="18" charset="0"/>
                <a:ea typeface="굴림" pitchFamily="50" charset="-127"/>
              </a:rPr>
              <a:t>)</a:t>
            </a:r>
          </a:p>
          <a:p>
            <a:r>
              <a:rPr lang="en-US" altLang="zh-CN" dirty="0">
                <a:latin typeface="Times New Roman" panose="02020603050405020304" pitchFamily="18" charset="0"/>
                <a:ea typeface="굴림" pitchFamily="50" charset="-127"/>
              </a:rPr>
              <a:t>                    SELECT  </a:t>
            </a:r>
            <a:r>
              <a:rPr lang="en-US" altLang="zh-CN" dirty="0" err="1">
                <a:latin typeface="Times New Roman" panose="02020603050405020304" pitchFamily="18" charset="0"/>
                <a:ea typeface="굴림" pitchFamily="50" charset="-127"/>
              </a:rPr>
              <a:t>Sdept</a:t>
            </a:r>
            <a:r>
              <a:rPr lang="zh-CN" altLang="en-US" dirty="0">
                <a:latin typeface="Times New Roman" panose="02020603050405020304" pitchFamily="18" charset="0"/>
                <a:ea typeface="굴림" pitchFamily="50" charset="-127"/>
              </a:rPr>
              <a:t>，</a:t>
            </a:r>
            <a:r>
              <a:rPr lang="en-US" altLang="zh-CN" dirty="0">
                <a:latin typeface="Times New Roman" panose="02020603050405020304" pitchFamily="18" charset="0"/>
                <a:ea typeface="굴림" pitchFamily="50" charset="-127"/>
              </a:rPr>
              <a:t>AVG(Sage)</a:t>
            </a:r>
          </a:p>
          <a:p>
            <a:r>
              <a:rPr lang="en-US" altLang="zh-CN" dirty="0">
                <a:latin typeface="Times New Roman" panose="02020603050405020304" pitchFamily="18" charset="0"/>
                <a:ea typeface="굴림" pitchFamily="50" charset="-127"/>
              </a:rPr>
              <a:t>                    FROM  Student</a:t>
            </a:r>
          </a:p>
          <a:p>
            <a:r>
              <a:rPr lang="en-US" altLang="zh-CN" dirty="0">
                <a:latin typeface="Times New Roman" panose="02020603050405020304" pitchFamily="18" charset="0"/>
                <a:ea typeface="굴림" pitchFamily="50" charset="-127"/>
              </a:rPr>
              <a:t>                    GROUP BY </a:t>
            </a:r>
            <a:r>
              <a:rPr lang="en-US" altLang="zh-CN" dirty="0" err="1">
                <a:latin typeface="Times New Roman" panose="02020603050405020304" pitchFamily="18" charset="0"/>
                <a:ea typeface="굴림" pitchFamily="50" charset="-127"/>
              </a:rPr>
              <a:t>Sdept</a:t>
            </a:r>
            <a:r>
              <a:rPr lang="zh-CN" altLang="en-US" dirty="0">
                <a:latin typeface="Times New Roman" panose="02020603050405020304" pitchFamily="18" charset="0"/>
                <a:ea typeface="굴림" pitchFamily="50" charset="-127"/>
              </a:rPr>
              <a:t>；</a:t>
            </a:r>
          </a:p>
        </p:txBody>
      </p:sp>
    </p:spTree>
    <p:extLst>
      <p:ext uri="{BB962C8B-B14F-4D97-AF65-F5344CB8AC3E}">
        <p14:creationId xmlns:p14="http://schemas.microsoft.com/office/powerpoint/2010/main" val="3360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4423</TotalTime>
  <Words>3440</Words>
  <Application>Microsoft Office PowerPoint</Application>
  <PresentationFormat>全屏显示(4:3)</PresentationFormat>
  <Paragraphs>805</Paragraphs>
  <Slides>55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黑体</vt:lpstr>
      <vt:lpstr>华文新魏</vt:lpstr>
      <vt:lpstr>宋体</vt:lpstr>
      <vt:lpstr>Arial</vt:lpstr>
      <vt:lpstr>Calibri</vt:lpstr>
      <vt:lpstr>Lucida Sans Unicode</vt:lpstr>
      <vt:lpstr>Times New Roman</vt:lpstr>
      <vt:lpstr>Verdana</vt:lpstr>
      <vt:lpstr>Wingdings</vt:lpstr>
      <vt:lpstr>028betty_white</vt:lpstr>
      <vt:lpstr>数据库系统原理</vt:lpstr>
      <vt:lpstr>讲解纲要</vt:lpstr>
      <vt:lpstr>数据更新的操作类型</vt:lpstr>
      <vt:lpstr>插入元组</vt:lpstr>
      <vt:lpstr>插入元组</vt:lpstr>
      <vt:lpstr>插入元组：缺省目标列表达式</vt:lpstr>
      <vt:lpstr>插入元组：缺省属性值</vt:lpstr>
      <vt:lpstr>插入子查询结果</vt:lpstr>
      <vt:lpstr>插入子查询结果：示例</vt:lpstr>
      <vt:lpstr>插入操作思考问题</vt:lpstr>
      <vt:lpstr>插入操作总结</vt:lpstr>
      <vt:lpstr>修改数据</vt:lpstr>
      <vt:lpstr>修改数据</vt:lpstr>
      <vt:lpstr>修改数据：修改某一元组</vt:lpstr>
      <vt:lpstr>修改数据：修改多个元组</vt:lpstr>
      <vt:lpstr>修改数据：带子查询的修改语句</vt:lpstr>
      <vt:lpstr>修改数据：思考问题</vt:lpstr>
      <vt:lpstr>修改数据：总结</vt:lpstr>
      <vt:lpstr>删除数据</vt:lpstr>
      <vt:lpstr>删除数据</vt:lpstr>
      <vt:lpstr>删除数据：删除某一元组或多个元组</vt:lpstr>
      <vt:lpstr>删除数据：带子查询的删除</vt:lpstr>
      <vt:lpstr>删除数据：思考问题</vt:lpstr>
      <vt:lpstr>讲解纲要</vt:lpstr>
      <vt:lpstr>视图</vt:lpstr>
      <vt:lpstr>定义视图</vt:lpstr>
      <vt:lpstr>定义视图</vt:lpstr>
      <vt:lpstr>定义视图</vt:lpstr>
      <vt:lpstr>定义视图</vt:lpstr>
      <vt:lpstr>定义视图</vt:lpstr>
      <vt:lpstr>定义视图</vt:lpstr>
      <vt:lpstr>定义视图：多个基本表导出视图</vt:lpstr>
      <vt:lpstr>定义视图：视图导出视图</vt:lpstr>
      <vt:lpstr>定义视图：练习</vt:lpstr>
      <vt:lpstr>定义视图：问题分析</vt:lpstr>
      <vt:lpstr>删除视图</vt:lpstr>
      <vt:lpstr>删除视图</vt:lpstr>
      <vt:lpstr>讲解纲要</vt:lpstr>
      <vt:lpstr>视图查询</vt:lpstr>
      <vt:lpstr>视图查询</vt:lpstr>
      <vt:lpstr>视图查询</vt:lpstr>
      <vt:lpstr>视图查询：一个综合示例</vt:lpstr>
      <vt:lpstr>视图查询：视图消解法的应用局限</vt:lpstr>
      <vt:lpstr>视图查询：视图消解法的应用局限</vt:lpstr>
      <vt:lpstr>讲解纲要</vt:lpstr>
      <vt:lpstr>视图更新：修改数据</vt:lpstr>
      <vt:lpstr>视图更新</vt:lpstr>
      <vt:lpstr>视图更新：插入数据</vt:lpstr>
      <vt:lpstr>视图更新：删除数据</vt:lpstr>
      <vt:lpstr>视图更新约束</vt:lpstr>
      <vt:lpstr>视图总结</vt:lpstr>
      <vt:lpstr>课堂练习</vt:lpstr>
      <vt:lpstr>讲解纲要</vt:lpstr>
      <vt:lpstr>课后作业</vt:lpstr>
      <vt:lpstr>Thank you</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yiyo Lee</cp:lastModifiedBy>
  <cp:revision>163</cp:revision>
  <dcterms:created xsi:type="dcterms:W3CDTF">2013-05-28T06:12:06Z</dcterms:created>
  <dcterms:modified xsi:type="dcterms:W3CDTF">2020-03-24T00:51:53Z</dcterms:modified>
</cp:coreProperties>
</file>