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90" r:id="rId12"/>
    <p:sldId id="291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0B523A-7E63-4075-8119-12647AD030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2FC3BBD9-03AD-4E87-B4EB-F90727C97D51}">
      <dgm:prSet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补码最高一位为符号位，</a:t>
          </a:r>
          <a:r>
            <a:rPr lang="en-US" altLang="zh-CN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0</a:t>
          </a:r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</a:t>
          </a:r>
          <a:r>
            <a:rPr lang="en-US" altLang="zh-CN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负</a:t>
          </a:r>
        </a:p>
      </dgm:t>
    </dgm:pt>
    <dgm:pt modelId="{902E2209-19B4-404F-8206-0C8427B08B3F}" cxnId="{0F151895-74FF-47AA-9360-975B25DD86EF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F23502-E55E-41F0-A91B-ADC9DBCE0D68}" cxnId="{0F151895-74FF-47AA-9360-975B25DD86EF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2EDFDB-8689-46DD-A738-811D4EAE0A8F}">
      <dgm:prSet phldrT="[文本]"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补码零有唯一编码</a:t>
          </a:r>
        </a:p>
      </dgm:t>
    </dgm:pt>
    <dgm:pt modelId="{4CCF8898-A259-47B1-87E4-2EAC0D487DA1}" cxnId="{78DBDD87-AD17-4ABB-883A-199FBB5A8D1C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9300B4-E8B3-4291-83D3-27CEDD613A14}" cxnId="{78DBDD87-AD17-4ABB-883A-199FBB5A8D1C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DBB39-ECD0-4222-8A74-3887DFECE875}">
      <dgm:prSet phldrT="[文本]"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补码能很好用于加减运算</a:t>
          </a:r>
        </a:p>
      </dgm:t>
    </dgm:pt>
    <dgm:pt modelId="{A1256655-54E0-4FC0-9A74-A56D24B5692C}" cxnId="{31A96919-84E9-4E8C-8F31-FAF453C3B311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3CADB7-45CC-453F-BE35-790CA5CE2E7C}" cxnId="{31A96919-84E9-4E8C-8F31-FAF453C3B311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CDD878-C8D5-4E08-909A-DCE74EC75101}">
      <dgm:prSet phldrT="[文本]"/>
      <dgm:spPr/>
      <dgm:t>
        <a:bodyPr/>
        <a:lstStyle/>
        <a:p>
          <a:r>
            <a:rPr lang="zh-CN" altLang="en-US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补码满足  </a:t>
          </a:r>
          <a:r>
            <a:rPr lang="en-US" altLang="zh-CN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[-</a:t>
          </a:r>
          <a:r>
            <a:rPr lang="en-US" altLang="zh-CN" b="0" i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en-US" altLang="zh-CN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]</a:t>
          </a:r>
          <a:r>
            <a:rPr lang="zh-CN" altLang="en-US" b="0" baseline="-25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</a:t>
          </a:r>
          <a:r>
            <a:rPr lang="en-US" altLang="zh-CN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+ [</a:t>
          </a:r>
          <a:r>
            <a:rPr lang="en-US" altLang="zh-CN" b="0" i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x</a:t>
          </a:r>
          <a:r>
            <a:rPr lang="en-US" altLang="zh-CN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]</a:t>
          </a:r>
          <a:r>
            <a:rPr lang="zh-CN" altLang="en-US" b="0" baseline="-25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补</a:t>
          </a:r>
          <a:r>
            <a:rPr lang="en-US" altLang="zh-CN" b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=0</a:t>
          </a:r>
          <a:endParaRPr lang="zh-CN" altLang="en-US" b="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61D32-08CF-4BF9-8A90-F5ED0C7F5E0E}" cxnId="{CB254263-8DEE-4D91-A0BB-215A224F817A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CE5F1E-4C3D-46CB-ABEB-1EE4DD0F8CFF}" cxnId="{CB254263-8DEE-4D91-A0BB-215A224F817A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6467D2-6B10-4178-A39A-D04DC6E07F59}">
      <dgm:prSet phldrT="[文本]"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最高位参与演算，与其它位一样对待</a:t>
          </a:r>
        </a:p>
      </dgm:t>
    </dgm:pt>
    <dgm:pt modelId="{FA24B168-D526-4FCF-A274-5589BB0ECA61}" cxnId="{CB2CBD1D-C4C0-44BF-9B9C-0C7B95935EFA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8847E-7399-4775-9AB2-37458224D3DB}" cxnId="{CB2CBD1D-C4C0-44BF-9B9C-0C7B95935EFA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000156-61C3-4AB7-AC3A-C5BAAE043A8E}">
      <dgm:prSet phldrT="[文本]"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楷体" panose="02010609060101010101" pitchFamily="49" charset="-122"/>
            </a:rPr>
            <a:t>扩展方便</a:t>
          </a:r>
          <a:endParaRPr lang="zh-CN" altLang="en-US" b="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F02BA-9B6B-4889-A0C3-FDA0C9956462}" cxnId="{0DAB28F3-2AE1-42BB-B79C-F66A837EAC1B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5C0C6D-762F-4C13-B7BA-82887CEEE43A}" cxnId="{0DAB28F3-2AE1-42BB-B79C-F66A837EAC1B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1B167D-DB50-46B1-A70A-B9458BE7B2B1}">
      <dgm:prSet phldrT="[文本]"/>
      <dgm:spPr/>
      <dgm:t>
        <a:bodyPr/>
        <a:lstStyle/>
        <a:p>
          <a:r>
            <a:rPr lang="zh-CN" altLang="en-US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算术移位</a:t>
          </a:r>
          <a:r>
            <a:rPr lang="en-US" altLang="zh-CN" b="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	</a:t>
          </a:r>
          <a:endParaRPr lang="zh-CN" altLang="en-US" b="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D48FE0-4F8F-44D5-AD87-FB292FA937C2}" cxnId="{49790580-D204-46D4-8279-EA9CA8C8712D}" type="par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E1C7F5-A339-4BFE-8DD3-4AAF561003B0}" cxnId="{49790580-D204-46D4-8279-EA9CA8C8712D}" type="sibTrans">
      <dgm:prSet/>
      <dgm:spPr/>
      <dgm:t>
        <a:bodyPr/>
        <a:lstStyle/>
        <a:p>
          <a:endParaRPr lang="zh-CN" altLang="en-US" b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55FBBF-A53D-4C5A-B5D0-BA647F00E689}" type="pres">
      <dgm:prSet presAssocID="{C70B523A-7E63-4075-8119-12647AD030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8AB1FCC2-C34E-4685-9685-4005C02F603F}" type="pres">
      <dgm:prSet presAssocID="{C70B523A-7E63-4075-8119-12647AD03061}" presName="Name1" presStyleCnt="0"/>
      <dgm:spPr/>
    </dgm:pt>
    <dgm:pt modelId="{B49A5482-AF99-4E60-8E07-539D70E2E611}" type="pres">
      <dgm:prSet presAssocID="{C70B523A-7E63-4075-8119-12647AD03061}" presName="cycle" presStyleCnt="0"/>
      <dgm:spPr/>
    </dgm:pt>
    <dgm:pt modelId="{1E92CEDB-BD0F-4891-A6F9-F36BD885D197}" type="pres">
      <dgm:prSet presAssocID="{C70B523A-7E63-4075-8119-12647AD03061}" presName="srcNode" presStyleLbl="node1" presStyleIdx="0" presStyleCnt="7"/>
      <dgm:spPr/>
    </dgm:pt>
    <dgm:pt modelId="{10F6708D-1261-4D73-877E-25D8E5967515}" type="pres">
      <dgm:prSet presAssocID="{C70B523A-7E63-4075-8119-12647AD0306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9A767DC-B18C-4F96-9EE9-E3C16BDA50FA}" type="pres">
      <dgm:prSet presAssocID="{C70B523A-7E63-4075-8119-12647AD03061}" presName="extraNode" presStyleLbl="node1" presStyleIdx="0" presStyleCnt="7"/>
      <dgm:spPr/>
    </dgm:pt>
    <dgm:pt modelId="{8E73B018-D96E-4471-8F26-9230E926C78F}" type="pres">
      <dgm:prSet presAssocID="{C70B523A-7E63-4075-8119-12647AD03061}" presName="dstNode" presStyleLbl="node1" presStyleIdx="0" presStyleCnt="7"/>
      <dgm:spPr/>
    </dgm:pt>
    <dgm:pt modelId="{5F918F2C-8A63-4848-AE23-7303CE8DF486}" type="pres">
      <dgm:prSet presAssocID="{2FC3BBD9-03AD-4E87-B4EB-F90727C97D51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E21131-7405-47BF-8AF3-04BB194FE551}" type="pres">
      <dgm:prSet presAssocID="{2FC3BBD9-03AD-4E87-B4EB-F90727C97D51}" presName="accent_1" presStyleCnt="0"/>
      <dgm:spPr/>
    </dgm:pt>
    <dgm:pt modelId="{A780F1AB-6620-4137-BD99-CABFC8F00783}" type="pres">
      <dgm:prSet presAssocID="{2FC3BBD9-03AD-4E87-B4EB-F90727C97D51}" presName="accentRepeatNode" presStyleLbl="solidFgAcc1" presStyleIdx="0" presStyleCnt="7"/>
      <dgm:spPr/>
    </dgm:pt>
    <dgm:pt modelId="{5F4C89EA-D7B5-4577-AB5F-6B7999339F85}" type="pres">
      <dgm:prSet presAssocID="{C32EDFDB-8689-46DD-A738-811D4EAE0A8F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7282A2-4F0D-4FCE-B703-645217CD6E59}" type="pres">
      <dgm:prSet presAssocID="{C32EDFDB-8689-46DD-A738-811D4EAE0A8F}" presName="accent_2" presStyleCnt="0"/>
      <dgm:spPr/>
    </dgm:pt>
    <dgm:pt modelId="{97BC09A0-91AD-46CB-9DC6-D07AFEAEDBA7}" type="pres">
      <dgm:prSet presAssocID="{C32EDFDB-8689-46DD-A738-811D4EAE0A8F}" presName="accentRepeatNode" presStyleLbl="solidFgAcc1" presStyleIdx="1" presStyleCnt="7"/>
      <dgm:spPr/>
    </dgm:pt>
    <dgm:pt modelId="{BF0AA6EC-C8B2-493D-88A5-6D2D95A0F8C5}" type="pres">
      <dgm:prSet presAssocID="{645DBB39-ECD0-4222-8A74-3887DFECE87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5C59AB-BA59-4335-B149-A591E091ED4B}" type="pres">
      <dgm:prSet presAssocID="{645DBB39-ECD0-4222-8A74-3887DFECE875}" presName="accent_3" presStyleCnt="0"/>
      <dgm:spPr/>
    </dgm:pt>
    <dgm:pt modelId="{65069D33-A45B-41FA-A681-53ECAA656EF1}" type="pres">
      <dgm:prSet presAssocID="{645DBB39-ECD0-4222-8A74-3887DFECE875}" presName="accentRepeatNode" presStyleLbl="solidFgAcc1" presStyleIdx="2" presStyleCnt="7"/>
      <dgm:spPr/>
    </dgm:pt>
    <dgm:pt modelId="{6387D06A-4E6E-4140-9BCA-4C231B28C281}" type="pres">
      <dgm:prSet presAssocID="{04CDD878-C8D5-4E08-909A-DCE74EC7510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FD669D-03C1-40B3-8F45-C6C94454B26C}" type="pres">
      <dgm:prSet presAssocID="{04CDD878-C8D5-4E08-909A-DCE74EC75101}" presName="accent_4" presStyleCnt="0"/>
      <dgm:spPr/>
    </dgm:pt>
    <dgm:pt modelId="{19FE8BD5-9D6C-46FA-A804-65EA13E2D43D}" type="pres">
      <dgm:prSet presAssocID="{04CDD878-C8D5-4E08-909A-DCE74EC75101}" presName="accentRepeatNode" presStyleLbl="solidFgAcc1" presStyleIdx="3" presStyleCnt="7"/>
      <dgm:spPr/>
    </dgm:pt>
    <dgm:pt modelId="{88F0C89B-466E-43FF-ADCD-7B144D7E6E8D}" type="pres">
      <dgm:prSet presAssocID="{4E6467D2-6B10-4178-A39A-D04DC6E07F59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BC2B9-7BC5-499A-A491-B670CF9065B2}" type="pres">
      <dgm:prSet presAssocID="{4E6467D2-6B10-4178-A39A-D04DC6E07F59}" presName="accent_5" presStyleCnt="0"/>
      <dgm:spPr/>
    </dgm:pt>
    <dgm:pt modelId="{5B6361E7-C697-4241-8028-4CC6FC593021}" type="pres">
      <dgm:prSet presAssocID="{4E6467D2-6B10-4178-A39A-D04DC6E07F59}" presName="accentRepeatNode" presStyleLbl="solidFgAcc1" presStyleIdx="4" presStyleCnt="7"/>
      <dgm:spPr/>
    </dgm:pt>
    <dgm:pt modelId="{D911BF21-4142-4408-A85D-25F66698616C}" type="pres">
      <dgm:prSet presAssocID="{C5000156-61C3-4AB7-AC3A-C5BAAE043A8E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754BD-3655-4C04-BAE1-10616EB3A595}" type="pres">
      <dgm:prSet presAssocID="{C5000156-61C3-4AB7-AC3A-C5BAAE043A8E}" presName="accent_6" presStyleCnt="0"/>
      <dgm:spPr/>
    </dgm:pt>
    <dgm:pt modelId="{19019323-8FA8-49C5-97D7-8ABC31E884F2}" type="pres">
      <dgm:prSet presAssocID="{C5000156-61C3-4AB7-AC3A-C5BAAE043A8E}" presName="accentRepeatNode" presStyleLbl="solidFgAcc1" presStyleIdx="5" presStyleCnt="7"/>
      <dgm:spPr/>
    </dgm:pt>
    <dgm:pt modelId="{BD341B94-15D8-492A-8557-80459431B8D0}" type="pres">
      <dgm:prSet presAssocID="{D61B167D-DB50-46B1-A70A-B9458BE7B2B1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EA23E-9144-4700-AAE4-0BE2AC7457A4}" type="pres">
      <dgm:prSet presAssocID="{D61B167D-DB50-46B1-A70A-B9458BE7B2B1}" presName="accent_7" presStyleCnt="0"/>
      <dgm:spPr/>
    </dgm:pt>
    <dgm:pt modelId="{DDC25F6E-81AF-4990-968E-2CB881738BD3}" type="pres">
      <dgm:prSet presAssocID="{D61B167D-DB50-46B1-A70A-B9458BE7B2B1}" presName="accentRepeatNode" presStyleLbl="solidFgAcc1" presStyleIdx="6" presStyleCnt="7"/>
      <dgm:spPr/>
    </dgm:pt>
  </dgm:ptLst>
  <dgm:cxnLst>
    <dgm:cxn modelId="{7F2F5A97-FD96-4934-B881-CB8472B1CF8F}" type="presOf" srcId="{4E6467D2-6B10-4178-A39A-D04DC6E07F59}" destId="{88F0C89B-466E-43FF-ADCD-7B144D7E6E8D}" srcOrd="0" destOrd="0" presId="urn:microsoft.com/office/officeart/2008/layout/VerticalCurvedList"/>
    <dgm:cxn modelId="{C8DC1754-2003-469A-8FFF-D32BFCE98F0B}" type="presOf" srcId="{645DBB39-ECD0-4222-8A74-3887DFECE875}" destId="{BF0AA6EC-C8B2-493D-88A5-6D2D95A0F8C5}" srcOrd="0" destOrd="0" presId="urn:microsoft.com/office/officeart/2008/layout/VerticalCurvedList"/>
    <dgm:cxn modelId="{CB2CBD1D-C4C0-44BF-9B9C-0C7B95935EFA}" srcId="{C70B523A-7E63-4075-8119-12647AD03061}" destId="{4E6467D2-6B10-4178-A39A-D04DC6E07F59}" srcOrd="4" destOrd="0" parTransId="{FA24B168-D526-4FCF-A274-5589BB0ECA61}" sibTransId="{2378847E-7399-4775-9AB2-37458224D3DB}"/>
    <dgm:cxn modelId="{0DAB28F3-2AE1-42BB-B79C-F66A837EAC1B}" srcId="{C70B523A-7E63-4075-8119-12647AD03061}" destId="{C5000156-61C3-4AB7-AC3A-C5BAAE043A8E}" srcOrd="5" destOrd="0" parTransId="{AB2F02BA-9B6B-4889-A0C3-FDA0C9956462}" sibTransId="{6B5C0C6D-762F-4C13-B7BA-82887CEEE43A}"/>
    <dgm:cxn modelId="{31A96919-84E9-4E8C-8F31-FAF453C3B311}" srcId="{C70B523A-7E63-4075-8119-12647AD03061}" destId="{645DBB39-ECD0-4222-8A74-3887DFECE875}" srcOrd="2" destOrd="0" parTransId="{A1256655-54E0-4FC0-9A74-A56D24B5692C}" sibTransId="{283CADB7-45CC-453F-BE35-790CA5CE2E7C}"/>
    <dgm:cxn modelId="{810D8792-6A0F-4757-B117-9FF455FA5EC5}" type="presOf" srcId="{04CDD878-C8D5-4E08-909A-DCE74EC75101}" destId="{6387D06A-4E6E-4140-9BCA-4C231B28C281}" srcOrd="0" destOrd="0" presId="urn:microsoft.com/office/officeart/2008/layout/VerticalCurvedList"/>
    <dgm:cxn modelId="{309EBEBE-D29D-4EA9-9A77-59829B086231}" type="presOf" srcId="{D61B167D-DB50-46B1-A70A-B9458BE7B2B1}" destId="{BD341B94-15D8-492A-8557-80459431B8D0}" srcOrd="0" destOrd="0" presId="urn:microsoft.com/office/officeart/2008/layout/VerticalCurvedList"/>
    <dgm:cxn modelId="{49790580-D204-46D4-8279-EA9CA8C8712D}" srcId="{C70B523A-7E63-4075-8119-12647AD03061}" destId="{D61B167D-DB50-46B1-A70A-B9458BE7B2B1}" srcOrd="6" destOrd="0" parTransId="{28D48FE0-4F8F-44D5-AD87-FB292FA937C2}" sibTransId="{14E1C7F5-A339-4BFE-8DD3-4AAF561003B0}"/>
    <dgm:cxn modelId="{B095CBF8-E40B-4755-B71B-806D074BB65C}" type="presOf" srcId="{C5000156-61C3-4AB7-AC3A-C5BAAE043A8E}" destId="{D911BF21-4142-4408-A85D-25F66698616C}" srcOrd="0" destOrd="0" presId="urn:microsoft.com/office/officeart/2008/layout/VerticalCurvedList"/>
    <dgm:cxn modelId="{0F151895-74FF-47AA-9360-975B25DD86EF}" srcId="{C70B523A-7E63-4075-8119-12647AD03061}" destId="{2FC3BBD9-03AD-4E87-B4EB-F90727C97D51}" srcOrd="0" destOrd="0" parTransId="{902E2209-19B4-404F-8206-0C8427B08B3F}" sibTransId="{88F23502-E55E-41F0-A91B-ADC9DBCE0D68}"/>
    <dgm:cxn modelId="{C06FE69F-B580-4DAE-9817-11FBBE2BD837}" type="presOf" srcId="{2FC3BBD9-03AD-4E87-B4EB-F90727C97D51}" destId="{5F918F2C-8A63-4848-AE23-7303CE8DF486}" srcOrd="0" destOrd="0" presId="urn:microsoft.com/office/officeart/2008/layout/VerticalCurvedList"/>
    <dgm:cxn modelId="{6E39921E-FB76-4075-9A79-342A5FCF1760}" type="presOf" srcId="{C32EDFDB-8689-46DD-A738-811D4EAE0A8F}" destId="{5F4C89EA-D7B5-4577-AB5F-6B7999339F85}" srcOrd="0" destOrd="0" presId="urn:microsoft.com/office/officeart/2008/layout/VerticalCurvedList"/>
    <dgm:cxn modelId="{784E3AC6-57AB-44F3-BA0B-2940500A038B}" type="presOf" srcId="{88F23502-E55E-41F0-A91B-ADC9DBCE0D68}" destId="{10F6708D-1261-4D73-877E-25D8E5967515}" srcOrd="0" destOrd="0" presId="urn:microsoft.com/office/officeart/2008/layout/VerticalCurvedList"/>
    <dgm:cxn modelId="{78DBDD87-AD17-4ABB-883A-199FBB5A8D1C}" srcId="{C70B523A-7E63-4075-8119-12647AD03061}" destId="{C32EDFDB-8689-46DD-A738-811D4EAE0A8F}" srcOrd="1" destOrd="0" parTransId="{4CCF8898-A259-47B1-87E4-2EAC0D487DA1}" sibTransId="{649300B4-E8B3-4291-83D3-27CEDD613A14}"/>
    <dgm:cxn modelId="{CB254263-8DEE-4D91-A0BB-215A224F817A}" srcId="{C70B523A-7E63-4075-8119-12647AD03061}" destId="{04CDD878-C8D5-4E08-909A-DCE74EC75101}" srcOrd="3" destOrd="0" parTransId="{20E61D32-08CF-4BF9-8A90-F5ED0C7F5E0E}" sibTransId="{FBCE5F1E-4C3D-46CB-ABEB-1EE4DD0F8CFF}"/>
    <dgm:cxn modelId="{C3892E6F-440B-4C72-9375-454CB43C175E}" type="presOf" srcId="{C70B523A-7E63-4075-8119-12647AD03061}" destId="{2555FBBF-A53D-4C5A-B5D0-BA647F00E689}" srcOrd="0" destOrd="0" presId="urn:microsoft.com/office/officeart/2008/layout/VerticalCurvedList"/>
    <dgm:cxn modelId="{602E1441-0773-4AB2-BAC7-58238BAD766C}" type="presParOf" srcId="{2555FBBF-A53D-4C5A-B5D0-BA647F00E689}" destId="{8AB1FCC2-C34E-4685-9685-4005C02F603F}" srcOrd="0" destOrd="0" presId="urn:microsoft.com/office/officeart/2008/layout/VerticalCurvedList"/>
    <dgm:cxn modelId="{081B3B72-C204-4C40-87CB-A78B2FA352EE}" type="presParOf" srcId="{8AB1FCC2-C34E-4685-9685-4005C02F603F}" destId="{B49A5482-AF99-4E60-8E07-539D70E2E611}" srcOrd="0" destOrd="0" presId="urn:microsoft.com/office/officeart/2008/layout/VerticalCurvedList"/>
    <dgm:cxn modelId="{BF9220FA-E365-4007-938C-C68E91C583DC}" type="presParOf" srcId="{B49A5482-AF99-4E60-8E07-539D70E2E611}" destId="{1E92CEDB-BD0F-4891-A6F9-F36BD885D197}" srcOrd="0" destOrd="0" presId="urn:microsoft.com/office/officeart/2008/layout/VerticalCurvedList"/>
    <dgm:cxn modelId="{5034142D-8B99-449F-8E5D-E35D391BB2B5}" type="presParOf" srcId="{B49A5482-AF99-4E60-8E07-539D70E2E611}" destId="{10F6708D-1261-4D73-877E-25D8E5967515}" srcOrd="1" destOrd="0" presId="urn:microsoft.com/office/officeart/2008/layout/VerticalCurvedList"/>
    <dgm:cxn modelId="{3587AE66-C38B-46CA-885A-50B86F483E87}" type="presParOf" srcId="{B49A5482-AF99-4E60-8E07-539D70E2E611}" destId="{09A767DC-B18C-4F96-9EE9-E3C16BDA50FA}" srcOrd="2" destOrd="0" presId="urn:microsoft.com/office/officeart/2008/layout/VerticalCurvedList"/>
    <dgm:cxn modelId="{B21B5C40-C5FB-4A55-B1A5-92133CED0E28}" type="presParOf" srcId="{B49A5482-AF99-4E60-8E07-539D70E2E611}" destId="{8E73B018-D96E-4471-8F26-9230E926C78F}" srcOrd="3" destOrd="0" presId="urn:microsoft.com/office/officeart/2008/layout/VerticalCurvedList"/>
    <dgm:cxn modelId="{81725019-F7AA-4467-B6B1-336AD5B90C4B}" type="presParOf" srcId="{8AB1FCC2-C34E-4685-9685-4005C02F603F}" destId="{5F918F2C-8A63-4848-AE23-7303CE8DF486}" srcOrd="1" destOrd="0" presId="urn:microsoft.com/office/officeart/2008/layout/VerticalCurvedList"/>
    <dgm:cxn modelId="{EFF9B595-810E-473D-BA66-00B50F056E5A}" type="presParOf" srcId="{8AB1FCC2-C34E-4685-9685-4005C02F603F}" destId="{33E21131-7405-47BF-8AF3-04BB194FE551}" srcOrd="2" destOrd="0" presId="urn:microsoft.com/office/officeart/2008/layout/VerticalCurvedList"/>
    <dgm:cxn modelId="{40A28111-8043-4314-9DB7-25179676EE58}" type="presParOf" srcId="{33E21131-7405-47BF-8AF3-04BB194FE551}" destId="{A780F1AB-6620-4137-BD99-CABFC8F00783}" srcOrd="0" destOrd="0" presId="urn:microsoft.com/office/officeart/2008/layout/VerticalCurvedList"/>
    <dgm:cxn modelId="{9E0B2369-7ED4-4CD3-A9F9-FF108CA55AF9}" type="presParOf" srcId="{8AB1FCC2-C34E-4685-9685-4005C02F603F}" destId="{5F4C89EA-D7B5-4577-AB5F-6B7999339F85}" srcOrd="3" destOrd="0" presId="urn:microsoft.com/office/officeart/2008/layout/VerticalCurvedList"/>
    <dgm:cxn modelId="{9D038E6E-3069-496F-98BB-A51CFA42A489}" type="presParOf" srcId="{8AB1FCC2-C34E-4685-9685-4005C02F603F}" destId="{AF7282A2-4F0D-4FCE-B703-645217CD6E59}" srcOrd="4" destOrd="0" presId="urn:microsoft.com/office/officeart/2008/layout/VerticalCurvedList"/>
    <dgm:cxn modelId="{279BB68F-717A-4202-849E-7B84FC498136}" type="presParOf" srcId="{AF7282A2-4F0D-4FCE-B703-645217CD6E59}" destId="{97BC09A0-91AD-46CB-9DC6-D07AFEAEDBA7}" srcOrd="0" destOrd="0" presId="urn:microsoft.com/office/officeart/2008/layout/VerticalCurvedList"/>
    <dgm:cxn modelId="{3D51422E-0898-4793-A1DD-0809B7833229}" type="presParOf" srcId="{8AB1FCC2-C34E-4685-9685-4005C02F603F}" destId="{BF0AA6EC-C8B2-493D-88A5-6D2D95A0F8C5}" srcOrd="5" destOrd="0" presId="urn:microsoft.com/office/officeart/2008/layout/VerticalCurvedList"/>
    <dgm:cxn modelId="{57DBEAA4-232E-4BA7-90B3-41EF506332C7}" type="presParOf" srcId="{8AB1FCC2-C34E-4685-9685-4005C02F603F}" destId="{A35C59AB-BA59-4335-B149-A591E091ED4B}" srcOrd="6" destOrd="0" presId="urn:microsoft.com/office/officeart/2008/layout/VerticalCurvedList"/>
    <dgm:cxn modelId="{2A63699F-E532-4A3E-8803-6AE84713D60D}" type="presParOf" srcId="{A35C59AB-BA59-4335-B149-A591E091ED4B}" destId="{65069D33-A45B-41FA-A681-53ECAA656EF1}" srcOrd="0" destOrd="0" presId="urn:microsoft.com/office/officeart/2008/layout/VerticalCurvedList"/>
    <dgm:cxn modelId="{DB0ACFCB-ADFD-4CAD-A2C5-7F33F3807FBD}" type="presParOf" srcId="{8AB1FCC2-C34E-4685-9685-4005C02F603F}" destId="{6387D06A-4E6E-4140-9BCA-4C231B28C281}" srcOrd="7" destOrd="0" presId="urn:microsoft.com/office/officeart/2008/layout/VerticalCurvedList"/>
    <dgm:cxn modelId="{9219BFF1-7D29-4528-A7FD-D2B803F1D1DD}" type="presParOf" srcId="{8AB1FCC2-C34E-4685-9685-4005C02F603F}" destId="{C4FD669D-03C1-40B3-8F45-C6C94454B26C}" srcOrd="8" destOrd="0" presId="urn:microsoft.com/office/officeart/2008/layout/VerticalCurvedList"/>
    <dgm:cxn modelId="{BF0F8282-276D-4154-AFAA-150A8F3D78A1}" type="presParOf" srcId="{C4FD669D-03C1-40B3-8F45-C6C94454B26C}" destId="{19FE8BD5-9D6C-46FA-A804-65EA13E2D43D}" srcOrd="0" destOrd="0" presId="urn:microsoft.com/office/officeart/2008/layout/VerticalCurvedList"/>
    <dgm:cxn modelId="{E36982D0-E86B-4765-871C-3E031D59E8C7}" type="presParOf" srcId="{8AB1FCC2-C34E-4685-9685-4005C02F603F}" destId="{88F0C89B-466E-43FF-ADCD-7B144D7E6E8D}" srcOrd="9" destOrd="0" presId="urn:microsoft.com/office/officeart/2008/layout/VerticalCurvedList"/>
    <dgm:cxn modelId="{36F4D605-7291-4026-9493-CA028C996144}" type="presParOf" srcId="{8AB1FCC2-C34E-4685-9685-4005C02F603F}" destId="{250BC2B9-7BC5-499A-A491-B670CF9065B2}" srcOrd="10" destOrd="0" presId="urn:microsoft.com/office/officeart/2008/layout/VerticalCurvedList"/>
    <dgm:cxn modelId="{BC22B1D3-0D7B-4EC1-B6E5-96DA24AF3423}" type="presParOf" srcId="{250BC2B9-7BC5-499A-A491-B670CF9065B2}" destId="{5B6361E7-C697-4241-8028-4CC6FC593021}" srcOrd="0" destOrd="0" presId="urn:microsoft.com/office/officeart/2008/layout/VerticalCurvedList"/>
    <dgm:cxn modelId="{A339B67C-014F-4373-8DFF-E7CE32655BC2}" type="presParOf" srcId="{8AB1FCC2-C34E-4685-9685-4005C02F603F}" destId="{D911BF21-4142-4408-A85D-25F66698616C}" srcOrd="11" destOrd="0" presId="urn:microsoft.com/office/officeart/2008/layout/VerticalCurvedList"/>
    <dgm:cxn modelId="{DFF57DB7-8120-47BD-AE23-A5F4FD54E1DF}" type="presParOf" srcId="{8AB1FCC2-C34E-4685-9685-4005C02F603F}" destId="{E94754BD-3655-4C04-BAE1-10616EB3A595}" srcOrd="12" destOrd="0" presId="urn:microsoft.com/office/officeart/2008/layout/VerticalCurvedList"/>
    <dgm:cxn modelId="{5C1C20AB-4084-4E94-95FC-F579E84F702D}" type="presParOf" srcId="{E94754BD-3655-4C04-BAE1-10616EB3A595}" destId="{19019323-8FA8-49C5-97D7-8ABC31E884F2}" srcOrd="0" destOrd="0" presId="urn:microsoft.com/office/officeart/2008/layout/VerticalCurvedList"/>
    <dgm:cxn modelId="{6C0C51AA-D565-4CB8-935F-ADD8C2EA5CFB}" type="presParOf" srcId="{8AB1FCC2-C34E-4685-9685-4005C02F603F}" destId="{BD341B94-15D8-492A-8557-80459431B8D0}" srcOrd="13" destOrd="0" presId="urn:microsoft.com/office/officeart/2008/layout/VerticalCurvedList"/>
    <dgm:cxn modelId="{9A35E541-276C-4F19-964D-11CA0DE33B6F}" type="presParOf" srcId="{8AB1FCC2-C34E-4685-9685-4005C02F603F}" destId="{2B8EA23E-9144-4700-AAE4-0BE2AC7457A4}" srcOrd="14" destOrd="0" presId="urn:microsoft.com/office/officeart/2008/layout/VerticalCurvedList"/>
    <dgm:cxn modelId="{278F23CC-D86B-43B4-98E9-02217DF91612}" type="presParOf" srcId="{2B8EA23E-9144-4700-AAE4-0BE2AC7457A4}" destId="{DDC25F6E-81AF-4990-968E-2CB881738B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02E86-7B2D-4125-B186-B347A9BBC0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09DD-DDC7-4718-9073-F9D5918746F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roplets-S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00" y="1942305"/>
            <a:ext cx="8915400" cy="1122363"/>
          </a:xfrm>
        </p:spPr>
        <p:txBody>
          <a:bodyPr anchor="ctr">
            <a:normAutofit/>
          </a:bodyPr>
          <a:lstStyle>
            <a:lvl1pPr algn="ctr">
              <a:defRPr sz="5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F739-B73F-4868-B9B7-4DA5718CDC4A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832100" y="3517900"/>
            <a:ext cx="347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主讲教师：管军霖</a:t>
            </a:r>
            <a:endParaRPr lang="zh-CN" alt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zh-CN" altLang="en-US" dirty="0"/>
              <a:t>小标题，不需要添加数字等级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24000"/>
            <a:ext cx="7886700" cy="465296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输入内容，如果文字较多则适当缩小字体，涉及到多条项目的话可以使用“带填充效果的大方型项目符合”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28650" y="6356350"/>
            <a:ext cx="7886700" cy="36512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Droplets-S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905250" cy="4351338"/>
          </a:xfrm>
        </p:spPr>
        <p:txBody>
          <a:bodyPr/>
          <a:lstStyle>
            <a:lvl1pPr marL="0" indent="0">
              <a:buNone/>
              <a:defRPr lang="zh-CN" altLang="en-US" sz="3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输入内容，如果文字较多则适当缩小字体，涉及到多条项目的话可以使用“带填充效果的大方型项目符合”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30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输入内容，如果文字较多则适当缩小字体，涉及到多条项目的话可以使用“带填充效果的大方型项目符合”</a:t>
            </a:r>
            <a:endParaRPr lang="zh-CN" altLang="en-US" dirty="0"/>
          </a:p>
          <a:p>
            <a:pPr lvl="0"/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628650" y="6356350"/>
            <a:ext cx="7886700" cy="36512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87E4-BD59-413F-B458-36BA00EF82A1}" type="datetime2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zh-CN" altLang="en-US" dirty="0"/>
              <a:t>小标题，此类型用于对比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628650" y="6356350"/>
            <a:ext cx="7886700" cy="36512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F71E-8076-4D77-8E04-9C2B5A8811ED}" type="datetime2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6" descr="Droplets-S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zh-CN" altLang="en-US" dirty="0"/>
              <a:t>小标题，不需要添加数字等级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377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372F695-4A1A-4305-A572-18523A07192C}" type="datetime2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6837" y="6356350"/>
            <a:ext cx="4505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356351"/>
            <a:ext cx="742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1" y="25400"/>
            <a:ext cx="1028700" cy="1028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数值数据的表示方法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课堂练习</a:t>
            </a:r>
            <a:r>
              <a:rPr lang="en-US" altLang="zh-CN"/>
              <a:t>:</a:t>
            </a:r>
            <a:r>
              <a:rPr lang="en-US" altLang="zh-CN" sz="3200"/>
              <a:t>IEEE754</a:t>
            </a:r>
            <a:r>
              <a:rPr lang="zh-CN" altLang="en-US" sz="3200"/>
              <a:t>知识点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</a:t>
            </a:r>
            <a:r>
              <a:rPr lang="zh-CN" altLang="en-US"/>
              <a:t>、请将数（</a:t>
            </a:r>
            <a:r>
              <a:rPr lang="en-US" altLang="zh-CN"/>
              <a:t>-7.28125</a:t>
            </a:r>
            <a:r>
              <a:rPr lang="zh-CN" altLang="en-US"/>
              <a:t>）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10</a:t>
            </a:r>
            <a:r>
              <a:rPr lang="zh-CN" altLang="en-US"/>
              <a:t>用</a:t>
            </a:r>
            <a:r>
              <a:rPr lang="en-US" altLang="zh-CN"/>
              <a:t>IEEE754</a:t>
            </a:r>
            <a:r>
              <a:rPr lang="zh-CN" altLang="en-US"/>
              <a:t>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位格式浮点数形式表示出来。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、若浮点数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IEEE754</a:t>
            </a:r>
            <a:r>
              <a:rPr lang="zh-CN" altLang="en-US">
                <a:sym typeface="+mn-ea"/>
              </a:rPr>
              <a:t>标准的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位数据格式为（</a:t>
            </a:r>
            <a:r>
              <a:rPr lang="en-US" altLang="zh-CN">
                <a:sym typeface="+mn-ea"/>
              </a:rPr>
              <a:t>8FEFC000H )</a:t>
            </a:r>
            <a:r>
              <a:rPr lang="zh-CN" altLang="en-US">
                <a:sym typeface="+mn-ea"/>
              </a:rPr>
              <a:t>，求其浮点数的十进制数值。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请将数（</a:t>
            </a:r>
            <a:r>
              <a:rPr lang="en-US" altLang="zh-CN">
                <a:sym typeface="+mn-ea"/>
              </a:rPr>
              <a:t>-125.75</a:t>
            </a:r>
            <a:r>
              <a:rPr lang="zh-CN" altLang="en-US">
                <a:sym typeface="+mn-ea"/>
              </a:rPr>
              <a:t>）</a:t>
            </a:r>
            <a:r>
              <a:rPr lang="en-US" altLang="zh-CN" baseline="-25000">
                <a:uFillTx/>
                <a:sym typeface="+mn-ea"/>
              </a:rPr>
              <a:t>10</a:t>
            </a:r>
            <a:r>
              <a:rPr lang="zh-CN" altLang="en-US">
                <a:sym typeface="+mn-ea"/>
              </a:rPr>
              <a:t>用</a:t>
            </a:r>
            <a:r>
              <a:rPr lang="en-US" altLang="zh-CN">
                <a:sym typeface="+mn-ea"/>
              </a:rPr>
              <a:t>IEEE754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位格式浮点数形式表示出来。</a:t>
            </a:r>
            <a:endParaRPr lang="en-US" altLang="zh-CN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D</a:t>
            </a:r>
            <a:r>
              <a:rPr lang="en-US" altLang="zh-CN"/>
              <a:t>=-7.28125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X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B</a:t>
            </a:r>
            <a:r>
              <a:rPr lang="en-US" altLang="zh-CN"/>
              <a:t>=-111.01001* 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+0</a:t>
            </a:r>
            <a:endParaRPr lang="en-US" altLang="zh-CN" baseline="30000">
              <a:solidFill>
                <a:schemeClr val="tx1"/>
              </a:solidFill>
              <a:uFillTx/>
            </a:endParaRPr>
          </a:p>
          <a:p>
            <a:r>
              <a:rPr lang="en-US" altLang="zh-CN" baseline="30000">
                <a:solidFill>
                  <a:schemeClr val="tx1"/>
                </a:solidFill>
                <a:uFillTx/>
              </a:rPr>
              <a:t>      </a:t>
            </a:r>
            <a:r>
              <a:rPr lang="en-US" altLang="zh-CN">
                <a:solidFill>
                  <a:schemeClr val="tx1"/>
                </a:solidFill>
                <a:uFillTx/>
              </a:rPr>
              <a:t>=-</a:t>
            </a:r>
            <a:r>
              <a:rPr lang="en-US" altLang="zh-CN">
                <a:solidFill>
                  <a:srgbClr val="FF0000"/>
                </a:solidFill>
                <a:uFillTx/>
              </a:rPr>
              <a:t>1.</a:t>
            </a:r>
            <a:r>
              <a:rPr lang="en-US" altLang="zh-CN" u="sng">
                <a:solidFill>
                  <a:schemeClr val="tx1"/>
                </a:solidFill>
                <a:uFillTx/>
              </a:rPr>
              <a:t>1101001</a:t>
            </a:r>
            <a:r>
              <a:rPr lang="en-US" altLang="zh-CN">
                <a:solidFill>
                  <a:schemeClr val="tx1"/>
                </a:solidFill>
                <a:uFillTx/>
              </a:rPr>
              <a:t>*</a:t>
            </a:r>
            <a:r>
              <a:rPr lang="en-US" altLang="zh-CN">
                <a:sym typeface="+mn-ea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uFillTx/>
                <a:sym typeface="+mn-ea"/>
              </a:rPr>
              <a:t>+10=e(+2)</a:t>
            </a:r>
            <a:endParaRPr lang="en-US" altLang="zh-CN" baseline="30000">
              <a:uFillTx/>
              <a:sym typeface="+mn-ea"/>
            </a:endParaRPr>
          </a:p>
          <a:p>
            <a:endParaRPr lang="en-US" altLang="zh-CN" baseline="30000">
              <a:uFillTx/>
              <a:sym typeface="+mn-ea"/>
            </a:endParaRPr>
          </a:p>
          <a:p>
            <a:r>
              <a:rPr lang="en-US" altLang="zh-CN"/>
              <a:t>IEEE754:  S E M</a:t>
            </a:r>
            <a:endParaRPr lang="en-US" altLang="zh-CN"/>
          </a:p>
          <a:p>
            <a:r>
              <a:rPr lang="en-US" altLang="zh-CN"/>
              <a:t>  S=1</a:t>
            </a:r>
            <a:endParaRPr lang="en-US" altLang="zh-CN"/>
          </a:p>
          <a:p>
            <a:r>
              <a:rPr lang="en-US" altLang="zh-CN"/>
              <a:t>  M=11010010000 0000 0000 0000</a:t>
            </a:r>
            <a:endParaRPr lang="en-US" altLang="zh-CN"/>
          </a:p>
          <a:p>
            <a:r>
              <a:rPr lang="en-US" altLang="zh-CN"/>
              <a:t>  E=e+127=2+127=</a:t>
            </a:r>
            <a:r>
              <a:rPr lang="en-US" altLang="zh-CN">
                <a:sym typeface="+mn-ea"/>
              </a:rPr>
              <a:t>129=</a:t>
            </a:r>
            <a:r>
              <a:rPr lang="en-US" altLang="zh-CN"/>
              <a:t> 1000 0001 </a:t>
            </a:r>
            <a:endParaRPr lang="en-US" altLang="zh-CN"/>
          </a:p>
          <a:p>
            <a:r>
              <a:rPr lang="en-US" altLang="zh-CN"/>
              <a:t> S     E                 M </a:t>
            </a:r>
            <a:endParaRPr lang="en-US" altLang="zh-CN"/>
          </a:p>
          <a:p>
            <a:r>
              <a:rPr lang="en-US" altLang="zh-CN"/>
              <a:t> </a:t>
            </a:r>
            <a:r>
              <a:rPr lang="en-US" altLang="zh-CN" sz="2800"/>
              <a:t>1</a:t>
            </a:r>
            <a:r>
              <a:rPr lang="en-US" altLang="zh-CN" sz="2800">
                <a:sym typeface="+mn-ea"/>
              </a:rPr>
              <a:t>100 0000 1110 1001 0000 0000 0000 0000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C      0        E      9        0      0       0       0</a:t>
            </a:r>
            <a:endParaRPr lang="en-US" altLang="zh-CN" sz="2800">
              <a:sym typeface="+mn-ea"/>
            </a:endParaRPr>
          </a:p>
          <a:p>
            <a:r>
              <a:rPr lang="en-US" altLang="zh-CN" sz="2800"/>
              <a:t>                                                       </a:t>
            </a:r>
            <a:endParaRPr lang="en-US" altLang="zh-CN" sz="2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日期占位符 3"/>
          <p:cNvSpPr txBox="1"/>
          <p:nvPr/>
        </p:nvSpPr>
        <p:spPr>
          <a:xfrm>
            <a:off x="0" y="64773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2" name="标题 1"/>
          <p:cNvSpPr txBox="1"/>
          <p:nvPr/>
        </p:nvSpPr>
        <p:spPr>
          <a:xfrm>
            <a:off x="2706053" y="159352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原码表示法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内容占位符 2"/>
          <p:cNvSpPr txBox="1"/>
          <p:nvPr/>
        </p:nvSpPr>
        <p:spPr>
          <a:xfrm>
            <a:off x="419099" y="921840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Blip>
                <a:blip r:embed="rId1"/>
              </a:buBlip>
              <a:defRPr sz="27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定点小数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的原码形式为 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.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··· </a:t>
            </a:r>
            <a:r>
              <a:rPr kumimoji="0" lang="en-US" altLang="zh-CN" sz="27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（共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n+1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为符号位）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则原码表示的定义：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定点整数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的原码形式为 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··· </a:t>
            </a:r>
            <a:r>
              <a:rPr kumimoji="0" lang="en-US" altLang="zh-CN" sz="27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则原码表示的定义是：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4" name="Group 5"/>
          <p:cNvGrpSpPr/>
          <p:nvPr/>
        </p:nvGrpSpPr>
        <p:grpSpPr bwMode="auto">
          <a:xfrm>
            <a:off x="1436370" y="1894174"/>
            <a:ext cx="6858001" cy="1066800"/>
            <a:chOff x="0" y="0"/>
            <a:chExt cx="4320" cy="672"/>
          </a:xfrm>
        </p:grpSpPr>
        <p:sp>
          <p:nvSpPr>
            <p:cNvPr id="75" name="AutoShape 6"/>
            <p:cNvSpPr/>
            <p:nvPr/>
          </p:nvSpPr>
          <p:spPr bwMode="auto">
            <a:xfrm>
              <a:off x="768" y="9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864" y="0"/>
              <a:ext cx="2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864" y="288"/>
              <a:ext cx="1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– x = 1+ |x|</a:t>
              </a:r>
              <a:endParaRPr lang="en-US" altLang="zh-CN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2880" y="297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 &lt; x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en-US" altLang="zh-CN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3086" y="8"/>
              <a:ext cx="10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1</a:t>
              </a:r>
              <a:endParaRPr lang="en-US" altLang="zh-CN" sz="2800" b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0" y="153"/>
              <a:ext cx="22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sz="2800" b="0" baseline="-250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</a:t>
              </a:r>
              <a:endParaRPr lang="zh-CN" altLang="en-US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Group 15"/>
          <p:cNvGrpSpPr/>
          <p:nvPr/>
        </p:nvGrpSpPr>
        <p:grpSpPr bwMode="auto">
          <a:xfrm>
            <a:off x="1486853" y="4221163"/>
            <a:ext cx="6856413" cy="1066800"/>
            <a:chOff x="0" y="0"/>
            <a:chExt cx="4319" cy="672"/>
          </a:xfrm>
        </p:grpSpPr>
        <p:sp>
          <p:nvSpPr>
            <p:cNvPr id="82" name="AutoShape 16"/>
            <p:cNvSpPr/>
            <p:nvPr/>
          </p:nvSpPr>
          <p:spPr bwMode="auto">
            <a:xfrm>
              <a:off x="768" y="9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 Box 17"/>
            <p:cNvSpPr txBox="1">
              <a:spLocks noChangeArrowheads="1"/>
            </p:cNvSpPr>
            <p:nvPr/>
          </p:nvSpPr>
          <p:spPr bwMode="auto">
            <a:xfrm>
              <a:off x="864" y="0"/>
              <a:ext cx="2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800" b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>
              <a:off x="864" y="288"/>
              <a:ext cx="18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800" b="0" baseline="300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– x = 2</a:t>
              </a:r>
              <a:r>
                <a:rPr lang="en-US" altLang="zh-CN" sz="2800" b="0" baseline="300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|x|</a:t>
              </a:r>
              <a:endParaRPr lang="en-US" altLang="zh-CN" sz="2800" b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19"/>
            <p:cNvSpPr txBox="1">
              <a:spLocks noChangeArrowheads="1"/>
            </p:cNvSpPr>
            <p:nvPr/>
          </p:nvSpPr>
          <p:spPr bwMode="auto">
            <a:xfrm>
              <a:off x="2814" y="297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r>
                <a:rPr lang="en-US" altLang="zh-CN" sz="2800" b="0" baseline="300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 x 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en-US" altLang="zh-CN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3126" y="8"/>
              <a:ext cx="1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2</a:t>
              </a:r>
              <a:r>
                <a:rPr lang="en-US" altLang="zh-CN" sz="2800" b="0" baseline="300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800" b="0" baseline="300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0" y="153"/>
              <a:ext cx="22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sz="2800" b="0" baseline="-2500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</a:t>
              </a:r>
              <a:r>
                <a:rPr lang="zh-CN" altLang="en-US" sz="2800" b="0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</a:t>
              </a:r>
              <a:endParaRPr lang="zh-CN" altLang="en-US" sz="28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1486853" y="5302251"/>
            <a:ext cx="647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式中</a:t>
            </a:r>
            <a:r>
              <a:rPr lang="en-US" altLang="zh-CN" sz="2000" b="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="0" baseline="-3000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r>
              <a:rPr lang="zh-CN" altLang="en-US" sz="2000" b="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是机器数，</a:t>
            </a:r>
            <a:r>
              <a:rPr lang="en-US" altLang="zh-CN" sz="2000" b="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0" dirty="0">
                <a:solidFill>
                  <a:srgbClr val="595959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是真值。</a:t>
            </a:r>
            <a:endParaRPr lang="zh-CN" altLang="en-US" sz="2000" b="0" dirty="0">
              <a:solidFill>
                <a:srgbClr val="595959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996140" y="162557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原码表示法举例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628650" y="862150"/>
            <a:ext cx="8292045" cy="5494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Blip>
                <a:blip r:embed="rId1"/>
              </a:buBlip>
              <a:defRPr sz="27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定点小数原码</a:t>
            </a: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定点整数原码</a:t>
            </a: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原码的特点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采用原码表示法简单易懂，但它的最大缺点是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加法运算复杂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剪去对角的矩形 9"/>
          <p:cNvSpPr/>
          <p:nvPr/>
        </p:nvSpPr>
        <p:spPr>
          <a:xfrm>
            <a:off x="706120" y="1321936"/>
            <a:ext cx="3935187" cy="604157"/>
          </a:xfrm>
          <a:prstGeom prst="snip2DiagRect">
            <a:avLst/>
          </a:prstGeom>
          <a:solidFill>
            <a:srgbClr val="E77D13">
              <a:lumMod val="60000"/>
              <a:lumOff val="40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+0.1001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[x]</a:t>
            </a:r>
            <a:r>
              <a:rPr kumimoji="0" lang="zh-CN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.1001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</p:txBody>
      </p:sp>
      <p:sp>
        <p:nvSpPr>
          <p:cNvPr id="24" name="剪去对角的矩形 11"/>
          <p:cNvSpPr/>
          <p:nvPr/>
        </p:nvSpPr>
        <p:spPr>
          <a:xfrm>
            <a:off x="706119" y="2090101"/>
            <a:ext cx="3935187" cy="604157"/>
          </a:xfrm>
          <a:prstGeom prst="snip2DiagRect">
            <a:avLst/>
          </a:prstGeom>
          <a:solidFill>
            <a:srgbClr val="E77D13">
              <a:lumMod val="60000"/>
              <a:lumOff val="40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-0.1001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[x]</a:t>
            </a:r>
            <a:r>
              <a:rPr kumimoji="0" lang="zh-CN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.1001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</p:txBody>
      </p:sp>
      <p:sp>
        <p:nvSpPr>
          <p:cNvPr id="25" name="剪去对角的矩形 12"/>
          <p:cNvSpPr/>
          <p:nvPr/>
        </p:nvSpPr>
        <p:spPr>
          <a:xfrm>
            <a:off x="706119" y="3594192"/>
            <a:ext cx="3935187" cy="604157"/>
          </a:xfrm>
          <a:prstGeom prst="snip2DiagRect">
            <a:avLst/>
          </a:prstGeom>
          <a:solidFill>
            <a:srgbClr val="E77D13">
              <a:lumMod val="60000"/>
              <a:lumOff val="40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+1001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， 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[x]</a:t>
            </a:r>
            <a:r>
              <a:rPr kumimoji="0" lang="zh-CN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1001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</p:txBody>
      </p:sp>
      <p:sp>
        <p:nvSpPr>
          <p:cNvPr id="26" name="剪去对角的矩形 13"/>
          <p:cNvSpPr/>
          <p:nvPr/>
        </p:nvSpPr>
        <p:spPr>
          <a:xfrm>
            <a:off x="706119" y="4362357"/>
            <a:ext cx="3935187" cy="604157"/>
          </a:xfrm>
          <a:prstGeom prst="snip2DiagRect">
            <a:avLst/>
          </a:prstGeom>
          <a:solidFill>
            <a:srgbClr val="E77D13">
              <a:lumMod val="60000"/>
              <a:lumOff val="40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x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-1001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， 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[x]</a:t>
            </a:r>
            <a:r>
              <a:rPr kumimoji="0" lang="zh-CN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＝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1001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</p:txBody>
      </p:sp>
      <p:sp>
        <p:nvSpPr>
          <p:cNvPr id="27" name="剪去对角的矩形 14"/>
          <p:cNvSpPr/>
          <p:nvPr/>
        </p:nvSpPr>
        <p:spPr>
          <a:xfrm>
            <a:off x="5041203" y="1600200"/>
            <a:ext cx="3841540" cy="2933146"/>
          </a:xfrm>
          <a:prstGeom prst="snip2DiagRect">
            <a:avLst/>
          </a:prstGeom>
          <a:solidFill>
            <a:srgbClr val="E77D13">
              <a:lumMod val="60000"/>
              <a:lumOff val="40000"/>
            </a:srgbClr>
          </a:solidFill>
          <a:ln w="381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对于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，原码机器中往往有“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+0”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、“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-0”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之分，即：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小数：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[+0]</a:t>
            </a:r>
            <a:r>
              <a: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=0.000...0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　　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[-0]</a:t>
            </a:r>
            <a:r>
              <a: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=1.000...0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整数：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[+0]</a:t>
            </a:r>
            <a:r>
              <a: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000...0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　　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[-0]</a:t>
            </a:r>
            <a:r>
              <a:rPr kumimoji="0" lang="zh-CN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原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  <a:cs typeface="+mn-cs"/>
              </a:rPr>
              <a:t>000...0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636837" y="149241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补码表示法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743477" y="1085500"/>
            <a:ext cx="8292045" cy="5193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Blip>
                <a:blip r:embed="rId1"/>
              </a:buBlip>
              <a:defRPr sz="27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模的概念</a:t>
            </a: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假设两位十进制数计算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</a:t>
            </a:r>
            <a:endParaRPr kumimoji="0" lang="en-US" altLang="zh-CN" sz="21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77 - 38  = 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？   </a:t>
            </a:r>
            <a:endParaRPr kumimoji="0" lang="zh-CN" altLang="en-US" sz="21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77 + 62 = 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39</a:t>
            </a:r>
            <a:endParaRPr kumimoji="0" lang="en-US" altLang="zh-CN" sz="21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77 - 38  =  77 + 62 = 39 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 100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1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85800" marR="0" lvl="2" indent="0" algn="l" defTabSz="685800" rtl="0" eaLnBrk="1" fontAlgn="auto" latinLnBrk="0" hangingPunct="1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由此可以看出，减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38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和加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62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等价的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，前提是说对模为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是正确的。这个</a:t>
            </a:r>
            <a:r>
              <a:rPr kumimoji="0" lang="en-US" altLang="zh-CN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在数学上称为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模数</a:t>
            </a:r>
            <a:r>
              <a:rPr kumimoji="0" lang="zh-CN" altLang="en-US" sz="21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1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计算机中运算器、寄存器、计数器都有一定的位数，不可能容纳无限大的任意数。当运算结果超出实际的最大表示范围，就会发生溢出，此时所产生的溢出量就是模（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module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）。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因此，可以把模定义为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一个计量器的容量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。如：一个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4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位的计数器，它的计数值为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0--15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。当计数器计满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15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之后再加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，这个计数器就发生溢出，其溢出量为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16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，也就是模等于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16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cs typeface="+mn-cs"/>
              </a:rPr>
              <a:t>。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  <a:p>
            <a:pPr marL="267970" marR="0" lvl="1" indent="-267970" algn="just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rgbClr val="B85E4C">
                  <a:lumMod val="60000"/>
                  <a:lumOff val="40000"/>
                </a:srgbClr>
              </a:buClr>
              <a:buSzTx/>
              <a:buFont typeface="幼圆" panose="02010509060101010101" pitchFamily="49" charset="-122"/>
              <a:buChar char=" "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6837" y="222246"/>
            <a:ext cx="8292045" cy="699594"/>
          </a:xfrm>
        </p:spPr>
        <p:txBody>
          <a:bodyPr/>
          <a:lstStyle/>
          <a:p>
            <a:r>
              <a:rPr lang="zh-CN" altLang="en-US" dirty="0"/>
              <a:t>补码表示法 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19099" y="921840"/>
            <a:ext cx="8605631" cy="5193212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模的概念</a:t>
            </a:r>
            <a:endParaRPr lang="zh-CN" altLang="en-US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定点小数的溢出量为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，即以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为模；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一个字长为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n+1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位的定点整数的溢出量为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2n+1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，即以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2n+1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为模。</a:t>
            </a:r>
            <a:endParaRPr lang="en-US" altLang="zh-CN" sz="2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模的定义</a:t>
            </a:r>
            <a:endParaRPr lang="en-US" altLang="zh-CN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任意一个数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的补码记为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[x]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补，则有：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                 </a:t>
            </a:r>
            <a:r>
              <a:rPr lang="en-US" altLang="zh-CN" dirty="0">
                <a:solidFill>
                  <a:schemeClr val="accent1"/>
                </a:solidFill>
              </a:rPr>
              <a:t>[x]</a:t>
            </a:r>
            <a:r>
              <a:rPr lang="zh-CN" altLang="en-US" baseline="-25000" dirty="0">
                <a:solidFill>
                  <a:schemeClr val="accent1"/>
                </a:solidFill>
              </a:rPr>
              <a:t>补</a:t>
            </a:r>
            <a:r>
              <a:rPr lang="en-US" altLang="zh-CN" dirty="0">
                <a:solidFill>
                  <a:schemeClr val="accent1"/>
                </a:solidFill>
              </a:rPr>
              <a:t>= X + M      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Mod  M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当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X&gt;0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时   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X + M &gt;M 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自动丢失，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                 </a:t>
            </a:r>
            <a:r>
              <a:rPr lang="en-US" altLang="zh-CN" dirty="0">
                <a:solidFill>
                  <a:schemeClr val="accent1"/>
                </a:solidFill>
              </a:rPr>
              <a:t>[x]</a:t>
            </a:r>
            <a:r>
              <a:rPr lang="zh-CN" altLang="en-US" baseline="-25000" dirty="0">
                <a:solidFill>
                  <a:schemeClr val="accent1"/>
                </a:solidFill>
              </a:rPr>
              <a:t>补</a:t>
            </a:r>
            <a:r>
              <a:rPr lang="en-US" altLang="zh-CN" dirty="0">
                <a:solidFill>
                  <a:schemeClr val="accent1"/>
                </a:solidFill>
              </a:rPr>
              <a:t>= X             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Mod  M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当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X&lt;0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时   </a:t>
            </a:r>
            <a:r>
              <a:rPr lang="en-US" altLang="zh-CN" sz="2200" dirty="0">
                <a:solidFill>
                  <a:schemeClr val="tx1">
                    <a:lumMod val="50000"/>
                  </a:schemeClr>
                </a:solidFill>
              </a:rPr>
              <a:t>X + M = M - | X | &lt; M</a:t>
            </a:r>
            <a:r>
              <a:rPr lang="zh-CN" altLang="en-US" sz="2200" dirty="0">
                <a:solidFill>
                  <a:schemeClr val="tx1">
                    <a:lumMod val="50000"/>
                  </a:schemeClr>
                </a:solidFill>
              </a:rPr>
              <a:t>，</a:t>
            </a:r>
            <a:endParaRPr lang="zh-CN" alt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                   </a:t>
            </a:r>
            <a:r>
              <a:rPr lang="en-US" altLang="zh-CN" dirty="0">
                <a:solidFill>
                  <a:schemeClr val="accent1"/>
                </a:solidFill>
              </a:rPr>
              <a:t>[x]</a:t>
            </a:r>
            <a:r>
              <a:rPr lang="zh-CN" altLang="en-US" baseline="-25000" dirty="0">
                <a:solidFill>
                  <a:schemeClr val="accent1"/>
                </a:solidFill>
              </a:rPr>
              <a:t>补</a:t>
            </a:r>
            <a:r>
              <a:rPr lang="en-US" altLang="zh-CN" dirty="0">
                <a:solidFill>
                  <a:schemeClr val="accent1"/>
                </a:solidFill>
              </a:rPr>
              <a:t>= X + M       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Mod  M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2636837" y="190376"/>
            <a:ext cx="8292045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>
                    <a:lumMod val="50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rPr>
              <a:t>补码表示法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419099" y="921840"/>
            <a:ext cx="8292045" cy="51932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Blip>
                <a:blip r:embed="rId1"/>
              </a:buBlip>
              <a:defRPr sz="27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2400" kern="1200" baseline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1"/>
              </a:buBlip>
              <a:defRPr sz="1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定点小数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的补码形式为 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···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n-1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则补码表示的定义是：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7970" marR="0" lvl="0" indent="-26797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endParaRPr kumimoji="0" lang="en-US" altLang="zh-CN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just" defTabSz="685800" rtl="0" eaLnBrk="1" fontAlgn="auto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rgbClr val="E77D13"/>
              </a:buClr>
              <a:buSzPct val="100000"/>
              <a:buNone/>
              <a:defRPr/>
            </a:pP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定点整数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的补码形式为 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x</a:t>
            </a:r>
            <a:r>
              <a:rPr kumimoji="0" lang="en-US" altLang="zh-CN" sz="2700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··· </a:t>
            </a:r>
            <a:r>
              <a:rPr kumimoji="0" lang="en-US" altLang="zh-CN" sz="27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2700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en-US" altLang="zh-CN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270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则补码表示的定义是：</a:t>
            </a:r>
            <a:endParaRPr kumimoji="0" lang="zh-CN" altLang="en-US" sz="270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Group 13"/>
          <p:cNvGrpSpPr/>
          <p:nvPr/>
        </p:nvGrpSpPr>
        <p:grpSpPr bwMode="auto">
          <a:xfrm>
            <a:off x="488421" y="1986269"/>
            <a:ext cx="8153400" cy="1120775"/>
            <a:chOff x="0" y="0"/>
            <a:chExt cx="5136" cy="706"/>
          </a:xfrm>
        </p:grpSpPr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864" y="0"/>
              <a:ext cx="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731" y="11"/>
              <a:ext cx="9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1</a:t>
              </a:r>
              <a:endParaRPr lang="en-US" altLang="zh-CN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16"/>
            <p:cNvGrpSpPr/>
            <p:nvPr/>
          </p:nvGrpSpPr>
          <p:grpSpPr bwMode="auto">
            <a:xfrm>
              <a:off x="0" y="130"/>
              <a:ext cx="5136" cy="576"/>
              <a:chOff x="0" y="0"/>
              <a:chExt cx="5136" cy="576"/>
            </a:xfrm>
          </p:grpSpPr>
          <p:sp>
            <p:nvSpPr>
              <p:cNvPr id="36" name="AutoShape 17"/>
              <p:cNvSpPr/>
              <p:nvPr/>
            </p:nvSpPr>
            <p:spPr bwMode="auto">
              <a:xfrm>
                <a:off x="768" y="0"/>
                <a:ext cx="96" cy="432"/>
              </a:xfrm>
              <a:prstGeom prst="leftBrace">
                <a:avLst>
                  <a:gd name="adj1" fmla="val 37500"/>
                  <a:gd name="adj2" fmla="val 50000"/>
                </a:avLst>
              </a:prstGeom>
              <a:noFill/>
              <a:ln w="38100">
                <a:solidFill>
                  <a:srgbClr val="0070C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800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864" y="224"/>
                <a:ext cx="144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+ x = 2 – |x|</a:t>
                </a:r>
                <a:endPara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2544" y="201"/>
                <a:ext cx="14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 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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 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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0</a:t>
                </a:r>
                <a:endPara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0" y="57"/>
                <a:ext cx="2208" cy="5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[x]</a:t>
                </a:r>
                <a:r>
                  <a:rPr lang="zh-CN" altLang="en-US" b="0" baseline="-250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补</a:t>
                </a:r>
                <a:r>
                  <a:rPr lang="zh-CN" altLang="en-US" b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endPara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840" y="96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（</a:t>
                </a:r>
                <a:r>
                  <a:rPr lang="en-US" altLang="zh-CN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mod 2</a:t>
                </a:r>
                <a:r>
                  <a:rPr lang="zh-CN" altLang="en-US" b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1" name="Group 3"/>
          <p:cNvGrpSpPr/>
          <p:nvPr/>
        </p:nvGrpSpPr>
        <p:grpSpPr bwMode="auto">
          <a:xfrm>
            <a:off x="669925" y="4831729"/>
            <a:ext cx="7845425" cy="1019494"/>
            <a:chOff x="0" y="-3"/>
            <a:chExt cx="12356" cy="1605"/>
          </a:xfrm>
        </p:grpSpPr>
        <p:sp>
          <p:nvSpPr>
            <p:cNvPr id="42" name="AutoShape 4"/>
            <p:cNvSpPr/>
            <p:nvPr/>
          </p:nvSpPr>
          <p:spPr bwMode="auto">
            <a:xfrm>
              <a:off x="1800" y="162"/>
              <a:ext cx="240" cy="108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0070C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1920" y="2"/>
              <a:ext cx="680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920" y="722"/>
              <a:ext cx="485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x = 2</a:t>
              </a:r>
              <a:r>
                <a:rPr lang="en-US" altLang="zh-CN" b="0" baseline="30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en-US" altLang="zh-CN" b="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– |x|</a:t>
              </a:r>
              <a:endParaRPr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6463" y="672"/>
              <a:ext cx="360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r>
                <a:rPr lang="en-US" altLang="zh-CN" b="0" baseline="30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en-US" altLang="zh-CN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6870" y="-3"/>
              <a:ext cx="2505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2</a:t>
              </a:r>
              <a:r>
                <a:rPr lang="en-US" altLang="zh-CN" b="0" baseline="30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b="0" baseline="30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0" y="304"/>
              <a:ext cx="5520" cy="1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b="0" baseline="-25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zh-CN" altLang="en-US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en-US" altLang="zh-CN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9596" y="454"/>
              <a:ext cx="27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  2</a:t>
              </a:r>
              <a:r>
                <a:rPr lang="en-US" altLang="zh-CN" b="0" baseline="300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zh-CN" altLang="en-US" b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b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808635" y="184399"/>
            <a:ext cx="8292045" cy="699594"/>
          </a:xfrm>
        </p:spPr>
        <p:txBody>
          <a:bodyPr>
            <a:normAutofit/>
          </a:bodyPr>
          <a:lstStyle/>
          <a:p>
            <a:r>
              <a:rPr lang="zh-CN" altLang="en-US" dirty="0"/>
              <a:t>补码表示法举例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43477" y="832555"/>
            <a:ext cx="8292045" cy="5193212"/>
          </a:xfrm>
        </p:spPr>
        <p:txBody>
          <a:bodyPr/>
          <a:lstStyle/>
          <a:p>
            <a:r>
              <a:rPr lang="zh-CN" altLang="en-US" b="1" dirty="0"/>
              <a:t>定点小数补码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定点整数补码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剪去对角的矩形 9"/>
          <p:cNvSpPr/>
          <p:nvPr/>
        </p:nvSpPr>
        <p:spPr>
          <a:xfrm>
            <a:off x="816420" y="1436914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+0.1011,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=0.1011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剪去对角的矩形 11"/>
          <p:cNvSpPr/>
          <p:nvPr/>
        </p:nvSpPr>
        <p:spPr>
          <a:xfrm>
            <a:off x="816418" y="2153641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-0.1011,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=1.0101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剪去对角的矩形 14"/>
          <p:cNvSpPr/>
          <p:nvPr/>
        </p:nvSpPr>
        <p:spPr>
          <a:xfrm>
            <a:off x="4928602" y="2208054"/>
            <a:ext cx="4052112" cy="2933146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的补码表示只有一种形式</a:t>
            </a:r>
            <a:endParaRPr lang="en-US" altLang="zh-CN" sz="22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小数：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[+0]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[-0]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0.0000 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整数：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  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[+0]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[-0]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 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剪去对角的矩形 15"/>
          <p:cNvSpPr/>
          <p:nvPr/>
        </p:nvSpPr>
        <p:spPr>
          <a:xfrm>
            <a:off x="816418" y="2868925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= -0.1010,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=1.0110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剪去对角的矩形 16"/>
          <p:cNvSpPr/>
          <p:nvPr/>
        </p:nvSpPr>
        <p:spPr>
          <a:xfrm>
            <a:off x="816420" y="3989599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+1001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则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剪去对角的矩形 17"/>
          <p:cNvSpPr/>
          <p:nvPr/>
        </p:nvSpPr>
        <p:spPr>
          <a:xfrm>
            <a:off x="816418" y="4706326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-1001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则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剪去对角的矩形 18"/>
          <p:cNvSpPr/>
          <p:nvPr/>
        </p:nvSpPr>
        <p:spPr>
          <a:xfrm>
            <a:off x="816418" y="5421610"/>
            <a:ext cx="3935187" cy="604157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-0100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则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000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 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97549" y="167230"/>
            <a:ext cx="8292045" cy="699594"/>
          </a:xfrm>
        </p:spPr>
        <p:txBody>
          <a:bodyPr>
            <a:normAutofit/>
          </a:bodyPr>
          <a:lstStyle/>
          <a:p>
            <a:r>
              <a:rPr lang="zh-CN" altLang="en-US" dirty="0"/>
              <a:t>补码的表示范围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19099" y="921929"/>
            <a:ext cx="8292045" cy="5193212"/>
          </a:xfrm>
        </p:spPr>
        <p:txBody>
          <a:bodyPr/>
          <a:lstStyle/>
          <a:p>
            <a:r>
              <a:rPr lang="en-US" altLang="zh-CN" dirty="0"/>
              <a:t>      n+1</a:t>
            </a:r>
            <a:r>
              <a:rPr lang="zh-CN" altLang="en-US" dirty="0"/>
              <a:t>位补码整数</a:t>
            </a:r>
            <a:r>
              <a:rPr lang="en-US" altLang="zh-CN" dirty="0"/>
              <a:t>:		2</a:t>
            </a:r>
            <a:r>
              <a:rPr lang="en-US" altLang="zh-CN" baseline="30000" dirty="0"/>
              <a:t>n</a:t>
            </a:r>
            <a:r>
              <a:rPr lang="en-US" altLang="zh-CN" dirty="0"/>
              <a:t> − 1    ___  −2</a:t>
            </a:r>
            <a:r>
              <a:rPr lang="en-US" altLang="zh-CN" baseline="30000" dirty="0"/>
              <a:t>n</a:t>
            </a:r>
            <a:r>
              <a:rPr lang="en-US" altLang="zh-CN" dirty="0"/>
              <a:t>       </a:t>
            </a:r>
            <a:endParaRPr lang="en-US" altLang="zh-CN" dirty="0"/>
          </a:p>
          <a:p>
            <a:r>
              <a:rPr lang="en-US" altLang="zh-CN" dirty="0"/>
              <a:t>      n+1</a:t>
            </a:r>
            <a:r>
              <a:rPr lang="zh-CN" altLang="en-US" dirty="0"/>
              <a:t>位补码小数</a:t>
            </a:r>
            <a:r>
              <a:rPr lang="en-US" altLang="zh-CN" dirty="0"/>
              <a:t>:		1− 2</a:t>
            </a:r>
            <a:r>
              <a:rPr lang="en-US" altLang="zh-CN" baseline="30000" dirty="0"/>
              <a:t>-n</a:t>
            </a:r>
            <a:r>
              <a:rPr lang="en-US" altLang="zh-CN" dirty="0"/>
              <a:t>    ___   −1 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544955" y="2061210"/>
            <a:ext cx="7166189" cy="1019175"/>
            <a:chOff x="1544955" y="2061210"/>
            <a:chExt cx="7166189" cy="1019175"/>
          </a:xfrm>
        </p:grpSpPr>
        <p:cxnSp>
          <p:nvCxnSpPr>
            <p:cNvPr id="10" name="MH_Other_1"/>
            <p:cNvCxnSpPr/>
            <p:nvPr>
              <p:custDataLst>
                <p:tags r:id="rId1"/>
              </p:custDataLst>
            </p:nvPr>
          </p:nvCxnSpPr>
          <p:spPr>
            <a:xfrm flipH="1">
              <a:off x="1922780" y="2200910"/>
              <a:ext cx="692150" cy="65087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2"/>
            <p:cNvSpPr/>
            <p:nvPr>
              <p:custDataLst>
                <p:tags r:id="rId2"/>
              </p:custDataLst>
            </p:nvPr>
          </p:nvSpPr>
          <p:spPr>
            <a:xfrm>
              <a:off x="1562418" y="2581910"/>
              <a:ext cx="504825" cy="2301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>
              <a:normAutofit fontScale="8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MH_SubTitle_1"/>
            <p:cNvSpPr txBox="1"/>
            <p:nvPr>
              <p:custDataLst>
                <p:tags r:id="rId3"/>
              </p:custDataLst>
            </p:nvPr>
          </p:nvSpPr>
          <p:spPr>
            <a:xfrm>
              <a:off x="2286318" y="2493010"/>
              <a:ext cx="6424826" cy="58737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若补码整数的位数是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其表数范围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-128 ---- +127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MH_Other_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44955" y="2061210"/>
              <a:ext cx="536575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altLang="zh-CN" sz="2400" b="1" dirty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24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544955" y="3051810"/>
            <a:ext cx="7183651" cy="1019175"/>
            <a:chOff x="1544955" y="3051810"/>
            <a:chExt cx="7183651" cy="1019175"/>
          </a:xfrm>
        </p:grpSpPr>
        <p:cxnSp>
          <p:nvCxnSpPr>
            <p:cNvPr id="15" name="MH_Other_4"/>
            <p:cNvCxnSpPr/>
            <p:nvPr>
              <p:custDataLst>
                <p:tags r:id="rId5"/>
              </p:custDataLst>
            </p:nvPr>
          </p:nvCxnSpPr>
          <p:spPr>
            <a:xfrm flipH="1">
              <a:off x="1922780" y="3193098"/>
              <a:ext cx="692150" cy="6508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5"/>
            <p:cNvSpPr/>
            <p:nvPr>
              <p:custDataLst>
                <p:tags r:id="rId6"/>
              </p:custDataLst>
            </p:nvPr>
          </p:nvSpPr>
          <p:spPr>
            <a:xfrm>
              <a:off x="1562418" y="3574098"/>
              <a:ext cx="504825" cy="22860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>
              <a:normAutofit fontScale="8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2286317" y="3483610"/>
              <a:ext cx="6442289" cy="587375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</a:defRPr>
              </a:lvl1pPr>
            </a:lstStyle>
            <a:p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若补码整数的位数是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其表数范围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 -32768----+32767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Other_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544955" y="3051810"/>
              <a:ext cx="5365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44955" y="4042410"/>
            <a:ext cx="7166189" cy="1020763"/>
            <a:chOff x="1544955" y="4042410"/>
            <a:chExt cx="7166189" cy="1020763"/>
          </a:xfrm>
        </p:grpSpPr>
        <p:cxnSp>
          <p:nvCxnSpPr>
            <p:cNvPr id="20" name="MH_Other_7"/>
            <p:cNvCxnSpPr/>
            <p:nvPr>
              <p:custDataLst>
                <p:tags r:id="rId9"/>
              </p:custDataLst>
            </p:nvPr>
          </p:nvCxnSpPr>
          <p:spPr>
            <a:xfrm flipH="1">
              <a:off x="1922780" y="4183698"/>
              <a:ext cx="692150" cy="65087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8"/>
            <p:cNvSpPr/>
            <p:nvPr>
              <p:custDataLst>
                <p:tags r:id="rId10"/>
              </p:custDataLst>
            </p:nvPr>
          </p:nvSpPr>
          <p:spPr>
            <a:xfrm>
              <a:off x="1562418" y="4564698"/>
              <a:ext cx="504825" cy="22860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>
              <a:normAutofit fontScale="8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SubTitle_3"/>
            <p:cNvSpPr txBox="1"/>
            <p:nvPr>
              <p:custDataLst>
                <p:tags r:id="rId11"/>
              </p:custDataLst>
            </p:nvPr>
          </p:nvSpPr>
          <p:spPr>
            <a:xfrm>
              <a:off x="2286318" y="4475798"/>
              <a:ext cx="6424826" cy="587375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若补码小数的位数是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位时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其表数范围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	- 1 ---- 1- 2</a:t>
              </a:r>
              <a:r>
                <a:rPr lang="en-US" altLang="zh-CN" b="1" baseline="30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-7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即  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  ----127/128</a:t>
              </a:r>
              <a:endPara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MH_Other_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44955" y="4042410"/>
              <a:ext cx="536575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44955" y="5034598"/>
            <a:ext cx="6943725" cy="1019175"/>
            <a:chOff x="1544955" y="5034598"/>
            <a:chExt cx="6943725" cy="1019175"/>
          </a:xfrm>
        </p:grpSpPr>
        <p:cxnSp>
          <p:nvCxnSpPr>
            <p:cNvPr id="25" name="MH_Other_10"/>
            <p:cNvCxnSpPr/>
            <p:nvPr>
              <p:custDataLst>
                <p:tags r:id="rId13"/>
              </p:custDataLst>
            </p:nvPr>
          </p:nvCxnSpPr>
          <p:spPr>
            <a:xfrm flipH="1">
              <a:off x="1922780" y="5175885"/>
              <a:ext cx="692150" cy="64928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H_Other_11"/>
            <p:cNvSpPr/>
            <p:nvPr>
              <p:custDataLst>
                <p:tags r:id="rId14"/>
              </p:custDataLst>
            </p:nvPr>
          </p:nvSpPr>
          <p:spPr>
            <a:xfrm>
              <a:off x="1562418" y="5556885"/>
              <a:ext cx="504825" cy="228600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anchor="ctr">
              <a:normAutofit fontScale="85000" lnSpcReduction="20000"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SubTitle_4"/>
            <p:cNvSpPr txBox="1"/>
            <p:nvPr>
              <p:custDataLst>
                <p:tags r:id="rId15"/>
              </p:custDataLst>
            </p:nvPr>
          </p:nvSpPr>
          <p:spPr>
            <a:xfrm>
              <a:off x="2286318" y="5466398"/>
              <a:ext cx="6202362" cy="587375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若补码小数的位数是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位时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其表数范围</a:t>
              </a: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- 1 ---- 1- </a:t>
              </a:r>
              <a:r>
                <a:rPr lang="en-US" altLang="zh-CN" b="1" baseline="30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2-15</a:t>
              </a:r>
              <a:endParaRPr lang="en-US" altLang="zh-CN" b="1" baseline="30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MH_Other_1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44955" y="5034598"/>
              <a:ext cx="536575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6837" y="119227"/>
            <a:ext cx="8292045" cy="699594"/>
          </a:xfrm>
        </p:spPr>
        <p:txBody>
          <a:bodyPr/>
          <a:lstStyle/>
          <a:p>
            <a:r>
              <a:rPr lang="zh-CN" altLang="en-US" dirty="0"/>
              <a:t>补码特点</a:t>
            </a:r>
            <a:endParaRPr lang="zh-CN" altLang="en-US" dirty="0"/>
          </a:p>
        </p:txBody>
      </p:sp>
      <p:graphicFrame>
        <p:nvGraphicFramePr>
          <p:cNvPr id="8" name="内容占位符 6"/>
          <p:cNvGraphicFramePr>
            <a:graphicFrameLocks noGrp="1"/>
          </p:cNvGraphicFramePr>
          <p:nvPr>
            <p:ph idx="1"/>
          </p:nvPr>
        </p:nvGraphicFramePr>
        <p:xfrm>
          <a:off x="636489" y="818821"/>
          <a:ext cx="5981700" cy="519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00001" y="5940179"/>
            <a:ext cx="7074427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···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 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[x/2]</a:t>
            </a:r>
            <a:r>
              <a:rPr lang="zh-CN" altLang="en-US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··· 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baseline="-25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baseline="-25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8189" y="3896192"/>
            <a:ext cx="252581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位的补码扩展为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 →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00111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 →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11001</a:t>
            </a:r>
            <a:endParaRPr lang="en-US" altLang="zh-CN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6837" y="222246"/>
            <a:ext cx="8292045" cy="6995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定点数的表示方法 </a:t>
            </a:r>
            <a:endParaRPr lang="zh-CN" altLang="en-US" sz="40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19099" y="921840"/>
            <a:ext cx="8292045" cy="5193212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2700" dirty="0"/>
              <a:t>定点表示：</a:t>
            </a:r>
            <a:endParaRPr lang="en-US" altLang="zh-CN" sz="2700" dirty="0"/>
          </a:p>
          <a:p>
            <a:pPr marL="0" indent="0">
              <a:buNone/>
            </a:pPr>
            <a:r>
              <a:rPr lang="en-US" altLang="zh-CN" sz="1900" dirty="0"/>
              <a:t>	</a:t>
            </a:r>
            <a:r>
              <a:rPr lang="zh-CN" altLang="en-US" sz="1900" dirty="0"/>
              <a:t>约定机器中所有数据的小数点位置是固定不变的。由于约定在固定的位置，小数点就不再使用记号“</a:t>
            </a:r>
            <a:r>
              <a:rPr lang="en-US" altLang="zh-CN" sz="1900" dirty="0"/>
              <a:t>.</a:t>
            </a:r>
            <a:r>
              <a:rPr lang="zh-CN" altLang="en-US" sz="1900" dirty="0"/>
              <a:t>”来表示。通常将数据表示成纯小数或纯整数。</a:t>
            </a:r>
            <a:endParaRPr lang="zh-CN" altLang="en-US" sz="1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标注 14"/>
              <p:cNvSpPr/>
              <p:nvPr/>
            </p:nvSpPr>
            <p:spPr>
              <a:xfrm>
                <a:off x="2390933" y="3518446"/>
                <a:ext cx="1569492" cy="818866"/>
              </a:xfrm>
              <a:prstGeom prst="wedgeRectCallout">
                <a:avLst>
                  <a:gd name="adj1" fmla="val 46123"/>
                  <a:gd name="adj2" fmla="val -1075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符号位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代表负号</a:t>
                </a:r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代表正号</a:t>
                </a:r>
              </a:p>
            </p:txBody>
          </p:sp>
        </mc:Choice>
        <mc:Fallback>
          <p:sp>
            <p:nvSpPr>
              <p:cNvPr id="9" name="矩形标注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933" y="3518446"/>
                <a:ext cx="1569492" cy="818866"/>
              </a:xfrm>
              <a:prstGeom prst="wedgeRectCallout">
                <a:avLst>
                  <a:gd name="adj1" fmla="val 46123"/>
                  <a:gd name="adj2" fmla="val -107500"/>
                </a:avLst>
              </a:prstGeom>
              <a:blipFill rotWithShape="1">
                <a:blip r:embed="rId1"/>
                <a:stretch>
                  <a:fillRect b="-107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75679" y="2620371"/>
                <a:ext cx="2952166" cy="4640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sz="200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…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79" y="2620371"/>
                <a:ext cx="2952166" cy="4640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>
            <a:off x="4107976" y="3057098"/>
            <a:ext cx="1815152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标注 17"/>
          <p:cNvSpPr/>
          <p:nvPr/>
        </p:nvSpPr>
        <p:spPr>
          <a:xfrm>
            <a:off x="5015552" y="3670846"/>
            <a:ext cx="1569492" cy="430507"/>
          </a:xfrm>
          <a:prstGeom prst="wedgeRectCallout">
            <a:avLst>
              <a:gd name="adj1" fmla="val -36985"/>
              <a:gd name="adj2" fmla="val -19247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量值（尾数）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66128" y="4631918"/>
            <a:ext cx="7273925" cy="88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CC3300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纯小数的表示范围为：　</a:t>
            </a:r>
            <a:r>
              <a:rPr lang="en-US" altLang="zh-CN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0≤|</a:t>
            </a:r>
            <a:r>
              <a:rPr lang="zh-CN" altLang="en-US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|≤1-2</a:t>
            </a:r>
            <a:r>
              <a:rPr lang="en-US" altLang="zh-CN" sz="1900" b="0" baseline="30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endParaRPr lang="en-US" altLang="zh-CN" sz="1900" b="0" baseline="300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纯整数的表示范围为：　</a:t>
            </a:r>
            <a:r>
              <a:rPr lang="en-US" altLang="zh-CN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0≤|</a:t>
            </a:r>
            <a:r>
              <a:rPr lang="zh-CN" altLang="en-US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|≤ 2</a:t>
            </a:r>
            <a:r>
              <a:rPr lang="en-US" altLang="zh-CN" sz="1900" b="0" baseline="300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900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　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　</a:t>
            </a: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　　　　　　　　　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42909" y="24843"/>
            <a:ext cx="8292045" cy="699594"/>
          </a:xfrm>
        </p:spPr>
        <p:txBody>
          <a:bodyPr/>
          <a:lstStyle/>
          <a:p>
            <a:r>
              <a:rPr lang="zh-CN" altLang="en-US" dirty="0"/>
              <a:t>反码表示法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19099" y="921840"/>
            <a:ext cx="8292045" cy="5193212"/>
          </a:xfrm>
        </p:spPr>
        <p:txBody>
          <a:bodyPr/>
          <a:lstStyle/>
          <a:p>
            <a:r>
              <a:rPr lang="zh-CN" altLang="en-US" sz="2800" b="1" dirty="0"/>
              <a:t>所谓反码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就是二进制的各位数码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变为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变为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endParaRPr lang="en-US" altLang="zh-CN" dirty="0"/>
          </a:p>
          <a:p>
            <a:r>
              <a:rPr lang="zh-CN" altLang="en-US" dirty="0"/>
              <a:t>定点小数定义 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dirty="0"/>
              <a:t>对于正数 </a:t>
            </a:r>
            <a:r>
              <a:rPr lang="en-US" altLang="zh-CN" dirty="0"/>
              <a:t>x = +0. 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┅x</a:t>
            </a:r>
            <a:r>
              <a:rPr lang="en-US" altLang="zh-CN" baseline="-25000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则有：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　　　　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[x]</a:t>
            </a:r>
            <a:r>
              <a:rPr lang="zh-CN" altLang="en-US" baseline="-25000" dirty="0">
                <a:solidFill>
                  <a:srgbClr val="FF0000"/>
                </a:solidFill>
              </a:rPr>
              <a:t>反</a:t>
            </a:r>
            <a:r>
              <a:rPr lang="en-US" altLang="zh-CN" dirty="0">
                <a:solidFill>
                  <a:srgbClr val="FF0000"/>
                </a:solidFill>
              </a:rPr>
              <a:t>= 0. 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 ┅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</a:rPr>
              <a:t>n</a:t>
            </a:r>
            <a:endParaRPr lang="en-US" altLang="zh-CN" baseline="-25000" dirty="0">
              <a:solidFill>
                <a:srgbClr val="FF0000"/>
              </a:solidFill>
            </a:endParaRPr>
          </a:p>
          <a:p>
            <a:r>
              <a:rPr lang="zh-CN" altLang="en-US" dirty="0"/>
              <a:t>对于负数 </a:t>
            </a:r>
            <a:r>
              <a:rPr lang="en-US" altLang="zh-CN" dirty="0"/>
              <a:t>x = -0. x</a:t>
            </a:r>
            <a:r>
              <a:rPr lang="en-US" altLang="zh-CN" baseline="-25000" dirty="0"/>
              <a:t>1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x</a:t>
            </a:r>
            <a:r>
              <a:rPr lang="en-US" altLang="zh-CN" baseline="-25000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则有：</a:t>
            </a:r>
            <a:endParaRPr lang="zh-CN" altLang="en-US" dirty="0"/>
          </a:p>
        </p:txBody>
      </p:sp>
      <p:grpSp>
        <p:nvGrpSpPr>
          <p:cNvPr id="9" name="Group 3"/>
          <p:cNvGrpSpPr/>
          <p:nvPr/>
        </p:nvGrpSpPr>
        <p:grpSpPr bwMode="auto">
          <a:xfrm>
            <a:off x="1252008" y="2430107"/>
            <a:ext cx="6626225" cy="1023938"/>
            <a:chOff x="0" y="-1"/>
            <a:chExt cx="3840" cy="645"/>
          </a:xfrm>
        </p:grpSpPr>
        <p:sp>
          <p:nvSpPr>
            <p:cNvPr id="10" name="AutoShape 4"/>
            <p:cNvSpPr/>
            <p:nvPr/>
          </p:nvSpPr>
          <p:spPr bwMode="auto">
            <a:xfrm>
              <a:off x="768" y="68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864" y="3"/>
              <a:ext cx="2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b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864" y="291"/>
              <a:ext cx="1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(2 – 2</a:t>
              </a:r>
              <a:r>
                <a:rPr lang="en-US" altLang="zh-CN" b="0" baseline="30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-n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+ x</a:t>
              </a:r>
              <a:endParaRPr lang="en-US" altLang="zh-CN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400" y="269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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en-US" altLang="zh-CN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567" y="-1"/>
              <a:ext cx="8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1</a:t>
              </a:r>
              <a:endParaRPr lang="en-US" altLang="zh-CN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0" y="125"/>
              <a:ext cx="22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b="0" baseline="-2500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</a:t>
              </a:r>
              <a:r>
                <a:rPr lang="zh-CN" altLang="en-US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0" dirty="0">
                  <a:solidFill>
                    <a:schemeClr val="tx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en-US" altLang="zh-CN" b="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147571" y="5143500"/>
                <a:ext cx="291451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]</m:t>
                        </m:r>
                      </m:e>
                      <m:sub>
                        <m:r>
                          <a:rPr lang="zh-CN" altLang="en-US" sz="27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反</m:t>
                        </m:r>
                      </m:sub>
                    </m:sSub>
                    <m:r>
                      <a:rPr lang="en-US" altLang="zh-CN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7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1.</m:t>
                    </m:r>
                    <m:acc>
                      <m:accPr>
                        <m:chr m:val="̅"/>
                        <m:ctrlPr>
                          <a:rPr lang="en-US" altLang="zh-CN" sz="27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7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e>
                    </m:acc>
                  </m:oMath>
                </a14:m>
                <a:r>
                  <a:rPr lang="zh-CN" altLang="en-US" sz="27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┅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</m:acc>
                  </m:oMath>
                </a14:m>
                <a:endParaRPr lang="zh-CN" altLang="en-US" sz="2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571" y="5143500"/>
                <a:ext cx="2914516" cy="574388"/>
              </a:xfrm>
              <a:prstGeom prst="rect">
                <a:avLst/>
              </a:prstGeom>
              <a:blipFill rotWithShape="1">
                <a:blip r:embed="rId1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076059" y="3326217"/>
            <a:ext cx="2879725" cy="25923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</a:ln>
          <a:effectLst/>
        </p:spPr>
        <p:txBody>
          <a:bodyPr lIns="90170" tIns="46990" rIns="90170" bIns="4699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=  0.10110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x ]</a:t>
            </a:r>
            <a:r>
              <a:rPr lang="zh-CN" altLang="en-US" sz="2000" b="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0.10110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=  -0.10110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x ]</a:t>
            </a:r>
            <a:r>
              <a:rPr lang="zh-CN" altLang="en-US" sz="2000" b="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 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1.01001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= 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0.0000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x ]</a:t>
            </a:r>
            <a:r>
              <a:rPr lang="zh-CN" altLang="en-US" sz="2000" b="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 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1.1111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6837" y="115472"/>
            <a:ext cx="8292045" cy="699594"/>
          </a:xfrm>
        </p:spPr>
        <p:txBody>
          <a:bodyPr/>
          <a:lstStyle/>
          <a:p>
            <a:r>
              <a:rPr lang="zh-CN" altLang="en-US" dirty="0"/>
              <a:t>反码表示法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43477" y="1163138"/>
            <a:ext cx="8292045" cy="5193212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由反码求补码的公式</a:t>
            </a:r>
            <a:endParaRPr lang="en-US" altLang="zh-CN" sz="2800" b="1" dirty="0"/>
          </a:p>
          <a:p>
            <a:pPr marL="685800" lvl="2" indent="0"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由反码与补码的定义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[x]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=(2-2</a:t>
            </a:r>
            <a:r>
              <a:rPr lang="en-US" altLang="zh-CN" sz="240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+ x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[x]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+ x 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[x]</a:t>
            </a:r>
            <a:r>
              <a:rPr lang="zh-CN" altLang="en-US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[x]</a:t>
            </a:r>
            <a:r>
              <a:rPr lang="zh-CN" altLang="en-US" sz="2400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+ 2</a:t>
            </a:r>
            <a:r>
              <a:rPr lang="en-US" altLang="zh-CN" sz="2400" baseline="4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定点整数定义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pPr marL="685800" lvl="2" indent="0"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反码零有两个编码，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-0 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的编码不同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反码难以用于加减运算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反码的表数范围与原码相同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959626" y="1012902"/>
            <a:ext cx="3958999" cy="167435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 w="38100">
            <a:solidFill>
              <a:schemeClr val="bg2"/>
            </a:solidFill>
            <a:round/>
          </a:ln>
          <a:effectLst/>
        </p:spPr>
        <p:txBody>
          <a:bodyPr lIns="90170" tIns="46990" rIns="90170" bIns="46990" anchor="ctr"/>
          <a:lstStyle/>
          <a:p>
            <a:pPr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若要一个负数变补码，其方法是符号位置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，其余各位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，然后在最末位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(2-n)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上加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3"/>
          <p:cNvGrpSpPr/>
          <p:nvPr/>
        </p:nvGrpSpPr>
        <p:grpSpPr bwMode="auto">
          <a:xfrm>
            <a:off x="1454426" y="3800520"/>
            <a:ext cx="6096000" cy="1066800"/>
            <a:chOff x="0" y="0"/>
            <a:chExt cx="3840" cy="672"/>
          </a:xfrm>
        </p:grpSpPr>
        <p:sp>
          <p:nvSpPr>
            <p:cNvPr id="16" name="AutoShape 4"/>
            <p:cNvSpPr/>
            <p:nvPr/>
          </p:nvSpPr>
          <p:spPr bwMode="auto">
            <a:xfrm>
              <a:off x="768" y="9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864" y="0"/>
              <a:ext cx="22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864" y="288"/>
              <a:ext cx="8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</a:t>
              </a:r>
              <a:r>
                <a:rPr lang="en-US" altLang="zh-CN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n+1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–1) + </a:t>
              </a: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400" y="297"/>
              <a:ext cx="14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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716" y="56"/>
              <a:ext cx="6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&lt; 2</a:t>
              </a:r>
              <a:r>
                <a:rPr lang="en-US" altLang="zh-CN" b="1" baseline="3000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0" y="153"/>
              <a:ext cx="22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83404" y="123348"/>
            <a:ext cx="8292045" cy="699594"/>
          </a:xfrm>
        </p:spPr>
        <p:txBody>
          <a:bodyPr/>
          <a:lstStyle/>
          <a:p>
            <a:r>
              <a:rPr lang="zh-CN" altLang="en-US" dirty="0"/>
              <a:t>移码表示法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0356" y="822942"/>
            <a:ext cx="8463644" cy="5193212"/>
          </a:xfrm>
        </p:spPr>
        <p:txBody>
          <a:bodyPr/>
          <a:lstStyle/>
          <a:p>
            <a:r>
              <a:rPr lang="zh-CN" altLang="en-US" b="1" dirty="0"/>
              <a:t>移码定义 </a:t>
            </a:r>
            <a:endParaRPr lang="en-US" altLang="zh-CN" b="1" dirty="0"/>
          </a:p>
          <a:p>
            <a:pPr marL="685800" lvl="2" indent="0">
              <a:buNone/>
            </a:pPr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移码通常用于表示浮点数的阶码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endParaRPr lang="zh-CN" altLang="en-US" sz="2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假设定点整数移码形式为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0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</a:t>
            </a:r>
            <a:r>
              <a:rPr lang="en-US" altLang="zh-CN" sz="20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n-2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··· x</a:t>
            </a:r>
            <a:r>
              <a:rPr lang="en-US" altLang="zh-CN" sz="20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时，移码的定义是：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[x]</a:t>
            </a:r>
            <a:r>
              <a:rPr lang="zh-CN" altLang="en-US" sz="2000" baseline="-25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en-US" altLang="zh-CN" sz="200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x               -2</a:t>
            </a:r>
            <a:r>
              <a:rPr lang="en-US" altLang="zh-CN" sz="200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x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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en-US" altLang="zh-CN" sz="200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sz="2000" baseline="300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位移码表示的机器数为数的真值在数轴上向右平移了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个位置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楷体" panose="02010609060101010101" pitchFamily="49" charset="-122"/>
              </a:rPr>
              <a:t>。</a:t>
            </a:r>
            <a:endParaRPr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1720321" y="3069483"/>
            <a:ext cx="5689600" cy="2005822"/>
            <a:chOff x="0" y="-1"/>
            <a:chExt cx="2304" cy="720"/>
          </a:xfrm>
        </p:grpSpPr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1200" y="194"/>
              <a:ext cx="720" cy="188"/>
            </a:xfrm>
            <a:prstGeom prst="curvedDown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0" y="36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64" y="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768" y="372"/>
              <a:ext cx="240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40" y="1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488" y="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112" y="1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40" y="264"/>
              <a:ext cx="624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864" y="264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64" y="360"/>
              <a:ext cx="124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80" y="360"/>
              <a:ext cx="768" cy="192"/>
            </a:xfrm>
            <a:prstGeom prst="curvedUpArrow">
              <a:avLst>
                <a:gd name="adj1" fmla="val 80000"/>
                <a:gd name="adj2" fmla="val 160000"/>
                <a:gd name="adj3" fmla="val 33333"/>
              </a:avLst>
            </a:prstGeom>
            <a:solidFill>
              <a:srgbClr val="FFFFFF"/>
            </a:solidFill>
            <a:ln w="28575">
              <a:solidFill>
                <a:srgbClr val="3333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7" y="575"/>
              <a:ext cx="31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-128</a:t>
              </a:r>
              <a:endParaRPr lang="en-US" altLang="zh-CN" sz="2000" b="0" baseline="30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378" y="-1"/>
              <a:ext cx="347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+127</a:t>
              </a:r>
              <a:endParaRPr lang="en-US" altLang="zh-CN" sz="2000" b="0" baseline="30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80" y="19"/>
              <a:ext cx="28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负数</a:t>
              </a:r>
              <a:endPara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858" y="19"/>
              <a:ext cx="283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正数</a:t>
              </a:r>
              <a:endPara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152" y="363"/>
              <a:ext cx="385" cy="1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机器数</a:t>
              </a:r>
              <a:endPara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585875" y="5170023"/>
            <a:ext cx="44326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表示范围</a:t>
            </a:r>
            <a:r>
              <a:rPr lang="zh-CN" altLang="en-US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00000000 ~ 11111111</a:t>
            </a:r>
            <a:endParaRPr lang="en-US" altLang="zh-CN" sz="2000" b="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6837" y="222246"/>
            <a:ext cx="8292045" cy="699594"/>
          </a:xfrm>
        </p:spPr>
        <p:txBody>
          <a:bodyPr/>
          <a:lstStyle/>
          <a:p>
            <a:r>
              <a:rPr lang="zh-CN" altLang="en-US" dirty="0"/>
              <a:t>移码表示法举例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19099" y="921840"/>
            <a:ext cx="8292045" cy="519321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例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1】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：当正数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x = +10101 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时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	[x]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</a:rPr>
              <a:t>移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= 2</a:t>
            </a:r>
            <a:r>
              <a:rPr lang="en-US" altLang="zh-CN" sz="2400" baseline="30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+ 10101 = 1,10101</a:t>
            </a:r>
            <a:endParaRPr lang="zh-CN" alt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例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2】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：当负数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x = -10101 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时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[x]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</a:rPr>
              <a:t>移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= 2</a:t>
            </a:r>
            <a:r>
              <a:rPr lang="en-US" altLang="zh-CN" sz="2400" baseline="30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+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ｘ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= 2</a:t>
            </a:r>
            <a:r>
              <a:rPr lang="en-US" altLang="zh-CN" sz="2400" baseline="30000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 – 10101 = 0,01011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例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3】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：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</a:rPr>
              <a:t>的移码是唯一的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marL="685800" lvl="2" indent="0">
              <a:buNone/>
            </a:pP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	[+0]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</a:rPr>
              <a:t>移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= [­0]</a:t>
            </a:r>
            <a:r>
              <a:rPr lang="zh-CN" altLang="en-US" sz="2400" baseline="-25000" dirty="0">
                <a:solidFill>
                  <a:schemeClr val="tx2">
                    <a:lumMod val="50000"/>
                  </a:schemeClr>
                </a:solidFill>
              </a:rPr>
              <a:t>移</a:t>
            </a:r>
            <a:r>
              <a:rPr lang="zh-CN" altLang="en-US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2">
                    <a:lumMod val="50000"/>
                  </a:schemeClr>
                </a:solidFill>
              </a:rPr>
              <a:t>= 100…00 </a:t>
            </a:r>
            <a:endParaRPr lang="en-US" altLang="zh-CN" sz="2400" dirty="0">
              <a:solidFill>
                <a:schemeClr val="tx2">
                  <a:lumMod val="50000"/>
                </a:schemeClr>
              </a:solidFill>
            </a:endParaRPr>
          </a:p>
          <a:p>
            <a:pPr marL="685800" lvl="2" indent="0">
              <a:buNone/>
            </a:pPr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lvl="2" indent="0" algn="just">
              <a:lnSpc>
                <a:spcPct val="110000"/>
              </a:lnSpc>
              <a:spcBef>
                <a:spcPts val="1350"/>
              </a:spcBef>
              <a:buClr>
                <a:schemeClr val="accent1"/>
              </a:buClr>
              <a:buSzPct val="100000"/>
              <a:buNone/>
            </a:pP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】: 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移码中符号位 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表示的规律与原码、补码、反码相反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——“1”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正，“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负。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2" indent="0">
              <a:buNone/>
            </a:pPr>
            <a:endParaRPr lang="en-US" altLang="zh-CN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6837" y="109677"/>
            <a:ext cx="7886700" cy="930274"/>
          </a:xfrm>
        </p:spPr>
        <p:txBody>
          <a:bodyPr/>
          <a:lstStyle/>
          <a:p>
            <a:r>
              <a:rPr lang="zh-CN" altLang="en-US" dirty="0"/>
              <a:t>移码和补码的关系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当 </a:t>
            </a:r>
            <a:r>
              <a:rPr lang="en-US" altLang="zh-CN" sz="2400" dirty="0"/>
              <a:t>0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x &lt; 2</a:t>
            </a:r>
            <a:r>
              <a:rPr lang="en-US" altLang="zh-CN" sz="2400" baseline="30000" dirty="0"/>
              <a:t>n </a:t>
            </a:r>
            <a:r>
              <a:rPr lang="zh-CN" altLang="en-US" sz="2400" dirty="0"/>
              <a:t>时，  </a:t>
            </a:r>
            <a:r>
              <a:rPr lang="en-US" altLang="zh-CN" sz="2400" dirty="0">
                <a:solidFill>
                  <a:srgbClr val="FF0000"/>
                </a:solidFill>
              </a:rPr>
              <a:t>[x]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移</a:t>
            </a:r>
            <a:r>
              <a:rPr lang="en-US" altLang="zh-CN" sz="2400" dirty="0">
                <a:solidFill>
                  <a:srgbClr val="FF0000"/>
                </a:solidFill>
              </a:rPr>
              <a:t>= [x]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补</a:t>
            </a:r>
            <a:r>
              <a:rPr lang="en-US" altLang="zh-CN" sz="2400" dirty="0">
                <a:solidFill>
                  <a:srgbClr val="FF0000"/>
                </a:solidFill>
              </a:rPr>
              <a:t>+ 2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</a:t>
            </a:r>
            <a:endParaRPr lang="en-US" altLang="zh-CN" sz="2400" baseline="30000" dirty="0">
              <a:solidFill>
                <a:srgbClr val="FF0000"/>
              </a:solidFill>
            </a:endParaRPr>
          </a:p>
          <a:p>
            <a:endParaRPr lang="en-US" altLang="zh-CN" baseline="30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当 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n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dirty="0"/>
              <a:t>x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  </a:t>
            </a:r>
            <a:r>
              <a:rPr lang="en-US" altLang="zh-CN" sz="2400" dirty="0"/>
              <a:t>0 </a:t>
            </a:r>
            <a:r>
              <a:rPr lang="zh-CN" altLang="en-US" sz="2400" dirty="0"/>
              <a:t>时， </a:t>
            </a:r>
            <a:r>
              <a:rPr lang="en-US" altLang="zh-CN" sz="2400" dirty="0">
                <a:solidFill>
                  <a:srgbClr val="FF0000"/>
                </a:solidFill>
              </a:rPr>
              <a:t>[x]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移</a:t>
            </a:r>
            <a:r>
              <a:rPr lang="en-US" altLang="zh-CN" sz="2400" dirty="0">
                <a:solidFill>
                  <a:srgbClr val="FF0000"/>
                </a:solidFill>
              </a:rPr>
              <a:t>=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+[x]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补</a:t>
            </a:r>
            <a:r>
              <a:rPr lang="en-US" altLang="zh-CN" sz="2400" dirty="0">
                <a:solidFill>
                  <a:srgbClr val="FF0000"/>
                </a:solidFill>
              </a:rPr>
              <a:t>- 2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n-1</a:t>
            </a:r>
            <a:r>
              <a:rPr lang="en-US" altLang="zh-CN" sz="2400" dirty="0">
                <a:solidFill>
                  <a:srgbClr val="FF0000"/>
                </a:solidFill>
              </a:rPr>
              <a:t> = [x]</a:t>
            </a:r>
            <a:r>
              <a:rPr lang="zh-CN" altLang="en-US" sz="2400" baseline="-25000" dirty="0">
                <a:solidFill>
                  <a:srgbClr val="FF0000"/>
                </a:solidFill>
              </a:rPr>
              <a:t>补</a:t>
            </a:r>
            <a:r>
              <a:rPr lang="en-US" altLang="zh-CN" sz="2400" dirty="0">
                <a:solidFill>
                  <a:srgbClr val="FF0000"/>
                </a:solidFill>
              </a:rPr>
              <a:t>- 2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2581-51E6-4170-B97F-DDAA579EC2D6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桂林电子科技大学计算机与信息安全学院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6479-6C90-4444-AED6-D8E2992528A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1752601" y="1051064"/>
            <a:ext cx="5518150" cy="1082675"/>
            <a:chOff x="0" y="-10"/>
            <a:chExt cx="3476" cy="682"/>
          </a:xfrm>
        </p:grpSpPr>
        <p:sp>
          <p:nvSpPr>
            <p:cNvPr id="8" name="AutoShape 4"/>
            <p:cNvSpPr/>
            <p:nvPr/>
          </p:nvSpPr>
          <p:spPr bwMode="auto">
            <a:xfrm>
              <a:off x="720" y="96"/>
              <a:ext cx="96" cy="432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chemeClr val="tx2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72" y="0"/>
              <a:ext cx="2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8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768" y="288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n+1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+ x</a:t>
              </a:r>
              <a:endParaRPr lang="en-US" altLang="zh-CN" sz="28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036" y="320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</a:t>
              </a:r>
              <a:endParaRPr lang="en-US" altLang="zh-CN" sz="28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041" y="-10"/>
              <a:ext cx="11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x &lt; 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800" b="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0" y="153"/>
              <a:ext cx="2208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sz="2800" b="0" baseline="-25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</a:t>
              </a:r>
              <a:r>
                <a:rPr lang="zh-CN" altLang="en-US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en-US" altLang="zh-CN" sz="28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Group 11"/>
          <p:cNvGrpSpPr/>
          <p:nvPr/>
        </p:nvGrpSpPr>
        <p:grpSpPr bwMode="auto">
          <a:xfrm>
            <a:off x="1752601" y="2345014"/>
            <a:ext cx="5484586" cy="968375"/>
            <a:chOff x="0" y="0"/>
            <a:chExt cx="3216" cy="610"/>
          </a:xfrm>
        </p:grpSpPr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76" y="0"/>
              <a:ext cx="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 x</a:t>
              </a:r>
              <a:endParaRPr lang="en-US" altLang="zh-CN" sz="2800" b="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776" y="9"/>
              <a:ext cx="14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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x 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</a:t>
              </a:r>
              <a:r>
                <a:rPr lang="en-US" altLang="zh-CN" sz="2800" b="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</a:t>
              </a:r>
              <a:r>
                <a:rPr lang="en-US" altLang="zh-CN" sz="2800" b="0" baseline="300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lang="en-US" altLang="zh-CN" sz="2800" b="0" baseline="300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0" y="9"/>
              <a:ext cx="72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[x]</a:t>
              </a:r>
              <a:r>
                <a:rPr lang="zh-CN" altLang="en-US" sz="2800" b="0" baseline="-2500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</a:t>
              </a:r>
              <a:r>
                <a:rPr lang="zh-CN" altLang="en-US" sz="2800" b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b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en-US" altLang="zh-CN" sz="2800" b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7394" y="638585"/>
            <a:ext cx="7886700" cy="93027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移码补码和真值之间的关系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04D-1DAE-4A16-858B-24E7249DA97E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桂林电子科技大学计算机与信息安全学院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6479-6C90-4444-AED6-D8E2992528A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Group 4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746523"/>
            <a:ext cx="8156575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6837" y="166689"/>
            <a:ext cx="7886700" cy="93027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楷体" panose="02010609060101010101" pitchFamily="49" charset="-122"/>
              </a:rPr>
              <a:t>移码的特点</a:t>
            </a:r>
            <a:endParaRPr lang="zh-CN" altLang="en-US" sz="4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3448-094D-43B2-89A1-0809C5A51F80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桂林电子科技大学计算机与信息安全学院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6479-6C90-4444-AED6-D8E2992528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28650" y="1096963"/>
          <a:ext cx="8291513" cy="5029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91513"/>
              </a:tblGrid>
              <a:tr h="337193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在移码中，最高位为</a:t>
                      </a:r>
                      <a:r>
                        <a:rPr lang="en-US" altLang="zh-CN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表示负数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，最高位为</a:t>
                      </a:r>
                      <a:r>
                        <a:rPr lang="en-US" altLang="zh-CN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表示正数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，这与原码、补码、反码的符号位取值正好相反。</a:t>
                      </a:r>
                      <a:endParaRPr lang="zh-CN" altLang="en-US" sz="2400" b="0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移码为全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时所对应的真值最小，为全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时所对应的真值最大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   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因此，</a:t>
                      </a:r>
                      <a:r>
                        <a:rPr lang="zh-CN" altLang="en-US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移码的大小直观地反映了真值的大小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，这将有助于两个浮点数进行阶码大小比较。</a:t>
                      </a:r>
                      <a:endParaRPr lang="zh-CN" altLang="en-US" sz="2400" b="0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真值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在移码中的表示形式是唯一的，即：</a:t>
                      </a:r>
                      <a:endParaRPr lang="en-US" altLang="zh-CN" sz="2400" b="0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		[+0]</a:t>
                      </a:r>
                      <a:r>
                        <a:rPr lang="zh-CN" altLang="en-US" sz="2400" b="0" u="none" baseline="-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[­0]</a:t>
                      </a:r>
                      <a:r>
                        <a:rPr lang="zh-CN" altLang="en-US" sz="2400" b="0" u="none" baseline="-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</a:t>
                      </a:r>
                      <a:r>
                        <a:rPr lang="en-US" altLang="zh-CN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100…00</a:t>
                      </a:r>
                      <a:endParaRPr lang="en-US" altLang="zh-CN" sz="2400" b="0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移码把真值映射到一个正数域，所以可将移码视为无符号数，直接按无符号数规则比较大小。</a:t>
                      </a:r>
                      <a:endParaRPr lang="zh-CN" altLang="en-US" sz="2400" b="0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0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同一数值的移码和补码</a:t>
                      </a:r>
                      <a:r>
                        <a:rPr lang="zh-CN" altLang="en-US" sz="2400" b="1" u="none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除最高位相反外，其他各位相同</a:t>
                      </a:r>
                      <a:endParaRPr lang="zh-CN" altLang="en-US" sz="2400" b="1" u="none" dirty="0">
                        <a:solidFill>
                          <a:schemeClr val="tx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7300" y="1034189"/>
            <a:ext cx="7886700" cy="93027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各种机器码所表示的数的范围（</a:t>
            </a:r>
            <a:r>
              <a:rPr lang="en-US" altLang="zh-CN" dirty="0"/>
              <a:t>n+1</a:t>
            </a:r>
            <a:r>
              <a:rPr lang="zh-CN" altLang="en-US" dirty="0"/>
              <a:t>位）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D2FD-E5AD-4252-9B9E-ACDE58BB36D6}" type="datetime3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桂林电子科技大学计算机与信息安全学院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6479-6C90-4444-AED6-D8E2992528A8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Group 3"/>
          <p:cNvGraphicFramePr/>
          <p:nvPr/>
        </p:nvGraphicFramePr>
        <p:xfrm>
          <a:off x="491669" y="2544267"/>
          <a:ext cx="8229600" cy="3351328"/>
        </p:xfrm>
        <a:graphic>
          <a:graphicData uri="http://schemas.openxmlformats.org/drawingml/2006/table">
            <a:tbl>
              <a:tblPr/>
              <a:tblGrid>
                <a:gridCol w="1235075"/>
                <a:gridCol w="1201737"/>
                <a:gridCol w="966788"/>
                <a:gridCol w="965200"/>
                <a:gridCol w="965200"/>
                <a:gridCol w="965200"/>
                <a:gridCol w="965200"/>
                <a:gridCol w="965200"/>
              </a:tblGrid>
              <a:tr h="398704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表示范围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定点小数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定点整数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8704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补码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移码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9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最大正数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590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最小正数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62377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最大负数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7491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最小负数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-(1-2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-(1-2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-(2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-(2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-1)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en-US" altLang="zh-CN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46981" marB="469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2636837" y="222246"/>
            <a:ext cx="8292045" cy="699594"/>
          </a:xfrm>
        </p:spPr>
        <p:txBody>
          <a:bodyPr/>
          <a:lstStyle/>
          <a:p>
            <a:r>
              <a:rPr lang="zh-CN" altLang="en-US" dirty="0"/>
              <a:t>举例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19099" y="921840"/>
            <a:ext cx="8292045" cy="51932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lang="zh-CN" altLang="en-US" sz="2400" dirty="0"/>
              <a:t>假设由</a:t>
            </a:r>
            <a:r>
              <a:rPr lang="en-US" altLang="zh-CN" sz="2400" dirty="0"/>
              <a:t>S,E,M</a:t>
            </a:r>
            <a:r>
              <a:rPr lang="zh-CN" altLang="en-US" sz="2400" dirty="0"/>
              <a:t>三个域组成的一个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位二进制字所表示的非零规格化浮点数ｘ</a:t>
            </a:r>
            <a:r>
              <a:rPr lang="en-US" altLang="zh-CN" sz="2400" dirty="0"/>
              <a:t>,</a:t>
            </a:r>
            <a:r>
              <a:rPr lang="zh-CN" altLang="en-US" sz="2400" dirty="0"/>
              <a:t>真值表示为：ｘ＝</a:t>
            </a:r>
            <a:r>
              <a:rPr lang="en-US" altLang="zh-CN" sz="2400" dirty="0"/>
              <a:t>(-1)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×(1.M)×2</a:t>
            </a:r>
            <a:r>
              <a:rPr lang="en-US" altLang="zh-CN" sz="2400" baseline="30000" dirty="0"/>
              <a:t>E</a:t>
            </a:r>
            <a:r>
              <a:rPr lang="zh-CN" altLang="en-US" sz="2400" baseline="30000" dirty="0"/>
              <a:t>－</a:t>
            </a:r>
            <a:r>
              <a:rPr lang="en-US" altLang="zh-CN" sz="2400" baseline="30000" dirty="0"/>
              <a:t>128</a:t>
            </a:r>
            <a:endParaRPr lang="en-US" altLang="zh-CN" sz="2400" baseline="30000" dirty="0"/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r>
              <a:rPr lang="zh-CN" altLang="en-US" sz="2400" dirty="0"/>
              <a:t>问：它所表示的规格化的最大正数、最小正数、最大负数、最小负数是多少？ 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【</a:t>
            </a:r>
            <a:r>
              <a:rPr lang="zh-CN" altLang="en-US" sz="2400" dirty="0">
                <a:solidFill>
                  <a:srgbClr val="C00000"/>
                </a:solidFill>
              </a:rPr>
              <a:t>解</a:t>
            </a:r>
            <a:r>
              <a:rPr lang="en-US" altLang="zh-CN" sz="2400" dirty="0">
                <a:solidFill>
                  <a:srgbClr val="C00000"/>
                </a:solidFill>
              </a:rPr>
              <a:t>】 </a:t>
            </a:r>
            <a:r>
              <a:rPr lang="en-US" altLang="zh-CN" sz="2400" dirty="0"/>
              <a:t>(1) </a:t>
            </a:r>
            <a:r>
              <a:rPr lang="zh-CN" altLang="en-US" sz="2400" b="1" dirty="0"/>
              <a:t>最大正数</a:t>
            </a:r>
            <a:endParaRPr lang="zh-CN" altLang="en-US" sz="2400" b="1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/>
              <a:t>0   1111 1111     111 111 111 111 111 111 111 11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ｘ＝</a:t>
            </a:r>
            <a:r>
              <a:rPr lang="en-US" altLang="zh-CN" sz="2400" dirty="0"/>
              <a:t>[1</a:t>
            </a:r>
            <a:r>
              <a:rPr lang="zh-CN" altLang="en-US" sz="2400" dirty="0"/>
              <a:t>＋</a:t>
            </a:r>
            <a:r>
              <a:rPr lang="en-US" altLang="zh-CN" sz="2400" dirty="0"/>
              <a:t>(1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-23</a:t>
            </a:r>
            <a:r>
              <a:rPr lang="en-US" altLang="zh-CN" sz="2400" dirty="0"/>
              <a:t>)]×2</a:t>
            </a:r>
            <a:r>
              <a:rPr lang="en-US" altLang="zh-CN" sz="2400" baseline="30000" dirty="0"/>
              <a:t>127</a:t>
            </a:r>
            <a:endParaRPr lang="en-US" altLang="zh-CN" sz="2400" baseline="300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baseline="30000" dirty="0"/>
              <a:t>		</a:t>
            </a:r>
            <a:r>
              <a:rPr lang="en-US" altLang="zh-CN" sz="2400" dirty="0"/>
              <a:t>(2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最小正数 </a:t>
            </a:r>
            <a:endParaRPr lang="zh-CN" altLang="en-US" sz="2400" b="1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0   0000 0000     000 000 000 000 000 000 000 00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            </a:t>
            </a:r>
            <a:r>
              <a:rPr lang="zh-CN" altLang="en-US" sz="2400" dirty="0"/>
              <a:t>ｘ＝</a:t>
            </a:r>
            <a:r>
              <a:rPr lang="en-US" altLang="zh-CN" sz="2400" dirty="0"/>
              <a:t>1.0×2</a:t>
            </a:r>
            <a:r>
              <a:rPr lang="zh-CN" altLang="en-US" sz="2400" baseline="30000" dirty="0"/>
              <a:t>－</a:t>
            </a:r>
            <a:r>
              <a:rPr lang="en-US" altLang="zh-CN" sz="2400" baseline="30000" dirty="0"/>
              <a:t>128</a:t>
            </a:r>
            <a:endParaRPr lang="en-US" altLang="zh-CN" sz="2400" baseline="300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	(3) </a:t>
            </a:r>
            <a:r>
              <a:rPr lang="zh-CN" altLang="en-US" sz="2400" b="1" dirty="0"/>
              <a:t>最小负数</a:t>
            </a:r>
            <a:endParaRPr lang="zh-CN" altLang="en-US" sz="2400" b="1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1  1111 1111     111 111 111 111 111 111 111 11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           </a:t>
            </a:r>
            <a:r>
              <a:rPr lang="zh-CN" altLang="en-US" sz="2400" dirty="0"/>
              <a:t>ｘ＝－</a:t>
            </a:r>
            <a:r>
              <a:rPr lang="en-US" altLang="zh-CN" sz="2400" dirty="0"/>
              <a:t>[1</a:t>
            </a:r>
            <a:r>
              <a:rPr lang="zh-CN" altLang="en-US" sz="2400" dirty="0"/>
              <a:t>＋</a:t>
            </a:r>
            <a:r>
              <a:rPr lang="en-US" altLang="zh-CN" sz="2400" dirty="0"/>
              <a:t>(1</a:t>
            </a:r>
            <a:r>
              <a:rPr lang="zh-CN" altLang="en-US" sz="2400" dirty="0"/>
              <a:t>－</a:t>
            </a:r>
            <a:r>
              <a:rPr lang="en-US" altLang="zh-CN" sz="2400" dirty="0"/>
              <a:t>2</a:t>
            </a:r>
            <a:r>
              <a:rPr lang="zh-CN" altLang="en-US" sz="2400" baseline="30000" dirty="0"/>
              <a:t>－</a:t>
            </a:r>
            <a:r>
              <a:rPr lang="en-US" altLang="zh-CN" sz="2400" baseline="30000" dirty="0"/>
              <a:t>23</a:t>
            </a:r>
            <a:r>
              <a:rPr lang="en-US" altLang="zh-CN" sz="2400" dirty="0"/>
              <a:t>)]×2</a:t>
            </a:r>
            <a:r>
              <a:rPr lang="en-US" altLang="zh-CN" sz="2400" baseline="30000" dirty="0"/>
              <a:t>127</a:t>
            </a:r>
            <a:endParaRPr lang="en-US" altLang="zh-CN" sz="2400" baseline="300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	(4) </a:t>
            </a:r>
            <a:r>
              <a:rPr lang="zh-CN" altLang="en-US" sz="2400" b="1" dirty="0"/>
              <a:t>最大负数</a:t>
            </a:r>
            <a:endParaRPr lang="zh-CN" altLang="en-US" sz="2400" b="1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1   0000 0000     000 000 000 000 000 000 000 00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ｘ＝－</a:t>
            </a:r>
            <a:r>
              <a:rPr lang="en-US" altLang="zh-CN" sz="2400" dirty="0"/>
              <a:t>1.0×2</a:t>
            </a:r>
            <a:r>
              <a:rPr lang="zh-CN" altLang="en-US" sz="2400" baseline="30000" dirty="0"/>
              <a:t>－</a:t>
            </a:r>
            <a:r>
              <a:rPr lang="en-US" altLang="zh-CN" sz="2400" baseline="30000" dirty="0"/>
              <a:t>128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marL="0" indent="0">
              <a:lnSpc>
                <a:spcPts val="2600"/>
              </a:lnSpc>
              <a:spcBef>
                <a:spcPts val="600"/>
              </a:spcBef>
              <a:buNone/>
            </a:pPr>
            <a:endParaRPr lang="zh-CN" altLang="en-US" sz="24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桂林电子科技大学  计算机与信息安全学院  </a:t>
            </a:r>
            <a:r>
              <a:rPr lang="en-US" altLang="zh-CN" dirty="0"/>
              <a:t>《</a:t>
            </a:r>
            <a:r>
              <a:rPr lang="zh-CN" altLang="en-US" dirty="0"/>
              <a:t>计算机组成原理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6372" y="2549537"/>
            <a:ext cx="8534400" cy="3466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任意一个十进制数 </a:t>
            </a:r>
            <a:r>
              <a:rPr lang="zh-CN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Ｎ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可以写成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35000"/>
              </a:lnSpc>
            </a:pPr>
            <a:r>
              <a:rPr lang="zh-CN" altLang="en-US" sz="2000" dirty="0">
                <a:solidFill>
                  <a:srgbClr val="66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Ｎ</a:t>
            </a:r>
            <a:r>
              <a:rPr lang="zh-CN" altLang="en-US" sz="2400" i="1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i="1" dirty="0">
                <a:solidFill>
                  <a:srgbClr val="0000FF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2400" i="1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E </a:t>
            </a:r>
            <a:r>
              <a:rPr lang="en-US" altLang="zh-CN" sz="2400" i="1" dirty="0">
                <a:solidFill>
                  <a:srgbClr val="0000FF"/>
                </a:solidFill>
                <a:latin typeface="Arial" panose="020B0604020202020204" pitchFamily="34" charset="0"/>
              </a:rPr>
              <a:t>×</a:t>
            </a:r>
            <a:r>
              <a:rPr lang="zh-CN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Ｍ</a:t>
            </a:r>
            <a:endParaRPr lang="en-US" altLang="zh-CN" sz="24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35000"/>
              </a:lnSpc>
            </a:pPr>
            <a:endParaRPr lang="zh-CN" altLang="en-US" sz="24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35000"/>
              </a:lnSpc>
            </a:pP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计算机中一个任意进制数 </a:t>
            </a:r>
            <a:r>
              <a:rPr lang="zh-CN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Ｎ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可以写成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0" hangingPunct="0"/>
            <a:r>
              <a:rPr lang="zh-CN" altLang="en-US" sz="2400" i="1" dirty="0">
                <a:solidFill>
                  <a:srgbClr val="0000FF"/>
                </a:solidFill>
                <a:latin typeface="Arial" panose="020B0604020202020204" pitchFamily="34" charset="0"/>
              </a:rPr>
              <a:t>Ｎ＝Ｒ</a:t>
            </a:r>
            <a:r>
              <a:rPr lang="en-US" altLang="zh-CN" sz="2400" i="1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e </a:t>
            </a:r>
            <a:r>
              <a:rPr lang="en-US" altLang="zh-CN" sz="2400" i="1" dirty="0">
                <a:solidFill>
                  <a:srgbClr val="0000FF"/>
                </a:solidFill>
                <a:latin typeface="Arial" panose="020B0604020202020204" pitchFamily="34" charset="0"/>
              </a:rPr>
              <a:t>×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</a:rPr>
              <a:t>M</a:t>
            </a:r>
            <a:endParaRPr lang="en-US" altLang="zh-CN" sz="2400" i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i="1" dirty="0">
                <a:latin typeface="Arial" panose="020B0604020202020204" pitchFamily="34" charset="0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尾数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，是一个纯小数。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：浮点的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指数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是一个整数。 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i="1" dirty="0">
                <a:solidFill>
                  <a:schemeClr val="tx1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基数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，对于二进计数值的机器是一个常数，一般规定</a:t>
            </a:r>
            <a:r>
              <a:rPr lang="zh-CN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Ｒ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为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  <a:r>
              <a:rPr lang="en-US" altLang="zh-CN" sz="2000" dirty="0">
                <a:latin typeface="Arial" panose="020B0604020202020204" pitchFamily="34" charset="0"/>
              </a:rPr>
              <a:t>.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36837" y="128727"/>
            <a:ext cx="495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浮点数的表示方法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3710" y="965212"/>
            <a:ext cx="80010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一个数的表示：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9×10</a:t>
            </a:r>
            <a:r>
              <a:rPr lang="zh-CN" altLang="en-US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－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28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= 0.9 ×10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-27</a:t>
            </a:r>
            <a:endParaRPr lang="en-US" altLang="zh-CN" sz="200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2×10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33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= 0.2 ×10</a:t>
            </a: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34   </a:t>
            </a:r>
            <a:endParaRPr lang="en-US" altLang="zh-CN" sz="200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aseline="30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</a:t>
            </a:r>
            <a:r>
              <a:rPr lang="en-US" altLang="zh-CN" sz="2000" dirty="0">
                <a:latin typeface="Arial" panose="020B0604020202020204" pitchFamily="34" charset="0"/>
              </a:rPr>
              <a:t>		       </a:t>
            </a:r>
            <a:r>
              <a:rPr lang="zh-CN" altLang="en-US" sz="2400" i="1" dirty="0">
                <a:solidFill>
                  <a:srgbClr val="6600FF"/>
                </a:solidFill>
                <a:latin typeface="Arial" panose="020B0604020202020204" pitchFamily="34" charset="0"/>
              </a:rPr>
              <a:t>Ｎ</a:t>
            </a:r>
            <a:r>
              <a:rPr lang="en-US" altLang="zh-CN" sz="2400" i="1" dirty="0">
                <a:solidFill>
                  <a:srgbClr val="6600FF"/>
                </a:solidFill>
                <a:latin typeface="Arial" panose="020B0604020202020204" pitchFamily="34" charset="0"/>
              </a:rPr>
              <a:t>=10</a:t>
            </a:r>
            <a:r>
              <a:rPr lang="en-US" altLang="zh-CN" sz="2400" i="1" baseline="30000" dirty="0">
                <a:solidFill>
                  <a:srgbClr val="6600FF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400" i="1" dirty="0">
                <a:solidFill>
                  <a:srgbClr val="6600FF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400" i="1" dirty="0">
                <a:solidFill>
                  <a:srgbClr val="6600FF"/>
                </a:solidFill>
                <a:latin typeface="Arial" panose="020B0604020202020204" pitchFamily="34" charset="0"/>
              </a:rPr>
              <a:t>Ｍ  </a:t>
            </a:r>
            <a:r>
              <a:rPr lang="zh-CN" altLang="en-US" sz="2000" dirty="0">
                <a:latin typeface="Arial" panose="020B0604020202020204" pitchFamily="34" charset="0"/>
              </a:rPr>
              <a:t>（十进制表示）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 build="p"/>
      <p:bldP spid="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377950" cy="365125"/>
          </a:xfrm>
        </p:spPr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36837" y="6356350"/>
            <a:ext cx="4505326" cy="365125"/>
          </a:xfrm>
        </p:spPr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72400" y="6356351"/>
            <a:ext cx="742950" cy="365125"/>
          </a:xfrm>
        </p:spPr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59585" y="38431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浮点数的表示格式</a:t>
            </a:r>
            <a:endParaRPr lang="zh-CN" altLang="en-US" sz="4000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771525" y="2185192"/>
            <a:ext cx="7993062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   尾数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：用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定点小数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表示，给出有效数字的位数，决定了浮点数的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表示精度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  <a:p>
            <a:pPr fontAlgn="base">
              <a:lnSpc>
                <a:spcPct val="14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   阶码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：用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定点整数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形式表示，指明小数点在数据中的位置，决定了浮点数的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表示范围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32" name="Group 3"/>
          <p:cNvGrpSpPr/>
          <p:nvPr/>
        </p:nvGrpSpPr>
        <p:grpSpPr bwMode="auto">
          <a:xfrm>
            <a:off x="1131887" y="4201317"/>
            <a:ext cx="7358063" cy="1330326"/>
            <a:chOff x="0" y="0"/>
            <a:chExt cx="4635" cy="838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0" y="180"/>
              <a:ext cx="4635" cy="33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E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  </a:t>
              </a: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0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  </a:t>
              </a: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0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" name="Object 5"/>
            <p:cNvGraphicFramePr>
              <a:graphicFrameLocks noChangeAspect="1"/>
            </p:cNvGraphicFramePr>
            <p:nvPr/>
          </p:nvGraphicFramePr>
          <p:xfrm>
            <a:off x="2126" y="0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" r:id="rId1" imgW="114300" imgH="215900" progId="Equation.3">
                    <p:embed/>
                  </p:oleObj>
                </mc:Choice>
                <mc:Fallback>
                  <p:oleObj name="" r:id="rId1" imgW="1143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0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530" y="180"/>
              <a:ext cx="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楷体_GB2312" pitchFamily="1" charset="-122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250" y="180"/>
              <a:ext cx="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楷体_GB2312" pitchFamily="1" charset="-122"/>
              </a:endParaRPr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839" y="180"/>
              <a:ext cx="0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ea typeface="楷体_GB2312" pitchFamily="1" charset="-122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32" y="547"/>
              <a:ext cx="41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ea typeface="楷体_GB2312" pitchFamily="1" charset="-122"/>
                </a:rPr>
                <a:t>阶符       阶码值                数符       尾数值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ea typeface="楷体_GB2312" pitchFamily="1" charset="-122"/>
              </a:endParaRPr>
            </a:p>
          </p:txBody>
        </p:sp>
      </p:grp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628650" y="1464467"/>
            <a:ext cx="661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一个机器浮点数由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阶码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尾数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及其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符号位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组成：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3" name="左大括号 42"/>
          <p:cNvSpPr/>
          <p:nvPr/>
        </p:nvSpPr>
        <p:spPr>
          <a:xfrm rot="16200000">
            <a:off x="6400799" y="3854845"/>
            <a:ext cx="392113" cy="378618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4" name="左大括号 43"/>
          <p:cNvSpPr/>
          <p:nvPr/>
        </p:nvSpPr>
        <p:spPr>
          <a:xfrm rot="16200000">
            <a:off x="2747169" y="3997324"/>
            <a:ext cx="392113" cy="35210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36837" y="5987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阶码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6273689" y="59964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尾数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 build="p"/>
      <p:bldP spid="43" grpId="0" animBg="1"/>
      <p:bldP spid="44" grpId="0" animBg="1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27050" y="4437063"/>
            <a:ext cx="7932738" cy="187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 ——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尾数符号，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负；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——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纯小数表示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小数点放在尾数域的最前面。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一般采用原码或补码表示。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 ——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阶码，采用“移码”表示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阶符采用隐含方式，即采用“移码”方法来表示正负指数。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55650" y="1798274"/>
            <a:ext cx="8561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的标准格式为 ：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 bwMode="auto">
          <a:xfrm>
            <a:off x="755650" y="2128838"/>
            <a:ext cx="7056419" cy="944563"/>
            <a:chOff x="0" y="43"/>
            <a:chExt cx="2808" cy="595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448" y="305"/>
              <a:ext cx="2360" cy="33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  E                          M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>
              <a:off x="664" y="305"/>
              <a:ext cx="5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513" y="305"/>
              <a:ext cx="1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478" y="43"/>
              <a:ext cx="23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31     30          23  22                         0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0" y="283"/>
              <a:ext cx="6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Group 10"/>
          <p:cNvGrpSpPr/>
          <p:nvPr/>
        </p:nvGrpSpPr>
        <p:grpSpPr bwMode="auto">
          <a:xfrm>
            <a:off x="755650" y="3183850"/>
            <a:ext cx="7079647" cy="944563"/>
            <a:chOff x="0" y="0"/>
            <a:chExt cx="4525" cy="595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719" y="262"/>
              <a:ext cx="3791" cy="3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   E                          M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Group 12"/>
            <p:cNvGrpSpPr/>
            <p:nvPr/>
          </p:nvGrpSpPr>
          <p:grpSpPr bwMode="auto">
            <a:xfrm>
              <a:off x="1065" y="272"/>
              <a:ext cx="1366" cy="323"/>
              <a:chOff x="1" y="10"/>
              <a:chExt cx="1366" cy="323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" y="10"/>
                <a:ext cx="9" cy="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1366" y="10"/>
                <a:ext cx="1" cy="3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749" y="0"/>
              <a:ext cx="37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63     62          52 51                          0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0" y="205"/>
              <a:ext cx="6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818984" y="111699"/>
            <a:ext cx="8610600" cy="182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浮点数的标准格式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为便于软件移植，使用 IEEE（电气和电子工程师协会）标准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IEEE754 标准：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尾数用原码；阶码用移码；基为2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 build="p"/>
      <p:bldP spid="24" grpId="0" autoUpdateAnimBg="0"/>
      <p:bldP spid="38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636837" y="128588"/>
            <a:ext cx="53607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浮点数的规格化表示</a:t>
            </a:r>
            <a:endParaRPr lang="zh-CN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95288" y="836613"/>
            <a:ext cx="82486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浮点数是数学中实数的子集合，由一个纯小数乘上一个指数值来组成。一个浮点数有不同的表示：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10</a:t>
            </a:r>
            <a:r>
              <a:rPr lang="en-US" altLang="zh-CN" sz="20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0.005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10</a:t>
            </a:r>
            <a:r>
              <a:rPr lang="en-US" altLang="zh-CN" sz="20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；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50 10</a:t>
            </a:r>
            <a:r>
              <a:rPr lang="en-US" altLang="zh-CN" sz="2000" baseline="30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-2</a:t>
            </a:r>
            <a:endParaRPr lang="en-US" altLang="zh-CN" sz="2000" baseline="30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为提高数据的表示精度，需做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规格化处理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51531" y="2651040"/>
            <a:ext cx="403225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规格化目的：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为了提高数据的表示精度；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为了数据表示的唯一性。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4751" y="4288839"/>
            <a:ext cx="4320728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000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双符号位原码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的规格化数的形式：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851531" y="5173870"/>
            <a:ext cx="2881313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正数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00.1xxxxxx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</a:t>
            </a:r>
            <a:r>
              <a: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11.1xxxxxx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788024" y="4391967"/>
            <a:ext cx="399573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u="sng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双符号位补码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尾数的规格化的形式：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尾数的最高位与符号位相反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5583794" y="5173871"/>
            <a:ext cx="28082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正数</a:t>
            </a:r>
            <a:r>
              <a:rPr lang="zh-CN" altLang="en-US" sz="20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</a:t>
            </a:r>
            <a:r>
              <a:rPr lang="zh-CN" altLang="en-US" sz="20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xxxxxx</a:t>
            </a:r>
            <a:endParaRPr lang="en-US" altLang="zh-CN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build="p"/>
      <p:bldP spid="25" grpId="0" autoUpdateAnimBg="0"/>
      <p:bldP spid="31" grpId="0" bldLvl="5" autoUpdateAnimBg="0" build="p"/>
      <p:bldP spid="32" grpId="0" autoUpdateAnimBg="0" build="p"/>
      <p:bldP spid="33" grpId="0" autoUpdateAnimBg="0"/>
      <p:bldP spid="34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395288" y="1916113"/>
            <a:ext cx="8496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把不满足这一表示要求的尾数，变成满足这一要求的尾数的操作过程，叫作浮点数的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规格化处理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尾数移位和修改阶码实现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95288" y="836613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在计算机内，其纯小数部分被称为浮点数的尾数，对非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值的浮点数，要求尾数的绝对值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 1/2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，即尾数域的最高有效位应为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称满足这种表示要求的浮点数为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规格化表示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例如 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000101010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743959" y="190282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规格化处理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68313" y="3141663"/>
            <a:ext cx="8385175" cy="129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既然非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值浮点数的尾数数值最高位必定为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，则在保存浮点数到内存前，通过尾数左移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强行把该位去掉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用同样多的尾数位就能多存一位二进制数，有利于提高数据表示精度，称这种处理方案使用了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2268538" y="4581525"/>
            <a:ext cx="544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0.1100010  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  1.100010</a:t>
            </a:r>
            <a:endParaRPr lang="en-US" altLang="zh-CN" sz="24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23850" y="5013325"/>
            <a:ext cx="82804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当然，在取回这样的浮点数到运算器执行运算时，必须先恢复该隐藏位。</a:t>
            </a:r>
            <a:endParaRPr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39750" y="278130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隐藏位技术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 build="p"/>
      <p:bldP spid="15" grpId="0" autoUpdateAnimBg="0" build="p"/>
      <p:bldP spid="17" grpId="0" autoUpdateAnimBg="0" build="p"/>
      <p:bldP spid="18" grpId="0" autoUpdateAnimBg="0" build="p"/>
      <p:bldP spid="19" grpId="0" autoUpdateAnimBg="0" build="p"/>
      <p:bldP spid="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2856344" y="103654"/>
            <a:ext cx="46251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规格化浮点数的真值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611187" y="2492375"/>
            <a:ext cx="8440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zh-CN" sz="28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(-1)</a:t>
            </a:r>
            <a:r>
              <a:rPr lang="en-US" altLang="zh-CN" sz="2800" b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Ｍ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sz="2800" b="1" i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Ｅ－</a:t>
            </a:r>
            <a:r>
              <a:rPr lang="en-US" altLang="zh-CN" sz="2800" b="1" i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    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Ｅ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127</a:t>
            </a:r>
            <a:endParaRPr lang="en-US" altLang="zh-CN" sz="2800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684213" y="1916113"/>
            <a:ext cx="5578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一个规格化的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 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5"/>
          <p:cNvGrpSpPr/>
          <p:nvPr/>
        </p:nvGrpSpPr>
        <p:grpSpPr bwMode="auto">
          <a:xfrm>
            <a:off x="3595688" y="762000"/>
            <a:ext cx="4584700" cy="944563"/>
            <a:chOff x="0" y="0"/>
            <a:chExt cx="2888" cy="595"/>
          </a:xfrm>
        </p:grpSpPr>
        <p:grpSp>
          <p:nvGrpSpPr>
            <p:cNvPr id="34" name="Group 6"/>
            <p:cNvGrpSpPr/>
            <p:nvPr/>
          </p:nvGrpSpPr>
          <p:grpSpPr bwMode="auto">
            <a:xfrm>
              <a:off x="0" y="262"/>
              <a:ext cx="2360" cy="333"/>
              <a:chOff x="0" y="0"/>
              <a:chExt cx="2360" cy="333"/>
            </a:xfrm>
          </p:grpSpPr>
          <p:sp>
            <p:nvSpPr>
              <p:cNvPr id="37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360" cy="33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       E              M</a:t>
                </a:r>
                <a:endPara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>
                <a:off x="345" y="0"/>
                <a:ext cx="1" cy="3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30" y="0"/>
              <a:ext cx="28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31  30      23 22                    0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>
              <a:off x="1065" y="262"/>
              <a:ext cx="1" cy="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685800" y="1219200"/>
            <a:ext cx="258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位浮点数格式：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755650" y="4941888"/>
            <a:ext cx="8008938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8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 –1)</a:t>
            </a:r>
            <a:r>
              <a:rPr lang="en-US" altLang="zh-CN" sz="2800" b="1" i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×(1.</a:t>
            </a:r>
            <a:r>
              <a:rPr lang="zh-CN" altLang="en-US" sz="2800" b="1" i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Ｍ</a:t>
            </a:r>
            <a:r>
              <a:rPr lang="en-US" altLang="zh-CN" sz="28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)×2</a:t>
            </a:r>
            <a:r>
              <a:rPr lang="zh-CN" altLang="en-US" sz="2800" b="1" i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Ｅ－</a:t>
            </a:r>
            <a:r>
              <a:rPr lang="en-US" altLang="zh-CN" sz="2800" b="1" i="1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1023          </a:t>
            </a:r>
            <a:r>
              <a:rPr lang="en-US" altLang="zh-CN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Ｅ 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1023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827088" y="4365625"/>
            <a:ext cx="5578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一个规格化的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</a:t>
            </a:r>
            <a:r>
              <a:rPr lang="zh-CN" altLang="en-US" sz="24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真值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</a:t>
            </a:r>
            <a:r>
              <a:rPr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116013" y="5784850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是真值，Ｅ是机器数</a:t>
            </a:r>
            <a:endParaRPr lang="zh-CN" altLang="en-US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15"/>
          <p:cNvGrpSpPr/>
          <p:nvPr/>
        </p:nvGrpSpPr>
        <p:grpSpPr bwMode="auto">
          <a:xfrm>
            <a:off x="611188" y="3213100"/>
            <a:ext cx="8101012" cy="944563"/>
            <a:chOff x="0" y="0"/>
            <a:chExt cx="5103" cy="595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719" y="262"/>
              <a:ext cx="4241" cy="33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            E                                 M</a:t>
              </a:r>
              <a:endParaRPr kumimoji="0" lang="en-US" altLang="zh-CN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17"/>
            <p:cNvGrpSpPr/>
            <p:nvPr/>
          </p:nvGrpSpPr>
          <p:grpSpPr bwMode="auto">
            <a:xfrm>
              <a:off x="1064" y="262"/>
              <a:ext cx="1477" cy="333"/>
              <a:chOff x="0" y="0"/>
              <a:chExt cx="1477" cy="333"/>
            </a:xfrm>
          </p:grpSpPr>
          <p:sp>
            <p:nvSpPr>
              <p:cNvPr id="48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" cy="3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Line 19"/>
              <p:cNvSpPr>
                <a:spLocks noChangeShapeType="1"/>
              </p:cNvSpPr>
              <p:nvPr/>
            </p:nvSpPr>
            <p:spPr bwMode="auto">
              <a:xfrm>
                <a:off x="1476" y="0"/>
                <a:ext cx="1" cy="3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749" y="0"/>
              <a:ext cx="435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63  62                      52 51                             0</a:t>
              </a:r>
              <a:endPara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0" y="224"/>
              <a:ext cx="5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kumimoji="0" lang="zh-CN" altLang="en-US" sz="2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  <a:endParaRPr kumimoji="0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 build="p"/>
      <p:bldP spid="32" grpId="0" autoUpdateAnimBg="0" build="p"/>
      <p:bldP spid="40" grpId="0" autoUpdateAnimBg="0" build="p"/>
      <p:bldP spid="41" grpId="0" autoUpdateAnimBg="0"/>
      <p:bldP spid="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F4AC4-802D-4F85-A8F0-85AE2DFC173B}" type="datetime2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桂林电子科技大学  计算机与信息安全学院  </a:t>
            </a:r>
            <a:r>
              <a:rPr lang="en-US" altLang="zh-CN"/>
              <a:t>《</a:t>
            </a:r>
            <a:r>
              <a:rPr lang="zh-CN" altLang="en-US"/>
              <a:t>计算机组成原理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FCB49-78B4-47EE-9D92-64AC8F971303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30458" y="880579"/>
            <a:ext cx="7991475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机器零：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当浮点数的尾数为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，不论其阶码为何值，或者当阶码的值遇到比它能表示的最小值还小时，不管其尾数为何值，计算机都把该浮点数看成零值，称为</a:t>
            </a:r>
            <a:r>
              <a:rPr lang="zh-CN" altLang="en-US" sz="20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机器零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当阶码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，且尾数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也为全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时，表示的真值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为零，结合符号位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有正零和负零之分。</a:t>
            </a:r>
            <a:endPara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当阶码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，且尾数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时，表示的真值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为无穷大，结合符号位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+∞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-∞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之分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位浮点数表示中，除去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255D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）表示零和无穷大的特殊情况，故指数的偏移值不选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01111111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）。对于规格化浮点数，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的范围变为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1---254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。真正的指数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-126---+127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51117152804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51117152804"/>
  <p:tag name="MH_LIBRARY" val="GRAPHIC"/>
  <p:tag name="MH_TYPE" val="Other"/>
  <p:tag name="MH_ORDER" val="8"/>
</p:tagLst>
</file>

<file path=ppt/tags/tag11.xml><?xml version="1.0" encoding="utf-8"?>
<p:tagLst xmlns:p="http://schemas.openxmlformats.org/presentationml/2006/main">
  <p:tag name="MH" val="20151117152804"/>
  <p:tag name="MH_LIBRARY" val="GRAPHIC"/>
  <p:tag name="MH_TYPE" val="SubTitle"/>
  <p:tag name="MH_ORDER" val="3"/>
</p:tagLst>
</file>

<file path=ppt/tags/tag12.xml><?xml version="1.0" encoding="utf-8"?>
<p:tagLst xmlns:p="http://schemas.openxmlformats.org/presentationml/2006/main">
  <p:tag name="MH" val="20151117152804"/>
  <p:tag name="MH_LIBRARY" val="GRAPHIC"/>
  <p:tag name="MH_TYPE" val="Other"/>
  <p:tag name="MH_ORDER" val="9"/>
</p:tagLst>
</file>

<file path=ppt/tags/tag13.xml><?xml version="1.0" encoding="utf-8"?>
<p:tagLst xmlns:p="http://schemas.openxmlformats.org/presentationml/2006/main">
  <p:tag name="MH" val="20151117152804"/>
  <p:tag name="MH_LIBRARY" val="GRAPHIC"/>
  <p:tag name="MH_TYPE" val="Other"/>
  <p:tag name="MH_ORDER" val="10"/>
</p:tagLst>
</file>

<file path=ppt/tags/tag14.xml><?xml version="1.0" encoding="utf-8"?>
<p:tagLst xmlns:p="http://schemas.openxmlformats.org/presentationml/2006/main">
  <p:tag name="MH" val="20151117152804"/>
  <p:tag name="MH_LIBRARY" val="GRAPHIC"/>
  <p:tag name="MH_TYPE" val="Other"/>
  <p:tag name="MH_ORDER" val="11"/>
</p:tagLst>
</file>

<file path=ppt/tags/tag15.xml><?xml version="1.0" encoding="utf-8"?>
<p:tagLst xmlns:p="http://schemas.openxmlformats.org/presentationml/2006/main">
  <p:tag name="MH" val="20151117152804"/>
  <p:tag name="MH_LIBRARY" val="GRAPHIC"/>
  <p:tag name="MH_TYPE" val="SubTitle"/>
  <p:tag name="MH_ORDER" val="4"/>
</p:tagLst>
</file>

<file path=ppt/tags/tag16.xml><?xml version="1.0" encoding="utf-8"?>
<p:tagLst xmlns:p="http://schemas.openxmlformats.org/presentationml/2006/main">
  <p:tag name="MH" val="20151117152804"/>
  <p:tag name="MH_LIBRARY" val="GRAPHIC"/>
  <p:tag name="MH_TYPE" val="Other"/>
  <p:tag name="MH_ORDER" val="12"/>
</p:tagLst>
</file>

<file path=ppt/tags/tag2.xml><?xml version="1.0" encoding="utf-8"?>
<p:tagLst xmlns:p="http://schemas.openxmlformats.org/presentationml/2006/main">
  <p:tag name="MH" val="20151117152804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51117152804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51117152804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51117152804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51117152804"/>
  <p:tag name="MH_LIBRARY" val="GRAPHIC"/>
  <p:tag name="MH_TYPE" val="Other"/>
  <p:tag name="MH_ORDER" val="5"/>
</p:tagLst>
</file>

<file path=ppt/tags/tag7.xml><?xml version="1.0" encoding="utf-8"?>
<p:tagLst xmlns:p="http://schemas.openxmlformats.org/presentationml/2006/main">
  <p:tag name="MH" val="20151117152804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51117152804"/>
  <p:tag name="MH_LIBRARY" val="GRAPHIC"/>
  <p:tag name="MH_TYPE" val="Other"/>
  <p:tag name="MH_ORDER" val="6"/>
</p:tagLst>
</file>

<file path=ppt/tags/tag9.xml><?xml version="1.0" encoding="utf-8"?>
<p:tagLst xmlns:p="http://schemas.openxmlformats.org/presentationml/2006/main">
  <p:tag name="MH" val="20151117152804"/>
  <p:tag name="MH_LIBRARY" val="GRAPHIC"/>
  <p:tag name="MH_TYPE" val="Other"/>
  <p:tag name="MH_ORDER" val="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7464</Words>
  <Application>WPS 演示</Application>
  <PresentationFormat>全屏显示(4:3)</PresentationFormat>
  <Paragraphs>750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楷体_GB2312</vt:lpstr>
      <vt:lpstr>楷体</vt:lpstr>
      <vt:lpstr>Times New Roman</vt:lpstr>
      <vt:lpstr>新宋体</vt:lpstr>
      <vt:lpstr>Symbol</vt:lpstr>
      <vt:lpstr>Arial Black</vt:lpstr>
      <vt:lpstr>幼圆</vt:lpstr>
      <vt:lpstr>Arial Unicode MS</vt:lpstr>
      <vt:lpstr>Calibri</vt:lpstr>
      <vt:lpstr>Arial</vt:lpstr>
      <vt:lpstr>华文细黑</vt:lpstr>
      <vt:lpstr>等线</vt:lpstr>
      <vt:lpstr>Office 主题</vt:lpstr>
      <vt:lpstr>Equation.3</vt:lpstr>
      <vt:lpstr>数值数据的表示方法</vt:lpstr>
      <vt:lpstr>定点数的表示方法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补码表示法 </vt:lpstr>
      <vt:lpstr>PowerPoint 演示文稿</vt:lpstr>
      <vt:lpstr>补码表示法举例</vt:lpstr>
      <vt:lpstr>补码的表示范围</vt:lpstr>
      <vt:lpstr>补码特点</vt:lpstr>
      <vt:lpstr>反码表示法</vt:lpstr>
      <vt:lpstr>反码表示法</vt:lpstr>
      <vt:lpstr>移码表示法</vt:lpstr>
      <vt:lpstr>移码表示法举例</vt:lpstr>
      <vt:lpstr>移码和补码的关系</vt:lpstr>
      <vt:lpstr>移码补码和真值之间的关系</vt:lpstr>
      <vt:lpstr>移码的特点</vt:lpstr>
      <vt:lpstr>各种机器码所表示的数的范围（n+1位）</vt:lpstr>
      <vt:lpstr>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XingGivenchy</dc:creator>
  <cp:lastModifiedBy>张二一</cp:lastModifiedBy>
  <cp:revision>55</cp:revision>
  <dcterms:created xsi:type="dcterms:W3CDTF">2017-02-06T11:42:00Z</dcterms:created>
  <dcterms:modified xsi:type="dcterms:W3CDTF">2020-03-16T10:08:09Z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