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7"/>
  </p:notesMasterIdLst>
  <p:sldIdLst>
    <p:sldId id="256" r:id="rId2"/>
    <p:sldId id="257" r:id="rId3"/>
    <p:sldId id="266" r:id="rId4"/>
    <p:sldId id="278" r:id="rId5"/>
    <p:sldId id="259" r:id="rId6"/>
    <p:sldId id="264" r:id="rId7"/>
    <p:sldId id="267" r:id="rId8"/>
    <p:sldId id="270" r:id="rId9"/>
    <p:sldId id="271" r:id="rId10"/>
    <p:sldId id="268" r:id="rId11"/>
    <p:sldId id="275" r:id="rId12"/>
    <p:sldId id="272" r:id="rId13"/>
    <p:sldId id="269" r:id="rId14"/>
    <p:sldId id="27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12" d="100"/>
          <a:sy n="112" d="100"/>
        </p:scale>
        <p:origin x="-144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D41FAA-B7A4-2E46-867F-180959296F4C}" type="datetimeFigureOut">
              <a:rPr lang="en-US" smtClean="0"/>
              <a:t>2/27/14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3BD7E7-A791-E34D-8ACB-3FF9B0B3B6AE}" type="slidenum">
              <a:rPr lang="en-US" smtClean="0"/>
              <a:t>‹#›</a:t>
            </a:fld>
            <a:endParaRPr lang="en-US"/>
          </a:p>
        </p:txBody>
      </p:sp>
    </p:spTree>
    <p:extLst>
      <p:ext uri="{BB962C8B-B14F-4D97-AF65-F5344CB8AC3E}">
        <p14:creationId xmlns:p14="http://schemas.microsoft.com/office/powerpoint/2010/main" val="38647341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last time.</a:t>
            </a:r>
            <a:r>
              <a:rPr lang="en-US" baseline="0" dirty="0" smtClean="0"/>
              <a:t> You were batman, you had recently uncovered a soviet plot to take over Gotham, and you were trying to get to the governor to get help. You used an “ethical appeal” to get past the security guard. Now you are in the room and you are confronted with the governor. The governor is not a super bright guy, but he really cares about family values, [context for a pathos-</a:t>
            </a:r>
            <a:r>
              <a:rPr lang="en-US" baseline="0" smtClean="0"/>
              <a:t>based appeal?]</a:t>
            </a:r>
            <a:endParaRPr lang="en-US" dirty="0"/>
          </a:p>
        </p:txBody>
      </p:sp>
      <p:sp>
        <p:nvSpPr>
          <p:cNvPr id="4" name="Slide Number Placeholder 3"/>
          <p:cNvSpPr>
            <a:spLocks noGrp="1"/>
          </p:cNvSpPr>
          <p:nvPr>
            <p:ph type="sldNum" sz="quarter" idx="10"/>
          </p:nvPr>
        </p:nvSpPr>
        <p:spPr/>
        <p:txBody>
          <a:bodyPr/>
          <a:lstStyle/>
          <a:p>
            <a:fld id="{DD3BD7E7-A791-E34D-8ACB-3FF9B0B3B6AE}" type="slidenum">
              <a:rPr lang="en-US" smtClean="0"/>
              <a:t>5</a:t>
            </a:fld>
            <a:endParaRPr lang="en-US"/>
          </a:p>
        </p:txBody>
      </p:sp>
    </p:spTree>
    <p:extLst>
      <p:ext uri="{BB962C8B-B14F-4D97-AF65-F5344CB8AC3E}">
        <p14:creationId xmlns:p14="http://schemas.microsoft.com/office/powerpoint/2010/main" val="85557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51DEABC-D766-4322-8E78-B830FAE35C72}" type="datetime4">
              <a:rPr lang="en-US" smtClean="0"/>
              <a:pPr/>
              <a:t>February 27, 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131F9E-604E-4343-9F29-EF72E8231CAD}" type="datetime4">
              <a:rPr lang="en-US" smtClean="0"/>
              <a:pPr/>
              <a:t>February 27,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38DF745-7D3F-47F4-83A3-874385CFAA6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A8E1CE-37F8-4102-8DF9-852A0A51F293}" type="datetime4">
              <a:rPr lang="en-US" smtClean="0"/>
              <a:pPr/>
              <a:t>February 27, 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333F43-3E86-47E4-BFBB-2476D384E1C6}" type="datetime4">
              <a:rPr lang="en-US" smtClean="0"/>
              <a:pPr/>
              <a:t>February 27, 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38DF745-7D3F-47F4-83A3-874385CFAA6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751663BA-01FC-4367-B6F3-ABB2645D55F1}" type="datetime4">
              <a:rPr lang="en-US" smtClean="0"/>
              <a:pPr/>
              <a:t>February 27, 2014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9B19C71-EC74-44AF-B27E-FC7DC3C3A61D}" type="datetime4">
              <a:rPr lang="en-US" smtClean="0"/>
              <a:pPr/>
              <a:t>February 27, 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5CDA29-3CBE-48EA-92AE-A996835462BA}" type="datetime4">
              <a:rPr lang="en-US" smtClean="0"/>
              <a:pPr/>
              <a:t>February 27, 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38DF745-7D3F-47F4-83A3-874385CFAA6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9EC054-3869-4501-B163-1BBFDE8DCE04}" type="datetime4">
              <a:rPr lang="en-US" smtClean="0"/>
              <a:pPr/>
              <a:t>February 27, 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A63D831-56C1-49CF-8EF7-8B9A98402BCD}" type="datetime4">
              <a:rPr lang="en-US" smtClean="0"/>
              <a:pPr/>
              <a:t>February 27, 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38DF745-7D3F-47F4-83A3-874385CFAA6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EAD5615-7F4F-4584-84D5-CC95918C321F}" type="datetime4">
              <a:rPr lang="en-US" smtClean="0"/>
              <a:pPr/>
              <a:t>February 27, 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38DF745-7D3F-47F4-83A3-874385CFAA69}"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EEA923-9BEE-48CE-9F28-5B525F399BAD}" type="datetime4">
              <a:rPr lang="en-US" smtClean="0"/>
              <a:pPr/>
              <a:t>February 27, 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7D0EFEE-2756-4A20-BF2A-63F0A94F99AC}" type="datetime4">
              <a:rPr lang="en-US" smtClean="0"/>
              <a:pPr/>
              <a:t>February 27, 2014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38DF745-7D3F-47F4-83A3-874385CFAA69}"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Or: the art of creating persuasive emotions</a:t>
            </a:r>
            <a:endParaRPr lang="en-US" dirty="0"/>
          </a:p>
        </p:txBody>
      </p:sp>
      <p:sp>
        <p:nvSpPr>
          <p:cNvPr id="2" name="Title 1"/>
          <p:cNvSpPr>
            <a:spLocks noGrp="1"/>
          </p:cNvSpPr>
          <p:nvPr>
            <p:ph type="ctrTitle"/>
          </p:nvPr>
        </p:nvSpPr>
        <p:spPr/>
        <p:txBody>
          <a:bodyPr/>
          <a:lstStyle/>
          <a:p>
            <a:r>
              <a:rPr lang="en-US" dirty="0" smtClean="0"/>
              <a:t>A </a:t>
            </a:r>
            <a:r>
              <a:rPr lang="en-US" dirty="0" smtClean="0"/>
              <a:t>Matter </a:t>
            </a:r>
            <a:r>
              <a:rPr lang="en-US" dirty="0" smtClean="0"/>
              <a:t>of </a:t>
            </a:r>
            <a:r>
              <a:rPr lang="en-US" dirty="0" smtClean="0"/>
              <a:t>Feelings</a:t>
            </a:r>
            <a:endParaRPr lang="en-US" dirty="0"/>
          </a:p>
        </p:txBody>
      </p:sp>
    </p:spTree>
    <p:extLst>
      <p:ext uri="{BB962C8B-B14F-4D97-AF65-F5344CB8AC3E}">
        <p14:creationId xmlns:p14="http://schemas.microsoft.com/office/powerpoint/2010/main" val="27699971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04636"/>
            <a:ext cx="8534400" cy="897676"/>
          </a:xfrm>
        </p:spPr>
        <p:txBody>
          <a:bodyPr>
            <a:normAutofit fontScale="90000"/>
          </a:bodyPr>
          <a:lstStyle/>
          <a:p>
            <a:r>
              <a:rPr lang="en-US" dirty="0" smtClean="0"/>
              <a:t>Meet the Republican Candidates for Ag Commissioner (an appeal to ethos)</a:t>
            </a:r>
            <a:endParaRPr lang="en-US" dirty="0"/>
          </a:p>
        </p:txBody>
      </p:sp>
      <p:pic>
        <p:nvPicPr>
          <p:cNvPr id="4" name="Content Placeholder 3" descr="Screen Shot 2014-02-27 at 7.57.05 AM.png"/>
          <p:cNvPicPr>
            <a:picLocks noGrp="1" noChangeAspect="1"/>
          </p:cNvPicPr>
          <p:nvPr>
            <p:ph sz="quarter" idx="1"/>
          </p:nvPr>
        </p:nvPicPr>
        <p:blipFill>
          <a:blip r:embed="rId2">
            <a:extLst>
              <a:ext uri="{28A0092B-C50C-407E-A947-70E740481C1C}">
                <a14:useLocalDpi xmlns:a14="http://schemas.microsoft.com/office/drawing/2010/main" val="0"/>
              </a:ext>
            </a:extLst>
          </a:blip>
          <a:srcRect l="9246" r="9246"/>
          <a:stretch>
            <a:fillRect/>
          </a:stretch>
        </p:blipFill>
        <p:spPr/>
      </p:pic>
    </p:spTree>
    <p:extLst>
      <p:ext uri="{BB962C8B-B14F-4D97-AF65-F5344CB8AC3E}">
        <p14:creationId xmlns:p14="http://schemas.microsoft.com/office/powerpoint/2010/main" val="39776100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Emotions</a:t>
            </a:r>
            <a:endParaRPr lang="en-US" dirty="0"/>
          </a:p>
        </p:txBody>
      </p:sp>
      <p:sp>
        <p:nvSpPr>
          <p:cNvPr id="3" name="Content Placeholder 2"/>
          <p:cNvSpPr>
            <a:spLocks noGrp="1"/>
          </p:cNvSpPr>
          <p:nvPr>
            <p:ph sz="quarter" idx="1"/>
          </p:nvPr>
        </p:nvSpPr>
        <p:spPr/>
        <p:txBody>
          <a:bodyPr/>
          <a:lstStyle/>
          <a:p>
            <a:r>
              <a:rPr lang="en-US" dirty="0" smtClean="0"/>
              <a:t>What emotions are being evoked, and why?</a:t>
            </a:r>
          </a:p>
          <a:p>
            <a:pPr lvl="1"/>
            <a:r>
              <a:rPr lang="en-US" dirty="0" smtClean="0">
                <a:solidFill>
                  <a:schemeClr val="accent1"/>
                </a:solidFill>
              </a:rPr>
              <a:t>Emotional Keywords</a:t>
            </a:r>
            <a:r>
              <a:rPr lang="en-US" dirty="0" smtClean="0"/>
              <a:t>: words that suggest emotional content. Thrilled! Terrified! Saddened! Disappointed!</a:t>
            </a:r>
            <a:br>
              <a:rPr lang="en-US" dirty="0" smtClean="0"/>
            </a:br>
            <a:endParaRPr lang="en-US" dirty="0" smtClean="0">
              <a:solidFill>
                <a:srgbClr val="D16349"/>
              </a:solidFill>
            </a:endParaRPr>
          </a:p>
          <a:p>
            <a:pPr lvl="1"/>
            <a:r>
              <a:rPr lang="en-US" dirty="0" smtClean="0">
                <a:solidFill>
                  <a:srgbClr val="D16349"/>
                </a:solidFill>
              </a:rPr>
              <a:t>Honorific Language: </a:t>
            </a:r>
            <a:r>
              <a:rPr lang="en-US" dirty="0" smtClean="0">
                <a:solidFill>
                  <a:srgbClr val="646B86"/>
                </a:solidFill>
              </a:rPr>
              <a:t>Great, wonderful, fabulous, delightful</a:t>
            </a:r>
            <a:br>
              <a:rPr lang="en-US" dirty="0" smtClean="0">
                <a:solidFill>
                  <a:srgbClr val="646B86"/>
                </a:solidFill>
              </a:rPr>
            </a:br>
            <a:endParaRPr lang="en-US" dirty="0" smtClean="0">
              <a:solidFill>
                <a:srgbClr val="646B86"/>
              </a:solidFill>
            </a:endParaRPr>
          </a:p>
          <a:p>
            <a:pPr lvl="1"/>
            <a:r>
              <a:rPr lang="en-US" dirty="0" smtClean="0">
                <a:solidFill>
                  <a:srgbClr val="D16349"/>
                </a:solidFill>
              </a:rPr>
              <a:t>Disparaging Language: </a:t>
            </a:r>
            <a:r>
              <a:rPr lang="en-US" dirty="0" smtClean="0"/>
              <a:t>terrible, embarrassing, offensive, stupid</a:t>
            </a:r>
            <a:br>
              <a:rPr lang="en-US" dirty="0" smtClean="0"/>
            </a:br>
            <a:endParaRPr lang="en-US" dirty="0" smtClean="0"/>
          </a:p>
          <a:p>
            <a:pPr lvl="1"/>
            <a:r>
              <a:rPr lang="en-US" dirty="0" smtClean="0">
                <a:solidFill>
                  <a:srgbClr val="D16349"/>
                </a:solidFill>
              </a:rPr>
              <a:t>Emotional Connections</a:t>
            </a:r>
            <a:r>
              <a:rPr lang="en-US" dirty="0" smtClean="0"/>
              <a:t>: Anecdotes, references, images, music</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183031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Sid Miller</a:t>
            </a:r>
            <a:endParaRPr lang="en-US" dirty="0"/>
          </a:p>
        </p:txBody>
      </p:sp>
      <p:pic>
        <p:nvPicPr>
          <p:cNvPr id="4" name="Content Placeholder 3" descr="Screen Shot 2014-02-27 at 8.21.37 AM.png"/>
          <p:cNvPicPr>
            <a:picLocks noGrp="1" noChangeAspect="1"/>
          </p:cNvPicPr>
          <p:nvPr>
            <p:ph sz="quarter" idx="1"/>
          </p:nvPr>
        </p:nvPicPr>
        <p:blipFill>
          <a:blip r:embed="rId2">
            <a:extLst>
              <a:ext uri="{28A0092B-C50C-407E-A947-70E740481C1C}">
                <a14:useLocalDpi xmlns:a14="http://schemas.microsoft.com/office/drawing/2010/main" val="0"/>
              </a:ext>
            </a:extLst>
          </a:blip>
          <a:srcRect t="2532" b="2532"/>
          <a:stretch>
            <a:fillRect/>
          </a:stretch>
        </p:blipFill>
        <p:spPr/>
      </p:pic>
      <p:sp>
        <p:nvSpPr>
          <p:cNvPr id="5" name="TextBox 4"/>
          <p:cNvSpPr txBox="1"/>
          <p:nvPr/>
        </p:nvSpPr>
        <p:spPr>
          <a:xfrm>
            <a:off x="5946737" y="6068270"/>
            <a:ext cx="2764624" cy="307777"/>
          </a:xfrm>
          <a:prstGeom prst="rect">
            <a:avLst/>
          </a:prstGeom>
          <a:noFill/>
        </p:spPr>
        <p:txBody>
          <a:bodyPr wrap="none" rtlCol="0">
            <a:spAutoFit/>
          </a:bodyPr>
          <a:lstStyle/>
          <a:p>
            <a:r>
              <a:rPr lang="en-US" sz="1400" dirty="0"/>
              <a:t>http://</a:t>
            </a:r>
            <a:r>
              <a:rPr lang="en-US" sz="1400" dirty="0" err="1"/>
              <a:t>www.millerfortexas.com</a:t>
            </a:r>
            <a:r>
              <a:rPr lang="en-US" sz="1400" dirty="0"/>
              <a:t>/</a:t>
            </a:r>
          </a:p>
        </p:txBody>
      </p:sp>
    </p:spTree>
    <p:extLst>
      <p:ext uri="{BB962C8B-B14F-4D97-AF65-F5344CB8AC3E}">
        <p14:creationId xmlns:p14="http://schemas.microsoft.com/office/powerpoint/2010/main" val="32369977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Joe </a:t>
            </a:r>
            <a:r>
              <a:rPr lang="en-US" dirty="0" err="1" smtClean="0"/>
              <a:t>Cotten</a:t>
            </a:r>
            <a:endParaRPr lang="en-US" dirty="0"/>
          </a:p>
        </p:txBody>
      </p:sp>
      <p:sp>
        <p:nvSpPr>
          <p:cNvPr id="3" name="TextBox 2"/>
          <p:cNvSpPr txBox="1"/>
          <p:nvPr/>
        </p:nvSpPr>
        <p:spPr>
          <a:xfrm>
            <a:off x="3066968" y="5463635"/>
            <a:ext cx="3441968" cy="369332"/>
          </a:xfrm>
          <a:prstGeom prst="rect">
            <a:avLst/>
          </a:prstGeom>
          <a:noFill/>
        </p:spPr>
        <p:txBody>
          <a:bodyPr wrap="none" rtlCol="0">
            <a:spAutoFit/>
          </a:bodyPr>
          <a:lstStyle/>
          <a:p>
            <a:r>
              <a:rPr lang="en-US" dirty="0"/>
              <a:t>http://</a:t>
            </a:r>
            <a:r>
              <a:rPr lang="en-US" dirty="0" err="1"/>
              <a:t>youtu.be</a:t>
            </a:r>
            <a:r>
              <a:rPr lang="en-US" dirty="0"/>
              <a:t>/AfcdCpu0TWA</a:t>
            </a:r>
          </a:p>
        </p:txBody>
      </p:sp>
      <p:pic>
        <p:nvPicPr>
          <p:cNvPr id="4" name="Picture 3" descr="Screen Shot 2014-02-27 at 8.19.0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955" y="1491906"/>
            <a:ext cx="4585765" cy="3811654"/>
          </a:xfrm>
          <a:prstGeom prst="rect">
            <a:avLst/>
          </a:prstGeom>
        </p:spPr>
      </p:pic>
    </p:spTree>
    <p:extLst>
      <p:ext uri="{BB962C8B-B14F-4D97-AF65-F5344CB8AC3E}">
        <p14:creationId xmlns:p14="http://schemas.microsoft.com/office/powerpoint/2010/main" val="29459323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 Allen Carnes</a:t>
            </a:r>
            <a:endParaRPr lang="en-US" dirty="0"/>
          </a:p>
        </p:txBody>
      </p:sp>
      <p:pic>
        <p:nvPicPr>
          <p:cNvPr id="4" name="Content Placeholder 3" descr="J_Allen_Carnes_Feb_2014.jpg"/>
          <p:cNvPicPr>
            <a:picLocks noGrp="1" noChangeAspect="1"/>
          </p:cNvPicPr>
          <p:nvPr>
            <p:ph sz="quarter" idx="1"/>
          </p:nvPr>
        </p:nvPicPr>
        <p:blipFill>
          <a:blip r:embed="rId2">
            <a:extLst>
              <a:ext uri="{28A0092B-C50C-407E-A947-70E740481C1C}">
                <a14:useLocalDpi xmlns:a14="http://schemas.microsoft.com/office/drawing/2010/main" val="0"/>
              </a:ext>
            </a:extLst>
          </a:blip>
          <a:srcRect t="11599" b="11599"/>
          <a:stretch>
            <a:fillRect/>
          </a:stretch>
        </p:blipFill>
        <p:spPr>
          <a:xfrm>
            <a:off x="1084186" y="1787873"/>
            <a:ext cx="6988943" cy="3757496"/>
          </a:xfrm>
        </p:spPr>
      </p:pic>
      <p:sp>
        <p:nvSpPr>
          <p:cNvPr id="5" name="TextBox 4"/>
          <p:cNvSpPr txBox="1"/>
          <p:nvPr/>
        </p:nvSpPr>
        <p:spPr>
          <a:xfrm>
            <a:off x="3163759" y="5885576"/>
            <a:ext cx="3150322" cy="369332"/>
          </a:xfrm>
          <a:prstGeom prst="rect">
            <a:avLst/>
          </a:prstGeom>
          <a:noFill/>
        </p:spPr>
        <p:txBody>
          <a:bodyPr wrap="none" rtlCol="0">
            <a:spAutoFit/>
          </a:bodyPr>
          <a:lstStyle/>
          <a:p>
            <a:r>
              <a:rPr lang="en-US" dirty="0"/>
              <a:t>https://</a:t>
            </a:r>
            <a:r>
              <a:rPr lang="en-US" dirty="0" err="1"/>
              <a:t>jcarnesfortexas.com</a:t>
            </a:r>
            <a:r>
              <a:rPr lang="en-US" dirty="0"/>
              <a:t>/</a:t>
            </a:r>
          </a:p>
        </p:txBody>
      </p:sp>
    </p:spTree>
    <p:extLst>
      <p:ext uri="{BB962C8B-B14F-4D97-AF65-F5344CB8AC3E}">
        <p14:creationId xmlns:p14="http://schemas.microsoft.com/office/powerpoint/2010/main" val="36082851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68426" y="2743200"/>
            <a:ext cx="6480174" cy="3459902"/>
          </a:xfrm>
        </p:spPr>
        <p:txBody>
          <a:bodyPr>
            <a:normAutofit fontScale="85000" lnSpcReduction="20000"/>
          </a:bodyPr>
          <a:lstStyle/>
          <a:p>
            <a:r>
              <a:rPr lang="en-US" i="1" dirty="0" smtClean="0">
                <a:solidFill>
                  <a:srgbClr val="D16349"/>
                </a:solidFill>
              </a:rPr>
              <a:t>Ethical appeals:</a:t>
            </a:r>
          </a:p>
          <a:p>
            <a:r>
              <a:rPr lang="en-US" i="1" dirty="0" smtClean="0"/>
              <a:t>The art of sounding trustworthy</a:t>
            </a:r>
          </a:p>
          <a:p>
            <a:r>
              <a:rPr lang="en-US" dirty="0" smtClean="0"/>
              <a:t>situated &amp; invented</a:t>
            </a:r>
          </a:p>
          <a:p>
            <a:r>
              <a:rPr lang="en-US" dirty="0" smtClean="0"/>
              <a:t>Commonplaces</a:t>
            </a:r>
          </a:p>
          <a:p>
            <a:endParaRPr lang="en-US" dirty="0"/>
          </a:p>
          <a:p>
            <a:r>
              <a:rPr lang="en-US" i="1" dirty="0" smtClean="0">
                <a:solidFill>
                  <a:srgbClr val="D16349"/>
                </a:solidFill>
              </a:rPr>
              <a:t>Emotional appeals:</a:t>
            </a:r>
          </a:p>
          <a:p>
            <a:r>
              <a:rPr lang="en-US" i="1" dirty="0" smtClean="0"/>
              <a:t>The art of producing emotions</a:t>
            </a:r>
          </a:p>
          <a:p>
            <a:r>
              <a:rPr lang="en-US" dirty="0" smtClean="0"/>
              <a:t>Emotional keywords,</a:t>
            </a:r>
          </a:p>
          <a:p>
            <a:r>
              <a:rPr lang="en-US" dirty="0" smtClean="0"/>
              <a:t>Disparaging/honorific language,</a:t>
            </a:r>
          </a:p>
          <a:p>
            <a:r>
              <a:rPr lang="en-US" dirty="0" smtClean="0"/>
              <a:t>Emotional connection</a:t>
            </a:r>
          </a:p>
          <a:p>
            <a:endParaRPr lang="en-US" dirty="0"/>
          </a:p>
          <a:p>
            <a:r>
              <a:rPr lang="en-US" dirty="0" smtClean="0">
                <a:solidFill>
                  <a:srgbClr val="D16349"/>
                </a:solidFill>
              </a:rPr>
              <a:t>Analysis</a:t>
            </a:r>
          </a:p>
          <a:p>
            <a:r>
              <a:rPr lang="en-US" dirty="0" smtClean="0"/>
              <a:t>The detailed </a:t>
            </a:r>
            <a:r>
              <a:rPr lang="en-US" dirty="0"/>
              <a:t>examination of the elements or structure of something, typically as a basis for </a:t>
            </a:r>
            <a:r>
              <a:rPr lang="en-US" dirty="0" smtClean="0"/>
              <a:t>interpretation</a:t>
            </a:r>
            <a:r>
              <a:rPr lang="en-US" dirty="0"/>
              <a:t>.</a:t>
            </a:r>
          </a:p>
        </p:txBody>
      </p:sp>
      <p:sp>
        <p:nvSpPr>
          <p:cNvPr id="3" name="Title 2"/>
          <p:cNvSpPr>
            <a:spLocks noGrp="1"/>
          </p:cNvSpPr>
          <p:nvPr>
            <p:ph type="title"/>
          </p:nvPr>
        </p:nvSpPr>
        <p:spPr>
          <a:xfrm>
            <a:off x="722313" y="601032"/>
            <a:ext cx="7772400" cy="1002760"/>
          </a:xfrm>
        </p:spPr>
        <p:txBody>
          <a:bodyPr/>
          <a:lstStyle/>
          <a:p>
            <a:r>
              <a:rPr lang="en-US" dirty="0" smtClean="0"/>
              <a:t>Daily Recap</a:t>
            </a:r>
            <a:endParaRPr lang="en-US" dirty="0"/>
          </a:p>
        </p:txBody>
      </p:sp>
    </p:spTree>
    <p:extLst>
      <p:ext uri="{BB962C8B-B14F-4D97-AF65-F5344CB8AC3E}">
        <p14:creationId xmlns:p14="http://schemas.microsoft.com/office/powerpoint/2010/main" val="40538228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break: Verbs of Attribution</a:t>
            </a:r>
            <a:endParaRPr lang="en-US" dirty="0"/>
          </a:p>
        </p:txBody>
      </p:sp>
      <p:sp>
        <p:nvSpPr>
          <p:cNvPr id="3" name="Content Placeholder 2"/>
          <p:cNvSpPr>
            <a:spLocks noGrp="1"/>
          </p:cNvSpPr>
          <p:nvPr>
            <p:ph sz="quarter" idx="1"/>
          </p:nvPr>
        </p:nvSpPr>
        <p:spPr/>
        <p:txBody>
          <a:bodyPr numCol="2">
            <a:normAutofit lnSpcReduction="10000"/>
          </a:bodyPr>
          <a:lstStyle/>
          <a:p>
            <a:pPr marL="0" indent="0">
              <a:buNone/>
            </a:pPr>
            <a:r>
              <a:rPr lang="en-GB" dirty="0" smtClean="0"/>
              <a:t>Problems of repetition…</a:t>
            </a:r>
          </a:p>
          <a:p>
            <a:pPr marL="274320" lvl="1" indent="0">
              <a:buNone/>
            </a:pPr>
            <a:r>
              <a:rPr lang="en-GB" dirty="0" smtClean="0"/>
              <a:t>“Lara </a:t>
            </a:r>
            <a:r>
              <a:rPr lang="en-GB" dirty="0" err="1" smtClean="0"/>
              <a:t>Pellegrinelli</a:t>
            </a:r>
            <a:r>
              <a:rPr lang="en-GB" dirty="0" smtClean="0"/>
              <a:t> also writes that…”</a:t>
            </a:r>
          </a:p>
          <a:p>
            <a:pPr marL="274320" lvl="1" indent="0">
              <a:buNone/>
            </a:pPr>
            <a:r>
              <a:rPr lang="en-US" dirty="0" smtClean="0"/>
              <a:t>“</a:t>
            </a:r>
            <a:r>
              <a:rPr lang="en-US" dirty="0"/>
              <a:t>Thomas Ricks writes </a:t>
            </a:r>
            <a:r>
              <a:rPr lang="en-US" dirty="0" smtClean="0"/>
              <a:t>about…”</a:t>
            </a:r>
          </a:p>
          <a:p>
            <a:pPr marL="274320" lvl="1" indent="0">
              <a:buNone/>
            </a:pPr>
            <a:r>
              <a:rPr lang="en-US" dirty="0" smtClean="0"/>
              <a:t>“Suzan York…</a:t>
            </a:r>
            <a:r>
              <a:rPr lang="en-US" i="1" dirty="0" smtClean="0"/>
              <a:t> </a:t>
            </a:r>
            <a:r>
              <a:rPr lang="en-US" dirty="0"/>
              <a:t>writes </a:t>
            </a:r>
            <a:r>
              <a:rPr lang="en-US" dirty="0" smtClean="0"/>
              <a:t>about…”</a:t>
            </a:r>
          </a:p>
          <a:p>
            <a:pPr marL="274320" lvl="1" indent="0">
              <a:buNone/>
            </a:pPr>
            <a:endParaRPr lang="en-US" dirty="0" smtClean="0"/>
          </a:p>
          <a:p>
            <a:pPr marL="0" indent="0">
              <a:buNone/>
            </a:pPr>
            <a:r>
              <a:rPr lang="en-US" dirty="0" smtClean="0"/>
              <a:t>And of meaning…</a:t>
            </a:r>
          </a:p>
          <a:p>
            <a:pPr marL="274320" lvl="1" indent="0">
              <a:buNone/>
            </a:pPr>
            <a:r>
              <a:rPr lang="en-US" dirty="0" smtClean="0"/>
              <a:t>“He reasons why…”</a:t>
            </a:r>
          </a:p>
          <a:p>
            <a:pPr marL="274320" lvl="1" indent="0">
              <a:buNone/>
            </a:pPr>
            <a:r>
              <a:rPr lang="en-US" dirty="0" smtClean="0"/>
              <a:t>“He expressed…”</a:t>
            </a:r>
          </a:p>
          <a:p>
            <a:pPr marL="274320" lvl="1" indent="0">
              <a:buNone/>
            </a:pPr>
            <a:r>
              <a:rPr lang="en-US" dirty="0" smtClean="0"/>
              <a:t> </a:t>
            </a:r>
          </a:p>
          <a:p>
            <a:pPr marL="274320" lvl="1" indent="0">
              <a:buNone/>
            </a:pPr>
            <a:endParaRPr lang="en-US" dirty="0" smtClean="0"/>
          </a:p>
          <a:p>
            <a:pPr marL="274320" lvl="1" indent="0">
              <a:buNone/>
            </a:pPr>
            <a:endParaRPr lang="en-US" dirty="0" smtClean="0"/>
          </a:p>
          <a:p>
            <a:pPr marL="274320" lvl="1" indent="0">
              <a:buNone/>
            </a:pPr>
            <a:r>
              <a:rPr lang="en-US" dirty="0" smtClean="0"/>
              <a:t>Some alternative terms:</a:t>
            </a:r>
          </a:p>
          <a:p>
            <a:pPr lvl="1"/>
            <a:r>
              <a:rPr lang="en-US" dirty="0" smtClean="0"/>
              <a:t>Addresses, discusses, describes, illustrates, </a:t>
            </a:r>
          </a:p>
          <a:p>
            <a:pPr lvl="1"/>
            <a:r>
              <a:rPr lang="en-US" dirty="0" smtClean="0"/>
              <a:t>Alleges, argues, claims, declares, reveals, shows, suggests, concludes</a:t>
            </a:r>
          </a:p>
          <a:p>
            <a:pPr lvl="1"/>
            <a:r>
              <a:rPr lang="en-US" dirty="0" smtClean="0"/>
              <a:t>Proposes, hypothesizes, speculates</a:t>
            </a:r>
          </a:p>
          <a:p>
            <a:pPr lvl="1"/>
            <a:r>
              <a:rPr lang="en-US" dirty="0" smtClean="0"/>
              <a:t>Agrees, concurs</a:t>
            </a:r>
          </a:p>
          <a:p>
            <a:pPr lvl="1"/>
            <a:r>
              <a:rPr lang="en-US" dirty="0" smtClean="0"/>
              <a:t>Disagrees, disputes, denies</a:t>
            </a:r>
          </a:p>
          <a:p>
            <a:pPr marL="274320" lvl="1" indent="0">
              <a:buNone/>
            </a:pPr>
            <a:r>
              <a:rPr lang="en-US" sz="1500" dirty="0" smtClean="0"/>
              <a:t>(see</a:t>
            </a:r>
            <a:r>
              <a:rPr lang="en-US" sz="1500" dirty="0"/>
              <a:t>: http://</a:t>
            </a:r>
            <a:r>
              <a:rPr lang="en-US" sz="1500" dirty="0" err="1"/>
              <a:t>personal.crocodoc.com</a:t>
            </a:r>
            <a:r>
              <a:rPr lang="en-US" sz="1500" dirty="0"/>
              <a:t>/</a:t>
            </a:r>
            <a:r>
              <a:rPr lang="en-US" sz="1500" dirty="0" err="1" smtClean="0"/>
              <a:t>YyUDwdO</a:t>
            </a:r>
            <a:r>
              <a:rPr lang="en-US" sz="1500" dirty="0" smtClean="0"/>
              <a:t>)</a:t>
            </a:r>
          </a:p>
        </p:txBody>
      </p:sp>
    </p:spTree>
    <p:extLst>
      <p:ext uri="{BB962C8B-B14F-4D97-AF65-F5344CB8AC3E}">
        <p14:creationId xmlns:p14="http://schemas.microsoft.com/office/powerpoint/2010/main" val="38491446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68426" y="2743199"/>
            <a:ext cx="6480174" cy="3516603"/>
          </a:xfrm>
        </p:spPr>
        <p:txBody>
          <a:bodyPr>
            <a:normAutofit fontScale="85000" lnSpcReduction="20000"/>
          </a:bodyPr>
          <a:lstStyle/>
          <a:p>
            <a:r>
              <a:rPr lang="en-US" sz="2800" dirty="0" smtClean="0">
                <a:solidFill>
                  <a:srgbClr val="D16349"/>
                </a:solidFill>
              </a:rPr>
              <a:t>Rhetorical analysis</a:t>
            </a:r>
          </a:p>
          <a:p>
            <a:pPr marL="514350" indent="-514350">
              <a:buAutoNum type="arabicPeriod"/>
            </a:pPr>
            <a:r>
              <a:rPr lang="en-US" sz="2000" cap="none" dirty="0" smtClean="0"/>
              <a:t>Identifying </a:t>
            </a:r>
            <a:r>
              <a:rPr lang="en-US" sz="2000" cap="none" dirty="0" smtClean="0"/>
              <a:t>the tools of persuasion </a:t>
            </a:r>
            <a:br>
              <a:rPr lang="en-US" sz="2000" cap="none" dirty="0" smtClean="0"/>
            </a:br>
            <a:r>
              <a:rPr lang="en-US" sz="2000" b="0" cap="none" dirty="0" smtClean="0"/>
              <a:t>(how are they persuading </a:t>
            </a:r>
            <a:r>
              <a:rPr lang="en-US" sz="2000" b="0" cap="none" dirty="0" smtClean="0"/>
              <a:t>us?)</a:t>
            </a:r>
            <a:endParaRPr lang="en-US" sz="2000" b="0" cap="none" dirty="0" smtClean="0"/>
          </a:p>
          <a:p>
            <a:pPr marL="514350" indent="-514350">
              <a:buAutoNum type="arabicPeriod"/>
            </a:pPr>
            <a:r>
              <a:rPr lang="en-US" sz="2000" cap="none" dirty="0" smtClean="0"/>
              <a:t>Analyzing the effect of persuasive tools </a:t>
            </a:r>
            <a:r>
              <a:rPr lang="en-US" sz="2000" b="0" cap="none" dirty="0" smtClean="0"/>
              <a:t>(why are they persuading us this way?)</a:t>
            </a:r>
            <a:endParaRPr lang="en-US" sz="2000" b="0" cap="none" dirty="0" smtClean="0"/>
          </a:p>
          <a:p>
            <a:pPr marL="514350" indent="-514350">
              <a:buAutoNum type="arabicPeriod"/>
            </a:pPr>
            <a:r>
              <a:rPr lang="en-US" sz="2000" cap="none" dirty="0" smtClean="0"/>
              <a:t>Evaluating the effectiveness of persuasive tools</a:t>
            </a:r>
            <a:br>
              <a:rPr lang="en-US" sz="2000" cap="none" dirty="0" smtClean="0"/>
            </a:br>
            <a:r>
              <a:rPr lang="en-US" sz="2000" b="0" cap="none" dirty="0" smtClean="0"/>
              <a:t>(are they persuading us?)</a:t>
            </a:r>
          </a:p>
          <a:p>
            <a:endParaRPr lang="en-US" sz="2000" cap="none" dirty="0" smtClean="0"/>
          </a:p>
          <a:p>
            <a:r>
              <a:rPr lang="en-US" sz="2400" dirty="0" smtClean="0">
                <a:solidFill>
                  <a:srgbClr val="D16349"/>
                </a:solidFill>
              </a:rPr>
              <a:t>Analysis</a:t>
            </a:r>
          </a:p>
          <a:p>
            <a:r>
              <a:rPr lang="en-US" sz="2000" cap="none" dirty="0" smtClean="0"/>
              <a:t>The detailed examination of the elements or structure of something, typically as a basis for interpretation.</a:t>
            </a:r>
          </a:p>
          <a:p>
            <a:endParaRPr lang="en-US" sz="2400" dirty="0"/>
          </a:p>
          <a:p>
            <a:pPr marL="514350" indent="-514350">
              <a:buAutoNum type="arabicPeriod"/>
            </a:pPr>
            <a:endParaRPr lang="en-US" sz="2000" cap="none" dirty="0"/>
          </a:p>
        </p:txBody>
      </p:sp>
      <p:sp>
        <p:nvSpPr>
          <p:cNvPr id="3" name="Title 2"/>
          <p:cNvSpPr>
            <a:spLocks noGrp="1"/>
          </p:cNvSpPr>
          <p:nvPr>
            <p:ph type="title"/>
          </p:nvPr>
        </p:nvSpPr>
        <p:spPr>
          <a:xfrm>
            <a:off x="722313" y="533400"/>
            <a:ext cx="7772400" cy="1020211"/>
          </a:xfrm>
        </p:spPr>
        <p:txBody>
          <a:bodyPr/>
          <a:lstStyle/>
          <a:p>
            <a:r>
              <a:rPr lang="en-US" dirty="0" smtClean="0"/>
              <a:t>Review: Rhetorical Analysis</a:t>
            </a:r>
            <a:endParaRPr lang="en-US" dirty="0"/>
          </a:p>
        </p:txBody>
      </p:sp>
    </p:spTree>
    <p:extLst>
      <p:ext uri="{BB962C8B-B14F-4D97-AF65-F5344CB8AC3E}">
        <p14:creationId xmlns:p14="http://schemas.microsoft.com/office/powerpoint/2010/main" val="2327321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42900" indent="-342900">
              <a:buAutoNum type="arabicPeriod"/>
            </a:pPr>
            <a:r>
              <a:rPr lang="en-US" sz="2800" dirty="0" smtClean="0"/>
              <a:t>Trust</a:t>
            </a:r>
          </a:p>
          <a:p>
            <a:pPr marL="342900" indent="-342900">
              <a:buAutoNum type="arabicPeriod"/>
            </a:pPr>
            <a:r>
              <a:rPr lang="en-US" sz="2800" dirty="0" smtClean="0"/>
              <a:t>Feelings</a:t>
            </a:r>
          </a:p>
          <a:p>
            <a:pPr marL="342900" indent="-342900">
              <a:buAutoNum type="arabicPeriod"/>
            </a:pPr>
            <a:r>
              <a:rPr lang="en-US" sz="2800" dirty="0" smtClean="0"/>
              <a:t>Truth</a:t>
            </a:r>
            <a:endParaRPr lang="en-US" sz="2800" dirty="0"/>
          </a:p>
        </p:txBody>
      </p:sp>
      <p:sp>
        <p:nvSpPr>
          <p:cNvPr id="3" name="Title 2"/>
          <p:cNvSpPr>
            <a:spLocks noGrp="1"/>
          </p:cNvSpPr>
          <p:nvPr>
            <p:ph type="title"/>
          </p:nvPr>
        </p:nvSpPr>
        <p:spPr>
          <a:xfrm>
            <a:off x="722313" y="306186"/>
            <a:ext cx="7772400" cy="1553611"/>
          </a:xfrm>
        </p:spPr>
        <p:txBody>
          <a:bodyPr>
            <a:normAutofit/>
          </a:bodyPr>
          <a:lstStyle/>
          <a:p>
            <a:r>
              <a:rPr lang="en-US" dirty="0" smtClean="0"/>
              <a:t>Review: Approaches </a:t>
            </a:r>
            <a:r>
              <a:rPr lang="en-US" dirty="0" smtClean="0"/>
              <a:t>to Rhetorical Analysis</a:t>
            </a:r>
            <a:endParaRPr lang="en-US" dirty="0"/>
          </a:p>
        </p:txBody>
      </p:sp>
    </p:spTree>
    <p:extLst>
      <p:ext uri="{BB962C8B-B14F-4D97-AF65-F5344CB8AC3E}">
        <p14:creationId xmlns:p14="http://schemas.microsoft.com/office/powerpoint/2010/main" val="9476048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atman.jpg"/>
          <p:cNvPicPr>
            <a:picLocks noGrp="1" noChangeAspect="1"/>
          </p:cNvPicPr>
          <p:nvPr>
            <p:ph sz="quarter" idx="4"/>
          </p:nvPr>
        </p:nvPicPr>
        <p:blipFill>
          <a:blip r:embed="rId3" cstate="print">
            <a:extLst>
              <a:ext uri="{28A0092B-C50C-407E-A947-70E740481C1C}">
                <a14:useLocalDpi xmlns:a14="http://schemas.microsoft.com/office/drawing/2010/main" val="0"/>
              </a:ext>
            </a:extLst>
          </a:blip>
          <a:srcRect l="16971" r="16971"/>
          <a:stretch>
            <a:fillRect/>
          </a:stretch>
        </p:blipFill>
        <p:spPr/>
      </p:pic>
      <p:sp>
        <p:nvSpPr>
          <p:cNvPr id="6" name="Title 5"/>
          <p:cNvSpPr>
            <a:spLocks noGrp="1"/>
          </p:cNvSpPr>
          <p:nvPr>
            <p:ph type="title"/>
          </p:nvPr>
        </p:nvSpPr>
        <p:spPr/>
        <p:txBody>
          <a:bodyPr/>
          <a:lstStyle/>
          <a:p>
            <a:r>
              <a:rPr lang="en-US" dirty="0" smtClean="0"/>
              <a:t>Writing exercise: getting in the door</a:t>
            </a:r>
            <a:endParaRPr lang="en-US" dirty="0"/>
          </a:p>
        </p:txBody>
      </p:sp>
      <p:pic>
        <p:nvPicPr>
          <p:cNvPr id="9" name="Content Placeholder 9" descr="thedarkknightrises05.jpg"/>
          <p:cNvPicPr>
            <a:picLocks noChangeAspect="1"/>
          </p:cNvPicPr>
          <p:nvPr/>
        </p:nvPicPr>
        <p:blipFill>
          <a:blip r:embed="rId4" cstate="print">
            <a:extLst>
              <a:ext uri="{28A0092B-C50C-407E-A947-70E740481C1C}">
                <a14:useLocalDpi xmlns:a14="http://schemas.microsoft.com/office/drawing/2010/main" val="0"/>
              </a:ext>
            </a:extLst>
          </a:blip>
          <a:srcRect l="23524" r="23524"/>
          <a:stretch>
            <a:fillRect/>
          </a:stretch>
        </p:blipFill>
        <p:spPr>
          <a:xfrm>
            <a:off x="304800" y="2471383"/>
            <a:ext cx="4038600" cy="3822192"/>
          </a:xfrm>
          <a:prstGeom prst="rect">
            <a:avLst/>
          </a:prstGeom>
        </p:spPr>
      </p:pic>
    </p:spTree>
    <p:extLst>
      <p:ext uri="{BB962C8B-B14F-4D97-AF65-F5344CB8AC3E}">
        <p14:creationId xmlns:p14="http://schemas.microsoft.com/office/powerpoint/2010/main" val="4772745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Authority</a:t>
            </a:r>
            <a:endParaRPr lang="en-US" dirty="0"/>
          </a:p>
        </p:txBody>
      </p:sp>
      <p:sp>
        <p:nvSpPr>
          <p:cNvPr id="3" name="Content Placeholder 2"/>
          <p:cNvSpPr>
            <a:spLocks noGrp="1"/>
          </p:cNvSpPr>
          <p:nvPr>
            <p:ph sz="quarter" idx="1"/>
          </p:nvPr>
        </p:nvSpPr>
        <p:spPr/>
        <p:txBody>
          <a:bodyPr/>
          <a:lstStyle/>
          <a:p>
            <a:r>
              <a:rPr lang="en-US" dirty="0" smtClean="0"/>
              <a:t>“Situated ethos”: The authority you carry with you</a:t>
            </a:r>
            <a:br>
              <a:rPr lang="en-US" dirty="0" smtClean="0"/>
            </a:br>
            <a:endParaRPr lang="en-US" dirty="0" smtClean="0"/>
          </a:p>
          <a:p>
            <a:r>
              <a:rPr lang="en-US" dirty="0" smtClean="0"/>
              <a:t>“Invented ethos”: the authority you establish through self-presentation</a:t>
            </a:r>
            <a:br>
              <a:rPr lang="en-US" dirty="0" smtClean="0"/>
            </a:br>
            <a:endParaRPr lang="en-US" dirty="0" smtClean="0"/>
          </a:p>
          <a:p>
            <a:r>
              <a:rPr lang="en-US" dirty="0"/>
              <a:t>Commonplaces: what everyone in a given community believes </a:t>
            </a:r>
            <a:r>
              <a:rPr lang="en-US" i="1" dirty="0"/>
              <a:t>without thinking about </a:t>
            </a:r>
            <a:r>
              <a:rPr lang="en-US" i="1" dirty="0" smtClean="0"/>
              <a:t>it</a:t>
            </a:r>
            <a:endParaRPr lang="en-US" dirty="0"/>
          </a:p>
        </p:txBody>
      </p:sp>
    </p:spTree>
    <p:extLst>
      <p:ext uri="{BB962C8B-B14F-4D97-AF65-F5344CB8AC3E}">
        <p14:creationId xmlns:p14="http://schemas.microsoft.com/office/powerpoint/2010/main" val="23921872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342900" indent="-342900">
              <a:buAutoNum type="arabicPeriod"/>
            </a:pPr>
            <a:r>
              <a:rPr lang="en-US" sz="2800" dirty="0" smtClean="0"/>
              <a:t>Trust</a:t>
            </a:r>
          </a:p>
          <a:p>
            <a:pPr marL="342900" indent="-342900">
              <a:buAutoNum type="arabicPeriod"/>
            </a:pPr>
            <a:r>
              <a:rPr lang="en-US" sz="2800" dirty="0" smtClean="0"/>
              <a:t>Feelings</a:t>
            </a:r>
          </a:p>
          <a:p>
            <a:pPr marL="342900" indent="-342900">
              <a:buAutoNum type="arabicPeriod"/>
            </a:pPr>
            <a:r>
              <a:rPr lang="en-US" sz="2800" dirty="0" smtClean="0"/>
              <a:t>Truth</a:t>
            </a:r>
            <a:endParaRPr lang="en-US" sz="2800" dirty="0"/>
          </a:p>
        </p:txBody>
      </p:sp>
      <p:sp>
        <p:nvSpPr>
          <p:cNvPr id="3" name="Title 2"/>
          <p:cNvSpPr>
            <a:spLocks noGrp="1"/>
          </p:cNvSpPr>
          <p:nvPr>
            <p:ph type="title"/>
          </p:nvPr>
        </p:nvSpPr>
        <p:spPr/>
        <p:txBody>
          <a:bodyPr/>
          <a:lstStyle/>
          <a:p>
            <a:r>
              <a:rPr lang="en-US" dirty="0" smtClean="0"/>
              <a:t>Three Approaches to Rhetorical Analysis</a:t>
            </a:r>
            <a:endParaRPr lang="en-US" dirty="0"/>
          </a:p>
        </p:txBody>
      </p:sp>
    </p:spTree>
    <p:extLst>
      <p:ext uri="{BB962C8B-B14F-4D97-AF65-F5344CB8AC3E}">
        <p14:creationId xmlns:p14="http://schemas.microsoft.com/office/powerpoint/2010/main" val="2214275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Texas Department of Agriculture</a:t>
            </a:r>
            <a:endParaRPr lang="en-US" dirty="0"/>
          </a:p>
        </p:txBody>
      </p:sp>
      <p:sp>
        <p:nvSpPr>
          <p:cNvPr id="3" name="Content Placeholder 2"/>
          <p:cNvSpPr>
            <a:spLocks noGrp="1"/>
          </p:cNvSpPr>
          <p:nvPr>
            <p:ph sz="quarter" idx="1"/>
          </p:nvPr>
        </p:nvSpPr>
        <p:spPr/>
        <p:txBody>
          <a:bodyPr numCol="2">
            <a:normAutofit fontScale="40000" lnSpcReduction="20000"/>
          </a:bodyPr>
          <a:lstStyle/>
          <a:p>
            <a:pPr marL="0" indent="0">
              <a:buNone/>
            </a:pPr>
            <a:r>
              <a:rPr lang="en-US" dirty="0" smtClean="0"/>
              <a:t>Consumer </a:t>
            </a:r>
            <a:r>
              <a:rPr lang="en-US" dirty="0"/>
              <a:t>Protection:</a:t>
            </a:r>
          </a:p>
          <a:p>
            <a:endParaRPr lang="en-US" dirty="0"/>
          </a:p>
          <a:p>
            <a:r>
              <a:rPr lang="en-US" dirty="0"/>
              <a:t>Regulates all fuel pumps in Texas to ensure drivers get the correct quality and amount of fuel</a:t>
            </a:r>
          </a:p>
          <a:p>
            <a:r>
              <a:rPr lang="en-US" dirty="0"/>
              <a:t>Regulates all weights and measures devices, such as grocery store scales and retail price scanners, to ensure consumers are charged advertised prices</a:t>
            </a:r>
          </a:p>
          <a:p>
            <a:r>
              <a:rPr lang="en-US" dirty="0"/>
              <a:t>Regulates pesticide use and application from residential to commercial use</a:t>
            </a:r>
          </a:p>
          <a:p>
            <a:r>
              <a:rPr lang="en-US" dirty="0"/>
              <a:t>Certifies organically-produced products to help ensure consumers have a reliable supply of organic products</a:t>
            </a:r>
          </a:p>
          <a:p>
            <a:endParaRPr lang="en-US" dirty="0"/>
          </a:p>
          <a:p>
            <a:pPr marL="0" indent="0">
              <a:buNone/>
            </a:pPr>
            <a:r>
              <a:rPr lang="en-US" dirty="0" smtClean="0"/>
              <a:t>Production </a:t>
            </a:r>
            <a:r>
              <a:rPr lang="en-US" dirty="0"/>
              <a:t>Agriculture:</a:t>
            </a:r>
          </a:p>
          <a:p>
            <a:endParaRPr lang="en-US" dirty="0"/>
          </a:p>
          <a:p>
            <a:r>
              <a:rPr lang="en-US" dirty="0"/>
              <a:t>Protects agricultural crops, such as citrus and cotton, from harmful pests and diseases</a:t>
            </a:r>
          </a:p>
          <a:p>
            <a:r>
              <a:rPr lang="en-US" dirty="0"/>
              <a:t>Facilitates trade and market development of agricultural commodities ranging from livestock to crops to ensure Texas remains the nation's leader in the production of cattle, cotton, hay, sheep, wool, goats, mohair and horses</a:t>
            </a:r>
          </a:p>
          <a:p>
            <a:r>
              <a:rPr lang="en-US" dirty="0"/>
              <a:t>Provides financial assistance to farmers and ranchers in the form of loan guarantees, interest rate reductions and even grants for young farmers</a:t>
            </a:r>
          </a:p>
          <a:p>
            <a:r>
              <a:rPr lang="en-US" dirty="0"/>
              <a:t>Administers grant funds for agricultural research to develop new technologies</a:t>
            </a:r>
          </a:p>
          <a:p>
            <a:r>
              <a:rPr lang="en-US" dirty="0"/>
              <a:t>Advocates for policies at the federal, state, and local level that are beneficial to the $106 billion agriculture sector, which comprises 10% of the Texas economy</a:t>
            </a:r>
          </a:p>
          <a:p>
            <a:r>
              <a:rPr lang="en-US" dirty="0"/>
              <a:t> </a:t>
            </a:r>
          </a:p>
          <a:p>
            <a:endParaRPr lang="en-US" dirty="0"/>
          </a:p>
          <a:p>
            <a:pPr marL="0" indent="0">
              <a:buNone/>
            </a:pPr>
            <a:r>
              <a:rPr lang="en-US" dirty="0"/>
              <a:t>Healthy Living:</a:t>
            </a:r>
          </a:p>
          <a:p>
            <a:endParaRPr lang="en-US" dirty="0"/>
          </a:p>
          <a:p>
            <a:r>
              <a:rPr lang="en-US" dirty="0"/>
              <a:t>Administers the National School Lunch and Breakfast programs for Texas school children</a:t>
            </a:r>
          </a:p>
          <a:p>
            <a:r>
              <a:rPr lang="en-US" dirty="0"/>
              <a:t>Fights obesity in Texas through a statewide campaign highlighting the 3E's of Healthy Living - Education, Exercise and Eating Right</a:t>
            </a:r>
          </a:p>
          <a:p>
            <a:r>
              <a:rPr lang="en-US" dirty="0"/>
              <a:t>Administers assistance to feed the hungry through the Texans Feeding Texans initiative</a:t>
            </a:r>
          </a:p>
          <a:p>
            <a:endParaRPr lang="en-US" dirty="0"/>
          </a:p>
          <a:p>
            <a:endParaRPr lang="en-US" dirty="0"/>
          </a:p>
          <a:p>
            <a:pPr marL="0" indent="0">
              <a:buNone/>
            </a:pPr>
            <a:r>
              <a:rPr lang="en-US" dirty="0"/>
              <a:t>Economic Development:</a:t>
            </a:r>
          </a:p>
          <a:p>
            <a:endParaRPr lang="en-US" dirty="0"/>
          </a:p>
          <a:p>
            <a:r>
              <a:rPr lang="en-US" dirty="0"/>
              <a:t>Provides tools for communities to attract businesses and pursue other economic development opportunities</a:t>
            </a:r>
          </a:p>
          <a:p>
            <a:r>
              <a:rPr lang="en-US" dirty="0"/>
              <a:t>Offers infrastructure grants to rural communities</a:t>
            </a:r>
          </a:p>
          <a:p>
            <a:r>
              <a:rPr lang="en-US" dirty="0"/>
              <a:t>Leads in the development of statewide broadband services</a:t>
            </a:r>
          </a:p>
          <a:p>
            <a:r>
              <a:rPr lang="en-US" dirty="0"/>
              <a:t>Administers the Certified Retirement Community program to attract retirees to the second leading retirement state in the U.S.</a:t>
            </a:r>
          </a:p>
          <a:p>
            <a:r>
              <a:rPr lang="en-US" dirty="0"/>
              <a:t>Markets Texas products, cultures and communities through the GO TEXAN branded </a:t>
            </a:r>
            <a:r>
              <a:rPr lang="en-US" dirty="0" smtClean="0"/>
              <a:t>campaign</a:t>
            </a:r>
          </a:p>
          <a:p>
            <a:endParaRPr lang="en-US" dirty="0"/>
          </a:p>
          <a:p>
            <a:endParaRPr lang="en-US" dirty="0" smtClean="0"/>
          </a:p>
          <a:p>
            <a:r>
              <a:rPr lang="en-US" dirty="0"/>
              <a:t>(http://</a:t>
            </a:r>
            <a:r>
              <a:rPr lang="en-US" dirty="0" err="1"/>
              <a:t>www.texasagriculture.gov</a:t>
            </a:r>
            <a:r>
              <a:rPr lang="en-US" dirty="0" smtClean="0"/>
              <a:t>/)</a:t>
            </a:r>
            <a:endParaRPr lang="en-US" dirty="0"/>
          </a:p>
        </p:txBody>
      </p:sp>
    </p:spTree>
    <p:extLst>
      <p:ext uri="{BB962C8B-B14F-4D97-AF65-F5344CB8AC3E}">
        <p14:creationId xmlns:p14="http://schemas.microsoft.com/office/powerpoint/2010/main" val="31614060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Texas Agriculture</a:t>
            </a:r>
            <a:endParaRPr lang="en-US" dirty="0"/>
          </a:p>
        </p:txBody>
      </p:sp>
      <p:sp>
        <p:nvSpPr>
          <p:cNvPr id="3" name="Content Placeholder 2"/>
          <p:cNvSpPr>
            <a:spLocks noGrp="1"/>
          </p:cNvSpPr>
          <p:nvPr>
            <p:ph sz="quarter" idx="1"/>
          </p:nvPr>
        </p:nvSpPr>
        <p:spPr/>
        <p:txBody>
          <a:bodyPr numCol="2">
            <a:noAutofit/>
          </a:bodyPr>
          <a:lstStyle/>
          <a:p>
            <a:endParaRPr lang="en-US" sz="1200" dirty="0" smtClean="0"/>
          </a:p>
          <a:p>
            <a:r>
              <a:rPr lang="en-US" sz="1200" dirty="0"/>
              <a:t>Texas leads the nation in cattle, cotton, hay, sheep and wool, and goats and mohair production. </a:t>
            </a:r>
          </a:p>
          <a:p>
            <a:r>
              <a:rPr lang="en-US" sz="1200" dirty="0"/>
              <a:t>Texas leads the nation in number of farms and ranches, with 247,500 farms and ranches covering 130.4 million acres. </a:t>
            </a:r>
          </a:p>
          <a:p>
            <a:r>
              <a:rPr lang="en-US" sz="1200" dirty="0"/>
              <a:t>Texas also leads the nation in value of farm real estate.       </a:t>
            </a:r>
          </a:p>
          <a:p>
            <a:r>
              <a:rPr lang="en-US" sz="1200" dirty="0"/>
              <a:t>Rural lands, including privately owned forest, total 144 million acres, 86% of the state's total land area.        </a:t>
            </a:r>
          </a:p>
          <a:p>
            <a:r>
              <a:rPr lang="en-US" sz="1200" dirty="0"/>
              <a:t>12% of Texas' population resides in rural areas.             </a:t>
            </a:r>
          </a:p>
          <a:p>
            <a:r>
              <a:rPr lang="en-US" sz="1200" dirty="0"/>
              <a:t>1 of every 7 working Texans (14%) is in an agriculture-related job.              </a:t>
            </a:r>
          </a:p>
          <a:p>
            <a:r>
              <a:rPr lang="en-US" sz="1200" dirty="0"/>
              <a:t>98.5% of Texas farms and ranches are family farms, partnerships or family-held corporations.        </a:t>
            </a:r>
          </a:p>
          <a:p>
            <a:r>
              <a:rPr lang="en-US" sz="1200" dirty="0"/>
              <a:t>The average age of Texas farmers and ranchers is 57 years.    </a:t>
            </a:r>
          </a:p>
          <a:p>
            <a:r>
              <a:rPr lang="en-US" sz="1200" dirty="0"/>
              <a:t>The economic impact of the food and fiber sector totals more than $100 billion annually. </a:t>
            </a:r>
          </a:p>
          <a:p>
            <a:r>
              <a:rPr lang="en-US" sz="1200" dirty="0"/>
              <a:t>Agricultural cash receipts, including timber, average $20 billion annually</a:t>
            </a:r>
            <a:r>
              <a:rPr lang="en-US" sz="1200" dirty="0" smtClean="0"/>
              <a:t>.</a:t>
            </a:r>
          </a:p>
          <a:p>
            <a:endParaRPr lang="en-US" sz="1200" dirty="0"/>
          </a:p>
          <a:p>
            <a:endParaRPr lang="en-US" sz="1200" dirty="0"/>
          </a:p>
          <a:p>
            <a:r>
              <a:rPr lang="en-US" sz="1200" dirty="0"/>
              <a:t>Top 10 commodities in terms of cash receipts in 2012:</a:t>
            </a:r>
          </a:p>
          <a:p>
            <a:pPr lvl="1"/>
            <a:r>
              <a:rPr lang="en-US" sz="1200" dirty="0"/>
              <a:t>Cattle, $10.5 billion</a:t>
            </a:r>
          </a:p>
          <a:p>
            <a:pPr lvl="1"/>
            <a:r>
              <a:rPr lang="en-US" sz="1200" dirty="0"/>
              <a:t>Cotton, $2.2 billion</a:t>
            </a:r>
          </a:p>
          <a:p>
            <a:pPr lvl="1"/>
            <a:r>
              <a:rPr lang="en-US" sz="1200" dirty="0"/>
              <a:t>Milk, $1.8 billion</a:t>
            </a:r>
          </a:p>
          <a:p>
            <a:pPr lvl="1"/>
            <a:r>
              <a:rPr lang="en-US" sz="1200" dirty="0"/>
              <a:t>Broilers, $1.7 billion</a:t>
            </a:r>
          </a:p>
          <a:p>
            <a:pPr lvl="1"/>
            <a:r>
              <a:rPr lang="en-US" sz="1200" dirty="0"/>
              <a:t>Greenhouse &amp; nursery, $1.3 billion</a:t>
            </a:r>
          </a:p>
          <a:p>
            <a:pPr lvl="1"/>
            <a:r>
              <a:rPr lang="en-US" sz="1200" dirty="0"/>
              <a:t>Corn, $1.2 billion</a:t>
            </a:r>
          </a:p>
          <a:p>
            <a:pPr lvl="1"/>
            <a:r>
              <a:rPr lang="en-US" sz="1200" dirty="0"/>
              <a:t>Grain Sorghum, $594 million</a:t>
            </a:r>
          </a:p>
          <a:p>
            <a:pPr lvl="1"/>
            <a:r>
              <a:rPr lang="en-US" sz="1200" dirty="0"/>
              <a:t>Wheat, $538 million</a:t>
            </a:r>
          </a:p>
          <a:p>
            <a:pPr lvl="1"/>
            <a:r>
              <a:rPr lang="en-US" sz="1200" dirty="0"/>
              <a:t>Vegetables, $439 million</a:t>
            </a:r>
          </a:p>
          <a:p>
            <a:pPr lvl="1"/>
            <a:r>
              <a:rPr lang="en-US" sz="1200" dirty="0"/>
              <a:t>Eggs, $439 million</a:t>
            </a:r>
          </a:p>
          <a:p>
            <a:pPr marL="0" indent="0">
              <a:buNone/>
            </a:pPr>
            <a:r>
              <a:rPr lang="en-US" sz="1200" dirty="0" smtClean="0"/>
              <a:t> </a:t>
            </a:r>
            <a:endParaRPr lang="en-US" sz="1200" dirty="0"/>
          </a:p>
          <a:p>
            <a:r>
              <a:rPr lang="en-US" sz="1200" dirty="0"/>
              <a:t>Agricultural exports to foreign countries totaled nearly than $8 billion in 2011.</a:t>
            </a:r>
          </a:p>
          <a:p>
            <a:r>
              <a:rPr lang="en-US" sz="1200" dirty="0"/>
              <a:t>Texas ranks # 4 overall in agricultural exports behind California, Iowa and Illinois. </a:t>
            </a:r>
            <a:endParaRPr lang="en-US" sz="1200" dirty="0" smtClean="0"/>
          </a:p>
          <a:p>
            <a:endParaRPr lang="en-US" sz="1200" dirty="0"/>
          </a:p>
          <a:p>
            <a:r>
              <a:rPr lang="en-US" sz="1200" dirty="0"/>
              <a:t>(http://</a:t>
            </a:r>
            <a:r>
              <a:rPr lang="en-US" sz="1200" dirty="0" err="1"/>
              <a:t>www.texasagriculture.gov</a:t>
            </a:r>
            <a:r>
              <a:rPr lang="en-US" sz="1200" dirty="0" smtClean="0"/>
              <a:t>/)</a:t>
            </a:r>
            <a:endParaRPr lang="en-US" sz="1200" dirty="0"/>
          </a:p>
        </p:txBody>
      </p:sp>
    </p:spTree>
    <p:extLst>
      <p:ext uri="{BB962C8B-B14F-4D97-AF65-F5344CB8AC3E}">
        <p14:creationId xmlns:p14="http://schemas.microsoft.com/office/powerpoint/2010/main" val="408353876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1294</TotalTime>
  <Words>958</Words>
  <Application>Microsoft Macintosh PowerPoint</Application>
  <PresentationFormat>On-screen Show (4:3)</PresentationFormat>
  <Paragraphs>136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Civic</vt:lpstr>
      <vt:lpstr>A Matter of Feelings</vt:lpstr>
      <vt:lpstr>Writing break: Verbs of Attribution</vt:lpstr>
      <vt:lpstr>Review: Rhetorical Analysis</vt:lpstr>
      <vt:lpstr>Review: Approaches to Rhetorical Analysis</vt:lpstr>
      <vt:lpstr>Writing exercise: getting in the door</vt:lpstr>
      <vt:lpstr>Establishing Authority</vt:lpstr>
      <vt:lpstr>Three Approaches to Rhetorical Analysis</vt:lpstr>
      <vt:lpstr>The Texas Department of Agriculture</vt:lpstr>
      <vt:lpstr>…More about Texas Agriculture</vt:lpstr>
      <vt:lpstr>Meet the Republican Candidates for Ag Commissioner (an appeal to ethos)</vt:lpstr>
      <vt:lpstr>Analyzing Emotions</vt:lpstr>
      <vt:lpstr>Meet Sid Miller</vt:lpstr>
      <vt:lpstr>Meet Joe Cotten</vt:lpstr>
      <vt:lpstr>Meet J. Allen Carnes</vt:lpstr>
      <vt:lpstr>Daily Recap</vt:lpstr>
    </vt:vector>
  </TitlesOfParts>
  <Company>Liberal Arts 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matter of trust</dc:title>
  <dc:creator>Classroom User</dc:creator>
  <cp:lastModifiedBy>Hannah Alpert-Abrams</cp:lastModifiedBy>
  <cp:revision>35</cp:revision>
  <dcterms:created xsi:type="dcterms:W3CDTF">2014-02-25T15:41:36Z</dcterms:created>
  <dcterms:modified xsi:type="dcterms:W3CDTF">2014-02-27T16:44:35Z</dcterms:modified>
</cp:coreProperties>
</file>