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8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77" r:id="rId22"/>
    <p:sldId id="278" r:id="rId23"/>
    <p:sldId id="280" r:id="rId24"/>
    <p:sldId id="279" r:id="rId25"/>
    <p:sldId id="283" r:id="rId26"/>
    <p:sldId id="276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4225" autoAdjust="0"/>
    <p:restoredTop sz="94606" autoAdjust="0"/>
  </p:normalViewPr>
  <p:slideViewPr>
    <p:cSldViewPr snapToGrid="0" snapToObjects="1">
      <p:cViewPr>
        <p:scale>
          <a:sx n="143" d="100"/>
          <a:sy n="143" d="100"/>
        </p:scale>
        <p:origin x="-1088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History of Science (writing)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Hannah Alpert-Abrams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5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modern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~1800: “Science” comes to mean “organized pursuit of knowledge”</a:t>
            </a:r>
          </a:p>
          <a:p>
            <a:r>
              <a:rPr lang="en-US" dirty="0" smtClean="0"/>
              <a:t>Rise of the “scientific </a:t>
            </a:r>
            <a:r>
              <a:rPr lang="en-US" dirty="0"/>
              <a:t>method”: </a:t>
            </a:r>
            <a:r>
              <a:rPr lang="en-US" dirty="0" smtClean="0"/>
              <a:t> the </a:t>
            </a:r>
            <a:r>
              <a:rPr lang="en-US" dirty="0"/>
              <a:t>recognition and formulation of a problem, the collection of data through observation and experiment, and the formulation and testing of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Institutionalization of the sciences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1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science writing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154"/>
          <a:stretch/>
        </p:blipFill>
        <p:spPr>
          <a:xfrm>
            <a:off x="479838" y="1838511"/>
            <a:ext cx="4254769" cy="3150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3590"/>
          <a:stretch/>
        </p:blipFill>
        <p:spPr>
          <a:xfrm>
            <a:off x="4734607" y="3604206"/>
            <a:ext cx="4088056" cy="26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science writing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73656"/>
            <a:ext cx="63246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2643" y="5261356"/>
            <a:ext cx="3294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- 1978 CBA Research Report 28 </a:t>
            </a:r>
            <a:br>
              <a:rPr lang="en-US" dirty="0" smtClean="0"/>
            </a:br>
            <a:r>
              <a:rPr lang="en-US" i="1" dirty="0" smtClean="0"/>
              <a:t>Ashville Trading Estate, Abingdon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4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science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47495"/>
            <a:ext cx="7345363" cy="4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Ian </a:t>
            </a:r>
            <a:r>
              <a:rPr lang="en-US" dirty="0" err="1" smtClean="0"/>
              <a:t>Hodder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“Writing </a:t>
            </a:r>
            <a:r>
              <a:rPr lang="en-US" dirty="0"/>
              <a:t>has become increasingly distant, objective, impersonal and universal. We have become blind to the fact that we are </a:t>
            </a:r>
            <a:r>
              <a:rPr lang="en-US" dirty="0" smtClean="0"/>
              <a:t>writing.”</a:t>
            </a:r>
          </a:p>
          <a:p>
            <a:pPr marL="0" indent="0">
              <a:buNone/>
            </a:pPr>
            <a:r>
              <a:rPr lang="en-US" dirty="0" smtClean="0"/>
              <a:t>- Writing Archaeology, 1989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0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myth of objectivity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Rosemary Joyce: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creation of narratives is a practice that literally binds the discipline of archaeology together from the field through to formal and informal presentation of </a:t>
            </a:r>
            <a:r>
              <a:rPr lang="en-US" dirty="0" smtClean="0"/>
              <a:t>interpretation.”</a:t>
            </a:r>
          </a:p>
          <a:p>
            <a:pPr marL="0" indent="0">
              <a:buNone/>
            </a:pPr>
            <a:r>
              <a:rPr lang="en-US" dirty="0" smtClean="0"/>
              <a:t>- The Languages of Archaeology,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myth of objectivity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Emily Martin:</a:t>
            </a:r>
          </a:p>
          <a:p>
            <a:pPr marL="0" indent="0">
              <a:buNone/>
            </a:pPr>
            <a:r>
              <a:rPr lang="en-US" dirty="0" smtClean="0"/>
              <a:t>“Part of my </a:t>
            </a:r>
            <a:r>
              <a:rPr lang="en-US" dirty="0"/>
              <a:t>goal is to shine a bright light on the gender stereotypes hidden within the scientific language of biology. Exposed in such a light, I hope they will lose much of their power to harm us.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- The Egg and the Sperm, Spring 1991</a:t>
            </a:r>
          </a:p>
        </p:txBody>
      </p:sp>
    </p:spTree>
    <p:extLst>
      <p:ext uri="{BB962C8B-B14F-4D97-AF65-F5344CB8AC3E}">
        <p14:creationId xmlns:p14="http://schemas.microsoft.com/office/powerpoint/2010/main" val="405832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myth of objectivity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Douglas Allchin:</a:t>
            </a:r>
          </a:p>
          <a:p>
            <a:pPr marL="0" indent="0">
              <a:buNone/>
            </a:pPr>
            <a:r>
              <a:rPr lang="en-US" dirty="0" smtClean="0"/>
              <a:t>“Scientific culture is </a:t>
            </a:r>
            <a:r>
              <a:rPr lang="en-US" dirty="0"/>
              <a:t>an instrument or apparatus</a:t>
            </a:r>
            <a:r>
              <a:rPr lang="en-US" dirty="0" smtClean="0"/>
              <a:t>, not </a:t>
            </a:r>
            <a:r>
              <a:rPr lang="en-US" dirty="0"/>
              <a:t>unlike a </a:t>
            </a:r>
            <a:r>
              <a:rPr lang="en-US" dirty="0" smtClean="0"/>
              <a:t>microscope, with which individuals view the world through the testimony of others. Like </a:t>
            </a:r>
            <a:r>
              <a:rPr lang="en-US" dirty="0"/>
              <a:t>any </a:t>
            </a:r>
            <a:r>
              <a:rPr lang="en-US" dirty="0" smtClean="0"/>
              <a:t>scientific instrument, however, the scientific culture of reporting must be carefully constructed, tested</a:t>
            </a:r>
            <a:r>
              <a:rPr lang="en-US" dirty="0"/>
              <a:t>, calibrated</a:t>
            </a:r>
            <a:r>
              <a:rPr lang="en-US" dirty="0" smtClean="0"/>
              <a:t>, maintained, and regularly checked and retuned to support its intended function.”</a:t>
            </a:r>
          </a:p>
          <a:p>
            <a:pPr marL="0" indent="0">
              <a:buNone/>
            </a:pPr>
            <a:r>
              <a:rPr lang="en-US" dirty="0" smtClean="0"/>
              <a:t>- “Do We 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T</a:t>
            </a:r>
            <a:r>
              <a:rPr lang="en-US" dirty="0" smtClean="0"/>
              <a:t>hrough a Social Microscope?” 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4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Science Writing to Science Reporting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386" r="-10386"/>
          <a:stretch/>
        </p:blipFill>
        <p:spPr>
          <a:xfrm>
            <a:off x="2078276" y="1735832"/>
            <a:ext cx="5080229" cy="4676175"/>
          </a:xfrm>
        </p:spPr>
      </p:pic>
    </p:spTree>
    <p:extLst>
      <p:ext uri="{BB962C8B-B14F-4D97-AF65-F5344CB8AC3E}">
        <p14:creationId xmlns:p14="http://schemas.microsoft.com/office/powerpoint/2010/main" val="195973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1: Rhetorical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scientific language persuasive? Is there “rhetoric” in science writing?</a:t>
            </a:r>
          </a:p>
          <a:p>
            <a:r>
              <a:rPr lang="en-US" dirty="0" smtClean="0"/>
              <a:t>How is science used as a persuasive strategy in popular discourse?</a:t>
            </a:r>
          </a:p>
          <a:p>
            <a:r>
              <a:rPr lang="en-US" dirty="0" smtClean="0"/>
              <a:t>How does science work alongside other persuasive strategies to make claims about politics, ethics, etc.?</a:t>
            </a:r>
          </a:p>
          <a:p>
            <a:r>
              <a:rPr lang="en-US" dirty="0" smtClean="0"/>
              <a:t>Assignment: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Rhetoric?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/>
            <a:r>
              <a:rPr lang="en-US" dirty="0"/>
              <a:t>“The </a:t>
            </a:r>
            <a:r>
              <a:rPr lang="en-US" b="1" dirty="0">
                <a:solidFill>
                  <a:srgbClr val="FF0000"/>
                </a:solidFill>
              </a:rPr>
              <a:t>art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using language effectively so as to persuade or influence others” … “the study of principles and rules to be followed by a speaker or writer striving for eloquence”</a:t>
            </a:r>
          </a:p>
          <a:p>
            <a:pPr marL="114300"/>
            <a:endParaRPr lang="en-US" dirty="0"/>
          </a:p>
          <a:p>
            <a:pPr marL="11430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analysis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language as a means of persuasion.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4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1: Rhetorical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speaking? Can we trust them?</a:t>
            </a:r>
          </a:p>
          <a:p>
            <a:r>
              <a:rPr lang="en-US" dirty="0" smtClean="0"/>
              <a:t>Who is being spoken to</a:t>
            </a:r>
            <a:r>
              <a:rPr lang="en-US" smtClean="0"/>
              <a:t>? </a:t>
            </a:r>
            <a:endParaRPr lang="en-US" dirty="0" smtClean="0"/>
          </a:p>
          <a:p>
            <a:r>
              <a:rPr lang="en-US" dirty="0" smtClean="0"/>
              <a:t>What is the speaker trying to persuade us of?</a:t>
            </a:r>
          </a:p>
          <a:p>
            <a:r>
              <a:rPr lang="en-US" dirty="0" smtClean="0"/>
              <a:t>What strategies is the speaker using to persuade?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1: Rhetoric of 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is speaking?</a:t>
            </a:r>
          </a:p>
          <a:p>
            <a:r>
              <a:rPr lang="en-US" dirty="0" smtClean="0"/>
              <a:t>Who is being spoken to?</a:t>
            </a:r>
          </a:p>
          <a:p>
            <a:r>
              <a:rPr lang="en-US" dirty="0" smtClean="0"/>
              <a:t>How does Sarah Pope use science as a persuasive strategy? Note down any language-of-science used.</a:t>
            </a:r>
          </a:p>
          <a:p>
            <a:r>
              <a:rPr lang="en-US" dirty="0" smtClean="0"/>
              <a:t>How does Paul </a:t>
            </a:r>
            <a:r>
              <a:rPr lang="en-US" dirty="0" err="1" smtClean="0"/>
              <a:t>Offit</a:t>
            </a:r>
            <a:r>
              <a:rPr lang="en-US" dirty="0" smtClean="0"/>
              <a:t> use science as a persuasive strategy? Note down any language-of-science used</a:t>
            </a:r>
          </a:p>
          <a:p>
            <a:r>
              <a:rPr lang="en-US" dirty="0" smtClean="0"/>
              <a:t>How does Samantha Bee use vaccination as a metaphor?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1: Rhetoric of 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thedailyshow.cc.com</a:t>
            </a:r>
            <a:r>
              <a:rPr lang="en-US" dirty="0" smtClean="0"/>
              <a:t>/videos/g1lev1/an-outbreak-of-liberal-idiocy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1: Rhetoric of 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is speaking?</a:t>
            </a:r>
          </a:p>
          <a:p>
            <a:r>
              <a:rPr lang="en-US" dirty="0" smtClean="0"/>
              <a:t>Who is being spoken to?</a:t>
            </a:r>
          </a:p>
          <a:p>
            <a:r>
              <a:rPr lang="en-US" dirty="0" smtClean="0"/>
              <a:t>How does Sarah Pope use science as a persuasive strategy? Note down any language-of-science used.</a:t>
            </a:r>
          </a:p>
          <a:p>
            <a:r>
              <a:rPr lang="en-US" dirty="0" smtClean="0"/>
              <a:t>How does Paul </a:t>
            </a:r>
            <a:r>
              <a:rPr lang="en-US" dirty="0" err="1" smtClean="0"/>
              <a:t>Offit</a:t>
            </a:r>
            <a:r>
              <a:rPr lang="en-US" dirty="0" smtClean="0"/>
              <a:t> use science as a persuasive strategy? Note down any language-of-science used</a:t>
            </a:r>
          </a:p>
          <a:p>
            <a:r>
              <a:rPr lang="en-US" dirty="0" smtClean="0"/>
              <a:t>How does Samantha Bee use vaccination as a metaphor?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1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1: Rhetoric of Vaccination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18" b="2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587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Assignments: Unit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Article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Wikipedia Worksheet</a:t>
            </a:r>
          </a:p>
          <a:p>
            <a:r>
              <a:rPr lang="en-US" dirty="0" smtClean="0"/>
              <a:t>Popular Article Analysis</a:t>
            </a:r>
          </a:p>
          <a:p>
            <a:r>
              <a:rPr lang="en-US" dirty="0" smtClean="0"/>
              <a:t>Rhetorical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5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Wakefield et al. article and worksheet</a:t>
            </a:r>
          </a:p>
          <a:p>
            <a:r>
              <a:rPr lang="en-US" dirty="0" smtClean="0"/>
              <a:t>Due printed, in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5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6075" indent="-296863">
              <a:buNone/>
            </a:pPr>
            <a:r>
              <a:rPr lang="en-US" dirty="0" smtClean="0"/>
              <a:t>Allchin, D. (1999, September). Do We See Through a Social Microscope?: Credibility as a vicarious selector. </a:t>
            </a:r>
            <a:r>
              <a:rPr lang="en-US" i="1" dirty="0" smtClean="0"/>
              <a:t>Philosophy of Science, 66, </a:t>
            </a:r>
            <a:r>
              <a:rPr lang="en-US" dirty="0" smtClean="0"/>
              <a:t>S287-S298. </a:t>
            </a:r>
            <a:r>
              <a:rPr lang="en-US" dirty="0" err="1" smtClean="0"/>
              <a:t>Retrived</a:t>
            </a:r>
            <a:r>
              <a:rPr lang="en-US" dirty="0" smtClean="0"/>
              <a:t> from </a:t>
            </a:r>
            <a:r>
              <a:rPr lang="en-US" dirty="0" err="1" smtClean="0"/>
              <a:t>jstor.org</a:t>
            </a:r>
            <a:r>
              <a:rPr lang="en-US" dirty="0" smtClean="0"/>
              <a:t>.</a:t>
            </a:r>
          </a:p>
          <a:p>
            <a:pPr marL="346075" indent="-296863">
              <a:buNone/>
            </a:pPr>
            <a:r>
              <a:rPr lang="en-US" dirty="0" smtClean="0"/>
              <a:t>Cambridge History of Science. (2014). Retrieved from </a:t>
            </a:r>
            <a:r>
              <a:rPr lang="en-US" dirty="0" err="1" smtClean="0"/>
              <a:t>universitypublishingonline.org</a:t>
            </a:r>
            <a:r>
              <a:rPr lang="en-US" dirty="0" smtClean="0"/>
              <a:t>.</a:t>
            </a:r>
          </a:p>
          <a:p>
            <a:pPr marL="346075" indent="-296863">
              <a:buNone/>
            </a:pPr>
            <a:r>
              <a:rPr lang="en-US" dirty="0" err="1" smtClean="0"/>
              <a:t>Hodder</a:t>
            </a:r>
            <a:r>
              <a:rPr lang="en-US" dirty="0" smtClean="0"/>
              <a:t>, I. (1989, June 1). Writing Archaeology: Site reports in context. </a:t>
            </a:r>
            <a:r>
              <a:rPr lang="en-US" i="1" dirty="0" smtClean="0"/>
              <a:t>Antiquity</a:t>
            </a:r>
            <a:r>
              <a:rPr lang="en-US" dirty="0" smtClean="0"/>
              <a:t>, </a:t>
            </a:r>
            <a:r>
              <a:rPr lang="en-US" i="1" dirty="0" smtClean="0"/>
              <a:t>63, 239,</a:t>
            </a:r>
            <a:r>
              <a:rPr lang="en-US" dirty="0" smtClean="0"/>
              <a:t> 268-274. Retrieved from </a:t>
            </a:r>
            <a:r>
              <a:rPr lang="en-US" dirty="0" err="1" smtClean="0"/>
              <a:t>media.proquest.com</a:t>
            </a:r>
            <a:r>
              <a:rPr lang="en-US" dirty="0" smtClean="0"/>
              <a:t>.</a:t>
            </a:r>
          </a:p>
          <a:p>
            <a:pPr marL="346075" indent="-296863">
              <a:buNone/>
            </a:pPr>
            <a:r>
              <a:rPr lang="en-US" dirty="0" smtClean="0"/>
              <a:t>Joyce, R. A. (2002). </a:t>
            </a:r>
            <a:r>
              <a:rPr lang="en-US" i="1" dirty="0" smtClean="0"/>
              <a:t>The Languages of Archaeology: Dialogue, Narrative, and Writing</a:t>
            </a:r>
            <a:r>
              <a:rPr lang="en-US" dirty="0" smtClean="0"/>
              <a:t>. Malden, MA: Blackwell Publishers.</a:t>
            </a:r>
          </a:p>
          <a:p>
            <a:pPr marL="346075" indent="-296863">
              <a:buNone/>
            </a:pPr>
            <a:r>
              <a:rPr lang="en-US" dirty="0" smtClean="0"/>
              <a:t>Martin, E. (1991 Spring). The Egg and the Sperm: How Science has Constructed a Romance Based on Stereotypical Male-Female Roles. </a:t>
            </a:r>
            <a:r>
              <a:rPr lang="en-US" i="1" dirty="0" smtClean="0"/>
              <a:t>Signs</a:t>
            </a:r>
            <a:r>
              <a:rPr lang="en-US" dirty="0" smtClean="0"/>
              <a:t>, </a:t>
            </a:r>
            <a:r>
              <a:rPr lang="en-US" i="1" dirty="0" smtClean="0"/>
              <a:t>16, 3, </a:t>
            </a:r>
            <a:r>
              <a:rPr lang="en-US" dirty="0" smtClean="0"/>
              <a:t>485-501. Retrieved from </a:t>
            </a:r>
            <a:r>
              <a:rPr lang="en-US" dirty="0" err="1" smtClean="0"/>
              <a:t>jstor.org</a:t>
            </a:r>
            <a:r>
              <a:rPr lang="en-US" dirty="0" smtClean="0"/>
              <a:t>.</a:t>
            </a:r>
          </a:p>
          <a:p>
            <a:pPr marL="346075" indent="-296863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Science?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/>
            <a:r>
              <a:rPr lang="en-US" b="1" dirty="0">
                <a:solidFill>
                  <a:srgbClr val="FF0000"/>
                </a:solidFill>
              </a:rPr>
              <a:t>A branch of study </a:t>
            </a:r>
            <a:r>
              <a:rPr lang="en-US" dirty="0"/>
              <a:t>that deals with a connected body of </a:t>
            </a:r>
            <a:r>
              <a:rPr lang="en-US" b="1" dirty="0">
                <a:solidFill>
                  <a:srgbClr val="FF0000"/>
                </a:solidFill>
              </a:rPr>
              <a:t>demonstrated truths </a:t>
            </a:r>
            <a:r>
              <a:rPr lang="en-US" dirty="0"/>
              <a:t>or with </a:t>
            </a:r>
            <a:r>
              <a:rPr lang="en-US" b="1" dirty="0">
                <a:solidFill>
                  <a:srgbClr val="FF0000"/>
                </a:solidFill>
              </a:rPr>
              <a:t>observed facts </a:t>
            </a:r>
            <a:r>
              <a:rPr lang="en-US" dirty="0"/>
              <a:t>systematically classified and more or less comprehended by general laws, and </a:t>
            </a:r>
            <a:r>
              <a:rPr lang="en-US" b="1" dirty="0">
                <a:solidFill>
                  <a:srgbClr val="FF0000"/>
                </a:solidFill>
              </a:rPr>
              <a:t>incorporating trustworthy methods </a:t>
            </a:r>
            <a:r>
              <a:rPr lang="en-US" dirty="0"/>
              <a:t>(now esp. those involving the </a:t>
            </a:r>
            <a:r>
              <a:rPr lang="en-US" b="1" dirty="0">
                <a:solidFill>
                  <a:srgbClr val="FF0000"/>
                </a:solidFill>
              </a:rPr>
              <a:t>scientific method </a:t>
            </a:r>
            <a:r>
              <a:rPr lang="en-US" dirty="0"/>
              <a:t>and which incorporate </a:t>
            </a:r>
            <a:r>
              <a:rPr lang="en-US" b="1" dirty="0">
                <a:solidFill>
                  <a:srgbClr val="FF0000"/>
                </a:solidFill>
              </a:rPr>
              <a:t>falsifiable hypotheses</a:t>
            </a:r>
            <a:r>
              <a:rPr lang="en-US" dirty="0"/>
              <a:t>) for the discovery of </a:t>
            </a:r>
            <a:r>
              <a:rPr lang="en-US" b="1" dirty="0">
                <a:solidFill>
                  <a:srgbClr val="FF0000"/>
                </a:solidFill>
              </a:rPr>
              <a:t>new truth </a:t>
            </a:r>
            <a:r>
              <a:rPr lang="en-US" dirty="0"/>
              <a:t>in its own domain.</a:t>
            </a:r>
          </a:p>
          <a:p>
            <a:pPr marL="1143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science always been the same?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83021"/>
            <a:ext cx="7345362" cy="1500187"/>
          </a:xfrm>
        </p:spPr>
        <p:txBody>
          <a:bodyPr/>
          <a:lstStyle/>
          <a:p>
            <a:r>
              <a:rPr lang="en-US" dirty="0" smtClean="0"/>
              <a:t>How has the meaning of science changed over time?</a:t>
            </a:r>
          </a:p>
          <a:p>
            <a:endParaRPr lang="en-US" dirty="0"/>
          </a:p>
          <a:p>
            <a:r>
              <a:rPr lang="en-US" dirty="0" smtClean="0"/>
              <a:t>How has the way we talk about science changed over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1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in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“Viewing science </a:t>
            </a:r>
            <a:r>
              <a:rPr lang="en-US" dirty="0"/>
              <a:t>through the lens of historicism, as a social formation, to be studied as one would study other social formations</a:t>
            </a:r>
            <a:r>
              <a:rPr lang="en-US" dirty="0" smtClean="0"/>
              <a:t>.” (</a:t>
            </a:r>
            <a:r>
              <a:rPr lang="en-US" dirty="0" err="1" smtClean="0"/>
              <a:t>cambridge</a:t>
            </a:r>
            <a:r>
              <a:rPr lang="en-US" dirty="0" smtClean="0"/>
              <a:t> history of science)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4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“Scientific Revolution”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Medieval Science: not exactly “science”… but they still learned a whole lot of things</a:t>
            </a:r>
          </a:p>
          <a:p>
            <a:r>
              <a:rPr lang="en-US" dirty="0" smtClean="0"/>
              <a:t>Early Modern Science (1490-1730)</a:t>
            </a:r>
          </a:p>
          <a:p>
            <a:pPr lvl="1"/>
            <a:r>
              <a:rPr lang="en-US" dirty="0" smtClean="0"/>
              <a:t>Efforts to explain natural phenomena using reason</a:t>
            </a:r>
          </a:p>
          <a:p>
            <a:pPr lvl="1"/>
            <a:r>
              <a:rPr lang="en-US" dirty="0" smtClean="0"/>
              <a:t>Emphasis on observation</a:t>
            </a:r>
          </a:p>
          <a:p>
            <a:pPr lvl="1"/>
            <a:r>
              <a:rPr lang="en-US" dirty="0" smtClean="0"/>
              <a:t>Efforts to describe &amp; catalogue the world</a:t>
            </a:r>
          </a:p>
        </p:txBody>
      </p:sp>
    </p:spTree>
    <p:extLst>
      <p:ext uri="{BB962C8B-B14F-4D97-AF65-F5344CB8AC3E}">
        <p14:creationId xmlns:p14="http://schemas.microsoft.com/office/powerpoint/2010/main" val="411963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Astronomy &amp; Astrology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38" y="2133601"/>
            <a:ext cx="3899709" cy="3931920"/>
          </a:xfrm>
        </p:spPr>
        <p:txBody>
          <a:bodyPr>
            <a:normAutofit/>
          </a:bodyPr>
          <a:lstStyle/>
          <a:p>
            <a:pPr marL="233363" lvl="1" indent="-233363">
              <a:tabLst>
                <a:tab pos="280988" algn="l"/>
              </a:tabLst>
            </a:pPr>
            <a:r>
              <a:rPr lang="en-US" dirty="0"/>
              <a:t>Concerned with the measurements of the cosmos (not its meanings)</a:t>
            </a:r>
            <a:br>
              <a:rPr lang="en-US" dirty="0"/>
            </a:br>
            <a:endParaRPr lang="en-US" dirty="0"/>
          </a:p>
          <a:p>
            <a:pPr marL="233363" lvl="1" indent="-233363">
              <a:tabLst>
                <a:tab pos="280988" algn="l"/>
              </a:tabLst>
            </a:pPr>
            <a:r>
              <a:rPr lang="en-US" dirty="0"/>
              <a:t>Supporting astrology &amp; medicine in the courts</a:t>
            </a:r>
            <a:br>
              <a:rPr lang="en-US" dirty="0"/>
            </a:br>
            <a:endParaRPr lang="en-US" dirty="0"/>
          </a:p>
          <a:p>
            <a:pPr marL="233363" lvl="1" indent="-233363">
              <a:tabLst>
                <a:tab pos="280988" algn="l"/>
              </a:tabLst>
            </a:pPr>
            <a:r>
              <a:rPr lang="en-US" dirty="0"/>
              <a:t>Galileo and </a:t>
            </a:r>
            <a:r>
              <a:rPr lang="en-US" dirty="0" err="1"/>
              <a:t>Kopler</a:t>
            </a:r>
            <a:r>
              <a:rPr lang="en-US" dirty="0"/>
              <a:t>: objects in the heavens obey the same laws as things on earth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76" y="1693528"/>
            <a:ext cx="4093947" cy="47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Natural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38" y="2133601"/>
            <a:ext cx="3899709" cy="393192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Pliny the Elder (</a:t>
            </a:r>
            <a:r>
              <a:rPr lang="en-US" dirty="0" err="1"/>
              <a:t>ca</a:t>
            </a:r>
            <a:r>
              <a:rPr lang="en-US" dirty="0"/>
              <a:t> 22-78): the encyclopedic observation and description of everything found in or derived from nature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New emphasis on observation: collectors, illustrators, doctors, travelers to the New World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Importance of systematic organization of the world (Linnaeus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40" b="9388"/>
          <a:stretch/>
        </p:blipFill>
        <p:spPr>
          <a:xfrm>
            <a:off x="4898791" y="1732025"/>
            <a:ext cx="3723491" cy="45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Linnaean Taxonomy (1767)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38" y="1715531"/>
            <a:ext cx="7825341" cy="4734206"/>
          </a:xfrm>
        </p:spPr>
        <p:txBody>
          <a:bodyPr>
            <a:normAutofit fontScale="92500" lnSpcReduction="10000"/>
          </a:bodyPr>
          <a:lstStyle/>
          <a:p>
            <a:pPr marL="119063" lvl="1" indent="0">
              <a:buNone/>
            </a:pPr>
            <a:r>
              <a:rPr lang="en-US" dirty="0" smtClean="0"/>
              <a:t>Primates – Homo sapiens - </a:t>
            </a:r>
          </a:p>
          <a:p>
            <a:pPr marL="347663" lvl="1"/>
            <a:r>
              <a:rPr lang="en-US" dirty="0" smtClean="0"/>
              <a:t>"</a:t>
            </a:r>
            <a:r>
              <a:rPr lang="en-US" dirty="0" err="1"/>
              <a:t>Europaeus</a:t>
            </a:r>
            <a:r>
              <a:rPr lang="en-US" dirty="0"/>
              <a:t> </a:t>
            </a:r>
            <a:r>
              <a:rPr lang="en-US" dirty="0" err="1"/>
              <a:t>albus</a:t>
            </a:r>
            <a:r>
              <a:rPr lang="en-US" dirty="0"/>
              <a:t>" -- white, sanguine, </a:t>
            </a:r>
            <a:r>
              <a:rPr lang="en-US" dirty="0" err="1"/>
              <a:t>browny</a:t>
            </a:r>
            <a:r>
              <a:rPr lang="en-US" dirty="0"/>
              <a:t>; with abundant, long hair; blue eyes; gentle, acute, inventive; covered with close vestments; and regulated by customs.</a:t>
            </a:r>
          </a:p>
          <a:p>
            <a:pPr marL="347663" lvl="1"/>
            <a:r>
              <a:rPr lang="en-US" dirty="0"/>
              <a:t>"</a:t>
            </a:r>
            <a:r>
              <a:rPr lang="en-US" dirty="0" err="1"/>
              <a:t>Americanus</a:t>
            </a:r>
            <a:r>
              <a:rPr lang="en-US" dirty="0"/>
              <a:t> </a:t>
            </a:r>
            <a:r>
              <a:rPr lang="en-US" dirty="0" err="1"/>
              <a:t>rubescens</a:t>
            </a:r>
            <a:r>
              <a:rPr lang="en-US" dirty="0"/>
              <a:t>" --red, </a:t>
            </a:r>
            <a:r>
              <a:rPr lang="en-US" dirty="0" err="1"/>
              <a:t>choleraic</a:t>
            </a:r>
            <a:r>
              <a:rPr lang="en-US" dirty="0"/>
              <a:t>, righteous; black, straight, thick hair; stubborn, zealous, free; painting himself with red lines, and regulated by customs</a:t>
            </a:r>
          </a:p>
          <a:p>
            <a:pPr marL="347663" lvl="1"/>
            <a:r>
              <a:rPr lang="en-US" dirty="0"/>
              <a:t>"</a:t>
            </a:r>
            <a:r>
              <a:rPr lang="en-US" dirty="0" err="1"/>
              <a:t>Asiaticus</a:t>
            </a:r>
            <a:r>
              <a:rPr lang="en-US" dirty="0"/>
              <a:t> </a:t>
            </a:r>
            <a:r>
              <a:rPr lang="en-US" dirty="0" err="1"/>
              <a:t>fuscus</a:t>
            </a:r>
            <a:r>
              <a:rPr lang="en-US" dirty="0"/>
              <a:t>" -- yellow, melancholic, stiff; black hair, dark eyes; severe, haughty, greedy; covered with loose clothing; and regulated by opinions</a:t>
            </a:r>
            <a:r>
              <a:rPr lang="en-US" dirty="0" smtClean="0"/>
              <a:t>.</a:t>
            </a:r>
          </a:p>
          <a:p>
            <a:pPr marL="347663" lvl="1"/>
            <a:r>
              <a:rPr lang="en-US" dirty="0" smtClean="0"/>
              <a:t>"</a:t>
            </a:r>
            <a:r>
              <a:rPr lang="en-US" dirty="0" err="1" smtClean="0"/>
              <a:t>Africanus</a:t>
            </a:r>
            <a:r>
              <a:rPr lang="en-US" dirty="0" smtClean="0"/>
              <a:t> </a:t>
            </a:r>
            <a:r>
              <a:rPr lang="en-US" dirty="0" err="1" smtClean="0"/>
              <a:t>niger</a:t>
            </a:r>
            <a:r>
              <a:rPr lang="en-US" dirty="0" smtClean="0"/>
              <a:t>" -</a:t>
            </a:r>
            <a:r>
              <a:rPr lang="en-US" dirty="0"/>
              <a:t>- black, phlegmatic, relaxed; black, frizzled hair; silky skin, flat nose, tumid lips; females without shame; mammary glands give milk abundantly; crafty, sly, careless; anoints himself with grease; &amp; regulated by </a:t>
            </a:r>
            <a:r>
              <a:rPr lang="en-US" dirty="0" smtClean="0"/>
              <a:t>will.</a:t>
            </a:r>
          </a:p>
          <a:p>
            <a:pPr marL="347663" lvl="1"/>
            <a:r>
              <a:rPr lang="en-US" dirty="0" smtClean="0"/>
              <a:t>[</a:t>
            </a:r>
            <a:r>
              <a:rPr lang="en-US" dirty="0" err="1" smtClean="0"/>
              <a:t>monstrosus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51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215</TotalTime>
  <Words>1228</Words>
  <Application>Microsoft Macintosh PowerPoint</Application>
  <PresentationFormat>On-screen Show (4:3)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Capital</vt:lpstr>
      <vt:lpstr>A Brief History of Science (writing)</vt:lpstr>
      <vt:lpstr>Review: What is Rhetoric?</vt:lpstr>
      <vt:lpstr>Review: What is Science?</vt:lpstr>
      <vt:lpstr>Has science always been the same?</vt:lpstr>
      <vt:lpstr>Science in history</vt:lpstr>
      <vt:lpstr>The “Scientific Revolution”</vt:lpstr>
      <vt:lpstr>Example: Astronomy &amp; Astrology</vt:lpstr>
      <vt:lpstr>Example: Natural History</vt:lpstr>
      <vt:lpstr>Example: Linnaean Taxonomy (1767)</vt:lpstr>
      <vt:lpstr>Changes in modern science</vt:lpstr>
      <vt:lpstr>Science Writing</vt:lpstr>
      <vt:lpstr>Changes in science writing</vt:lpstr>
      <vt:lpstr>Changes in science writing</vt:lpstr>
      <vt:lpstr>Changes in science writing</vt:lpstr>
      <vt:lpstr>The myth of objectivity</vt:lpstr>
      <vt:lpstr>The myth of objectivity</vt:lpstr>
      <vt:lpstr>The myth of objectivity</vt:lpstr>
      <vt:lpstr>From Science Writing to Science Reporting</vt:lpstr>
      <vt:lpstr>Unit 1: Rhetorical Analysis</vt:lpstr>
      <vt:lpstr>Unit 1: Rhetorical Analysis</vt:lpstr>
      <vt:lpstr>Unit 1: Rhetoric of Vaccination</vt:lpstr>
      <vt:lpstr>Unit 1: Rhetoric of Vaccination</vt:lpstr>
      <vt:lpstr>Unit 1: Rhetoric of Vaccination</vt:lpstr>
      <vt:lpstr>Unit 1: Rhetoric of Vaccination</vt:lpstr>
      <vt:lpstr>Assignments: Unit 1</vt:lpstr>
      <vt:lpstr>Assignments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History of Science (writing)</dc:title>
  <dc:creator>Hannah Alpert-Abrams</dc:creator>
  <cp:lastModifiedBy>Hannah Alpert-Abrams</cp:lastModifiedBy>
  <cp:revision>33</cp:revision>
  <dcterms:created xsi:type="dcterms:W3CDTF">2014-08-08T14:52:07Z</dcterms:created>
  <dcterms:modified xsi:type="dcterms:W3CDTF">2014-09-05T17:13:49Z</dcterms:modified>
</cp:coreProperties>
</file>