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23"/>
  </p:notesMasterIdLst>
  <p:sldIdLst>
    <p:sldId id="256" r:id="rId2"/>
    <p:sldId id="266" r:id="rId3"/>
    <p:sldId id="264" r:id="rId4"/>
    <p:sldId id="279" r:id="rId5"/>
    <p:sldId id="281" r:id="rId6"/>
    <p:sldId id="282" r:id="rId7"/>
    <p:sldId id="283" r:id="rId8"/>
    <p:sldId id="284" r:id="rId9"/>
    <p:sldId id="285" r:id="rId10"/>
    <p:sldId id="296" r:id="rId11"/>
    <p:sldId id="286" r:id="rId12"/>
    <p:sldId id="287" r:id="rId13"/>
    <p:sldId id="288" r:id="rId14"/>
    <p:sldId id="289" r:id="rId15"/>
    <p:sldId id="290" r:id="rId16"/>
    <p:sldId id="291" r:id="rId17"/>
    <p:sldId id="292" r:id="rId18"/>
    <p:sldId id="293" r:id="rId19"/>
    <p:sldId id="294" r:id="rId20"/>
    <p:sldId id="295"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12" d="100"/>
          <a:sy n="112" d="100"/>
        </p:scale>
        <p:origin x="-1440"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D41FAA-B7A4-2E46-867F-180959296F4C}" type="datetimeFigureOut">
              <a:rPr lang="en-US" smtClean="0"/>
              <a:t>3/18/14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3BD7E7-A791-E34D-8ACB-3FF9B0B3B6AE}" type="slidenum">
              <a:rPr lang="en-US" smtClean="0"/>
              <a:t>‹#›</a:t>
            </a:fld>
            <a:endParaRPr lang="en-US"/>
          </a:p>
        </p:txBody>
      </p:sp>
    </p:spTree>
    <p:extLst>
      <p:ext uri="{BB962C8B-B14F-4D97-AF65-F5344CB8AC3E}">
        <p14:creationId xmlns:p14="http://schemas.microsoft.com/office/powerpoint/2010/main" val="38647341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Opening Bit: Obama</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Hangover</a:t>
            </a:r>
            <a:r>
              <a:rPr lang="en-US" baseline="0" dirty="0" smtClean="0"/>
              <a:t> Movie bit: 1:15</a:t>
            </a:r>
            <a:endParaRPr lang="en-US" dirty="0" smtClean="0"/>
          </a:p>
          <a:p>
            <a:endParaRPr lang="en-US" dirty="0"/>
          </a:p>
        </p:txBody>
      </p:sp>
      <p:sp>
        <p:nvSpPr>
          <p:cNvPr id="4" name="Slide Number Placeholder 3"/>
          <p:cNvSpPr>
            <a:spLocks noGrp="1"/>
          </p:cNvSpPr>
          <p:nvPr>
            <p:ph type="sldNum" sz="quarter" idx="10"/>
          </p:nvPr>
        </p:nvSpPr>
        <p:spPr/>
        <p:txBody>
          <a:bodyPr/>
          <a:lstStyle/>
          <a:p>
            <a:fld id="{DD3BD7E7-A791-E34D-8ACB-3FF9B0B3B6AE}" type="slidenum">
              <a:rPr lang="en-US" smtClean="0"/>
              <a:t>3</a:t>
            </a:fld>
            <a:endParaRPr lang="en-US"/>
          </a:p>
        </p:txBody>
      </p:sp>
    </p:spTree>
    <p:extLst>
      <p:ext uri="{BB962C8B-B14F-4D97-AF65-F5344CB8AC3E}">
        <p14:creationId xmlns:p14="http://schemas.microsoft.com/office/powerpoint/2010/main" val="3121953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Obama bit: 3:19</a:t>
            </a:r>
            <a:endParaRPr lang="en-US" dirty="0"/>
          </a:p>
        </p:txBody>
      </p:sp>
      <p:sp>
        <p:nvSpPr>
          <p:cNvPr id="4" name="Slide Number Placeholder 3"/>
          <p:cNvSpPr>
            <a:spLocks noGrp="1"/>
          </p:cNvSpPr>
          <p:nvPr>
            <p:ph type="sldNum" sz="quarter" idx="10"/>
          </p:nvPr>
        </p:nvSpPr>
        <p:spPr/>
        <p:txBody>
          <a:bodyPr/>
          <a:lstStyle/>
          <a:p>
            <a:fld id="{DD3BD7E7-A791-E34D-8ACB-3FF9B0B3B6AE}" type="slidenum">
              <a:rPr lang="en-US" smtClean="0"/>
              <a:t>4</a:t>
            </a:fld>
            <a:endParaRPr lang="en-US"/>
          </a:p>
        </p:txBody>
      </p:sp>
    </p:spTree>
    <p:extLst>
      <p:ext uri="{BB962C8B-B14F-4D97-AF65-F5344CB8AC3E}">
        <p14:creationId xmlns:p14="http://schemas.microsoft.com/office/powerpoint/2010/main" val="3210449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Obama bit: 3:19.</a:t>
            </a:r>
            <a:endParaRPr lang="en-US" dirty="0"/>
          </a:p>
        </p:txBody>
      </p:sp>
      <p:sp>
        <p:nvSpPr>
          <p:cNvPr id="4" name="Slide Number Placeholder 3"/>
          <p:cNvSpPr>
            <a:spLocks noGrp="1"/>
          </p:cNvSpPr>
          <p:nvPr>
            <p:ph type="sldNum" sz="quarter" idx="10"/>
          </p:nvPr>
        </p:nvSpPr>
        <p:spPr/>
        <p:txBody>
          <a:bodyPr/>
          <a:lstStyle/>
          <a:p>
            <a:fld id="{DD3BD7E7-A791-E34D-8ACB-3FF9B0B3B6AE}" type="slidenum">
              <a:rPr lang="en-US" smtClean="0"/>
              <a:t>5</a:t>
            </a:fld>
            <a:endParaRPr lang="en-US"/>
          </a:p>
        </p:txBody>
      </p:sp>
    </p:spTree>
    <p:extLst>
      <p:ext uri="{BB962C8B-B14F-4D97-AF65-F5344CB8AC3E}">
        <p14:creationId xmlns:p14="http://schemas.microsoft.com/office/powerpoint/2010/main" val="3028012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51DEABC-D766-4322-8E78-B830FAE35C72}" type="datetime4">
              <a:rPr lang="en-US" smtClean="0"/>
              <a:pPr/>
              <a:t>March 18, 2014</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38DF745-7D3F-47F4-83A3-874385CFAA69}"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131F9E-604E-4343-9F29-EF72E8231CAD}" type="datetime4">
              <a:rPr lang="en-US" smtClean="0"/>
              <a:pPr/>
              <a:t>March 18,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F38DF745-7D3F-47F4-83A3-874385CFAA69}"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A8E1CE-37F8-4102-8DF9-852A0A51F293}" type="datetime4">
              <a:rPr lang="en-US" smtClean="0"/>
              <a:pPr/>
              <a:t>March 18, 2014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3333F43-3E86-47E4-BFBB-2476D384E1C6}" type="datetime4">
              <a:rPr lang="en-US" smtClean="0"/>
              <a:pPr/>
              <a:t>March 18,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F38DF745-7D3F-47F4-83A3-874385CFAA69}"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751663BA-01FC-4367-B6F3-ABB2645D55F1}" type="datetime4">
              <a:rPr lang="en-US" smtClean="0"/>
              <a:pPr/>
              <a:t>March 18, 2014</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38DF745-7D3F-47F4-83A3-874385CFAA69}"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9B19C71-EC74-44AF-B27E-FC7DC3C3A61D}" type="datetime4">
              <a:rPr lang="en-US" smtClean="0"/>
              <a:pPr/>
              <a:t>March 18,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A5CDA29-3CBE-48EA-92AE-A996835462BA}" type="datetime4">
              <a:rPr lang="en-US" smtClean="0"/>
              <a:pPr/>
              <a:t>March 18, 2014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F38DF745-7D3F-47F4-83A3-874385CFAA69}"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29EC054-3869-4501-B163-1BBFDE8DCE04}" type="datetime4">
              <a:rPr lang="en-US" smtClean="0"/>
              <a:pPr/>
              <a:t>March 18, 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F38DF745-7D3F-47F4-83A3-874385CFA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A63D831-56C1-49CF-8EF7-8B9A98402BCD}" type="datetime4">
              <a:rPr lang="en-US" smtClean="0"/>
              <a:pPr/>
              <a:t>March 18, 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F38DF745-7D3F-47F4-83A3-874385CFA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F38DF745-7D3F-47F4-83A3-874385CFAA69}"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EAD5615-7F4F-4584-84D5-CC95918C321F}" type="datetime4">
              <a:rPr lang="en-US" smtClean="0"/>
              <a:pPr/>
              <a:t>March 18, 2014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F38DF745-7D3F-47F4-83A3-874385CFAA69}"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6EEA923-9BEE-48CE-9F28-5B525F399BAD}" type="datetime4">
              <a:rPr lang="en-US" smtClean="0"/>
              <a:pPr/>
              <a:t>March 18, 2014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7D0EFEE-2756-4A20-BF2A-63F0A94F99AC}" type="datetime4">
              <a:rPr lang="en-US" smtClean="0"/>
              <a:pPr/>
              <a:t>March 18, 2014</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38DF745-7D3F-47F4-83A3-874385CFAA69}"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Making a claim</a:t>
            </a:r>
          </a:p>
          <a:p>
            <a:r>
              <a:rPr lang="en-US" dirty="0" smtClean="0"/>
              <a:t>Conducting analysis</a:t>
            </a:r>
          </a:p>
          <a:p>
            <a:r>
              <a:rPr lang="en-US" dirty="0" smtClean="0"/>
              <a:t>Building an argument</a:t>
            </a:r>
          </a:p>
          <a:p>
            <a:endParaRPr lang="en-US" dirty="0"/>
          </a:p>
        </p:txBody>
      </p:sp>
      <p:sp>
        <p:nvSpPr>
          <p:cNvPr id="2" name="Title 1"/>
          <p:cNvSpPr>
            <a:spLocks noGrp="1"/>
          </p:cNvSpPr>
          <p:nvPr>
            <p:ph type="ctrTitle"/>
          </p:nvPr>
        </p:nvSpPr>
        <p:spPr/>
        <p:txBody>
          <a:bodyPr/>
          <a:lstStyle/>
          <a:p>
            <a:r>
              <a:rPr lang="en-US" dirty="0" smtClean="0"/>
              <a:t>Constructing Arguments</a:t>
            </a:r>
            <a:endParaRPr lang="en-US" dirty="0"/>
          </a:p>
        </p:txBody>
      </p:sp>
    </p:spTree>
    <p:extLst>
      <p:ext uri="{BB962C8B-B14F-4D97-AF65-F5344CB8AC3E}">
        <p14:creationId xmlns:p14="http://schemas.microsoft.com/office/powerpoint/2010/main" val="276999715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Analysis: Obama</a:t>
            </a:r>
            <a:endParaRPr lang="en-US" dirty="0"/>
          </a:p>
        </p:txBody>
      </p:sp>
      <p:sp>
        <p:nvSpPr>
          <p:cNvPr id="3" name="Content Placeholder 2"/>
          <p:cNvSpPr>
            <a:spLocks noGrp="1"/>
          </p:cNvSpPr>
          <p:nvPr>
            <p:ph sz="quarter" idx="1"/>
          </p:nvPr>
        </p:nvSpPr>
        <p:spPr/>
        <p:txBody>
          <a:bodyPr/>
          <a:lstStyle/>
          <a:p>
            <a:r>
              <a:rPr lang="en-US" dirty="0" smtClean="0"/>
              <a:t>Claim: Obama uses the contrast between his situated ethos as president and his self-presentation as an ‘ordinary guy’ to establish authority.</a:t>
            </a:r>
          </a:p>
          <a:p>
            <a:pPr lvl="1"/>
            <a:r>
              <a:rPr lang="en-US" dirty="0" smtClean="0"/>
              <a:t>Evidence 1: people watch this show?</a:t>
            </a:r>
          </a:p>
          <a:p>
            <a:pPr lvl="2"/>
            <a:r>
              <a:rPr lang="en-US" dirty="0" smtClean="0"/>
              <a:t>Analysis: Calls the show stupid; implies that he’s stupid for watching the show; but we know he’s not stupid!</a:t>
            </a:r>
          </a:p>
          <a:p>
            <a:pPr lvl="1"/>
            <a:r>
              <a:rPr lang="en-US" dirty="0" smtClean="0"/>
              <a:t>Evidence 2: the hangover movies</a:t>
            </a:r>
          </a:p>
          <a:p>
            <a:pPr lvl="2"/>
            <a:r>
              <a:rPr lang="en-US" dirty="0" smtClean="0"/>
              <a:t>Analysis: Makes Zach seem stupid; establishes pop-culture knowledge; make self seem smart.</a:t>
            </a:r>
          </a:p>
          <a:p>
            <a:pPr lvl="1"/>
            <a:r>
              <a:rPr lang="en-US" dirty="0" smtClean="0"/>
              <a:t>Analysis: In both cases, Obama makes fun of the context to make himself seem like an ordinary guy, but does so in a way that reasserts his intelligence and authority as president.</a:t>
            </a:r>
          </a:p>
          <a:p>
            <a:pPr lvl="2"/>
            <a:endParaRPr lang="en-US" dirty="0"/>
          </a:p>
        </p:txBody>
      </p:sp>
    </p:spTree>
    <p:extLst>
      <p:ext uri="{BB962C8B-B14F-4D97-AF65-F5344CB8AC3E}">
        <p14:creationId xmlns:p14="http://schemas.microsoft.com/office/powerpoint/2010/main" val="585327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Analysis: The Color Orange</a:t>
            </a:r>
            <a:endParaRPr lang="en-US" dirty="0"/>
          </a:p>
        </p:txBody>
      </p:sp>
      <p:pic>
        <p:nvPicPr>
          <p:cNvPr id="4" name="Content Placeholder 3" descr="Screen Shot 2014-03-16 at 1.44.05 PM.png"/>
          <p:cNvPicPr>
            <a:picLocks noGrp="1" noChangeAspect="1"/>
          </p:cNvPicPr>
          <p:nvPr>
            <p:ph sz="quarter" idx="1"/>
          </p:nvPr>
        </p:nvPicPr>
        <p:blipFill>
          <a:blip r:embed="rId2">
            <a:extLst>
              <a:ext uri="{28A0092B-C50C-407E-A947-70E740481C1C}">
                <a14:useLocalDpi xmlns:a14="http://schemas.microsoft.com/office/drawing/2010/main" val="0"/>
              </a:ext>
            </a:extLst>
          </a:blip>
          <a:srcRect l="-10940" r="-10940"/>
          <a:stretch>
            <a:fillRect/>
          </a:stretch>
        </p:blipFill>
        <p:spPr>
          <a:xfrm>
            <a:off x="301625" y="1527175"/>
            <a:ext cx="8504238" cy="4572000"/>
          </a:xfrm>
        </p:spPr>
      </p:pic>
    </p:spTree>
    <p:extLst>
      <p:ext uri="{BB962C8B-B14F-4D97-AF65-F5344CB8AC3E}">
        <p14:creationId xmlns:p14="http://schemas.microsoft.com/office/powerpoint/2010/main" val="855748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Building an argument</a:t>
            </a:r>
            <a:endParaRPr lang="en-US" dirty="0"/>
          </a:p>
        </p:txBody>
      </p:sp>
      <p:sp>
        <p:nvSpPr>
          <p:cNvPr id="3" name="Title 2"/>
          <p:cNvSpPr>
            <a:spLocks noGrp="1"/>
          </p:cNvSpPr>
          <p:nvPr>
            <p:ph type="title"/>
          </p:nvPr>
        </p:nvSpPr>
        <p:spPr/>
        <p:txBody>
          <a:bodyPr/>
          <a:lstStyle/>
          <a:p>
            <a:r>
              <a:rPr lang="en-US" dirty="0" smtClean="0"/>
              <a:t>Part Two: Thesis</a:t>
            </a:r>
            <a:endParaRPr lang="en-US" dirty="0"/>
          </a:p>
        </p:txBody>
      </p:sp>
    </p:spTree>
    <p:extLst>
      <p:ext uri="{BB962C8B-B14F-4D97-AF65-F5344CB8AC3E}">
        <p14:creationId xmlns:p14="http://schemas.microsoft.com/office/powerpoint/2010/main" val="77977427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the Question</a:t>
            </a:r>
            <a:endParaRPr lang="en-US" dirty="0"/>
          </a:p>
        </p:txBody>
      </p:sp>
      <p:sp>
        <p:nvSpPr>
          <p:cNvPr id="3" name="Content Placeholder 2"/>
          <p:cNvSpPr>
            <a:spLocks noGrp="1"/>
          </p:cNvSpPr>
          <p:nvPr>
            <p:ph sz="quarter" idx="1"/>
          </p:nvPr>
        </p:nvSpPr>
        <p:spPr/>
        <p:txBody>
          <a:bodyPr/>
          <a:lstStyle/>
          <a:p>
            <a:pPr>
              <a:lnSpc>
                <a:spcPct val="200000"/>
              </a:lnSpc>
            </a:pPr>
            <a:r>
              <a:rPr lang="en-US" dirty="0" smtClean="0"/>
              <a:t>What question(s) does essay two ask you to answer?</a:t>
            </a:r>
          </a:p>
          <a:p>
            <a:pPr marL="788670" lvl="1" indent="-514350">
              <a:lnSpc>
                <a:spcPct val="200000"/>
              </a:lnSpc>
              <a:buFont typeface="+mj-lt"/>
              <a:buAutoNum type="arabicPeriod"/>
            </a:pPr>
            <a:r>
              <a:rPr lang="en-US" dirty="0"/>
              <a:t>What strategies does the text use to persuade its audience</a:t>
            </a:r>
            <a:r>
              <a:rPr lang="en-US" dirty="0" smtClean="0"/>
              <a:t>?</a:t>
            </a:r>
          </a:p>
          <a:p>
            <a:pPr marL="788670" lvl="1" indent="-514350">
              <a:lnSpc>
                <a:spcPct val="200000"/>
              </a:lnSpc>
              <a:buFont typeface="+mj-lt"/>
              <a:buAutoNum type="arabicPeriod"/>
            </a:pPr>
            <a:r>
              <a:rPr lang="en-US" dirty="0"/>
              <a:t>Why does the author use these strategies, and to what end?</a:t>
            </a:r>
          </a:p>
        </p:txBody>
      </p:sp>
    </p:spTree>
    <p:extLst>
      <p:ext uri="{BB962C8B-B14F-4D97-AF65-F5344CB8AC3E}">
        <p14:creationId xmlns:p14="http://schemas.microsoft.com/office/powerpoint/2010/main" val="34644276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Thesis?</a:t>
            </a:r>
            <a:endParaRPr lang="en-US" dirty="0"/>
          </a:p>
        </p:txBody>
      </p:sp>
      <p:sp>
        <p:nvSpPr>
          <p:cNvPr id="3" name="Content Placeholder 2"/>
          <p:cNvSpPr>
            <a:spLocks noGrp="1"/>
          </p:cNvSpPr>
          <p:nvPr>
            <p:ph sz="quarter" idx="1"/>
          </p:nvPr>
        </p:nvSpPr>
        <p:spPr/>
        <p:txBody>
          <a:bodyPr/>
          <a:lstStyle/>
          <a:p>
            <a:pPr>
              <a:lnSpc>
                <a:spcPct val="150000"/>
              </a:lnSpc>
            </a:pPr>
            <a:r>
              <a:rPr lang="en-US" dirty="0" smtClean="0"/>
              <a:t>Good Theses (V1)</a:t>
            </a:r>
          </a:p>
          <a:p>
            <a:pPr lvl="1">
              <a:lnSpc>
                <a:spcPct val="150000"/>
              </a:lnSpc>
            </a:pPr>
            <a:r>
              <a:rPr lang="en-US" dirty="0" smtClean="0"/>
              <a:t>Answer the question asked by the </a:t>
            </a:r>
            <a:r>
              <a:rPr lang="en-US" dirty="0" smtClean="0"/>
              <a:t>assignment.</a:t>
            </a:r>
            <a:endParaRPr lang="en-US" dirty="0" smtClean="0"/>
          </a:p>
          <a:p>
            <a:pPr lvl="1">
              <a:lnSpc>
                <a:spcPct val="150000"/>
              </a:lnSpc>
            </a:pPr>
            <a:r>
              <a:rPr lang="en-US" dirty="0" smtClean="0"/>
              <a:t>Go beyond </a:t>
            </a:r>
            <a:r>
              <a:rPr lang="en-US" dirty="0"/>
              <a:t>the question by offering a new and unique analysis</a:t>
            </a:r>
            <a:r>
              <a:rPr lang="en-US" dirty="0" smtClean="0"/>
              <a:t>.</a:t>
            </a:r>
            <a:br>
              <a:rPr lang="en-US" dirty="0" smtClean="0"/>
            </a:br>
            <a:r>
              <a:rPr lang="en-US" dirty="0" smtClean="0"/>
              <a:t> </a:t>
            </a:r>
          </a:p>
          <a:p>
            <a:pPr>
              <a:lnSpc>
                <a:spcPct val="150000"/>
              </a:lnSpc>
            </a:pPr>
            <a:r>
              <a:rPr lang="en-US" dirty="0" smtClean="0"/>
              <a:t>Good Theses (V2)</a:t>
            </a:r>
          </a:p>
          <a:p>
            <a:pPr lvl="1">
              <a:lnSpc>
                <a:spcPct val="150000"/>
              </a:lnSpc>
            </a:pPr>
            <a:r>
              <a:rPr lang="en-US" dirty="0" smtClean="0"/>
              <a:t>Arguable</a:t>
            </a:r>
          </a:p>
          <a:p>
            <a:pPr lvl="1">
              <a:lnSpc>
                <a:spcPct val="150000"/>
              </a:lnSpc>
            </a:pPr>
            <a:r>
              <a:rPr lang="en-US" dirty="0" smtClean="0"/>
              <a:t>Worth Arguing About</a:t>
            </a:r>
            <a:endParaRPr lang="en-US" dirty="0"/>
          </a:p>
        </p:txBody>
      </p:sp>
    </p:spTree>
    <p:extLst>
      <p:ext uri="{BB962C8B-B14F-4D97-AF65-F5344CB8AC3E}">
        <p14:creationId xmlns:p14="http://schemas.microsoft.com/office/powerpoint/2010/main" val="305795749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Thesis 1</a:t>
            </a:r>
            <a:endParaRPr lang="en-US" dirty="0"/>
          </a:p>
        </p:txBody>
      </p:sp>
      <p:sp>
        <p:nvSpPr>
          <p:cNvPr id="3" name="Content Placeholder 2"/>
          <p:cNvSpPr>
            <a:spLocks noGrp="1"/>
          </p:cNvSpPr>
          <p:nvPr>
            <p:ph sz="quarter" idx="1"/>
          </p:nvPr>
        </p:nvSpPr>
        <p:spPr/>
        <p:txBody>
          <a:bodyPr/>
          <a:lstStyle/>
          <a:p>
            <a:r>
              <a:rPr lang="en-US" dirty="0"/>
              <a:t>Because he is not a professional on the subject matter, </a:t>
            </a:r>
            <a:r>
              <a:rPr lang="en-US" dirty="0" err="1"/>
              <a:t>Tanguay</a:t>
            </a:r>
            <a:r>
              <a:rPr lang="en-US" dirty="0"/>
              <a:t> uses a close personal view to build credibility, relate to the audience, and create a more real context for the debate. This approach keeps the reader from questioning the integrity of the argument. </a:t>
            </a:r>
            <a:r>
              <a:rPr lang="en-US" dirty="0" err="1"/>
              <a:t>Tanguay</a:t>
            </a:r>
            <a:r>
              <a:rPr lang="en-US" dirty="0"/>
              <a:t> is thus able to present his subjective beliefs without being pulled back by the lack of empirical support.</a:t>
            </a:r>
          </a:p>
          <a:p>
            <a:endParaRPr lang="en-US" dirty="0"/>
          </a:p>
        </p:txBody>
      </p:sp>
    </p:spTree>
    <p:extLst>
      <p:ext uri="{BB962C8B-B14F-4D97-AF65-F5344CB8AC3E}">
        <p14:creationId xmlns:p14="http://schemas.microsoft.com/office/powerpoint/2010/main" val="2518609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Thesis 2</a:t>
            </a:r>
            <a:endParaRPr lang="en-US" dirty="0"/>
          </a:p>
        </p:txBody>
      </p:sp>
      <p:sp>
        <p:nvSpPr>
          <p:cNvPr id="3" name="Content Placeholder 2"/>
          <p:cNvSpPr>
            <a:spLocks noGrp="1"/>
          </p:cNvSpPr>
          <p:nvPr>
            <p:ph sz="quarter" idx="1"/>
          </p:nvPr>
        </p:nvSpPr>
        <p:spPr/>
        <p:txBody>
          <a:bodyPr/>
          <a:lstStyle/>
          <a:p>
            <a:r>
              <a:rPr lang="en-US" dirty="0"/>
              <a:t>Food &amp; Water Europe uses the structure, style, and logical reasoning of a scientific peer reviewed article to establish an ethos of scientific credibility. However their uses of emotional appeals and language reveals they are writing to persuade a non-scientific audience that a regulatory control method would be better suited for controlling emissions then emissions trading.</a:t>
            </a:r>
          </a:p>
        </p:txBody>
      </p:sp>
    </p:spTree>
    <p:extLst>
      <p:ext uri="{BB962C8B-B14F-4D97-AF65-F5344CB8AC3E}">
        <p14:creationId xmlns:p14="http://schemas.microsoft.com/office/powerpoint/2010/main" val="2435262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Thesis Formula</a:t>
            </a:r>
            <a:endParaRPr lang="en-US" dirty="0"/>
          </a:p>
        </p:txBody>
      </p:sp>
      <p:sp>
        <p:nvSpPr>
          <p:cNvPr id="3" name="Content Placeholder 2"/>
          <p:cNvSpPr>
            <a:spLocks noGrp="1"/>
          </p:cNvSpPr>
          <p:nvPr>
            <p:ph sz="quarter" idx="1"/>
          </p:nvPr>
        </p:nvSpPr>
        <p:spPr/>
        <p:txBody>
          <a:bodyPr/>
          <a:lstStyle/>
          <a:p>
            <a:pPr>
              <a:lnSpc>
                <a:spcPct val="150000"/>
              </a:lnSpc>
            </a:pPr>
            <a:r>
              <a:rPr lang="en-US" dirty="0" smtClean="0"/>
              <a:t>This essay uses [STRATEGIES] to persuade its audience that [ARGUMENT]. </a:t>
            </a:r>
          </a:p>
          <a:p>
            <a:pPr>
              <a:lnSpc>
                <a:spcPct val="150000"/>
              </a:lnSpc>
            </a:pPr>
            <a:r>
              <a:rPr lang="en-US" dirty="0" smtClean="0"/>
              <a:t>I argue that by doing so, it…</a:t>
            </a:r>
          </a:p>
        </p:txBody>
      </p:sp>
    </p:spTree>
    <p:extLst>
      <p:ext uri="{BB962C8B-B14F-4D97-AF65-F5344CB8AC3E}">
        <p14:creationId xmlns:p14="http://schemas.microsoft.com/office/powerpoint/2010/main" val="3667424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Introduction</a:t>
            </a:r>
            <a:endParaRPr lang="en-US" dirty="0"/>
          </a:p>
        </p:txBody>
      </p:sp>
      <p:pic>
        <p:nvPicPr>
          <p:cNvPr id="4" name="Content Placeholder 3" descr="Screen Shot 2014-03-16 at 2.00.20 PM.png"/>
          <p:cNvPicPr>
            <a:picLocks noGrp="1" noChangeAspect="1"/>
          </p:cNvPicPr>
          <p:nvPr>
            <p:ph sz="quarter" idx="1"/>
          </p:nvPr>
        </p:nvPicPr>
        <p:blipFill>
          <a:blip r:embed="rId2">
            <a:extLst>
              <a:ext uri="{28A0092B-C50C-407E-A947-70E740481C1C}">
                <a14:useLocalDpi xmlns:a14="http://schemas.microsoft.com/office/drawing/2010/main" val="0"/>
              </a:ext>
            </a:extLst>
          </a:blip>
          <a:srcRect t="-10314" b="-10314"/>
          <a:stretch>
            <a:fillRect/>
          </a:stretch>
        </p:blipFill>
        <p:spPr/>
      </p:pic>
    </p:spTree>
    <p:extLst>
      <p:ext uri="{BB962C8B-B14F-4D97-AF65-F5344CB8AC3E}">
        <p14:creationId xmlns:p14="http://schemas.microsoft.com/office/powerpoint/2010/main" val="319144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Formula</a:t>
            </a:r>
            <a:endParaRPr lang="en-US" dirty="0"/>
          </a:p>
        </p:txBody>
      </p:sp>
      <p:sp>
        <p:nvSpPr>
          <p:cNvPr id="3" name="Content Placeholder 2"/>
          <p:cNvSpPr>
            <a:spLocks noGrp="1"/>
          </p:cNvSpPr>
          <p:nvPr>
            <p:ph sz="quarter" idx="1"/>
          </p:nvPr>
        </p:nvSpPr>
        <p:spPr/>
        <p:txBody>
          <a:bodyPr/>
          <a:lstStyle/>
          <a:p>
            <a:pPr>
              <a:lnSpc>
                <a:spcPct val="150000"/>
              </a:lnSpc>
            </a:pPr>
            <a:r>
              <a:rPr lang="en-US" dirty="0" smtClean="0"/>
              <a:t>Attention Grabber: “Dramatic demand for energy!”</a:t>
            </a:r>
          </a:p>
          <a:p>
            <a:pPr>
              <a:lnSpc>
                <a:spcPct val="150000"/>
              </a:lnSpc>
            </a:pPr>
            <a:r>
              <a:rPr lang="en-US" dirty="0" smtClean="0"/>
              <a:t>Background Info: Introduce controversy &amp; article</a:t>
            </a:r>
          </a:p>
          <a:p>
            <a:pPr>
              <a:lnSpc>
                <a:spcPct val="150000"/>
              </a:lnSpc>
            </a:pPr>
            <a:r>
              <a:rPr lang="en-US" dirty="0" smtClean="0"/>
              <a:t>Thesis: 1-2 sentences, “I argue that…”</a:t>
            </a:r>
          </a:p>
          <a:p>
            <a:pPr>
              <a:lnSpc>
                <a:spcPct val="150000"/>
              </a:lnSpc>
            </a:pPr>
            <a:r>
              <a:rPr lang="en-US" dirty="0" smtClean="0"/>
              <a:t>Signals: What your essay is going to do.</a:t>
            </a:r>
          </a:p>
          <a:p>
            <a:endParaRPr lang="en-US" dirty="0"/>
          </a:p>
        </p:txBody>
      </p:sp>
    </p:spTree>
    <p:extLst>
      <p:ext uri="{BB962C8B-B14F-4D97-AF65-F5344CB8AC3E}">
        <p14:creationId xmlns:p14="http://schemas.microsoft.com/office/powerpoint/2010/main" val="4123383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342900" indent="-342900">
              <a:buAutoNum type="arabicPeriod"/>
            </a:pPr>
            <a:r>
              <a:rPr lang="en-US" sz="2800" dirty="0" smtClean="0"/>
              <a:t>Trust (ethos)</a:t>
            </a:r>
          </a:p>
          <a:p>
            <a:pPr marL="342900" indent="-342900">
              <a:buAutoNum type="arabicPeriod"/>
            </a:pPr>
            <a:r>
              <a:rPr lang="en-US" sz="2800" dirty="0" smtClean="0"/>
              <a:t>Feelings (pathos)</a:t>
            </a:r>
          </a:p>
          <a:p>
            <a:pPr marL="342900" indent="-342900">
              <a:buAutoNum type="arabicPeriod"/>
            </a:pPr>
            <a:r>
              <a:rPr lang="en-US" sz="2800" dirty="0" smtClean="0"/>
              <a:t>Truth (logos)</a:t>
            </a:r>
            <a:endParaRPr lang="en-US" sz="2800" dirty="0"/>
          </a:p>
        </p:txBody>
      </p:sp>
      <p:sp>
        <p:nvSpPr>
          <p:cNvPr id="3" name="Title 2"/>
          <p:cNvSpPr>
            <a:spLocks noGrp="1"/>
          </p:cNvSpPr>
          <p:nvPr>
            <p:ph type="title"/>
          </p:nvPr>
        </p:nvSpPr>
        <p:spPr/>
        <p:txBody>
          <a:bodyPr/>
          <a:lstStyle/>
          <a:p>
            <a:r>
              <a:rPr lang="en-US" dirty="0" smtClean="0"/>
              <a:t>Review: Three Approaches to Rhetorical Analysis</a:t>
            </a:r>
            <a:endParaRPr lang="en-US" dirty="0"/>
          </a:p>
        </p:txBody>
      </p:sp>
    </p:spTree>
    <p:extLst>
      <p:ext uri="{BB962C8B-B14F-4D97-AF65-F5344CB8AC3E}">
        <p14:creationId xmlns:p14="http://schemas.microsoft.com/office/powerpoint/2010/main" val="232732198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Essay Two Outline</a:t>
            </a:r>
            <a:endParaRPr lang="en-US" dirty="0"/>
          </a:p>
        </p:txBody>
      </p:sp>
      <p:sp>
        <p:nvSpPr>
          <p:cNvPr id="3" name="Content Placeholder 2"/>
          <p:cNvSpPr>
            <a:spLocks noGrp="1"/>
          </p:cNvSpPr>
          <p:nvPr>
            <p:ph sz="quarter" idx="1"/>
          </p:nvPr>
        </p:nvSpPr>
        <p:spPr/>
        <p:txBody>
          <a:bodyPr/>
          <a:lstStyle/>
          <a:p>
            <a:r>
              <a:rPr lang="en-US" dirty="0" smtClean="0"/>
              <a:t>Introduction: thesis</a:t>
            </a:r>
          </a:p>
          <a:p>
            <a:r>
              <a:rPr lang="en-US" dirty="0" smtClean="0"/>
              <a:t>Context: </a:t>
            </a:r>
          </a:p>
          <a:p>
            <a:pPr lvl="1"/>
            <a:r>
              <a:rPr lang="en-US" dirty="0" smtClean="0"/>
              <a:t>where, when, who, etc.: Claim, evidence, analysis</a:t>
            </a:r>
          </a:p>
          <a:p>
            <a:r>
              <a:rPr lang="en-US" dirty="0" smtClean="0"/>
              <a:t>Analysis:</a:t>
            </a:r>
          </a:p>
          <a:p>
            <a:pPr lvl="1"/>
            <a:r>
              <a:rPr lang="en-US" dirty="0" smtClean="0"/>
              <a:t>Strategy 1: claim, evidence, analysis</a:t>
            </a:r>
          </a:p>
          <a:p>
            <a:pPr lvl="1"/>
            <a:r>
              <a:rPr lang="en-US" dirty="0" smtClean="0"/>
              <a:t>Strategy 2: claim, evidence, analysis</a:t>
            </a:r>
          </a:p>
          <a:p>
            <a:pPr lvl="1"/>
            <a:r>
              <a:rPr lang="en-US" dirty="0" smtClean="0"/>
              <a:t>Strategy 3 claim, evidence, analysis</a:t>
            </a:r>
          </a:p>
          <a:p>
            <a:pPr lvl="1"/>
            <a:r>
              <a:rPr lang="en-US" dirty="0" smtClean="0"/>
              <a:t>Etc.</a:t>
            </a:r>
          </a:p>
          <a:p>
            <a:r>
              <a:rPr lang="en-US" dirty="0" smtClean="0"/>
              <a:t>Conclusion: recap, evaluation</a:t>
            </a:r>
            <a:endParaRPr lang="en-US" dirty="0"/>
          </a:p>
        </p:txBody>
      </p:sp>
    </p:spTree>
    <p:extLst>
      <p:ext uri="{BB962C8B-B14F-4D97-AF65-F5344CB8AC3E}">
        <p14:creationId xmlns:p14="http://schemas.microsoft.com/office/powerpoint/2010/main" val="3936225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68426" y="2743200"/>
            <a:ext cx="6480174" cy="3459902"/>
          </a:xfrm>
        </p:spPr>
        <p:txBody>
          <a:bodyPr>
            <a:normAutofit/>
          </a:bodyPr>
          <a:lstStyle/>
          <a:p>
            <a:endParaRPr lang="en-US" i="1" dirty="0" smtClean="0">
              <a:solidFill>
                <a:srgbClr val="D16349"/>
              </a:solidFill>
            </a:endParaRPr>
          </a:p>
          <a:p>
            <a:r>
              <a:rPr lang="en-US" i="1" dirty="0" smtClean="0">
                <a:solidFill>
                  <a:srgbClr val="D16349"/>
                </a:solidFill>
              </a:rPr>
              <a:t>Conducting Analysis</a:t>
            </a:r>
          </a:p>
          <a:p>
            <a:r>
              <a:rPr lang="en-US" i="1" dirty="0" smtClean="0"/>
              <a:t>Authority: Situated ethos, invented ethos, commonplaces</a:t>
            </a:r>
            <a:endParaRPr lang="en-US" dirty="0"/>
          </a:p>
          <a:p>
            <a:endParaRPr lang="en-US" dirty="0"/>
          </a:p>
          <a:p>
            <a:r>
              <a:rPr lang="en-US" dirty="0" smtClean="0">
                <a:solidFill>
                  <a:srgbClr val="D16349"/>
                </a:solidFill>
              </a:rPr>
              <a:t>Writing a Thesis</a:t>
            </a:r>
          </a:p>
          <a:p>
            <a:r>
              <a:rPr lang="en-US" dirty="0" smtClean="0"/>
              <a:t>Arguable &amp; Worth Arguing About</a:t>
            </a:r>
          </a:p>
          <a:p>
            <a:endParaRPr lang="en-US" dirty="0"/>
          </a:p>
          <a:p>
            <a:r>
              <a:rPr lang="en-US" dirty="0" smtClean="0">
                <a:solidFill>
                  <a:srgbClr val="D16349"/>
                </a:solidFill>
              </a:rPr>
              <a:t>Essay Two Outline</a:t>
            </a:r>
          </a:p>
          <a:p>
            <a:r>
              <a:rPr lang="en-US" dirty="0" smtClean="0"/>
              <a:t>Due Thursday</a:t>
            </a:r>
            <a:endParaRPr lang="en-US" dirty="0"/>
          </a:p>
        </p:txBody>
      </p:sp>
      <p:sp>
        <p:nvSpPr>
          <p:cNvPr id="3" name="Title 2"/>
          <p:cNvSpPr>
            <a:spLocks noGrp="1"/>
          </p:cNvSpPr>
          <p:nvPr>
            <p:ph type="title"/>
          </p:nvPr>
        </p:nvSpPr>
        <p:spPr>
          <a:xfrm>
            <a:off x="722313" y="601032"/>
            <a:ext cx="7772400" cy="1002760"/>
          </a:xfrm>
        </p:spPr>
        <p:txBody>
          <a:bodyPr/>
          <a:lstStyle/>
          <a:p>
            <a:r>
              <a:rPr lang="en-US" dirty="0" smtClean="0"/>
              <a:t>Daily Recap</a:t>
            </a:r>
            <a:endParaRPr lang="en-US" dirty="0"/>
          </a:p>
        </p:txBody>
      </p:sp>
    </p:spTree>
    <p:extLst>
      <p:ext uri="{BB962C8B-B14F-4D97-AF65-F5344CB8AC3E}">
        <p14:creationId xmlns:p14="http://schemas.microsoft.com/office/powerpoint/2010/main" val="405382289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Establishing Authority</a:t>
            </a:r>
            <a:endParaRPr lang="en-US" dirty="0"/>
          </a:p>
        </p:txBody>
      </p:sp>
      <p:sp>
        <p:nvSpPr>
          <p:cNvPr id="3" name="Content Placeholder 2"/>
          <p:cNvSpPr>
            <a:spLocks noGrp="1"/>
          </p:cNvSpPr>
          <p:nvPr>
            <p:ph sz="quarter" idx="1"/>
          </p:nvPr>
        </p:nvSpPr>
        <p:spPr/>
        <p:txBody>
          <a:bodyPr/>
          <a:lstStyle/>
          <a:p>
            <a:r>
              <a:rPr lang="en-US" dirty="0" smtClean="0">
                <a:solidFill>
                  <a:schemeClr val="accent1"/>
                </a:solidFill>
              </a:rPr>
              <a:t>“Situated ethos”</a:t>
            </a:r>
            <a:r>
              <a:rPr lang="en-US" dirty="0" smtClean="0"/>
              <a:t>: The authority you carry with you</a:t>
            </a:r>
            <a:br>
              <a:rPr lang="en-US" dirty="0" smtClean="0"/>
            </a:br>
            <a:endParaRPr lang="en-US" dirty="0" smtClean="0"/>
          </a:p>
          <a:p>
            <a:r>
              <a:rPr lang="en-US" dirty="0" smtClean="0">
                <a:solidFill>
                  <a:srgbClr val="D16349"/>
                </a:solidFill>
              </a:rPr>
              <a:t>“Invented ethos”</a:t>
            </a:r>
            <a:r>
              <a:rPr lang="en-US" dirty="0" smtClean="0"/>
              <a:t>: the authority you establish through self-presentation</a:t>
            </a:r>
            <a:br>
              <a:rPr lang="en-US" dirty="0" smtClean="0"/>
            </a:br>
            <a:endParaRPr lang="en-US" dirty="0" smtClean="0"/>
          </a:p>
          <a:p>
            <a:r>
              <a:rPr lang="en-US" dirty="0">
                <a:solidFill>
                  <a:srgbClr val="D16349"/>
                </a:solidFill>
              </a:rPr>
              <a:t>Commonplaces</a:t>
            </a:r>
            <a:r>
              <a:rPr lang="en-US" dirty="0"/>
              <a:t>: what everyone in a given community believes </a:t>
            </a:r>
            <a:r>
              <a:rPr lang="en-US" i="1" dirty="0"/>
              <a:t>without thinking about </a:t>
            </a:r>
            <a:r>
              <a:rPr lang="en-US" i="1" dirty="0" smtClean="0"/>
              <a:t>it</a:t>
            </a:r>
            <a:endParaRPr lang="en-US" dirty="0"/>
          </a:p>
        </p:txBody>
      </p:sp>
    </p:spTree>
    <p:extLst>
      <p:ext uri="{BB962C8B-B14F-4D97-AF65-F5344CB8AC3E}">
        <p14:creationId xmlns:p14="http://schemas.microsoft.com/office/powerpoint/2010/main" val="23921872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Emotional Persuasion</a:t>
            </a:r>
            <a:endParaRPr lang="en-US" dirty="0"/>
          </a:p>
        </p:txBody>
      </p:sp>
      <p:sp>
        <p:nvSpPr>
          <p:cNvPr id="3" name="Content Placeholder 2"/>
          <p:cNvSpPr>
            <a:spLocks noGrp="1"/>
          </p:cNvSpPr>
          <p:nvPr>
            <p:ph sz="quarter" idx="1"/>
          </p:nvPr>
        </p:nvSpPr>
        <p:spPr/>
        <p:txBody>
          <a:bodyPr>
            <a:normAutofit fontScale="92500"/>
          </a:bodyPr>
          <a:lstStyle/>
          <a:p>
            <a:r>
              <a:rPr lang="en-US" dirty="0">
                <a:solidFill>
                  <a:schemeClr val="accent1"/>
                </a:solidFill>
              </a:rPr>
              <a:t>Emotional Keywords</a:t>
            </a:r>
            <a:r>
              <a:rPr lang="en-US" dirty="0"/>
              <a:t>: words that suggest emotional content. Thrilled! Terrified! Saddened! Disappointed!</a:t>
            </a:r>
            <a:br>
              <a:rPr lang="en-US" dirty="0"/>
            </a:br>
            <a:endParaRPr lang="en-US" dirty="0">
              <a:solidFill>
                <a:srgbClr val="D16349"/>
              </a:solidFill>
            </a:endParaRPr>
          </a:p>
          <a:p>
            <a:r>
              <a:rPr lang="en-US" dirty="0">
                <a:solidFill>
                  <a:srgbClr val="D16349"/>
                </a:solidFill>
              </a:rPr>
              <a:t>Honorific Language</a:t>
            </a:r>
            <a:r>
              <a:rPr lang="en-US" dirty="0"/>
              <a:t>: Great, wonderful, fabulous, delightful</a:t>
            </a:r>
            <a:br>
              <a:rPr lang="en-US" dirty="0"/>
            </a:br>
            <a:endParaRPr lang="en-US" dirty="0"/>
          </a:p>
          <a:p>
            <a:r>
              <a:rPr lang="en-US" dirty="0">
                <a:solidFill>
                  <a:srgbClr val="D16349"/>
                </a:solidFill>
              </a:rPr>
              <a:t>Disparaging Language: </a:t>
            </a:r>
            <a:r>
              <a:rPr lang="en-US" dirty="0"/>
              <a:t>terrible, embarrassing, offensive, stupid</a:t>
            </a:r>
            <a:br>
              <a:rPr lang="en-US" dirty="0"/>
            </a:br>
            <a:endParaRPr lang="en-US" dirty="0"/>
          </a:p>
          <a:p>
            <a:r>
              <a:rPr lang="en-US" dirty="0">
                <a:solidFill>
                  <a:srgbClr val="D16349"/>
                </a:solidFill>
              </a:rPr>
              <a:t>Emotional Connections</a:t>
            </a:r>
            <a:r>
              <a:rPr lang="en-US" dirty="0"/>
              <a:t>: Anecdotes, references, images, music</a:t>
            </a:r>
          </a:p>
        </p:txBody>
      </p:sp>
    </p:spTree>
    <p:extLst>
      <p:ext uri="{BB962C8B-B14F-4D97-AF65-F5344CB8AC3E}">
        <p14:creationId xmlns:p14="http://schemas.microsoft.com/office/powerpoint/2010/main" val="45037551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Analyzing Logos</a:t>
            </a:r>
            <a:endParaRPr lang="en-US" dirty="0"/>
          </a:p>
        </p:txBody>
      </p:sp>
      <p:sp>
        <p:nvSpPr>
          <p:cNvPr id="3" name="Content Placeholder 2"/>
          <p:cNvSpPr>
            <a:spLocks noGrp="1"/>
          </p:cNvSpPr>
          <p:nvPr>
            <p:ph sz="quarter" idx="1"/>
          </p:nvPr>
        </p:nvSpPr>
        <p:spPr/>
        <p:txBody>
          <a:bodyPr>
            <a:normAutofit/>
          </a:bodyPr>
          <a:lstStyle/>
          <a:p>
            <a:r>
              <a:rPr lang="en-US" dirty="0" smtClean="0"/>
              <a:t>Presence of facts: statistics, dates, measures, legal language, etc.</a:t>
            </a:r>
          </a:p>
          <a:p>
            <a:pPr lvl="1"/>
            <a:r>
              <a:rPr lang="en-US" dirty="0" smtClean="0"/>
              <a:t>What kind of information is being used? Is it valid?</a:t>
            </a:r>
          </a:p>
          <a:p>
            <a:pPr lvl="1"/>
            <a:r>
              <a:rPr lang="en-US" dirty="0" smtClean="0"/>
              <a:t>Is any key information missing?</a:t>
            </a:r>
          </a:p>
          <a:p>
            <a:r>
              <a:rPr lang="en-US" dirty="0" smtClean="0"/>
              <a:t>Use of facts: how are facts being used to produce an argument?</a:t>
            </a:r>
          </a:p>
          <a:p>
            <a:pPr lvl="1"/>
            <a:r>
              <a:rPr lang="en-US" dirty="0" smtClean="0"/>
              <a:t>What are the explicit premises of the argument? Are they sound?</a:t>
            </a:r>
            <a:br>
              <a:rPr lang="en-US" dirty="0" smtClean="0"/>
            </a:br>
            <a:r>
              <a:rPr lang="en-US" dirty="0" smtClean="0"/>
              <a:t>What are the implicit premises of the argument? Are they sound?</a:t>
            </a:r>
          </a:p>
          <a:p>
            <a:pPr lvl="1"/>
            <a:r>
              <a:rPr lang="en-US" dirty="0" smtClean="0"/>
              <a:t>What is the conclusion of the argument? Is it sound?</a:t>
            </a:r>
          </a:p>
        </p:txBody>
      </p:sp>
    </p:spTree>
    <p:extLst>
      <p:ext uri="{BB962C8B-B14F-4D97-AF65-F5344CB8AC3E}">
        <p14:creationId xmlns:p14="http://schemas.microsoft.com/office/powerpoint/2010/main" val="14464854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Claim</a:t>
            </a:r>
          </a:p>
          <a:p>
            <a:r>
              <a:rPr lang="en-US" dirty="0" smtClean="0"/>
              <a:t>Evidence</a:t>
            </a:r>
          </a:p>
          <a:p>
            <a:r>
              <a:rPr lang="en-US" dirty="0" smtClean="0"/>
              <a:t>Analysis</a:t>
            </a:r>
          </a:p>
          <a:p>
            <a:r>
              <a:rPr lang="en-US" dirty="0" smtClean="0"/>
              <a:t>Claim</a:t>
            </a:r>
            <a:endParaRPr lang="en-US" dirty="0"/>
          </a:p>
        </p:txBody>
      </p:sp>
      <p:sp>
        <p:nvSpPr>
          <p:cNvPr id="3" name="Title 2"/>
          <p:cNvSpPr>
            <a:spLocks noGrp="1"/>
          </p:cNvSpPr>
          <p:nvPr>
            <p:ph type="title"/>
          </p:nvPr>
        </p:nvSpPr>
        <p:spPr/>
        <p:txBody>
          <a:bodyPr/>
          <a:lstStyle/>
          <a:p>
            <a:r>
              <a:rPr lang="en-US" dirty="0" smtClean="0"/>
              <a:t>Part 1: Conducting Analysis</a:t>
            </a:r>
            <a:endParaRPr lang="en-US" dirty="0"/>
          </a:p>
        </p:txBody>
      </p:sp>
    </p:spTree>
    <p:extLst>
      <p:ext uri="{BB962C8B-B14F-4D97-AF65-F5344CB8AC3E}">
        <p14:creationId xmlns:p14="http://schemas.microsoft.com/office/powerpoint/2010/main" val="24772211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Analysis: Appeals to Authority</a:t>
            </a:r>
            <a:endParaRPr lang="en-US" dirty="0"/>
          </a:p>
        </p:txBody>
      </p:sp>
      <p:sp>
        <p:nvSpPr>
          <p:cNvPr id="3" name="Content Placeholder 2"/>
          <p:cNvSpPr>
            <a:spLocks noGrp="1"/>
          </p:cNvSpPr>
          <p:nvPr>
            <p:ph sz="quarter" idx="1"/>
          </p:nvPr>
        </p:nvSpPr>
        <p:spPr/>
        <p:txBody>
          <a:bodyPr/>
          <a:lstStyle/>
          <a:p>
            <a:r>
              <a:rPr lang="en-GB" dirty="0" smtClean="0"/>
              <a:t>[</a:t>
            </a:r>
            <a:r>
              <a:rPr lang="en-GB" dirty="0" err="1" smtClean="0"/>
              <a:t>Balsey</a:t>
            </a:r>
            <a:r>
              <a:rPr lang="en-GB" dirty="0" smtClean="0"/>
              <a:t>] shortly </a:t>
            </a:r>
            <a:r>
              <a:rPr lang="en-GB" dirty="0"/>
              <a:t>includes a short reference to Monet, </a:t>
            </a:r>
            <a:r>
              <a:rPr lang="en-GB" dirty="0" smtClean="0"/>
              <a:t>a famous </a:t>
            </a:r>
            <a:r>
              <a:rPr lang="en-GB" dirty="0"/>
              <a:t>impressionist painter </a:t>
            </a:r>
            <a:r>
              <a:rPr lang="en-GB" dirty="0" smtClean="0"/>
              <a:t>who even </a:t>
            </a:r>
            <a:r>
              <a:rPr lang="en-GB" dirty="0"/>
              <a:t>someone without a degree in art can recognize. Although she only mentions him briefly “because [she likes] him personally,” it’s still worth mentioning that she name-drops a famous painter to further prove her authority as a successful educator and teacher of art and also to give her human qualities of having a personal bias. (</a:t>
            </a:r>
            <a:r>
              <a:rPr lang="en-GB" dirty="0" err="1"/>
              <a:t>Balsley</a:t>
            </a:r>
            <a:r>
              <a:rPr lang="en-GB" dirty="0"/>
              <a:t>)</a:t>
            </a:r>
            <a:endParaRPr lang="en-US" dirty="0"/>
          </a:p>
          <a:p>
            <a:endParaRPr lang="en-US" dirty="0"/>
          </a:p>
        </p:txBody>
      </p:sp>
    </p:spTree>
    <p:extLst>
      <p:ext uri="{BB962C8B-B14F-4D97-AF65-F5344CB8AC3E}">
        <p14:creationId xmlns:p14="http://schemas.microsoft.com/office/powerpoint/2010/main" val="194670410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Analysis: Appeals to Authority</a:t>
            </a:r>
            <a:endParaRPr lang="en-US" dirty="0"/>
          </a:p>
        </p:txBody>
      </p:sp>
      <p:sp>
        <p:nvSpPr>
          <p:cNvPr id="3" name="Content Placeholder 2"/>
          <p:cNvSpPr>
            <a:spLocks noGrp="1"/>
          </p:cNvSpPr>
          <p:nvPr>
            <p:ph sz="quarter" idx="1"/>
          </p:nvPr>
        </p:nvSpPr>
        <p:spPr/>
        <p:txBody>
          <a:bodyPr>
            <a:normAutofit lnSpcReduction="10000"/>
          </a:bodyPr>
          <a:lstStyle/>
          <a:p>
            <a:r>
              <a:rPr lang="en-US" dirty="0"/>
              <a:t>Randy </a:t>
            </a:r>
            <a:r>
              <a:rPr lang="en-US" dirty="0" err="1"/>
              <a:t>Edsall</a:t>
            </a:r>
            <a:r>
              <a:rPr lang="en-US" dirty="0"/>
              <a:t> establishes authority from the very beginning of the video when he mentions the words “our profession.” He explains why he is disappointed with how his profession recruits young athletes. The simple statement establishing his career shows that he isn’t just a random person talking on the subject of recruitment, but instead he is knowledgeable and informed. This establishes authority because the audience knows that </a:t>
            </a:r>
            <a:r>
              <a:rPr lang="en-US" dirty="0" err="1"/>
              <a:t>Edsall</a:t>
            </a:r>
            <a:r>
              <a:rPr lang="en-US" dirty="0"/>
              <a:t> is knowledgeable since his career directly deals with recruitment of athletes. Knowledge, in turn, becomes power, which is a form of authority.</a:t>
            </a:r>
            <a:r>
              <a:rPr lang="en-US" dirty="0"/>
              <a:t> </a:t>
            </a:r>
            <a:endParaRPr lang="en-US" dirty="0"/>
          </a:p>
        </p:txBody>
      </p:sp>
    </p:spTree>
    <p:extLst>
      <p:ext uri="{BB962C8B-B14F-4D97-AF65-F5344CB8AC3E}">
        <p14:creationId xmlns:p14="http://schemas.microsoft.com/office/powerpoint/2010/main" val="2899858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Analysis: Appeals to Authority</a:t>
            </a:r>
            <a:endParaRPr lang="en-US" dirty="0"/>
          </a:p>
        </p:txBody>
      </p:sp>
      <p:sp>
        <p:nvSpPr>
          <p:cNvPr id="3" name="Content Placeholder 2"/>
          <p:cNvSpPr>
            <a:spLocks noGrp="1"/>
          </p:cNvSpPr>
          <p:nvPr>
            <p:ph sz="quarter" idx="1"/>
          </p:nvPr>
        </p:nvSpPr>
        <p:spPr/>
        <p:txBody>
          <a:bodyPr/>
          <a:lstStyle/>
          <a:p>
            <a:r>
              <a:rPr lang="en-US" dirty="0"/>
              <a:t>Another appeal the viewer notices is the use of “scientific” imagery. The “</a:t>
            </a:r>
            <a:r>
              <a:rPr lang="en-US" i="1" dirty="0" err="1"/>
              <a:t>Stuxnet</a:t>
            </a:r>
            <a:r>
              <a:rPr lang="en-US" i="1" dirty="0"/>
              <a:t>” </a:t>
            </a:r>
            <a:r>
              <a:rPr lang="en-US" dirty="0"/>
              <a:t>video’s very first image is a 3D model of a microscope. The microscope is often the very first scientific tool people are exposed to when they are taught in school about the history of science and the scientific process. By opening with that image, Hungry Beast implies that the information to follow was thoroughly hypothesized and tested, and the conclusions reached are provable and irrefutable. </a:t>
            </a:r>
          </a:p>
        </p:txBody>
      </p:sp>
    </p:spTree>
    <p:extLst>
      <p:ext uri="{BB962C8B-B14F-4D97-AF65-F5344CB8AC3E}">
        <p14:creationId xmlns:p14="http://schemas.microsoft.com/office/powerpoint/2010/main" val="33046668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2109</TotalTime>
  <Words>947</Words>
  <Application>Microsoft Macintosh PowerPoint</Application>
  <PresentationFormat>On-screen Show (4:3)</PresentationFormat>
  <Paragraphs>96</Paragraphs>
  <Slides>21</Slides>
  <Notes>3</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Civic</vt:lpstr>
      <vt:lpstr>Constructing Arguments</vt:lpstr>
      <vt:lpstr>Review: Three Approaches to Rhetorical Analysis</vt:lpstr>
      <vt:lpstr>Review: Establishing Authority</vt:lpstr>
      <vt:lpstr>Review: Emotional Persuasion</vt:lpstr>
      <vt:lpstr>Review: Analyzing Logos</vt:lpstr>
      <vt:lpstr>Part 1: Conducting Analysis</vt:lpstr>
      <vt:lpstr>Sample Analysis: Appeals to Authority</vt:lpstr>
      <vt:lpstr>Sample Analysis: Appeals to Authority</vt:lpstr>
      <vt:lpstr>Sample Analysis: Appeals to Authority</vt:lpstr>
      <vt:lpstr>Sample Analysis: Obama</vt:lpstr>
      <vt:lpstr>Sample Analysis: The Color Orange</vt:lpstr>
      <vt:lpstr>Part Two: Thesis</vt:lpstr>
      <vt:lpstr>Identifying the Question</vt:lpstr>
      <vt:lpstr>What is a Thesis?</vt:lpstr>
      <vt:lpstr>Sample Thesis 1</vt:lpstr>
      <vt:lpstr>Sample Thesis 2</vt:lpstr>
      <vt:lpstr>The Thesis Formula</vt:lpstr>
      <vt:lpstr>Sample Introduction</vt:lpstr>
      <vt:lpstr>Introduction Formula</vt:lpstr>
      <vt:lpstr>Essay Two Outline</vt:lpstr>
      <vt:lpstr>Daily Recap</vt:lpstr>
    </vt:vector>
  </TitlesOfParts>
  <Company>Liberal Arts ITS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matter of trust</dc:title>
  <dc:creator>Classroom User</dc:creator>
  <cp:lastModifiedBy>Hannah Alpert-Abrams</cp:lastModifiedBy>
  <cp:revision>61</cp:revision>
  <cp:lastPrinted>2014-03-04T16:38:34Z</cp:lastPrinted>
  <dcterms:created xsi:type="dcterms:W3CDTF">2014-02-25T15:41:36Z</dcterms:created>
  <dcterms:modified xsi:type="dcterms:W3CDTF">2014-03-18T15:29:09Z</dcterms:modified>
</cp:coreProperties>
</file>