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85" r:id="rId3"/>
    <p:sldId id="266" r:id="rId4"/>
    <p:sldId id="259" r:id="rId5"/>
    <p:sldId id="264" r:id="rId6"/>
    <p:sldId id="279" r:id="rId7"/>
    <p:sldId id="257" r:id="rId8"/>
    <p:sldId id="267" r:id="rId9"/>
    <p:sldId id="281" r:id="rId10"/>
    <p:sldId id="283" r:id="rId11"/>
    <p:sldId id="282" r:id="rId12"/>
    <p:sldId id="280" r:id="rId13"/>
    <p:sldId id="28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44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1FAA-B7A4-2E46-867F-180959296F4C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D7E7-A791-E34D-8ACB-3FF9B0B3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Ethos:</a:t>
            </a:r>
            <a:r>
              <a:rPr lang="en-US" baseline="0" dirty="0" smtClean="0"/>
              <a:t> did you show up as Batman or as Bruce Wayne? Did you refer to your relationships with other people? The good deeds you had done in the past? Your money? </a:t>
            </a:r>
          </a:p>
          <a:p>
            <a:r>
              <a:rPr lang="en-US" baseline="0" dirty="0" smtClean="0"/>
              <a:t>Pathos: did you talk about the risk of people dying?</a:t>
            </a:r>
          </a:p>
          <a:p>
            <a:r>
              <a:rPr lang="en-US" baseline="0" dirty="0" smtClean="0"/>
              <a:t>Pathos: did you threaten the security guard/ </a:t>
            </a:r>
            <a:r>
              <a:rPr lang="en-US" baseline="0" smtClean="0"/>
              <a:t>produce fear?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“x” such that P of X , T of X (where P is perjure</a:t>
            </a:r>
            <a:r>
              <a:rPr lang="en-US" baseline="0" dirty="0" smtClean="0"/>
              <a:t> and T is trust) 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B19C71-EC74-44AF-B27E-FC7DC3C3A61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March 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3,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youtu.be/PPQsJKpZKCM" TargetMode="External"/><Relationship Id="rId3" Type="http://schemas.openxmlformats.org/officeDocument/2006/relationships/hyperlink" Target="http://video.foxnews.com/v/2625289022001/gov-perry-on-doj-plan-to-sue-texas-over-voter-id-law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the art of </a:t>
            </a:r>
            <a:r>
              <a:rPr lang="en-US" dirty="0" smtClean="0"/>
              <a:t>sounding reasonable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matter of </a:t>
            </a:r>
            <a:r>
              <a:rPr lang="en-US" dirty="0" smtClean="0"/>
              <a:t>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A basic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Modus Ponens: You’re going to die.</a:t>
            </a:r>
          </a:p>
          <a:p>
            <a:pPr lvl="1"/>
            <a:r>
              <a:rPr lang="en-US" dirty="0" smtClean="0"/>
              <a:t>(“Every man is mortal; Socrates is a man; therefore, Socrates is mortal”)</a:t>
            </a:r>
          </a:p>
          <a:p>
            <a:pPr lvl="2"/>
            <a:r>
              <a:rPr lang="en-US" dirty="0" smtClean="0"/>
              <a:t>Every man is mortal </a:t>
            </a:r>
          </a:p>
          <a:p>
            <a:pPr lvl="2"/>
            <a:r>
              <a:rPr lang="en-US" dirty="0" smtClean="0"/>
              <a:t>Socrates is a man </a:t>
            </a:r>
          </a:p>
          <a:p>
            <a:pPr lvl="2"/>
            <a:r>
              <a:rPr lang="en-US" dirty="0" smtClean="0"/>
              <a:t>Therefore, Socrates is mortal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More Basic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cannot trust this man, for he has perjured himself in the past.</a:t>
            </a:r>
            <a:endParaRPr lang="en-US" dirty="0"/>
          </a:p>
          <a:p>
            <a:pPr lvl="1"/>
            <a:r>
              <a:rPr lang="en-US" dirty="0" smtClean="0"/>
              <a:t>Those </a:t>
            </a:r>
            <a:r>
              <a:rPr lang="en-US" dirty="0"/>
              <a:t>who perjure themselves cannot be trusted. (Major premise </a:t>
            </a:r>
            <a:r>
              <a:rPr lang="en-US" dirty="0" smtClean="0"/>
              <a:t>– </a:t>
            </a:r>
            <a:r>
              <a:rPr lang="en-US" dirty="0"/>
              <a:t>omitted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has perjured himself in the past. (Minor premise </a:t>
            </a:r>
            <a:r>
              <a:rPr lang="en-US" dirty="0" smtClean="0"/>
              <a:t>– </a:t>
            </a:r>
            <a:r>
              <a:rPr lang="en-US" dirty="0"/>
              <a:t>stated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is not to be trusted. (Conclusion - stated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logic:</a:t>
            </a:r>
          </a:p>
          <a:p>
            <a:pPr lvl="1"/>
            <a:r>
              <a:rPr lang="en-US" dirty="0" err="1" smtClean="0"/>
              <a:t>Forall</a:t>
            </a:r>
            <a:r>
              <a:rPr lang="en-US" dirty="0" smtClean="0"/>
              <a:t> x . [P(x) -&gt; ~T(x)]</a:t>
            </a:r>
          </a:p>
          <a:p>
            <a:pPr lvl="1"/>
            <a:r>
              <a:rPr lang="en-US" dirty="0" smtClean="0"/>
              <a:t>P(m)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herefore, ~T(x)</a:t>
            </a:r>
          </a:p>
        </p:txBody>
      </p:sp>
    </p:spTree>
    <p:extLst>
      <p:ext uri="{BB962C8B-B14F-4D97-AF65-F5344CB8AC3E}">
        <p14:creationId xmlns:p14="http://schemas.microsoft.com/office/powerpoint/2010/main" val="1853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Texas Voter ID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Sandra Watts and the Texas Voter ID Laws Controversy</a:t>
            </a:r>
          </a:p>
          <a:p>
            <a:pPr lvl="1"/>
            <a:r>
              <a:rPr lang="en-US" dirty="0">
                <a:hlinkClick r:id="rId2"/>
              </a:rPr>
              <a:t>http://youtu.be/</a:t>
            </a:r>
            <a:r>
              <a:rPr lang="en-US" dirty="0" smtClean="0">
                <a:hlinkClick r:id="rId2"/>
              </a:rPr>
              <a:t>PPQsJKpZKCM</a:t>
            </a:r>
            <a:endParaRPr lang="en-US" dirty="0" smtClean="0"/>
          </a:p>
          <a:p>
            <a:r>
              <a:rPr lang="en-US" dirty="0" smtClean="0"/>
              <a:t>Rick Perry Rebuttal to the DOJ concerns</a:t>
            </a:r>
          </a:p>
          <a:p>
            <a:pPr lvl="1"/>
            <a:r>
              <a:rPr lang="en-US" dirty="0">
                <a:hlinkClick r:id="rId3"/>
              </a:rPr>
              <a:t>http://video.foxnews.com/v/2625289022001/gov-perry-on-doj-plan-to-sue-texas-over-voter-id-law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5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Logos: Writing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59807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45990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D16349"/>
                </a:solidFill>
              </a:rPr>
              <a:t>Logical Appeals</a:t>
            </a:r>
            <a:endParaRPr lang="en-US" i="1" dirty="0" smtClean="0">
              <a:solidFill>
                <a:srgbClr val="D16349"/>
              </a:solidFill>
            </a:endParaRPr>
          </a:p>
          <a:p>
            <a:r>
              <a:rPr lang="en-US" i="1" dirty="0" smtClean="0"/>
              <a:t>The art of sounding </a:t>
            </a:r>
            <a:r>
              <a:rPr lang="en-US" i="1" dirty="0" smtClean="0"/>
              <a:t>reasonable</a:t>
            </a:r>
            <a:endParaRPr lang="en-US" i="1" dirty="0" smtClean="0"/>
          </a:p>
          <a:p>
            <a:r>
              <a:rPr lang="en-US" dirty="0" smtClean="0"/>
              <a:t>Use of facts as evidence</a:t>
            </a:r>
          </a:p>
          <a:p>
            <a:r>
              <a:rPr lang="en-US" dirty="0" smtClean="0"/>
              <a:t>Use of evidence to construct logical claims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D16349"/>
                </a:solidFill>
              </a:rPr>
              <a:t>Writing about logic</a:t>
            </a:r>
            <a:endParaRPr lang="en-US" dirty="0" smtClean="0">
              <a:solidFill>
                <a:srgbClr val="D16349"/>
              </a:solidFill>
            </a:endParaRPr>
          </a:p>
          <a:p>
            <a:r>
              <a:rPr lang="en-US" dirty="0" smtClean="0"/>
              <a:t>Claim</a:t>
            </a:r>
          </a:p>
          <a:p>
            <a:r>
              <a:rPr lang="en-US" dirty="0" smtClean="0"/>
              <a:t>Evidence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Claim…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601032"/>
            <a:ext cx="7772400" cy="1002760"/>
          </a:xfrm>
        </p:spPr>
        <p:txBody>
          <a:bodyPr/>
          <a:lstStyle/>
          <a:p>
            <a:r>
              <a:rPr lang="en-US" dirty="0" smtClean="0"/>
              <a:t>Daily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2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article for essay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Persuasive Texts: MOOCs</a:t>
            </a:r>
          </a:p>
          <a:p>
            <a:pPr lvl="1"/>
            <a:r>
              <a:rPr lang="en-US" dirty="0" smtClean="0"/>
              <a:t>A blog post, newspaper article, magazine report, etc., arguing for or against MOOCs.</a:t>
            </a:r>
          </a:p>
          <a:p>
            <a:pPr lvl="1"/>
            <a:r>
              <a:rPr lang="en-US" dirty="0" smtClean="0"/>
              <a:t>A TED talk about the effectiveness of MOOCs, or about the return to the classroom.</a:t>
            </a:r>
          </a:p>
          <a:p>
            <a:pPr lvl="1"/>
            <a:r>
              <a:rPr lang="en-US" dirty="0" smtClean="0"/>
              <a:t>A news report about MOOCs</a:t>
            </a:r>
          </a:p>
          <a:p>
            <a:pPr lvl="1"/>
            <a:r>
              <a:rPr lang="en-US" dirty="0" smtClean="0"/>
              <a:t>An advertisement (video or print) for a MOOC</a:t>
            </a:r>
          </a:p>
          <a:p>
            <a:pPr lvl="1"/>
            <a:r>
              <a:rPr lang="en-US" dirty="0" smtClean="0"/>
              <a:t>An anti-MOOC advertisement for a university</a:t>
            </a:r>
          </a:p>
          <a:p>
            <a:pPr lvl="1"/>
            <a:r>
              <a:rPr lang="en-US" dirty="0" smtClean="0"/>
              <a:t>A radio show</a:t>
            </a:r>
          </a:p>
          <a:p>
            <a:pPr lvl="1"/>
            <a:r>
              <a:rPr lang="en-US" dirty="0" smtClean="0"/>
              <a:t>A speech</a:t>
            </a:r>
          </a:p>
          <a:p>
            <a:pPr lvl="1"/>
            <a:r>
              <a:rPr lang="en-US" dirty="0" smtClean="0"/>
              <a:t>(NOTE: WRITE RS5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smtClean="0"/>
              <a:t>Ethos &amp; Pathos</a:t>
            </a:r>
            <a:endParaRPr lang="en-US" dirty="0"/>
          </a:p>
        </p:txBody>
      </p:sp>
      <p:pic>
        <p:nvPicPr>
          <p:cNvPr id="9" name="Content Placeholder 9" descr="thedarkknightrises0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r="23524"/>
          <a:stretch>
            <a:fillRect/>
          </a:stretch>
        </p:blipFill>
        <p:spPr>
          <a:xfrm>
            <a:off x="304800" y="2471383"/>
            <a:ext cx="403860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“Situated ethos”: The authority you carry with you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“Invented ethos”: the authority you establish through self-presentation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Commonplaces: what everyone in a given community believes </a:t>
            </a:r>
            <a:r>
              <a:rPr lang="en-US" i="1" dirty="0"/>
              <a:t>without thinking about </a:t>
            </a:r>
            <a:r>
              <a:rPr lang="en-US" i="1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Emotional Keywords</a:t>
            </a:r>
            <a:r>
              <a:rPr lang="en-US" dirty="0"/>
              <a:t>: words that suggest emotional content. Thrilled! Terrified! Saddened! Disappointed!</a:t>
            </a:r>
            <a:br>
              <a:rPr lang="en-US" dirty="0"/>
            </a:br>
            <a:endParaRPr lang="en-US" dirty="0">
              <a:solidFill>
                <a:srgbClr val="D16349"/>
              </a:solidFill>
            </a:endParaRPr>
          </a:p>
          <a:p>
            <a:r>
              <a:rPr lang="en-US" dirty="0">
                <a:solidFill>
                  <a:srgbClr val="D16349"/>
                </a:solidFill>
              </a:rPr>
              <a:t>Honorific Language</a:t>
            </a:r>
            <a:r>
              <a:rPr lang="en-US" dirty="0"/>
              <a:t>: Great, wonderful, fabulous, delightful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Disparaging Language: </a:t>
            </a:r>
            <a:r>
              <a:rPr lang="en-US" dirty="0"/>
              <a:t>terrible, embarrassing, offensive, stupid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Emotional Connections</a:t>
            </a:r>
            <a:r>
              <a:rPr lang="en-US" dirty="0"/>
              <a:t>: Anecdotes, references, images, music</a:t>
            </a:r>
          </a:p>
        </p:txBody>
      </p:sp>
    </p:spTree>
    <p:extLst>
      <p:ext uri="{BB962C8B-B14F-4D97-AF65-F5344CB8AC3E}">
        <p14:creationId xmlns:p14="http://schemas.microsoft.com/office/powerpoint/2010/main" val="45037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break</a:t>
            </a:r>
            <a:r>
              <a:rPr lang="en-US" dirty="0" smtClean="0"/>
              <a:t>: Making a Claim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dirty="0" smtClean="0"/>
              <a:t>Thesis: Joe </a:t>
            </a:r>
            <a:r>
              <a:rPr lang="en-US" dirty="0" err="1" smtClean="0"/>
              <a:t>Cotten’s</a:t>
            </a:r>
            <a:r>
              <a:rPr lang="en-US" dirty="0" smtClean="0"/>
              <a:t> video persuades people to vote for him by using language, music, and imagery to create an atmosphere of fear.</a:t>
            </a:r>
          </a:p>
          <a:p>
            <a:pPr lvl="1"/>
            <a:r>
              <a:rPr lang="en-US" dirty="0" smtClean="0"/>
              <a:t>Making a claim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 smtClean="0"/>
              <a:t> describes his opponents as dangerous pests who need to be stopped.</a:t>
            </a:r>
            <a:endParaRPr lang="en-US" dirty="0"/>
          </a:p>
          <a:p>
            <a:pPr lvl="1"/>
            <a:r>
              <a:rPr lang="en-US" dirty="0" smtClean="0"/>
              <a:t>Providing evidence for that claim</a:t>
            </a:r>
          </a:p>
          <a:p>
            <a:pPr lvl="2"/>
            <a:r>
              <a:rPr lang="en-US" dirty="0" smtClean="0"/>
              <a:t>Cotton refers to democrats as “</a:t>
            </a:r>
            <a:r>
              <a:rPr lang="en-US" dirty="0" err="1" smtClean="0"/>
              <a:t>obamanites</a:t>
            </a:r>
            <a:r>
              <a:rPr lang="en-US" dirty="0" smtClean="0"/>
              <a:t>,” calling them “politica</a:t>
            </a:r>
            <a:r>
              <a:rPr lang="en-US" dirty="0" smtClean="0"/>
              <a:t>l termites.”</a:t>
            </a:r>
            <a:endParaRPr lang="en-US" dirty="0" smtClean="0"/>
          </a:p>
          <a:p>
            <a:pPr lvl="1"/>
            <a:r>
              <a:rPr lang="en-US" dirty="0" smtClean="0"/>
              <a:t>Analyzing a claim</a:t>
            </a:r>
          </a:p>
          <a:p>
            <a:pPr lvl="2"/>
            <a:r>
              <a:rPr lang="en-US" dirty="0" smtClean="0"/>
              <a:t>This metaphor suggests that democrats are an invasive species which will destroy governmental infrastructure, leading to collapse. </a:t>
            </a:r>
            <a:r>
              <a:rPr lang="en-US" dirty="0" smtClean="0"/>
              <a:t>It further suggests that the only solution is extermination – and that Joe </a:t>
            </a:r>
            <a:r>
              <a:rPr lang="en-US" dirty="0" err="1" smtClean="0"/>
              <a:t>Cotten</a:t>
            </a:r>
            <a:r>
              <a:rPr lang="en-US" dirty="0" smtClean="0"/>
              <a:t> is the best exterminator.</a:t>
            </a:r>
          </a:p>
          <a:p>
            <a:pPr lvl="1"/>
            <a:r>
              <a:rPr lang="en-US" dirty="0" smtClean="0"/>
              <a:t>Connecting to the next claim/evidence.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/>
              <a:t> </a:t>
            </a:r>
            <a:r>
              <a:rPr lang="en-US" dirty="0" smtClean="0"/>
              <a:t>further promotes this idea in his description of the elections.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144648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1918</TotalTime>
  <Words>719</Words>
  <Application>Microsoft Macintosh PowerPoint</Application>
  <PresentationFormat>On-screen Show (4:3)</PresentationFormat>
  <Paragraphs>91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A matter of truth</vt:lpstr>
      <vt:lpstr>Selecting an article for essay two</vt:lpstr>
      <vt:lpstr>Three Approaches to Rhetorical Analysis</vt:lpstr>
      <vt:lpstr>Review: Ethos &amp; Pathos</vt:lpstr>
      <vt:lpstr>Establishing Authority</vt:lpstr>
      <vt:lpstr>Emotional Persuasion</vt:lpstr>
      <vt:lpstr>Writing break: Making a Claim </vt:lpstr>
      <vt:lpstr>Three Approaches to Rhetorical Analysis</vt:lpstr>
      <vt:lpstr>Analyzing Logos</vt:lpstr>
      <vt:lpstr>Analyzing Logic: A basic argument</vt:lpstr>
      <vt:lpstr>Analyzing Logic: More Basic Arguments</vt:lpstr>
      <vt:lpstr>Texas Voter ID Laws</vt:lpstr>
      <vt:lpstr>Analyzing Logos: Writing Practice</vt:lpstr>
      <vt:lpstr>Daily Recap</vt:lpstr>
    </vt:vector>
  </TitlesOfParts>
  <Company>Liberal Arts 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matter of trust</dc:title>
  <dc:creator>Classroom User</dc:creator>
  <cp:lastModifiedBy>Hannah Alpert-Abrams</cp:lastModifiedBy>
  <cp:revision>37</cp:revision>
  <dcterms:created xsi:type="dcterms:W3CDTF">2014-02-25T15:41:36Z</dcterms:created>
  <dcterms:modified xsi:type="dcterms:W3CDTF">2014-03-04T15:03:53Z</dcterms:modified>
</cp:coreProperties>
</file>