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67" r:id="rId4"/>
    <p:sldId id="266" r:id="rId5"/>
    <p:sldId id="263" r:id="rId6"/>
    <p:sldId id="268" r:id="rId7"/>
    <p:sldId id="262" r:id="rId8"/>
    <p:sldId id="265" r:id="rId9"/>
    <p:sldId id="260" r:id="rId10"/>
    <p:sldId id="264" r:id="rId11"/>
    <p:sldId id="261"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E6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61"/>
    <p:restoredTop sz="94648"/>
  </p:normalViewPr>
  <p:slideViewPr>
    <p:cSldViewPr snapToGrid="0" snapToObjects="1">
      <p:cViewPr varScale="1">
        <p:scale>
          <a:sx n="94" d="100"/>
          <a:sy n="94" d="100"/>
        </p:scale>
        <p:origin x="5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92FC96-28CC-D640-BECD-ECC866D256C8}" type="datetimeFigureOut">
              <a:rPr lang="en-US" smtClean="0"/>
              <a:t>4/25/19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786752-714B-D642-A8B9-979F7A7A41CA}" type="slidenum">
              <a:rPr lang="en-US" smtClean="0"/>
              <a:t>‹#›</a:t>
            </a:fld>
            <a:endParaRPr lang="en-US"/>
          </a:p>
        </p:txBody>
      </p:sp>
    </p:spTree>
    <p:extLst>
      <p:ext uri="{BB962C8B-B14F-4D97-AF65-F5344CB8AC3E}">
        <p14:creationId xmlns:p14="http://schemas.microsoft.com/office/powerpoint/2010/main" val="379797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TypeScript is a superset of the JavaScript programming language.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JavaScript</a:t>
            </a:r>
            <a:r>
              <a:rPr lang="en-US" sz="1200" b="0" i="0" kern="1200" dirty="0" smtClean="0">
                <a:solidFill>
                  <a:schemeClr val="tx1"/>
                </a:solidFill>
                <a:effectLst/>
                <a:latin typeface="+mn-lt"/>
                <a:ea typeface="+mn-ea"/>
                <a:cs typeface="+mn-cs"/>
              </a:rPr>
              <a:t>, which is dynamically typed, TypeScript allows you to use static typing. </a:t>
            </a:r>
            <a:endParaRPr lang="en-US" dirty="0"/>
          </a:p>
        </p:txBody>
      </p:sp>
      <p:sp>
        <p:nvSpPr>
          <p:cNvPr id="4" name="Slide Number Placeholder 3"/>
          <p:cNvSpPr>
            <a:spLocks noGrp="1"/>
          </p:cNvSpPr>
          <p:nvPr>
            <p:ph type="sldNum" sz="quarter" idx="10"/>
          </p:nvPr>
        </p:nvSpPr>
        <p:spPr/>
        <p:txBody>
          <a:bodyPr/>
          <a:lstStyle/>
          <a:p>
            <a:fld id="{30786752-714B-D642-A8B9-979F7A7A41CA}" type="slidenum">
              <a:rPr lang="en-US" smtClean="0"/>
              <a:t>2</a:t>
            </a:fld>
            <a:endParaRPr lang="en-US"/>
          </a:p>
        </p:txBody>
      </p:sp>
    </p:spTree>
    <p:extLst>
      <p:ext uri="{BB962C8B-B14F-4D97-AF65-F5344CB8AC3E}">
        <p14:creationId xmlns:p14="http://schemas.microsoft.com/office/powerpoint/2010/main" val="2055661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Let's say you have written some TypeScript code in a </a:t>
            </a:r>
            <a:r>
              <a:rPr lang="en-US" dirty="0" smtClean="0"/>
              <a:t>.</a:t>
            </a:r>
            <a:r>
              <a:rPr lang="en-US" dirty="0" err="1" smtClean="0"/>
              <a:t>ts</a:t>
            </a:r>
            <a:r>
              <a:rPr lang="en-US" sz="1200" b="0" i="0" kern="1200" dirty="0" smtClean="0">
                <a:solidFill>
                  <a:schemeClr val="tx1"/>
                </a:solidFill>
                <a:effectLst/>
                <a:latin typeface="+mn-lt"/>
                <a:ea typeface="+mn-ea"/>
                <a:cs typeface="+mn-cs"/>
              </a:rPr>
              <a:t> file. Browsers won't be able to run this code by themselves. You will have to compile the TypeScript into plain JavaScript that can be understood by browsers. </a:t>
            </a:r>
            <a:endParaRPr lang="en-US" dirty="0"/>
          </a:p>
        </p:txBody>
      </p:sp>
      <p:sp>
        <p:nvSpPr>
          <p:cNvPr id="4" name="Slide Number Placeholder 3"/>
          <p:cNvSpPr>
            <a:spLocks noGrp="1"/>
          </p:cNvSpPr>
          <p:nvPr>
            <p:ph type="sldNum" sz="quarter" idx="10"/>
          </p:nvPr>
        </p:nvSpPr>
        <p:spPr/>
        <p:txBody>
          <a:bodyPr/>
          <a:lstStyle/>
          <a:p>
            <a:fld id="{30786752-714B-D642-A8B9-979F7A7A41CA}" type="slidenum">
              <a:rPr lang="en-US" smtClean="0"/>
              <a:t>4</a:t>
            </a:fld>
            <a:endParaRPr lang="en-US"/>
          </a:p>
        </p:txBody>
      </p:sp>
    </p:spTree>
    <p:extLst>
      <p:ext uri="{BB962C8B-B14F-4D97-AF65-F5344CB8AC3E}">
        <p14:creationId xmlns:p14="http://schemas.microsoft.com/office/powerpoint/2010/main" val="786741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Optional static typing, with emphasis on optional ( it makes porting JavaScript application to TypeScript easy ) .</a:t>
            </a:r>
          </a:p>
          <a:p>
            <a:endParaRPr lang="en-US" dirty="0"/>
          </a:p>
        </p:txBody>
      </p:sp>
      <p:sp>
        <p:nvSpPr>
          <p:cNvPr id="4" name="Slide Number Placeholder 3"/>
          <p:cNvSpPr>
            <a:spLocks noGrp="1"/>
          </p:cNvSpPr>
          <p:nvPr>
            <p:ph type="sldNum" sz="quarter" idx="10"/>
          </p:nvPr>
        </p:nvSpPr>
        <p:spPr/>
        <p:txBody>
          <a:bodyPr/>
          <a:lstStyle/>
          <a:p>
            <a:fld id="{30786752-714B-D642-A8B9-979F7A7A41CA}" type="slidenum">
              <a:rPr lang="en-US" smtClean="0"/>
              <a:t>5</a:t>
            </a:fld>
            <a:endParaRPr lang="en-US"/>
          </a:p>
        </p:txBody>
      </p:sp>
    </p:spTree>
    <p:extLst>
      <p:ext uri="{BB962C8B-B14F-4D97-AF65-F5344CB8AC3E}">
        <p14:creationId xmlns:p14="http://schemas.microsoft.com/office/powerpoint/2010/main" val="858614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THEY use it because it makes writing JavaScript quicker, easier to read, cleaner, and scalable.</a:t>
            </a:r>
            <a:endParaRPr lang="en-US" dirty="0"/>
          </a:p>
        </p:txBody>
      </p:sp>
      <p:sp>
        <p:nvSpPr>
          <p:cNvPr id="4" name="Slide Number Placeholder 3"/>
          <p:cNvSpPr>
            <a:spLocks noGrp="1"/>
          </p:cNvSpPr>
          <p:nvPr>
            <p:ph type="sldNum" sz="quarter" idx="10"/>
          </p:nvPr>
        </p:nvSpPr>
        <p:spPr/>
        <p:txBody>
          <a:bodyPr/>
          <a:lstStyle/>
          <a:p>
            <a:fld id="{30786752-714B-D642-A8B9-979F7A7A41CA}" type="slidenum">
              <a:rPr lang="en-US" smtClean="0"/>
              <a:t>8</a:t>
            </a:fld>
            <a:endParaRPr lang="en-US"/>
          </a:p>
        </p:txBody>
      </p:sp>
    </p:spTree>
    <p:extLst>
      <p:ext uri="{BB962C8B-B14F-4D97-AF65-F5344CB8AC3E}">
        <p14:creationId xmlns:p14="http://schemas.microsoft.com/office/powerpoint/2010/main" val="1312785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4/25/19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4/25/19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microsoft.com/office/2007/relationships/hdphoto" Target="../media/hdphoto9.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quora.com/What-are-the-advantages-of-using-TypeScript" TargetMode="External"/><Relationship Id="rId3" Type="http://schemas.openxmlformats.org/officeDocument/2006/relationships/hyperlink" Target="https://www.upwork.com/hiring/development/typescript-coffeescript-two-tools-to-write-faster-cleaner-javascrip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jpeg"/><Relationship Id="rId5"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3.jpeg"/><Relationship Id="rId5" Type="http://schemas.microsoft.com/office/2007/relationships/hdphoto" Target="../media/hdphoto4.wdp"/><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4" Type="http://schemas.microsoft.com/office/2007/relationships/hdphoto" Target="../media/hdphoto5.wdp"/><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microsoft.com/office/2007/relationships/hdphoto" Target="../media/hdphoto6.wdp"/></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4" Type="http://schemas.microsoft.com/office/2007/relationships/hdphoto" Target="../media/hdphoto7.wdp"/><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4" Type="http://schemas.microsoft.com/office/2007/relationships/hdphoto" Target="../media/hdphoto8.wdp"/><Relationship Id="rId5"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microsoft.com/office/2007/relationships/hdphoto" Target="../media/hdphoto5.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06442" y="1059172"/>
            <a:ext cx="8791575" cy="2387600"/>
          </a:xfrm>
        </p:spPr>
        <p:txBody>
          <a:bodyPr>
            <a:normAutofit/>
          </a:bodyPr>
          <a:lstStyle/>
          <a:p>
            <a:r>
              <a:rPr lang="en-US" sz="9600" dirty="0">
                <a:solidFill>
                  <a:srgbClr val="FFC000"/>
                </a:solidFill>
              </a:rPr>
              <a:t>TypeScript</a:t>
            </a:r>
          </a:p>
        </p:txBody>
      </p:sp>
      <p:sp>
        <p:nvSpPr>
          <p:cNvPr id="3" name="Subtitle 2"/>
          <p:cNvSpPr>
            <a:spLocks noGrp="1"/>
          </p:cNvSpPr>
          <p:nvPr>
            <p:ph type="subTitle" idx="1"/>
          </p:nvPr>
        </p:nvSpPr>
        <p:spPr>
          <a:xfrm>
            <a:off x="1890072" y="3263239"/>
            <a:ext cx="8791575" cy="1655762"/>
          </a:xfrm>
        </p:spPr>
        <p:txBody>
          <a:bodyPr>
            <a:normAutofit/>
          </a:bodyPr>
          <a:lstStyle/>
          <a:p>
            <a:r>
              <a:rPr lang="en-US" sz="2800" dirty="0" smtClean="0">
                <a:solidFill>
                  <a:schemeClr val="tx1"/>
                </a:solidFill>
              </a:rPr>
              <a:t>By</a:t>
            </a:r>
            <a:r>
              <a:rPr lang="en-US" sz="2800" dirty="0" smtClean="0">
                <a:solidFill>
                  <a:schemeClr val="bg1">
                    <a:lumMod val="75000"/>
                    <a:lumOff val="25000"/>
                  </a:schemeClr>
                </a:solidFill>
              </a:rPr>
              <a:t> Hassan alshamrani</a:t>
            </a:r>
            <a:endParaRPr lang="en-US" sz="2800" dirty="0">
              <a:solidFill>
                <a:schemeClr val="bg1">
                  <a:lumMod val="75000"/>
                  <a:lumOff val="25000"/>
                </a:schemeClr>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934949" y="5632297"/>
            <a:ext cx="1063068" cy="1063068"/>
          </a:xfrm>
          <a:prstGeom prst="rect">
            <a:avLst/>
          </a:prstGeom>
        </p:spPr>
      </p:pic>
    </p:spTree>
    <p:extLst>
      <p:ext uri="{BB962C8B-B14F-4D97-AF65-F5344CB8AC3E}">
        <p14:creationId xmlns:p14="http://schemas.microsoft.com/office/powerpoint/2010/main" val="738009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1036" y="2945524"/>
            <a:ext cx="11327642" cy="3541714"/>
          </a:xfrm>
        </p:spPr>
        <p:txBody>
          <a:bodyPr/>
          <a:lstStyle/>
          <a:p>
            <a:pPr marL="0" indent="0">
              <a:buNone/>
            </a:pPr>
            <a:r>
              <a:rPr lang="en-US" sz="4000" dirty="0" smtClean="0">
                <a:solidFill>
                  <a:srgbClr val="FFC000"/>
                </a:solidFill>
              </a:rPr>
              <a:t>TypeScript</a:t>
            </a:r>
            <a:r>
              <a:rPr lang="en-US" sz="3600" dirty="0" smtClean="0"/>
              <a:t> </a:t>
            </a:r>
            <a:r>
              <a:rPr lang="en-US" sz="3600"/>
              <a:t>to </a:t>
            </a:r>
            <a:r>
              <a:rPr lang="en-US" sz="3600"/>
              <a:t>Write </a:t>
            </a:r>
            <a:r>
              <a:rPr lang="en-US" sz="3600" smtClean="0"/>
              <a:t>Easier, </a:t>
            </a:r>
            <a:r>
              <a:rPr lang="en-US" sz="3600" dirty="0"/>
              <a:t>Faster</a:t>
            </a:r>
            <a:r>
              <a:rPr lang="en-US" sz="3600"/>
              <a:t>, </a:t>
            </a:r>
            <a:r>
              <a:rPr lang="en-US" sz="3600" smtClean="0"/>
              <a:t>and Cleaner </a:t>
            </a:r>
            <a:r>
              <a:rPr lang="en-US" sz="3600" dirty="0"/>
              <a:t>JavaScript</a:t>
            </a:r>
          </a:p>
          <a:p>
            <a:endParaRPr lang="en-US" dirty="0"/>
          </a:p>
          <a:p>
            <a:endParaRPr lang="en-US" dirty="0"/>
          </a:p>
        </p:txBody>
      </p:sp>
      <p:sp>
        <p:nvSpPr>
          <p:cNvPr id="2" name="TextBox 1"/>
          <p:cNvSpPr txBox="1"/>
          <p:nvPr/>
        </p:nvSpPr>
        <p:spPr>
          <a:xfrm>
            <a:off x="199717" y="2374710"/>
            <a:ext cx="3280065" cy="923330"/>
          </a:xfrm>
          <a:prstGeom prst="rect">
            <a:avLst/>
          </a:prstGeom>
          <a:noFill/>
        </p:spPr>
        <p:txBody>
          <a:bodyPr wrap="none" rtlCol="0">
            <a:spAutoFit/>
          </a:bodyPr>
          <a:lstStyle/>
          <a:p>
            <a:r>
              <a:rPr lang="en-US" sz="5400" dirty="0" smtClean="0">
                <a:solidFill>
                  <a:schemeClr val="bg1">
                    <a:lumMod val="75000"/>
                    <a:lumOff val="25000"/>
                  </a:schemeClr>
                </a:solidFill>
              </a:rPr>
              <a:t>IN SHORT :</a:t>
            </a:r>
            <a:endParaRPr lang="en-US" sz="5400" dirty="0">
              <a:solidFill>
                <a:schemeClr val="bg1">
                  <a:lumMod val="75000"/>
                  <a:lumOff val="25000"/>
                </a:schemeClr>
              </a:solidFill>
            </a:endParaRP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934949" y="5632297"/>
            <a:ext cx="1063068" cy="1063068"/>
          </a:xfrm>
          <a:prstGeom prst="rect">
            <a:avLst/>
          </a:prstGeom>
        </p:spPr>
      </p:pic>
    </p:spTree>
    <p:extLst>
      <p:ext uri="{BB962C8B-B14F-4D97-AF65-F5344CB8AC3E}">
        <p14:creationId xmlns:p14="http://schemas.microsoft.com/office/powerpoint/2010/main" val="2775245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661" y="4467615"/>
            <a:ext cx="9905998" cy="1478570"/>
          </a:xfrm>
        </p:spPr>
        <p:txBody>
          <a:bodyPr>
            <a:normAutofit/>
          </a:bodyPr>
          <a:lstStyle/>
          <a:p>
            <a:pPr algn="ctr"/>
            <a:r>
              <a:rPr lang="en-US" sz="4800" b="1" dirty="0">
                <a:solidFill>
                  <a:schemeClr val="bg1">
                    <a:lumMod val="75000"/>
                    <a:lumOff val="25000"/>
                  </a:schemeClr>
                </a:solidFill>
              </a:rPr>
              <a:t>Thank </a:t>
            </a:r>
            <a:r>
              <a:rPr lang="en-US" sz="4800" b="1" dirty="0"/>
              <a:t>You for </a:t>
            </a:r>
            <a:r>
              <a:rPr lang="en-US" sz="4800" b="1" dirty="0" smtClean="0"/>
              <a:t>Listening</a:t>
            </a:r>
            <a:r>
              <a:rPr lang="en-US" sz="4800" b="1" dirty="0"/>
              <a:t/>
            </a:r>
            <a:br>
              <a:rPr lang="en-US" sz="4800" b="1" dirty="0"/>
            </a:br>
            <a:r>
              <a:rPr lang="en-US" sz="4800" b="1" dirty="0" smtClean="0">
                <a:solidFill>
                  <a:srgbClr val="FFC000"/>
                </a:solidFill>
              </a:rPr>
              <a:t>have</a:t>
            </a:r>
            <a:r>
              <a:rPr lang="en-US" sz="4800" b="1" dirty="0" smtClean="0"/>
              <a:t> a nice weekend</a:t>
            </a:r>
            <a:endParaRPr lang="en-US" sz="4800" dirty="0"/>
          </a:p>
        </p:txBody>
      </p:sp>
      <p:sp>
        <p:nvSpPr>
          <p:cNvPr id="4" name="TextBox 3"/>
          <p:cNvSpPr txBox="1"/>
          <p:nvPr/>
        </p:nvSpPr>
        <p:spPr>
          <a:xfrm>
            <a:off x="4855934" y="6200775"/>
            <a:ext cx="2194383" cy="369332"/>
          </a:xfrm>
          <a:prstGeom prst="rect">
            <a:avLst/>
          </a:prstGeom>
          <a:noFill/>
        </p:spPr>
        <p:txBody>
          <a:bodyPr wrap="none" rtlCol="0">
            <a:spAutoFit/>
          </a:bodyPr>
          <a:lstStyle/>
          <a:p>
            <a:r>
              <a:rPr lang="en-US" dirty="0" smtClean="0"/>
              <a:t>By Hassan Alshamrani</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292" y="391070"/>
            <a:ext cx="7029666" cy="3949250"/>
          </a:xfrm>
          <a:prstGeom prst="rect">
            <a:avLst/>
          </a:prstGeom>
        </p:spPr>
      </p:pic>
    </p:spTree>
    <p:extLst>
      <p:ext uri="{BB962C8B-B14F-4D97-AF65-F5344CB8AC3E}">
        <p14:creationId xmlns:p14="http://schemas.microsoft.com/office/powerpoint/2010/main" val="12023297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35" y="618518"/>
            <a:ext cx="9905998" cy="1478570"/>
          </a:xfrm>
        </p:spPr>
        <p:txBody>
          <a:bodyPr/>
          <a:lstStyle/>
          <a:p>
            <a:pPr algn="ctr"/>
            <a:r>
              <a:rPr lang="en-US" dirty="0">
                <a:solidFill>
                  <a:schemeClr val="bg1">
                    <a:lumMod val="75000"/>
                    <a:lumOff val="25000"/>
                  </a:schemeClr>
                </a:solidFill>
              </a:rPr>
              <a:t>references</a:t>
            </a:r>
          </a:p>
        </p:txBody>
      </p:sp>
      <p:sp>
        <p:nvSpPr>
          <p:cNvPr id="3" name="Content Placeholder 2"/>
          <p:cNvSpPr>
            <a:spLocks noGrp="1"/>
          </p:cNvSpPr>
          <p:nvPr>
            <p:ph idx="1"/>
          </p:nvPr>
        </p:nvSpPr>
        <p:spPr>
          <a:xfrm>
            <a:off x="678835" y="2281760"/>
            <a:ext cx="9905999" cy="3541714"/>
          </a:xfrm>
        </p:spPr>
        <p:txBody>
          <a:bodyPr/>
          <a:lstStyle/>
          <a:p>
            <a:r>
              <a:rPr lang="en-US" dirty="0">
                <a:hlinkClick r:id="rId2"/>
              </a:rPr>
              <a:t>https://</a:t>
            </a:r>
            <a:r>
              <a:rPr lang="en-US" dirty="0" smtClean="0">
                <a:hlinkClick r:id="rId2"/>
              </a:rPr>
              <a:t>www.quora.com/What-are-the-advantages-of-using-TypeScript</a:t>
            </a:r>
            <a:endParaRPr lang="en-US" dirty="0" smtClean="0"/>
          </a:p>
          <a:p>
            <a:r>
              <a:rPr lang="en-US" dirty="0">
                <a:hlinkClick r:id="rId3"/>
              </a:rPr>
              <a:t>https://www.upwork.com/hiring/development/typescript-coffeescript-two-tools-to-write-faster-cleaner-javascript</a:t>
            </a:r>
            <a:r>
              <a:rPr lang="en-US" dirty="0" smtClean="0">
                <a:hlinkClick r:id="rId3"/>
              </a:rPr>
              <a:t>/</a:t>
            </a:r>
            <a:endParaRPr lang="en-US" dirty="0" smtClean="0"/>
          </a:p>
          <a:p>
            <a:pPr marL="0" indent="0" algn="ctr">
              <a:buNone/>
            </a:pPr>
            <a:r>
              <a:rPr lang="mr-IN" sz="6000" dirty="0" smtClean="0">
                <a:solidFill>
                  <a:srgbClr val="FFC000"/>
                </a:solidFill>
              </a:rPr>
              <a:t>…</a:t>
            </a:r>
            <a:r>
              <a:rPr lang="en-US" sz="6000" dirty="0" smtClean="0">
                <a:solidFill>
                  <a:srgbClr val="FFC000"/>
                </a:solidFill>
              </a:rPr>
              <a:t>.</a:t>
            </a:r>
            <a:endParaRPr lang="en-US" sz="6000" dirty="0">
              <a:solidFill>
                <a:srgbClr val="FFC000"/>
              </a:solidFill>
            </a:endParaRPr>
          </a:p>
        </p:txBody>
      </p:sp>
    </p:spTree>
    <p:extLst>
      <p:ext uri="{BB962C8B-B14F-4D97-AF65-F5344CB8AC3E}">
        <p14:creationId xmlns:p14="http://schemas.microsoft.com/office/powerpoint/2010/main" val="19594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550" y="99904"/>
            <a:ext cx="9905998" cy="1478570"/>
          </a:xfrm>
        </p:spPr>
        <p:txBody>
          <a:bodyPr/>
          <a:lstStyle/>
          <a:p>
            <a:r>
              <a:rPr lang="en-US" sz="4000" dirty="0" smtClean="0">
                <a:solidFill>
                  <a:schemeClr val="bg1">
                    <a:lumMod val="75000"/>
                    <a:lumOff val="25000"/>
                  </a:schemeClr>
                </a:solidFill>
              </a:rPr>
              <a:t>What is TypeScript ?</a:t>
            </a:r>
            <a:endParaRPr lang="en-US" sz="4000" dirty="0">
              <a:solidFill>
                <a:schemeClr val="bg1">
                  <a:lumMod val="75000"/>
                  <a:lumOff val="25000"/>
                </a:schemeClr>
              </a:solidFill>
            </a:endParaRPr>
          </a:p>
        </p:txBody>
      </p:sp>
      <p:sp>
        <p:nvSpPr>
          <p:cNvPr id="3" name="Content Placeholder 2"/>
          <p:cNvSpPr>
            <a:spLocks noGrp="1"/>
          </p:cNvSpPr>
          <p:nvPr>
            <p:ph idx="1"/>
          </p:nvPr>
        </p:nvSpPr>
        <p:spPr>
          <a:xfrm>
            <a:off x="951255" y="1209983"/>
            <a:ext cx="11050588" cy="3541714"/>
          </a:xfrm>
        </p:spPr>
        <p:txBody>
          <a:bodyPr>
            <a:normAutofit/>
          </a:bodyPr>
          <a:lstStyle/>
          <a:p>
            <a:r>
              <a:rPr lang="en-US" sz="2800" dirty="0" smtClean="0"/>
              <a:t> </a:t>
            </a:r>
            <a:r>
              <a:rPr lang="en-US" sz="2800" dirty="0" smtClean="0">
                <a:solidFill>
                  <a:srgbClr val="FFC000"/>
                </a:solidFill>
              </a:rPr>
              <a:t>TypeScript </a:t>
            </a:r>
            <a:r>
              <a:rPr lang="en-US" sz="2800" dirty="0">
                <a:solidFill>
                  <a:srgbClr val="FFC000"/>
                </a:solidFill>
              </a:rPr>
              <a:t>is </a:t>
            </a:r>
            <a:r>
              <a:rPr lang="en-US" sz="2800" dirty="0"/>
              <a:t>an open-source programming language developed and maintained by Microsoft. It is a strict syntactical superset of JavaScript, and adds optional static typing to the language. TypeScript is designed for development of large applications and transcompiles to JavaScript.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8167" y="3541600"/>
            <a:ext cx="5648466" cy="3122887"/>
          </a:xfrm>
          <a:prstGeom prst="rect">
            <a:avLst/>
          </a:prstGeom>
        </p:spPr>
      </p:pic>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934949" y="5632297"/>
            <a:ext cx="1063068" cy="1063068"/>
          </a:xfrm>
          <a:prstGeom prst="rect">
            <a:avLst/>
          </a:prstGeom>
        </p:spPr>
      </p:pic>
    </p:spTree>
    <p:extLst>
      <p:ext uri="{BB962C8B-B14F-4D97-AF65-F5344CB8AC3E}">
        <p14:creationId xmlns:p14="http://schemas.microsoft.com/office/powerpoint/2010/main" val="201101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lumMod val="75000"/>
                    <a:lumOff val="25000"/>
                  </a:schemeClr>
                </a:solidFill>
              </a:rPr>
              <a:t>Installing typescript</a:t>
            </a:r>
            <a:endParaRPr lang="en-US" dirty="0">
              <a:solidFill>
                <a:schemeClr val="bg1">
                  <a:lumMod val="75000"/>
                  <a:lumOff val="25000"/>
                </a:schemeClr>
              </a:solidFill>
            </a:endParaRPr>
          </a:p>
        </p:txBody>
      </p:sp>
      <p:sp>
        <p:nvSpPr>
          <p:cNvPr id="4" name="Content Placeholder 3"/>
          <p:cNvSpPr>
            <a:spLocks noGrp="1"/>
          </p:cNvSpPr>
          <p:nvPr>
            <p:ph idx="1"/>
          </p:nvPr>
        </p:nvSpPr>
        <p:spPr>
          <a:xfrm>
            <a:off x="1523550" y="2106069"/>
            <a:ext cx="9905999" cy="2079352"/>
          </a:xfrm>
          <a:prstGeom prst="rect">
            <a:avLst/>
          </a:prstGeom>
        </p:spPr>
        <p:txBody>
          <a:bodyPr wrap="square">
            <a:spAutoFit/>
          </a:bodyPr>
          <a:lstStyle/>
          <a:p>
            <a:pPr marL="0" indent="0">
              <a:lnSpc>
                <a:spcPct val="200000"/>
              </a:lnSpc>
              <a:buNone/>
            </a:pPr>
            <a:r>
              <a:rPr lang="en-US" sz="2800" dirty="0">
                <a:ea typeface="Tw Cen MT Condensed Extra Bold" charset="0"/>
                <a:cs typeface="Tw Cen MT Condensed Extra Bold" charset="0"/>
              </a:rPr>
              <a:t>There are </a:t>
            </a:r>
            <a:r>
              <a:rPr lang="en-US" sz="2800" dirty="0">
                <a:solidFill>
                  <a:schemeClr val="bg1">
                    <a:lumMod val="75000"/>
                    <a:lumOff val="25000"/>
                  </a:schemeClr>
                </a:solidFill>
                <a:ea typeface="Tw Cen MT Condensed Extra Bold" charset="0"/>
                <a:cs typeface="Tw Cen MT Condensed Extra Bold" charset="0"/>
              </a:rPr>
              <a:t>two </a:t>
            </a:r>
            <a:r>
              <a:rPr lang="en-US" sz="2800" dirty="0">
                <a:ea typeface="Tw Cen MT Condensed Extra Bold" charset="0"/>
                <a:cs typeface="Tw Cen MT Condensed Extra Bold" charset="0"/>
              </a:rPr>
              <a:t>main ways to get </a:t>
            </a:r>
            <a:r>
              <a:rPr lang="en-US" sz="2800" dirty="0" smtClean="0">
                <a:ea typeface="Tw Cen MT Condensed Extra Bold" charset="0"/>
                <a:cs typeface="Tw Cen MT Condensed Extra Bold" charset="0"/>
              </a:rPr>
              <a:t>the TypeScript </a:t>
            </a:r>
            <a:r>
              <a:rPr lang="en-US" sz="2800" dirty="0">
                <a:ea typeface="Tw Cen MT Condensed Extra Bold" charset="0"/>
                <a:cs typeface="Tw Cen MT Condensed Extra Bold" charset="0"/>
              </a:rPr>
              <a:t>tools</a:t>
            </a:r>
            <a:r>
              <a:rPr lang="en-US" sz="2800" dirty="0" smtClean="0">
                <a:ea typeface="Tw Cen MT Condensed Extra Bold" charset="0"/>
                <a:cs typeface="Tw Cen MT Condensed Extra Bold" charset="0"/>
              </a:rPr>
              <a:t>:</a:t>
            </a:r>
            <a:endParaRPr lang="en-US" sz="2800" dirty="0">
              <a:ea typeface="Tw Cen MT Condensed Extra Bold" charset="0"/>
              <a:cs typeface="Tw Cen MT Condensed Extra Bold" charset="0"/>
            </a:endParaRPr>
          </a:p>
          <a:p>
            <a:pPr lvl="1">
              <a:buFont typeface="Arial" charset="0"/>
              <a:buChar char="•"/>
            </a:pPr>
            <a:r>
              <a:rPr lang="en-US" sz="2800" dirty="0" smtClean="0">
                <a:ea typeface="Tw Cen MT Condensed Extra Bold" charset="0"/>
                <a:cs typeface="Tw Cen MT Condensed Extra Bold" charset="0"/>
              </a:rPr>
              <a:t> </a:t>
            </a:r>
            <a:r>
              <a:rPr lang="en-US" sz="2800" dirty="0" smtClean="0">
                <a:solidFill>
                  <a:srgbClr val="FFC000"/>
                </a:solidFill>
                <a:ea typeface="Tw Cen MT Condensed Extra Bold" charset="0"/>
                <a:cs typeface="Tw Cen MT Condensed Extra Bold" charset="0"/>
              </a:rPr>
              <a:t>Via</a:t>
            </a:r>
            <a:r>
              <a:rPr lang="en-US" sz="2800" dirty="0" smtClean="0">
                <a:ea typeface="Tw Cen MT Condensed Extra Bold" charset="0"/>
                <a:cs typeface="Tw Cen MT Condensed Extra Bold" charset="0"/>
              </a:rPr>
              <a:t> </a:t>
            </a:r>
            <a:r>
              <a:rPr lang="en-US" sz="2800" dirty="0">
                <a:ea typeface="Tw Cen MT Condensed Extra Bold" charset="0"/>
                <a:cs typeface="Tw Cen MT Condensed Extra Bold" charset="0"/>
              </a:rPr>
              <a:t>npm (the Node.js package manager)</a:t>
            </a:r>
          </a:p>
          <a:p>
            <a:pPr lvl="1">
              <a:buFont typeface="Arial" charset="0"/>
              <a:buChar char="•"/>
            </a:pPr>
            <a:r>
              <a:rPr lang="en-US" sz="2800" dirty="0" smtClean="0">
                <a:ea typeface="Tw Cen MT Condensed Extra Bold" charset="0"/>
                <a:cs typeface="Tw Cen MT Condensed Extra Bold" charset="0"/>
              </a:rPr>
              <a:t> </a:t>
            </a:r>
            <a:r>
              <a:rPr lang="en-US" sz="2800" dirty="0" smtClean="0">
                <a:solidFill>
                  <a:srgbClr val="FFC000"/>
                </a:solidFill>
                <a:ea typeface="Tw Cen MT Condensed Extra Bold" charset="0"/>
                <a:cs typeface="Tw Cen MT Condensed Extra Bold" charset="0"/>
              </a:rPr>
              <a:t>By</a:t>
            </a:r>
            <a:r>
              <a:rPr lang="en-US" sz="2800" dirty="0" smtClean="0">
                <a:ea typeface="Tw Cen MT Condensed Extra Bold" charset="0"/>
                <a:cs typeface="Tw Cen MT Condensed Extra Bold" charset="0"/>
              </a:rPr>
              <a:t> </a:t>
            </a:r>
            <a:r>
              <a:rPr lang="en-US" sz="2800" dirty="0">
                <a:ea typeface="Tw Cen MT Condensed Extra Bold" charset="0"/>
                <a:cs typeface="Tw Cen MT Condensed Extra Bold" charset="0"/>
              </a:rPr>
              <a:t>installing TypeScript’s Visual Studio plugins</a:t>
            </a:r>
            <a:endParaRPr lang="en-US" sz="2800" b="0" i="0" dirty="0">
              <a:effectLst/>
              <a:ea typeface="Tw Cen MT Condensed Extra Bold" charset="0"/>
              <a:cs typeface="Tw Cen MT Condensed Extra Bold" charset="0"/>
            </a:endParaRPr>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934949" y="5632297"/>
            <a:ext cx="1063068" cy="1063068"/>
          </a:xfrm>
          <a:prstGeom prst="rect">
            <a:avLst/>
          </a:prstGeom>
        </p:spPr>
      </p:pic>
    </p:spTree>
    <p:extLst>
      <p:ext uri="{BB962C8B-B14F-4D97-AF65-F5344CB8AC3E}">
        <p14:creationId xmlns:p14="http://schemas.microsoft.com/office/powerpoint/2010/main" val="63432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0726" y="432116"/>
            <a:ext cx="9905998" cy="1478570"/>
          </a:xfrm>
        </p:spPr>
        <p:txBody>
          <a:bodyPr/>
          <a:lstStyle/>
          <a:p>
            <a:r>
              <a:rPr lang="en-US" dirty="0" smtClean="0">
                <a:solidFill>
                  <a:schemeClr val="bg1">
                    <a:lumMod val="75000"/>
                    <a:lumOff val="25000"/>
                  </a:schemeClr>
                </a:solidFill>
              </a:rPr>
              <a:t>How to work ?</a:t>
            </a:r>
            <a:endParaRPr lang="en-US" dirty="0">
              <a:solidFill>
                <a:schemeClr val="bg1">
                  <a:lumMod val="75000"/>
                  <a:lumOff val="25000"/>
                </a:schemeClr>
              </a:solidFill>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4461" b="8615"/>
          <a:stretch/>
        </p:blipFill>
        <p:spPr>
          <a:xfrm>
            <a:off x="1760561" y="2169994"/>
            <a:ext cx="8666328" cy="3411941"/>
          </a:xfrm>
          <a:prstGeom prst="rect">
            <a:avLst/>
          </a:prstGeom>
        </p:spPr>
      </p:pic>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934949" y="5632297"/>
            <a:ext cx="1063068" cy="1063068"/>
          </a:xfrm>
          <a:prstGeom prst="rect">
            <a:avLst/>
          </a:prstGeom>
        </p:spPr>
      </p:pic>
    </p:spTree>
    <p:extLst>
      <p:ext uri="{BB962C8B-B14F-4D97-AF65-F5344CB8AC3E}">
        <p14:creationId xmlns:p14="http://schemas.microsoft.com/office/powerpoint/2010/main" val="6986724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770917"/>
            <a:ext cx="9905998" cy="1478570"/>
          </a:xfrm>
        </p:spPr>
        <p:txBody>
          <a:bodyPr>
            <a:normAutofit/>
          </a:bodyPr>
          <a:lstStyle/>
          <a:p>
            <a:r>
              <a:rPr lang="en-US" dirty="0">
                <a:solidFill>
                  <a:schemeClr val="bg1">
                    <a:lumMod val="75000"/>
                    <a:lumOff val="25000"/>
                  </a:schemeClr>
                </a:solidFill>
              </a:rPr>
              <a:t>The benefits of using TypeScript</a:t>
            </a:r>
            <a:endParaRPr lang="en-US" dirty="0">
              <a:solidFill>
                <a:schemeClr val="bg1">
                  <a:lumMod val="75000"/>
                  <a:lumOff val="25000"/>
                </a:schemeClr>
              </a:solidFill>
            </a:endParaRPr>
          </a:p>
        </p:txBody>
      </p:sp>
      <p:sp>
        <p:nvSpPr>
          <p:cNvPr id="3" name="Content Placeholder 2"/>
          <p:cNvSpPr>
            <a:spLocks noGrp="1"/>
          </p:cNvSpPr>
          <p:nvPr>
            <p:ph idx="1"/>
          </p:nvPr>
        </p:nvSpPr>
        <p:spPr/>
        <p:txBody>
          <a:bodyPr>
            <a:normAutofit/>
          </a:bodyPr>
          <a:lstStyle/>
          <a:p>
            <a:r>
              <a:rPr lang="en-US" dirty="0" smtClean="0"/>
              <a:t>Typescript </a:t>
            </a:r>
            <a:r>
              <a:rPr lang="en-US" dirty="0">
                <a:solidFill>
                  <a:srgbClr val="FFC000"/>
                </a:solidFill>
              </a:rPr>
              <a:t>has the ability to </a:t>
            </a:r>
            <a:r>
              <a:rPr lang="en-US" dirty="0"/>
              <a:t>compile down to a version of JavaScript that runs on all browsers</a:t>
            </a:r>
            <a:r>
              <a:rPr lang="en-US" dirty="0" smtClean="0"/>
              <a:t>.</a:t>
            </a:r>
          </a:p>
          <a:p>
            <a:r>
              <a:rPr lang="en-US" dirty="0"/>
              <a:t>Writing clean, object-oriented code in JavaScript can be a bit difficult for anyone, even those with extensive experience in object oriented programming. Naturally, the complexity of the code increases as the size of the project grows. This is where </a:t>
            </a:r>
            <a:r>
              <a:rPr lang="en-US" dirty="0">
                <a:solidFill>
                  <a:srgbClr val="FFC000"/>
                </a:solidFill>
              </a:rPr>
              <a:t>Typescript wins over </a:t>
            </a:r>
            <a:r>
              <a:rPr lang="en-US" dirty="0" smtClean="0">
                <a:solidFill>
                  <a:srgbClr val="FFC000"/>
                </a:solidFill>
              </a:rPr>
              <a:t>JavaScript</a:t>
            </a:r>
            <a:r>
              <a:rPr lang="en-US" dirty="0" smtClean="0"/>
              <a:t> - you </a:t>
            </a:r>
            <a:r>
              <a:rPr lang="en-US" dirty="0"/>
              <a:t>can very easily write pure object-oriented code in Typescript with little knowledge.</a:t>
            </a:r>
            <a:endParaRPr lang="en-US" dirty="0" smtClean="0"/>
          </a:p>
          <a:p>
            <a:endParaRPr lang="en-US" dirty="0"/>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934949" y="5632297"/>
            <a:ext cx="1063068" cy="1063068"/>
          </a:xfrm>
          <a:prstGeom prst="rect">
            <a:avLst/>
          </a:prstGeom>
        </p:spPr>
      </p:pic>
    </p:spTree>
    <p:extLst>
      <p:ext uri="{BB962C8B-B14F-4D97-AF65-F5344CB8AC3E}">
        <p14:creationId xmlns:p14="http://schemas.microsoft.com/office/powerpoint/2010/main" val="647856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770917"/>
            <a:ext cx="9905998" cy="1478570"/>
          </a:xfrm>
        </p:spPr>
        <p:txBody>
          <a:bodyPr/>
          <a:lstStyle/>
          <a:p>
            <a:r>
              <a:rPr lang="en-US" dirty="0">
                <a:solidFill>
                  <a:schemeClr val="bg1">
                    <a:lumMod val="75000"/>
                    <a:lumOff val="25000"/>
                  </a:schemeClr>
                </a:solidFill>
              </a:rPr>
              <a:t>Why TypeScript writes cleaner JavaScript?</a:t>
            </a:r>
          </a:p>
        </p:txBody>
      </p:sp>
      <p:sp>
        <p:nvSpPr>
          <p:cNvPr id="3" name="Content Placeholder 2"/>
          <p:cNvSpPr>
            <a:spLocks noGrp="1"/>
          </p:cNvSpPr>
          <p:nvPr>
            <p:ph idx="1"/>
          </p:nvPr>
        </p:nvSpPr>
        <p:spPr>
          <a:xfrm>
            <a:off x="1250594" y="2247093"/>
            <a:ext cx="10322707" cy="3541714"/>
          </a:xfrm>
        </p:spPr>
        <p:txBody>
          <a:bodyPr>
            <a:normAutofit/>
          </a:bodyPr>
          <a:lstStyle/>
          <a:p>
            <a:r>
              <a:rPr lang="en-US" sz="3200" dirty="0" smtClean="0">
                <a:solidFill>
                  <a:srgbClr val="FFC000"/>
                </a:solidFill>
              </a:rPr>
              <a:t>BECAUSE</a:t>
            </a:r>
            <a:r>
              <a:rPr lang="en-US" sz="3200" dirty="0" smtClean="0"/>
              <a:t> when </a:t>
            </a:r>
            <a:r>
              <a:rPr lang="en-US" sz="3200" dirty="0"/>
              <a:t>type checking occurs. Static languages’ variables are type checked at compile time, with the added benefit that the compiler will spot any errors or bugs at this phase and reject the program. </a:t>
            </a: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934949" y="5632297"/>
            <a:ext cx="1063068" cy="1063068"/>
          </a:xfrm>
          <a:prstGeom prst="rect">
            <a:avLst/>
          </a:prstGeom>
        </p:spPr>
      </p:pic>
    </p:spTree>
    <p:extLst>
      <p:ext uri="{BB962C8B-B14F-4D97-AF65-F5344CB8AC3E}">
        <p14:creationId xmlns:p14="http://schemas.microsoft.com/office/powerpoint/2010/main" val="17654052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9460" y="485207"/>
            <a:ext cx="4665803" cy="599953"/>
          </a:xfrm>
          <a:ln>
            <a:noFill/>
          </a:ln>
        </p:spPr>
        <p:txBody>
          <a:bodyPr>
            <a:normAutofit fontScale="90000"/>
          </a:bodyPr>
          <a:lstStyle/>
          <a:p>
            <a:r>
              <a:rPr lang="en-US" dirty="0" smtClean="0">
                <a:solidFill>
                  <a:schemeClr val="bg1">
                    <a:lumMod val="75000"/>
                    <a:lumOff val="25000"/>
                  </a:schemeClr>
                </a:solidFill>
              </a:rPr>
              <a:t>TypeScript </a:t>
            </a:r>
            <a:r>
              <a:rPr lang="en-US" dirty="0" smtClean="0"/>
              <a:t>( </a:t>
            </a:r>
            <a:r>
              <a:rPr lang="en-US" dirty="0" smtClean="0">
                <a:solidFill>
                  <a:srgbClr val="FFC000"/>
                </a:solidFill>
              </a:rPr>
              <a:t>Example </a:t>
            </a:r>
            <a:r>
              <a:rPr lang="en-US" dirty="0" smtClean="0"/>
              <a:t>)</a:t>
            </a:r>
            <a:r>
              <a:rPr lang="en-US" dirty="0"/>
              <a:t/>
            </a:r>
            <a:br>
              <a:rPr lang="en-US" dirty="0"/>
            </a:b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2293" r="45590" b="2283"/>
          <a:stretch/>
        </p:blipFill>
        <p:spPr>
          <a:xfrm>
            <a:off x="2591441" y="1085160"/>
            <a:ext cx="6143125" cy="5414650"/>
          </a:xfrm>
          <a:prstGeom prst="rect">
            <a:avLst/>
          </a:prstGeom>
        </p:spPr>
      </p:pic>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934949" y="5632297"/>
            <a:ext cx="1063068" cy="1063068"/>
          </a:xfrm>
          <a:prstGeom prst="rect">
            <a:avLst/>
          </a:prstGeom>
        </p:spPr>
      </p:pic>
      <p:sp>
        <p:nvSpPr>
          <p:cNvPr id="8" name="Up Arrow 7"/>
          <p:cNvSpPr/>
          <p:nvPr/>
        </p:nvSpPr>
        <p:spPr>
          <a:xfrm>
            <a:off x="4080680" y="5681202"/>
            <a:ext cx="354842" cy="573206"/>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255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060" y="168142"/>
            <a:ext cx="10522423" cy="1478570"/>
          </a:xfrm>
        </p:spPr>
        <p:txBody>
          <a:bodyPr/>
          <a:lstStyle/>
          <a:p>
            <a:r>
              <a:rPr lang="en-US" dirty="0">
                <a:solidFill>
                  <a:schemeClr val="bg1">
                    <a:lumMod val="75000"/>
                    <a:lumOff val="25000"/>
                  </a:schemeClr>
                </a:solidFill>
              </a:rPr>
              <a:t>WHY DO FRONT-END DEVELOPERS USE </a:t>
            </a:r>
            <a:r>
              <a:rPr lang="en-US" dirty="0" smtClean="0">
                <a:solidFill>
                  <a:schemeClr val="bg1">
                    <a:lumMod val="75000"/>
                    <a:lumOff val="25000"/>
                  </a:schemeClr>
                </a:solidFill>
              </a:rPr>
              <a:t>TYPESCRIPT ?</a:t>
            </a:r>
            <a:endParaRPr lang="en-US" dirty="0">
              <a:solidFill>
                <a:schemeClr val="bg1">
                  <a:lumMod val="75000"/>
                  <a:lumOff val="25000"/>
                </a:schemeClr>
              </a:solidFill>
            </a:endParaRPr>
          </a:p>
        </p:txBody>
      </p:sp>
      <p:sp>
        <p:nvSpPr>
          <p:cNvPr id="3" name="Content Placeholder 2"/>
          <p:cNvSpPr>
            <a:spLocks noGrp="1"/>
          </p:cNvSpPr>
          <p:nvPr>
            <p:ph idx="1"/>
          </p:nvPr>
        </p:nvSpPr>
        <p:spPr>
          <a:xfrm>
            <a:off x="944060" y="1253202"/>
            <a:ext cx="11053957" cy="2882071"/>
          </a:xfrm>
        </p:spPr>
        <p:txBody>
          <a:bodyPr>
            <a:noAutofit/>
          </a:bodyPr>
          <a:lstStyle/>
          <a:p>
            <a:r>
              <a:rPr lang="en-US" sz="2800" dirty="0"/>
              <a:t>TypeScript is alternative to coding in “pure” JavaScript. Like many scripting languages, JavaScript has its quirks, and it can get verbose. The more code you write, the greater the chance that it can get tangled, repetitive, or buggy. </a:t>
            </a:r>
            <a:r>
              <a:rPr lang="en-US" sz="2800" dirty="0" smtClean="0"/>
              <a:t>This tool </a:t>
            </a:r>
            <a:r>
              <a:rPr lang="en-US" sz="2800" dirty="0"/>
              <a:t>make writing JavaScript </a:t>
            </a:r>
            <a:r>
              <a:rPr lang="en-US" sz="2800" dirty="0">
                <a:solidFill>
                  <a:srgbClr val="FFC000"/>
                </a:solidFill>
              </a:rPr>
              <a:t>quicker, easier to read, cleaner, and scalable.</a:t>
            </a:r>
            <a:endParaRPr lang="en-US" sz="2800" dirty="0">
              <a:solidFill>
                <a:srgbClr val="FFC000"/>
              </a:solidFill>
            </a:endParaRP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934949" y="5632297"/>
            <a:ext cx="1063068" cy="1063068"/>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1249" y="3493827"/>
            <a:ext cx="5786650" cy="3201538"/>
          </a:xfrm>
          <a:prstGeom prst="rect">
            <a:avLst/>
          </a:prstGeom>
        </p:spPr>
      </p:pic>
    </p:spTree>
    <p:extLst>
      <p:ext uri="{BB962C8B-B14F-4D97-AF65-F5344CB8AC3E}">
        <p14:creationId xmlns:p14="http://schemas.microsoft.com/office/powerpoint/2010/main" val="142746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199" y="2618767"/>
            <a:ext cx="4445000" cy="1478570"/>
          </a:xfrm>
        </p:spPr>
        <p:txBody>
          <a:bodyPr>
            <a:normAutofit/>
          </a:bodyPr>
          <a:lstStyle/>
          <a:p>
            <a:r>
              <a:rPr lang="en-US" sz="6000" dirty="0" smtClean="0">
                <a:solidFill>
                  <a:srgbClr val="FFC000"/>
                </a:solidFill>
              </a:rPr>
              <a:t>Let’s</a:t>
            </a:r>
            <a:r>
              <a:rPr lang="en-US" sz="6000" dirty="0" smtClean="0"/>
              <a:t> </a:t>
            </a:r>
            <a:r>
              <a:rPr lang="en-US" sz="6000" dirty="0" smtClean="0">
                <a:solidFill>
                  <a:schemeClr val="bg1">
                    <a:lumMod val="75000"/>
                    <a:lumOff val="25000"/>
                  </a:schemeClr>
                </a:solidFill>
              </a:rPr>
              <a:t>try</a:t>
            </a:r>
            <a:r>
              <a:rPr lang="en-US" sz="6000" dirty="0" smtClean="0"/>
              <a:t> it</a:t>
            </a:r>
            <a:endParaRPr lang="en-US" sz="6000"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934949" y="5632297"/>
            <a:ext cx="1063068" cy="1063068"/>
          </a:xfrm>
          <a:prstGeom prst="rect">
            <a:avLst/>
          </a:prstGeom>
        </p:spPr>
      </p:pic>
    </p:spTree>
    <p:extLst>
      <p:ext uri="{BB962C8B-B14F-4D97-AF65-F5344CB8AC3E}">
        <p14:creationId xmlns:p14="http://schemas.microsoft.com/office/powerpoint/2010/main" val="1784428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2783</TotalTime>
  <Words>400</Words>
  <Application>Microsoft Macintosh PowerPoint</Application>
  <PresentationFormat>Widescreen</PresentationFormat>
  <Paragraphs>34</Paragraphs>
  <Slides>12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Mangal</vt:lpstr>
      <vt:lpstr>Trebuchet MS</vt:lpstr>
      <vt:lpstr>Tw Cen MT</vt:lpstr>
      <vt:lpstr>Tw Cen MT Condensed Extra Bold</vt:lpstr>
      <vt:lpstr>Arial</vt:lpstr>
      <vt:lpstr>Circuit</vt:lpstr>
      <vt:lpstr>TypeScript</vt:lpstr>
      <vt:lpstr>What is TypeScript ?</vt:lpstr>
      <vt:lpstr>Installing typescript</vt:lpstr>
      <vt:lpstr>How to work ?</vt:lpstr>
      <vt:lpstr>The benefits of using TypeScript</vt:lpstr>
      <vt:lpstr>Why TypeScript writes cleaner JavaScript?</vt:lpstr>
      <vt:lpstr>TypeScript ( Example ) </vt:lpstr>
      <vt:lpstr>WHY DO FRONT-END DEVELOPERS USE TYPESCRIPT ?</vt:lpstr>
      <vt:lpstr>Let’s try it</vt:lpstr>
      <vt:lpstr>PowerPoint Presentation</vt:lpstr>
      <vt:lpstr>Thank You for Listening have a nice weekend</vt:lpstr>
      <vt:lpstr>references</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CASE Statement</dc:title>
  <dc:creator>mя 7ŝooη .</dc:creator>
  <cp:lastModifiedBy>mя 7ŝooη .</cp:lastModifiedBy>
  <cp:revision>31</cp:revision>
  <dcterms:created xsi:type="dcterms:W3CDTF">2019-02-14T21:58:02Z</dcterms:created>
  <dcterms:modified xsi:type="dcterms:W3CDTF">2019-04-25T20:49:31Z</dcterms:modified>
</cp:coreProperties>
</file>