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8" r:id="rId3"/>
    <p:sldId id="257" r:id="rId4"/>
    <p:sldId id="335" r:id="rId5"/>
    <p:sldId id="379" r:id="rId6"/>
    <p:sldId id="380" r:id="rId7"/>
    <p:sldId id="279" r:id="rId8"/>
    <p:sldId id="338" r:id="rId9"/>
    <p:sldId id="337" r:id="rId10"/>
    <p:sldId id="294" r:id="rId11"/>
    <p:sldId id="263" r:id="rId12"/>
    <p:sldId id="367" r:id="rId13"/>
    <p:sldId id="365" r:id="rId14"/>
    <p:sldId id="371" r:id="rId15"/>
    <p:sldId id="370" r:id="rId16"/>
    <p:sldId id="366" r:id="rId17"/>
    <p:sldId id="374" r:id="rId18"/>
    <p:sldId id="368" r:id="rId19"/>
    <p:sldId id="339" r:id="rId20"/>
    <p:sldId id="340" r:id="rId21"/>
    <p:sldId id="350" r:id="rId22"/>
    <p:sldId id="369" r:id="rId23"/>
    <p:sldId id="346" r:id="rId24"/>
    <p:sldId id="352" r:id="rId25"/>
    <p:sldId id="353" r:id="rId26"/>
    <p:sldId id="354" r:id="rId27"/>
    <p:sldId id="347" r:id="rId28"/>
    <p:sldId id="348" r:id="rId29"/>
    <p:sldId id="349" r:id="rId30"/>
    <p:sldId id="355" r:id="rId31"/>
    <p:sldId id="361" r:id="rId32"/>
    <p:sldId id="378" r:id="rId33"/>
    <p:sldId id="377" r:id="rId34"/>
    <p:sldId id="372" r:id="rId35"/>
    <p:sldId id="373" r:id="rId36"/>
    <p:sldId id="271" r:id="rId37"/>
    <p:sldId id="360" r:id="rId38"/>
    <p:sldId id="272" r:id="rId39"/>
    <p:sldId id="273" r:id="rId40"/>
    <p:sldId id="274" r:id="rId41"/>
    <p:sldId id="275" r:id="rId42"/>
    <p:sldId id="276" r:id="rId43"/>
    <p:sldId id="375" r:id="rId44"/>
    <p:sldId id="363" r:id="rId45"/>
    <p:sldId id="376" r:id="rId46"/>
    <p:sldId id="264" r:id="rId47"/>
    <p:sldId id="298" r:id="rId48"/>
    <p:sldId id="297" r:id="rId49"/>
    <p:sldId id="296" r:id="rId50"/>
    <p:sldId id="299" r:id="rId51"/>
    <p:sldId id="282" r:id="rId52"/>
    <p:sldId id="300" r:id="rId53"/>
    <p:sldId id="283" r:id="rId54"/>
    <p:sldId id="305" r:id="rId55"/>
    <p:sldId id="325" r:id="rId56"/>
    <p:sldId id="316" r:id="rId57"/>
    <p:sldId id="326" r:id="rId58"/>
    <p:sldId id="327" r:id="rId59"/>
    <p:sldId id="318" r:id="rId60"/>
    <p:sldId id="307" r:id="rId61"/>
    <p:sldId id="328" r:id="rId62"/>
    <p:sldId id="329" r:id="rId63"/>
    <p:sldId id="319" r:id="rId64"/>
    <p:sldId id="320" r:id="rId65"/>
    <p:sldId id="308" r:id="rId66"/>
    <p:sldId id="309" r:id="rId67"/>
    <p:sldId id="310" r:id="rId68"/>
    <p:sldId id="311" r:id="rId69"/>
    <p:sldId id="330" r:id="rId70"/>
    <p:sldId id="331" r:id="rId71"/>
    <p:sldId id="322" r:id="rId72"/>
    <p:sldId id="332" r:id="rId73"/>
    <p:sldId id="323" r:id="rId74"/>
    <p:sldId id="313" r:id="rId75"/>
    <p:sldId id="314" r:id="rId76"/>
    <p:sldId id="315" r:id="rId77"/>
    <p:sldId id="281" r:id="rId78"/>
    <p:sldId id="303" r:id="rId79"/>
    <p:sldId id="286" r:id="rId80"/>
    <p:sldId id="292" r:id="rId81"/>
    <p:sldId id="287" r:id="rId82"/>
    <p:sldId id="288" r:id="rId83"/>
    <p:sldId id="289" r:id="rId84"/>
    <p:sldId id="321" r:id="rId85"/>
    <p:sldId id="381" r:id="rId86"/>
    <p:sldId id="382" r:id="rId87"/>
    <p:sldId id="383" r:id="rId88"/>
    <p:sldId id="384"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4" autoAdjust="0"/>
    <p:restoredTop sz="72414" autoAdjust="0"/>
  </p:normalViewPr>
  <p:slideViewPr>
    <p:cSldViewPr snapToGrid="0">
      <p:cViewPr varScale="1">
        <p:scale>
          <a:sx n="53" d="100"/>
          <a:sy n="53" d="100"/>
        </p:scale>
        <p:origin x="15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“Quản lý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là một web application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Hiện tại thì datacenter mua địa chỉ IP theo vùng.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err="1" smtClean="0"/>
              <a:t>Với</a:t>
            </a:r>
            <a:r>
              <a:rPr lang="en-US" baseline="0" dirty="0" smtClean="0"/>
              <a:t> </a:t>
            </a:r>
            <a:r>
              <a:rPr lang="en-US" baseline="0" dirty="0" err="1" smtClean="0"/>
              <a:t>dãy</a:t>
            </a:r>
            <a:r>
              <a:rPr lang="en-US" baseline="0" dirty="0" smtClean="0"/>
              <a:t> IP 120.72.85.0/26</a:t>
            </a:r>
          </a:p>
          <a:p>
            <a:pPr marL="0" indent="0">
              <a:buNone/>
            </a:pPr>
            <a:r>
              <a:rPr lang="en-US" baseline="0" dirty="0" smtClean="0"/>
              <a:t>Ở </a:t>
            </a:r>
            <a:r>
              <a:rPr lang="en-US" baseline="0" dirty="0" err="1" smtClean="0"/>
              <a:t>đây</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thông</a:t>
            </a:r>
            <a:r>
              <a:rPr lang="en-US" baseline="0" dirty="0" smtClean="0">
                <a:sym typeface="Wingdings" panose="05000000000000000000" pitchFamily="2" charset="2"/>
              </a:rPr>
              <a:t> </a:t>
            </a:r>
            <a:r>
              <a:rPr lang="en-US" baseline="0" dirty="0" err="1" smtClean="0">
                <a:sym typeface="Wingdings" panose="05000000000000000000" pitchFamily="2" charset="2"/>
              </a:rPr>
              <a:t>báo</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IP 120.72.85.6 </a:t>
            </a:r>
            <a:r>
              <a:rPr lang="en-US" baseline="0" dirty="0" err="1" smtClean="0">
                <a:sym typeface="Wingdings" panose="05000000000000000000" pitchFamily="2" charset="2"/>
              </a:rPr>
              <a:t>bị</a:t>
            </a:r>
            <a:r>
              <a:rPr lang="en-US" baseline="0" dirty="0" smtClean="0">
                <a:sym typeface="Wingdings" panose="05000000000000000000" pitchFamily="2" charset="2"/>
              </a:rPr>
              <a:t> </a:t>
            </a:r>
            <a:r>
              <a:rPr lang="en-US" baseline="0" dirty="0" err="1" smtClean="0">
                <a:sym typeface="Wingdings" panose="05000000000000000000" pitchFamily="2" charset="2"/>
              </a:rPr>
              <a:t>tấn</a:t>
            </a:r>
            <a:r>
              <a:rPr lang="en-US" baseline="0" dirty="0" smtClean="0">
                <a:sym typeface="Wingdings" panose="05000000000000000000" pitchFamily="2" charset="2"/>
              </a:rPr>
              <a:t> </a:t>
            </a:r>
            <a:r>
              <a:rPr lang="en-US" baseline="0" dirty="0" err="1" smtClean="0">
                <a:sym typeface="Wingdings" panose="05000000000000000000" pitchFamily="2" charset="2"/>
              </a:rPr>
              <a:t>công</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kỹ</a:t>
            </a:r>
            <a:r>
              <a:rPr lang="en-US" baseline="0" dirty="0" smtClean="0">
                <a:sym typeface="Wingdings" panose="05000000000000000000" pitchFamily="2" charset="2"/>
              </a:rPr>
              <a:t> </a:t>
            </a:r>
            <a:r>
              <a:rPr lang="en-US" baseline="0" dirty="0" err="1" smtClean="0">
                <a:sym typeface="Wingdings" panose="05000000000000000000" pitchFamily="2" charset="2"/>
              </a:rPr>
              <a:t>thuật</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rùi</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nhờ</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datacenter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mặt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IP và không gian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trực tiếp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đến toàn bộ quy trình add server</a:t>
            </a:r>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Quy trình xử lý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33877406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về công nghệ sử dụng.</a:t>
            </a:r>
          </a:p>
          <a:p>
            <a:r>
              <a:rPr lang="en-US" baseline="0" dirty="0" smtClean="0"/>
              <a:t>Dùng scheduler để generate </a:t>
            </a:r>
            <a:r>
              <a:rPr lang="en-US" baseline="0" dirty="0" err="1" smtClean="0"/>
              <a:t>assignedshift</a:t>
            </a:r>
            <a:r>
              <a:rPr lang="en-US" baseline="0" dirty="0" smtClean="0"/>
              <a:t> (set up ban đầu sẽ thêm ở file </a:t>
            </a:r>
            <a:r>
              <a:rPr lang="en-US" baseline="0" dirty="0" err="1" smtClean="0"/>
              <a:t>config</a:t>
            </a:r>
            <a:r>
              <a:rPr lang="en-US" baseline="0" dirty="0" smtClean="0"/>
              <a:t>, ghi ra)</a:t>
            </a:r>
          </a:p>
          <a:p>
            <a:r>
              <a:rPr lang="en-US" baseline="0" dirty="0" smtClean="0"/>
              <a:t>Dùng </a:t>
            </a:r>
            <a:r>
              <a:rPr lang="en-US" baseline="0" dirty="0" err="1" smtClean="0"/>
              <a:t>signalR</a:t>
            </a:r>
            <a:r>
              <a:rPr lang="en-US" baseline="0" dirty="0" smtClean="0"/>
              <a:t> để thông báo tình trạng request và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4075870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1032867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478542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82</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83</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85</a:t>
            </a:fld>
            <a:endParaRPr lang="en-US"/>
          </a:p>
        </p:txBody>
      </p:sp>
    </p:spTree>
    <p:extLst>
      <p:ext uri="{BB962C8B-B14F-4D97-AF65-F5344CB8AC3E}">
        <p14:creationId xmlns:p14="http://schemas.microsoft.com/office/powerpoint/2010/main" val="3955745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Để  giúp khắc phục những vấn đề trên, chúng tôi đã cho ra đời hệ thống có tên IMS.</a:t>
            </a:r>
          </a:p>
          <a:p>
            <a:r>
              <a:rPr lang="en-US" baseline="0" dirty="0" smtClean="0"/>
              <a:t>Hệ thống giúp thông tin tương tác với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86</a:t>
            </a:fld>
            <a:endParaRPr lang="en-US"/>
          </a:p>
        </p:txBody>
      </p:sp>
    </p:spTree>
    <p:extLst>
      <p:ext uri="{BB962C8B-B14F-4D97-AF65-F5344CB8AC3E}">
        <p14:creationId xmlns:p14="http://schemas.microsoft.com/office/powerpoint/2010/main" val="34886373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87</a:t>
            </a:fld>
            <a:endParaRPr lang="en-US"/>
          </a:p>
        </p:txBody>
      </p:sp>
    </p:spTree>
    <p:extLst>
      <p:ext uri="{BB962C8B-B14F-4D97-AF65-F5344CB8AC3E}">
        <p14:creationId xmlns:p14="http://schemas.microsoft.com/office/powerpoint/2010/main" val="23537340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88</a:t>
            </a:fld>
            <a:endParaRPr lang="en-US"/>
          </a:p>
        </p:txBody>
      </p:sp>
    </p:spTree>
    <p:extLst>
      <p:ext uri="{BB962C8B-B14F-4D97-AF65-F5344CB8AC3E}">
        <p14:creationId xmlns:p14="http://schemas.microsoft.com/office/powerpoint/2010/main" val="2588370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của việc sử dụng hệ thống IMS là, thứ nhất về phía datacenter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tiện lợi và nhanh chóng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en-US" dirty="0" smtClean="0"/>
              <a:t>Hệ</a:t>
            </a:r>
            <a:r>
              <a:rPr lang="en-US" baseline="0" dirty="0" smtClean="0"/>
              <a:t> thống cho phép khách hàng tạo request. </a:t>
            </a: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38690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jpe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5.png"/><Relationship Id="rId4" Type="http://schemas.openxmlformats.org/officeDocument/2006/relationships/image" Target="../media/image34.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4.jpeg"/><Relationship Id="rId4" Type="http://schemas.openxmlformats.org/officeDocument/2006/relationships/image" Target="../media/image35.png"/><Relationship Id="rId9" Type="http://schemas.openxmlformats.org/officeDocument/2006/relationships/image" Target="../media/image36.png"/></Relationships>
</file>

<file path=ppt/slides/_rels/slide5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8.png"/><Relationship Id="rId12"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5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5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58.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3.png"/><Relationship Id="rId12"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44.png"/><Relationship Id="rId4" Type="http://schemas.openxmlformats.org/officeDocument/2006/relationships/image" Target="../media/image35.png"/><Relationship Id="rId9" Type="http://schemas.openxmlformats.org/officeDocument/2006/relationships/image" Target="../media/image42.png"/></Relationships>
</file>

<file path=ppt/slides/_rels/slide59.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5.png"/><Relationship Id="rId3" Type="http://schemas.openxmlformats.org/officeDocument/2006/relationships/image" Target="../media/image45.png"/><Relationship Id="rId7" Type="http://schemas.openxmlformats.org/officeDocument/2006/relationships/image" Target="../media/image46.png"/><Relationship Id="rId12"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34.jpeg"/><Relationship Id="rId11" Type="http://schemas.openxmlformats.org/officeDocument/2006/relationships/image" Target="../media/image49.png"/><Relationship Id="rId5" Type="http://schemas.openxmlformats.org/officeDocument/2006/relationships/image" Target="../media/image35.png"/><Relationship Id="rId15" Type="http://schemas.openxmlformats.org/officeDocument/2006/relationships/image" Target="../media/image24.png"/><Relationship Id="rId10" Type="http://schemas.openxmlformats.org/officeDocument/2006/relationships/image" Target="../media/image48.png"/><Relationship Id="rId4" Type="http://schemas.openxmlformats.org/officeDocument/2006/relationships/image" Target="../media/image29.png"/><Relationship Id="rId9" Type="http://schemas.openxmlformats.org/officeDocument/2006/relationships/image" Target="../media/image47.pn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notesSlide" Target="../notesSlides/notesSlide6.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6.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6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6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62.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2.png"/><Relationship Id="rId12"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55.png"/><Relationship Id="rId4" Type="http://schemas.openxmlformats.org/officeDocument/2006/relationships/image" Target="../media/image35.png"/><Relationship Id="rId9" Type="http://schemas.openxmlformats.org/officeDocument/2006/relationships/image" Target="../media/image54.png"/></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4.jpeg"/></Relationships>
</file>

<file path=ppt/slides/_rels/slide6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4.png"/><Relationship Id="rId4" Type="http://schemas.openxmlformats.org/officeDocument/2006/relationships/image" Target="../media/image34.jpeg"/><Relationship Id="rId9" Type="http://schemas.openxmlformats.org/officeDocument/2006/relationships/image" Target="../media/image6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2.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35.png"/></Relationships>
</file>

<file path=ppt/slides/_rels/slide7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184912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a:t>
            </a:r>
            <a:r>
              <a:rPr lang="en-US" sz="2400" dirty="0" smtClean="0">
                <a:solidFill>
                  <a:schemeClr val="tx1"/>
                </a:solidFill>
                <a:latin typeface="Cambria" panose="02040503050406030204" pitchFamily="18" charset="0"/>
              </a:rPr>
              <a:t>staff</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buys IP Address by range. </a:t>
            </a:r>
          </a:p>
          <a:p>
            <a:pPr algn="l"/>
            <a:r>
              <a:rPr lang="en-US" sz="3500" dirty="0" smtClean="0">
                <a:latin typeface="Cambria" panose="02040503050406030204" pitchFamily="18" charset="0"/>
              </a:rPr>
              <a:t>Example: 120.72.85.0/26</a:t>
            </a: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77014518"/>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Input of User</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120.72.85.5/26</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120.72.85.70/26</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120.72.85.150/26</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120.72.85.200/26</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81597660"/>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a16="http://schemas.microsoft.com/office/drawing/2014/main"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a16="http://schemas.microsoft.com/office/drawing/2014/main" val="10000"/>
                  </a:ext>
                </a:extLst>
              </a:tr>
              <a:tr h="556386">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120.72.85.0</a:t>
                      </a:r>
                      <a:r>
                        <a:rPr lang="en-US" sz="2800" b="1" baseline="0" dirty="0" smtClean="0">
                          <a:solidFill>
                            <a:srgbClr val="FF0000"/>
                          </a:solidFill>
                          <a:effectLst>
                            <a:outerShdw blurRad="38100" dist="38100" dir="2700000" algn="tl">
                              <a:srgbClr val="000000">
                                <a:alpha val="43137"/>
                              </a:srgbClr>
                            </a:outerShdw>
                          </a:effectLst>
                          <a:latin typeface="Cambria" panose="02040503050406030204" pitchFamily="18" charset="0"/>
                        </a:rPr>
                        <a:t> =&gt;</a:t>
                      </a: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 120.72.85.63</a:t>
                      </a:r>
                      <a:endParaRPr lang="en-US" sz="2800"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r h="513587">
                <a:tc>
                  <a:txBody>
                    <a:bodyPr/>
                    <a:lstStyle/>
                    <a:p>
                      <a:pPr algn="ctr"/>
                      <a:r>
                        <a:rPr lang="en-US" sz="2800" dirty="0" smtClean="0"/>
                        <a:t>120.72.85.64</a:t>
                      </a:r>
                      <a:r>
                        <a:rPr lang="en-US" sz="2800" baseline="0" dirty="0" smtClean="0"/>
                        <a:t> =&gt; 120.72.85.127</a:t>
                      </a:r>
                      <a:endParaRPr lang="en-US" sz="2800" dirty="0"/>
                    </a:p>
                  </a:txBody>
                  <a:tcPr/>
                </a:tc>
                <a:extLst>
                  <a:ext uri="{0D108BD9-81ED-4DB2-BD59-A6C34878D82A}">
                    <a16:rowId xmlns:a16="http://schemas.microsoft.com/office/drawing/2014/main" val="10002"/>
                  </a:ext>
                </a:extLst>
              </a:tr>
              <a:tr h="513587">
                <a:tc>
                  <a:txBody>
                    <a:bodyPr/>
                    <a:lstStyle/>
                    <a:p>
                      <a:pPr algn="ctr"/>
                      <a:r>
                        <a:rPr lang="en-US" sz="2800" dirty="0" smtClean="0"/>
                        <a:t>120.72.85.128</a:t>
                      </a:r>
                      <a:r>
                        <a:rPr lang="en-US" sz="2800" baseline="0" dirty="0" smtClean="0"/>
                        <a:t> =&gt; 120.72.85.191</a:t>
                      </a:r>
                      <a:endParaRPr lang="en-US" sz="2800" dirty="0"/>
                    </a:p>
                  </a:txBody>
                  <a:tcPr/>
                </a:tc>
                <a:extLst>
                  <a:ext uri="{0D108BD9-81ED-4DB2-BD59-A6C34878D82A}">
                    <a16:rowId xmlns:a16="http://schemas.microsoft.com/office/drawing/2014/main" val="10003"/>
                  </a:ext>
                </a:extLst>
              </a:tr>
              <a:tr h="513587">
                <a:tc>
                  <a:txBody>
                    <a:bodyPr/>
                    <a:lstStyle/>
                    <a:p>
                      <a:pPr algn="ctr"/>
                      <a:r>
                        <a:rPr lang="en-US" sz="2800" dirty="0" smtClean="0"/>
                        <a:t>120.72.85.192</a:t>
                      </a:r>
                      <a:r>
                        <a:rPr lang="en-US" sz="2800" baseline="0" dirty="0" smtClean="0"/>
                        <a:t> =&gt; 120.72.85.255</a:t>
                      </a:r>
                      <a:endParaRPr lang="en-US" sz="2800" dirty="0"/>
                    </a:p>
                  </a:txBody>
                  <a:tcPr/>
                </a:tc>
                <a:extLst>
                  <a:ext uri="{0D108BD9-81ED-4DB2-BD59-A6C34878D82A}">
                    <a16:rowId xmlns:a16="http://schemas.microsoft.com/office/drawing/2014/main"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t>Input: Address/ </a:t>
            </a:r>
            <a:r>
              <a:rPr lang="en-US" sz="4000" dirty="0" err="1" smtClean="0"/>
              <a:t>Netmask</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flipV="1">
            <a:off x="2060403" y="3960386"/>
            <a:ext cx="1582683" cy="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6"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2506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9792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876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0460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5048900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6192206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146819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63094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smtClean="0">
                <a:latin typeface="Cambria" panose="02040503050406030204" pitchFamily="18" charset="0"/>
              </a:rPr>
              <a:t>IP 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1839</TotalTime>
  <Words>7178</Words>
  <Application>Microsoft Office PowerPoint</Application>
  <PresentationFormat>Widescreen</PresentationFormat>
  <Paragraphs>1011</Paragraphs>
  <Slides>88</Slides>
  <Notes>72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218</cp:revision>
  <dcterms:created xsi:type="dcterms:W3CDTF">2016-04-07T04:27:10Z</dcterms:created>
  <dcterms:modified xsi:type="dcterms:W3CDTF">2016-04-19T17:10:38Z</dcterms:modified>
</cp:coreProperties>
</file>