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8"/>
  </p:notesMasterIdLst>
  <p:sldIdLst>
    <p:sldId id="256" r:id="rId2"/>
    <p:sldId id="258" r:id="rId3"/>
    <p:sldId id="257" r:id="rId4"/>
    <p:sldId id="335" r:id="rId5"/>
    <p:sldId id="279" r:id="rId6"/>
    <p:sldId id="338" r:id="rId7"/>
    <p:sldId id="337" r:id="rId8"/>
    <p:sldId id="294" r:id="rId9"/>
    <p:sldId id="263" r:id="rId10"/>
    <p:sldId id="367" r:id="rId11"/>
    <p:sldId id="365" r:id="rId12"/>
    <p:sldId id="371" r:id="rId13"/>
    <p:sldId id="370" r:id="rId14"/>
    <p:sldId id="366" r:id="rId15"/>
    <p:sldId id="374" r:id="rId16"/>
    <p:sldId id="368" r:id="rId17"/>
    <p:sldId id="339" r:id="rId18"/>
    <p:sldId id="340" r:id="rId19"/>
    <p:sldId id="350" r:id="rId20"/>
    <p:sldId id="369" r:id="rId21"/>
    <p:sldId id="346" r:id="rId22"/>
    <p:sldId id="352" r:id="rId23"/>
    <p:sldId id="353" r:id="rId24"/>
    <p:sldId id="354" r:id="rId25"/>
    <p:sldId id="347" r:id="rId26"/>
    <p:sldId id="348" r:id="rId27"/>
    <p:sldId id="349" r:id="rId28"/>
    <p:sldId id="355" r:id="rId29"/>
    <p:sldId id="361" r:id="rId30"/>
    <p:sldId id="377" r:id="rId31"/>
    <p:sldId id="372" r:id="rId32"/>
    <p:sldId id="373" r:id="rId33"/>
    <p:sldId id="344" r:id="rId34"/>
    <p:sldId id="271" r:id="rId35"/>
    <p:sldId id="360" r:id="rId36"/>
    <p:sldId id="356" r:id="rId37"/>
    <p:sldId id="357" r:id="rId38"/>
    <p:sldId id="359" r:id="rId39"/>
    <p:sldId id="358" r:id="rId40"/>
    <p:sldId id="272" r:id="rId41"/>
    <p:sldId id="273" r:id="rId42"/>
    <p:sldId id="274" r:id="rId43"/>
    <p:sldId id="275" r:id="rId44"/>
    <p:sldId id="276" r:id="rId45"/>
    <p:sldId id="375" r:id="rId46"/>
    <p:sldId id="363" r:id="rId47"/>
    <p:sldId id="376" r:id="rId48"/>
    <p:sldId id="264" r:id="rId49"/>
    <p:sldId id="298" r:id="rId50"/>
    <p:sldId id="297" r:id="rId51"/>
    <p:sldId id="296" r:id="rId52"/>
    <p:sldId id="299" r:id="rId53"/>
    <p:sldId id="282" r:id="rId54"/>
    <p:sldId id="300" r:id="rId55"/>
    <p:sldId id="283" r:id="rId56"/>
    <p:sldId id="305" r:id="rId57"/>
    <p:sldId id="325" r:id="rId58"/>
    <p:sldId id="316" r:id="rId59"/>
    <p:sldId id="326" r:id="rId60"/>
    <p:sldId id="327" r:id="rId61"/>
    <p:sldId id="318" r:id="rId62"/>
    <p:sldId id="307" r:id="rId63"/>
    <p:sldId id="328" r:id="rId64"/>
    <p:sldId id="329" r:id="rId65"/>
    <p:sldId id="319" r:id="rId66"/>
    <p:sldId id="320" r:id="rId67"/>
    <p:sldId id="308" r:id="rId68"/>
    <p:sldId id="309" r:id="rId69"/>
    <p:sldId id="310" r:id="rId70"/>
    <p:sldId id="311" r:id="rId71"/>
    <p:sldId id="330" r:id="rId72"/>
    <p:sldId id="331" r:id="rId73"/>
    <p:sldId id="322" r:id="rId74"/>
    <p:sldId id="332" r:id="rId75"/>
    <p:sldId id="323" r:id="rId76"/>
    <p:sldId id="313" r:id="rId77"/>
    <p:sldId id="314" r:id="rId78"/>
    <p:sldId id="315" r:id="rId79"/>
    <p:sldId id="281" r:id="rId80"/>
    <p:sldId id="303" r:id="rId81"/>
    <p:sldId id="286" r:id="rId82"/>
    <p:sldId id="292" r:id="rId83"/>
    <p:sldId id="287" r:id="rId84"/>
    <p:sldId id="288" r:id="rId85"/>
    <p:sldId id="289" r:id="rId86"/>
    <p:sldId id="321" r:id="rId8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67FA9"/>
    <a:srgbClr val="FFFFFF"/>
    <a:srgbClr val="F4F4F4"/>
    <a:srgbClr val="5B9BD5"/>
    <a:srgbClr val="1EB5DE"/>
    <a:srgbClr val="3C8DB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004" autoAdjust="0"/>
    <p:restoredTop sz="72414" autoAdjust="0"/>
  </p:normalViewPr>
  <p:slideViewPr>
    <p:cSldViewPr snapToGrid="0">
      <p:cViewPr varScale="1">
        <p:scale>
          <a:sx n="53" d="100"/>
          <a:sy n="53" d="100"/>
        </p:scale>
        <p:origin x="154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viewProps" Target="viewProp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notesMaster" Target="notesMasters/notesMaster1.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93006B-B3BF-4A3A-A562-1A4F9E3B38E8}" type="datetimeFigureOut">
              <a:rPr lang="en-US" smtClean="0"/>
              <a:t>4/19/2016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CC87EA-9B02-4F37-94BA-9DA6B0A66D97}" type="slidenum">
              <a:rPr lang="en-US" smtClean="0"/>
              <a:t>‹#›</a:t>
            </a:fld>
            <a:endParaRPr lang="en-US"/>
          </a:p>
        </p:txBody>
      </p:sp>
    </p:spTree>
    <p:extLst>
      <p:ext uri="{BB962C8B-B14F-4D97-AF65-F5344CB8AC3E}">
        <p14:creationId xmlns:p14="http://schemas.microsoft.com/office/powerpoint/2010/main" val="7556895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Kính chào quý hội đồng cùng các bạn đang có mặt tại hội trường ngày hôm nay.</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Nhóm chúng tôi gồm có 2 thành viên là tôi, Lê Thị Thu Hà</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Và bạn Huỳnh Lâm Hà Tiên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Dưới sự hướng dẫn của thầy Ngô Đăng Hà An, chúng tôi đã hoàn thành một hệ thống có tên tiếng Việt là </a:t>
            </a:r>
            <a:r>
              <a:rPr lang="en-US" sz="1200" kern="1200" baseline="0" dirty="0" smtClean="0">
                <a:solidFill>
                  <a:schemeClr val="tx1"/>
                </a:solidFill>
                <a:effectLst/>
                <a:latin typeface="+mn-lt"/>
                <a:ea typeface="+mn-ea"/>
                <a:cs typeface="+mn-cs"/>
              </a:rPr>
              <a:t>“Quản lý thông tin của </a:t>
            </a:r>
            <a:r>
              <a:rPr lang="en-US" sz="1200" kern="1200" baseline="0" dirty="0" smtClean="0">
                <a:solidFill>
                  <a:schemeClr val="tx1"/>
                </a:solidFill>
                <a:effectLst/>
                <a:latin typeface="+mn-lt"/>
                <a:ea typeface="+mn-ea"/>
                <a:cs typeface="+mn-cs"/>
              </a:rPr>
              <a:t>một trung tâm dữ liệu”</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Chúng tôi xin được phép bắt đầu.</a:t>
            </a: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a:t>
            </a:fld>
            <a:endParaRPr lang="en-US"/>
          </a:p>
        </p:txBody>
      </p:sp>
    </p:spTree>
    <p:extLst>
      <p:ext uri="{BB962C8B-B14F-4D97-AF65-F5344CB8AC3E}">
        <p14:creationId xmlns:p14="http://schemas.microsoft.com/office/powerpoint/2010/main" val="1491331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Có</a:t>
            </a:r>
            <a:r>
              <a:rPr lang="en-US" baseline="0" dirty="0" smtClean="0"/>
              <a:t> 4 role chính trong hệ thống. </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Thứ</a:t>
            </a:r>
            <a:r>
              <a:rPr lang="en-US" baseline="0" dirty="0" smtClean="0"/>
              <a:t> nhất là Customer</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Khách hàng có thể sử dụng hệ thống IMS để gửi 7 loại request.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Họ có thể xem lại lịch sử requests đã gửi và tình trạng request hiện tại.</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Ngoài ra, khách hàng có thể kiểm soát thông tin server, </a:t>
            </a:r>
            <a:r>
              <a:rPr lang="en-US" baseline="0" dirty="0" err="1" smtClean="0"/>
              <a:t>ip</a:t>
            </a:r>
            <a:r>
              <a:rPr lang="en-US" baseline="0" dirty="0" smtClean="0"/>
              <a:t>, rack </a:t>
            </a:r>
            <a:r>
              <a:rPr lang="en-US" baseline="0" dirty="0" err="1" smtClean="0"/>
              <a:t>có</a:t>
            </a:r>
            <a:r>
              <a:rPr lang="en-US" baseline="0" dirty="0" smtClean="0"/>
              <a:t> </a:t>
            </a:r>
            <a:r>
              <a:rPr lang="en-US" baseline="0" dirty="0" err="1" smtClean="0"/>
              <a:t>liên</a:t>
            </a:r>
            <a:r>
              <a:rPr lang="en-US" baseline="0" dirty="0" smtClean="0"/>
              <a:t> </a:t>
            </a:r>
            <a:r>
              <a:rPr lang="en-US" baseline="0" dirty="0" err="1" smtClean="0"/>
              <a:t>quan</a:t>
            </a:r>
            <a:r>
              <a:rPr lang="en-US" baseline="0" dirty="0" smtClean="0"/>
              <a:t> ngay trên hệ thống mà </a:t>
            </a:r>
            <a:r>
              <a:rPr lang="en-US" baseline="0" dirty="0" err="1" smtClean="0"/>
              <a:t>ko</a:t>
            </a:r>
            <a:r>
              <a:rPr lang="en-US" baseline="0" dirty="0" smtClean="0"/>
              <a:t> cần </a:t>
            </a:r>
            <a:r>
              <a:rPr lang="en-US" baseline="0" dirty="0" err="1" smtClean="0"/>
              <a:t>phải</a:t>
            </a:r>
            <a:r>
              <a:rPr lang="en-US" baseline="0" dirty="0" smtClean="0"/>
              <a:t> </a:t>
            </a:r>
            <a:r>
              <a:rPr lang="en-US" baseline="0" dirty="0" err="1" smtClean="0"/>
              <a:t>liên</a:t>
            </a:r>
            <a:r>
              <a:rPr lang="en-US" baseline="0" dirty="0" smtClean="0"/>
              <a:t> </a:t>
            </a:r>
            <a:r>
              <a:rPr lang="en-US" baseline="0" dirty="0" err="1" smtClean="0"/>
              <a:t>lạc</a:t>
            </a:r>
            <a:r>
              <a:rPr lang="en-US" baseline="0" dirty="0" smtClean="0"/>
              <a:t> </a:t>
            </a:r>
            <a:r>
              <a:rPr lang="en-US" baseline="0" dirty="0" err="1" smtClean="0"/>
              <a:t>với</a:t>
            </a:r>
            <a:r>
              <a:rPr lang="en-US" baseline="0" dirty="0" smtClean="0"/>
              <a:t> datacenter</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10</a:t>
            </a:fld>
            <a:endParaRPr lang="en-US"/>
          </a:p>
        </p:txBody>
      </p:sp>
    </p:spTree>
    <p:extLst>
      <p:ext uri="{BB962C8B-B14F-4D97-AF65-F5344CB8AC3E}">
        <p14:creationId xmlns:p14="http://schemas.microsoft.com/office/powerpoint/2010/main" val="30980461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Về</a:t>
            </a:r>
            <a:r>
              <a:rPr lang="en-US" baseline="0" dirty="0" smtClean="0"/>
              <a:t> phía datacenter sẽ gồm 3 roles: Shift Manager, Shift Head, Staff</a:t>
            </a:r>
          </a:p>
          <a:p>
            <a:r>
              <a:rPr lang="en-US" baseline="0" dirty="0" smtClean="0"/>
              <a:t>Shift Manager là người quản lí tất cả các account trong hệ thống</a:t>
            </a: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11</a:t>
            </a:fld>
            <a:endParaRPr lang="en-US"/>
          </a:p>
        </p:txBody>
      </p:sp>
    </p:spTree>
    <p:extLst>
      <p:ext uri="{BB962C8B-B14F-4D97-AF65-F5344CB8AC3E}">
        <p14:creationId xmlns:p14="http://schemas.microsoft.com/office/powerpoint/2010/main" val="4875742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Hiện</a:t>
            </a:r>
            <a:r>
              <a:rPr lang="en-US" baseline="0" dirty="0" smtClean="0"/>
              <a:t> tại thì nhân viên datacenter đang sử dụng mô hình 3 ca 4 kíp (nhóm)</a:t>
            </a:r>
          </a:p>
          <a:p>
            <a:r>
              <a:rPr lang="en-US" baseline="0" dirty="0" smtClean="0"/>
              <a:t>Nhân viên trực được chia làm 4 nhóm, mỗi nhóm gồm có 1 Shift Head (tức trưởng ca) và 2 Staff</a:t>
            </a:r>
            <a:endParaRPr lang="en-US" dirty="0" smtClean="0"/>
          </a:p>
          <a:p>
            <a:r>
              <a:rPr lang="en-US" dirty="0" smtClean="0"/>
              <a:t>4 kíp</a:t>
            </a:r>
            <a:r>
              <a:rPr lang="en-US" baseline="0" dirty="0" smtClean="0"/>
              <a:t> làm việc luân phiên 3 ca mỗi ngày.</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12</a:t>
            </a:fld>
            <a:endParaRPr lang="en-US"/>
          </a:p>
        </p:txBody>
      </p:sp>
    </p:spTree>
    <p:extLst>
      <p:ext uri="{BB962C8B-B14F-4D97-AF65-F5344CB8AC3E}">
        <p14:creationId xmlns:p14="http://schemas.microsoft.com/office/powerpoint/2010/main" val="17392836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Shift Head sẽ</a:t>
            </a:r>
            <a:r>
              <a:rPr lang="en-US" baseline="0" dirty="0" smtClean="0"/>
              <a:t> là người trực tiếp nhận thông báo từ phía Khách Hàng, </a:t>
            </a:r>
          </a:p>
          <a:p>
            <a:r>
              <a:rPr lang="en-US" baseline="0" dirty="0" smtClean="0"/>
              <a:t>quản lí tất cả những request, </a:t>
            </a:r>
          </a:p>
          <a:p>
            <a:r>
              <a:rPr lang="en-US" baseline="0" dirty="0" smtClean="0"/>
              <a:t>và có thể giao việc cho những Staff trong cùng nhóm.</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13</a:t>
            </a:fld>
            <a:endParaRPr lang="en-US"/>
          </a:p>
        </p:txBody>
      </p:sp>
    </p:spTree>
    <p:extLst>
      <p:ext uri="{BB962C8B-B14F-4D97-AF65-F5344CB8AC3E}">
        <p14:creationId xmlns:p14="http://schemas.microsoft.com/office/powerpoint/2010/main" val="7427888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Staff khi sử</a:t>
            </a:r>
            <a:r>
              <a:rPr lang="en-US" baseline="0" dirty="0" smtClean="0"/>
              <a:t> dụng hệ thống IMS sẽ có thể add thêm IP, block IP, bổ sung thêm racks,..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Và xử lí những request được shift head giao cho</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14</a:t>
            </a:fld>
            <a:endParaRPr lang="en-US"/>
          </a:p>
        </p:txBody>
      </p:sp>
    </p:spTree>
    <p:extLst>
      <p:ext uri="{BB962C8B-B14F-4D97-AF65-F5344CB8AC3E}">
        <p14:creationId xmlns:p14="http://schemas.microsoft.com/office/powerpoint/2010/main" val="6495732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Để</a:t>
            </a:r>
            <a:r>
              <a:rPr lang="en-US" baseline="0" dirty="0" smtClean="0"/>
              <a:t> dễ hiểu hơn, chúng tôi chia ra làm 2 lần demo</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Lần đầu sẽ là phần nhân viên trong trung tâm tạo mới, cập nhật những thông tin của hệ thống là IP Address và vị trí đặt server.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Lần sau sẽ là phần thực thi tạo 2 loại request điển hình. Đối với nhóm offline request là request add server, và nhóm online request là request assign </a:t>
            </a:r>
            <a:r>
              <a:rPr lang="en-US" baseline="0" dirty="0" err="1" smtClean="0"/>
              <a:t>ip</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15</a:t>
            </a:fld>
            <a:endParaRPr lang="en-US"/>
          </a:p>
        </p:txBody>
      </p:sp>
    </p:spTree>
    <p:extLst>
      <p:ext uri="{BB962C8B-B14F-4D97-AF65-F5344CB8AC3E}">
        <p14:creationId xmlns:p14="http://schemas.microsoft.com/office/powerpoint/2010/main" val="28287174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Trước</a:t>
            </a:r>
            <a:r>
              <a:rPr lang="en-US" baseline="0" dirty="0" smtClean="0"/>
              <a:t> tiên, tôi xin giới thiệu về những thành phần chính trong hệ thống IMS.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Đây là hình dáng 1 tủ rack.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Rack là nơi mà server được đặt vào để vận hành.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Rack có kích thước quy định </a:t>
            </a:r>
            <a:r>
              <a:rPr lang="en-US" baseline="0" dirty="0" err="1" smtClean="0"/>
              <a:t>cụ</a:t>
            </a:r>
            <a:r>
              <a:rPr lang="en-US" baseline="0" dirty="0" smtClean="0"/>
              <a:t> </a:t>
            </a:r>
            <a:r>
              <a:rPr lang="en-US" baseline="0" dirty="0" err="1" smtClean="0"/>
              <a:t>thể</a:t>
            </a:r>
            <a:r>
              <a:rPr lang="en-US" baseline="0" dirty="0" smtClean="0"/>
              <a:t> </a:t>
            </a:r>
            <a:r>
              <a:rPr lang="en-US" baseline="0" dirty="0" err="1" smtClean="0"/>
              <a:t>là</a:t>
            </a:r>
            <a:r>
              <a:rPr lang="en-US" baseline="0" dirty="0" smtClean="0"/>
              <a:t> 42U, 1U = 4,45cm, trong rack có thể chứa được các loại server 1U, 2U </a:t>
            </a:r>
            <a:r>
              <a:rPr lang="en-US" baseline="0" dirty="0" err="1" smtClean="0"/>
              <a:t>hoặc</a:t>
            </a:r>
            <a:r>
              <a:rPr lang="en-US" baseline="0" dirty="0" smtClean="0"/>
              <a:t> 4U</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16</a:t>
            </a:fld>
            <a:endParaRPr lang="en-US"/>
          </a:p>
        </p:txBody>
      </p:sp>
    </p:spTree>
    <p:extLst>
      <p:ext uri="{BB962C8B-B14F-4D97-AF65-F5344CB8AC3E}">
        <p14:creationId xmlns:p14="http://schemas.microsoft.com/office/powerpoint/2010/main" val="15781989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Khách</a:t>
            </a:r>
            <a:r>
              <a:rPr lang="en-US" baseline="0" dirty="0" smtClean="0"/>
              <a:t> hàng cũng có nhu cầu thuê rack để đặt server của họ</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Việc thuê rack khách hàng cũng tương tác vs datacenter bằng request.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17</a:t>
            </a:fld>
            <a:endParaRPr lang="en-US"/>
          </a:p>
        </p:txBody>
      </p:sp>
    </p:spTree>
    <p:extLst>
      <p:ext uri="{BB962C8B-B14F-4D97-AF65-F5344CB8AC3E}">
        <p14:creationId xmlns:p14="http://schemas.microsoft.com/office/powerpoint/2010/main" val="32410867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aseline="0" dirty="0" smtClean="0"/>
              <a:t>Bây giờ tôi sẽ nói đến IP Address</a:t>
            </a:r>
          </a:p>
          <a:p>
            <a:pPr marL="0" indent="0">
              <a:buNone/>
            </a:pPr>
            <a:r>
              <a:rPr lang="en-US" baseline="0" dirty="0" smtClean="0"/>
              <a:t>1 Server thường có nhiều hơn 1 IP. </a:t>
            </a:r>
          </a:p>
          <a:p>
            <a:pPr marL="0" indent="0">
              <a:buNone/>
            </a:pPr>
            <a:r>
              <a:rPr lang="en-US" baseline="0" dirty="0" smtClean="0"/>
              <a:t>Trong đó 1 IP dùng để đại diện cho server trong hệ thống gọi là Default IP. </a:t>
            </a:r>
          </a:p>
          <a:p>
            <a:pPr marL="0" indent="0">
              <a:buNone/>
            </a:pPr>
            <a:r>
              <a:rPr lang="en-US" baseline="0" dirty="0" smtClean="0"/>
              <a:t>Những IP khác khi được cấp phát sẽ được dùng cho máy ảo của server </a:t>
            </a:r>
            <a:r>
              <a:rPr lang="en-US" baseline="0" dirty="0" err="1" smtClean="0"/>
              <a:t>đó</a:t>
            </a:r>
            <a:r>
              <a:rPr lang="en-US" baseline="0" dirty="0" smtClean="0"/>
              <a:t> </a:t>
            </a:r>
            <a:r>
              <a:rPr lang="en-US" baseline="0" dirty="0" err="1" smtClean="0"/>
              <a:t>và</a:t>
            </a:r>
            <a:r>
              <a:rPr lang="en-US" baseline="0" dirty="0" smtClean="0"/>
              <a:t> </a:t>
            </a:r>
            <a:r>
              <a:rPr lang="en-US" baseline="0" dirty="0" err="1" smtClean="0"/>
              <a:t>các</a:t>
            </a:r>
            <a:r>
              <a:rPr lang="en-US" baseline="0" dirty="0" smtClean="0"/>
              <a:t> IP </a:t>
            </a:r>
            <a:r>
              <a:rPr lang="en-US" baseline="0" dirty="0" err="1" smtClean="0"/>
              <a:t>này</a:t>
            </a:r>
            <a:r>
              <a:rPr lang="en-US" baseline="0" dirty="0" smtClean="0"/>
              <a:t> </a:t>
            </a:r>
            <a:r>
              <a:rPr lang="en-US" baseline="0" dirty="0" err="1" smtClean="0"/>
              <a:t>có</a:t>
            </a:r>
            <a:r>
              <a:rPr lang="en-US" baseline="0" dirty="0" smtClean="0"/>
              <a:t> </a:t>
            </a:r>
            <a:r>
              <a:rPr lang="en-US" baseline="0" dirty="0" err="1" smtClean="0"/>
              <a:t>cùng</a:t>
            </a:r>
            <a:r>
              <a:rPr lang="en-US" baseline="0" dirty="0" smtClean="0"/>
              <a:t> </a:t>
            </a:r>
            <a:r>
              <a:rPr lang="en-US" baseline="0" dirty="0" err="1" smtClean="0"/>
              <a:t>vùng</a:t>
            </a:r>
            <a:r>
              <a:rPr lang="en-US" baseline="0" dirty="0" smtClean="0"/>
              <a:t> </a:t>
            </a:r>
            <a:r>
              <a:rPr lang="en-US" baseline="0" dirty="0" err="1" smtClean="0"/>
              <a:t>với</a:t>
            </a:r>
            <a:r>
              <a:rPr lang="en-US" baseline="0" dirty="0" smtClean="0"/>
              <a:t> Default IP</a:t>
            </a:r>
          </a:p>
          <a:p>
            <a:pPr marL="0" indent="0">
              <a:buNone/>
            </a:pPr>
            <a:r>
              <a:rPr lang="en-US" baseline="0" dirty="0" smtClean="0"/>
              <a:t>Ở đây chúng tôi chỉ quản lý server vật lý và số lượng IP được cấp phát cho server vật lý.</a:t>
            </a: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18</a:t>
            </a:fld>
            <a:endParaRPr lang="en-US"/>
          </a:p>
        </p:txBody>
      </p:sp>
    </p:spTree>
    <p:extLst>
      <p:ext uri="{BB962C8B-B14F-4D97-AF65-F5344CB8AC3E}">
        <p14:creationId xmlns:p14="http://schemas.microsoft.com/office/powerpoint/2010/main" val="24737607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aseline="0" dirty="0" smtClean="0"/>
              <a:t>Hiện tại thì datacenter mua địa chỉ IP theo vùng. </a:t>
            </a:r>
          </a:p>
          <a:p>
            <a:pPr marL="0" indent="0">
              <a:buNone/>
            </a:pPr>
            <a:r>
              <a:rPr lang="en-US" baseline="0" dirty="0" err="1" smtClean="0"/>
              <a:t>Vùng</a:t>
            </a:r>
            <a:r>
              <a:rPr lang="en-US" baseline="0" dirty="0" smtClean="0"/>
              <a:t> IP </a:t>
            </a:r>
            <a:r>
              <a:rPr lang="en-US" baseline="0" dirty="0" err="1" smtClean="0"/>
              <a:t>được</a:t>
            </a:r>
            <a:r>
              <a:rPr lang="en-US" baseline="0" dirty="0" smtClean="0"/>
              <a:t> </a:t>
            </a:r>
            <a:r>
              <a:rPr lang="en-US" baseline="0" dirty="0" err="1" smtClean="0"/>
              <a:t>xác</a:t>
            </a:r>
            <a:r>
              <a:rPr lang="en-US" baseline="0" dirty="0" smtClean="0"/>
              <a:t> </a:t>
            </a:r>
            <a:r>
              <a:rPr lang="en-US" baseline="0" dirty="0" err="1" smtClean="0"/>
              <a:t>định</a:t>
            </a:r>
            <a:r>
              <a:rPr lang="en-US" baseline="0" dirty="0" smtClean="0"/>
              <a:t> </a:t>
            </a:r>
            <a:r>
              <a:rPr lang="en-US" baseline="0" dirty="0" err="1" smtClean="0"/>
              <a:t>khi</a:t>
            </a:r>
            <a:r>
              <a:rPr lang="en-US" baseline="0" dirty="0" smtClean="0"/>
              <a:t> </a:t>
            </a:r>
            <a:r>
              <a:rPr lang="en-US" baseline="0" dirty="0" err="1" smtClean="0"/>
              <a:t>mọi</a:t>
            </a:r>
            <a:r>
              <a:rPr lang="en-US" baseline="0" dirty="0" smtClean="0"/>
              <a:t> IP </a:t>
            </a:r>
            <a:r>
              <a:rPr lang="en-US" baseline="0" dirty="0" err="1" smtClean="0"/>
              <a:t>trong</a:t>
            </a:r>
            <a:r>
              <a:rPr lang="en-US" baseline="0" dirty="0" smtClean="0"/>
              <a:t> </a:t>
            </a:r>
            <a:r>
              <a:rPr lang="en-US" baseline="0" dirty="0" err="1" smtClean="0"/>
              <a:t>vùng</a:t>
            </a:r>
            <a:r>
              <a:rPr lang="en-US" baseline="0" dirty="0" smtClean="0"/>
              <a:t> </a:t>
            </a:r>
            <a:r>
              <a:rPr lang="en-US" baseline="0" dirty="0" err="1" smtClean="0"/>
              <a:t>đó</a:t>
            </a:r>
            <a:r>
              <a:rPr lang="en-US" baseline="0" dirty="0" smtClean="0"/>
              <a:t> AND </a:t>
            </a:r>
            <a:r>
              <a:rPr lang="en-US" baseline="0" dirty="0" err="1" smtClean="0"/>
              <a:t>với</a:t>
            </a:r>
            <a:r>
              <a:rPr lang="en-US" baseline="0" dirty="0" smtClean="0"/>
              <a:t> </a:t>
            </a:r>
            <a:r>
              <a:rPr lang="en-US" baseline="0" dirty="0" err="1" smtClean="0"/>
              <a:t>subnetmask</a:t>
            </a:r>
            <a:r>
              <a:rPr lang="en-US" baseline="0" dirty="0" smtClean="0"/>
              <a:t> </a:t>
            </a:r>
            <a:r>
              <a:rPr lang="en-US" baseline="0" dirty="0" err="1" smtClean="0"/>
              <a:t>sẽ</a:t>
            </a:r>
            <a:r>
              <a:rPr lang="en-US" baseline="0" dirty="0" smtClean="0"/>
              <a:t> </a:t>
            </a:r>
            <a:r>
              <a:rPr lang="en-US" baseline="0" dirty="0" err="1" smtClean="0"/>
              <a:t>ra</a:t>
            </a:r>
            <a:r>
              <a:rPr lang="en-US" baseline="0" dirty="0" smtClean="0"/>
              <a:t> </a:t>
            </a:r>
            <a:r>
              <a:rPr lang="en-US" baseline="0" dirty="0" err="1" smtClean="0"/>
              <a:t>được</a:t>
            </a:r>
            <a:r>
              <a:rPr lang="en-US" baseline="0" dirty="0" smtClean="0"/>
              <a:t> IP </a:t>
            </a:r>
            <a:r>
              <a:rPr lang="en-US" baseline="0" dirty="0" err="1" smtClean="0"/>
              <a:t>đầu</a:t>
            </a:r>
            <a:r>
              <a:rPr lang="en-US" baseline="0" dirty="0" smtClean="0"/>
              <a:t> </a:t>
            </a:r>
            <a:r>
              <a:rPr lang="en-US" baseline="0" dirty="0" err="1" smtClean="0"/>
              <a:t>tiên</a:t>
            </a:r>
            <a:r>
              <a:rPr lang="en-US" baseline="0" dirty="0" smtClean="0"/>
              <a:t> </a:t>
            </a:r>
            <a:r>
              <a:rPr lang="en-US" baseline="0" dirty="0" err="1" smtClean="0"/>
              <a:t>của</a:t>
            </a:r>
            <a:r>
              <a:rPr lang="en-US" baseline="0" dirty="0" smtClean="0"/>
              <a:t> </a:t>
            </a:r>
            <a:r>
              <a:rPr lang="en-US" baseline="0" dirty="0" err="1" smtClean="0"/>
              <a:t>vùng</a:t>
            </a:r>
            <a:r>
              <a:rPr lang="en-US" baseline="0" dirty="0" smtClean="0"/>
              <a:t>.</a:t>
            </a:r>
          </a:p>
          <a:p>
            <a:pPr marL="0" indent="0">
              <a:buNone/>
            </a:pPr>
            <a:r>
              <a:rPr lang="en-US" baseline="0" dirty="0" err="1" smtClean="0"/>
              <a:t>Ví</a:t>
            </a:r>
            <a:r>
              <a:rPr lang="en-US" baseline="0" dirty="0" smtClean="0"/>
              <a:t> </a:t>
            </a:r>
            <a:r>
              <a:rPr lang="en-US" baseline="0" dirty="0" err="1" smtClean="0"/>
              <a:t>dụ</a:t>
            </a:r>
            <a:r>
              <a:rPr lang="en-US" baseline="0" dirty="0" smtClean="0"/>
              <a:t> </a:t>
            </a:r>
            <a:r>
              <a:rPr lang="en-US" baseline="0" dirty="0" err="1" smtClean="0"/>
              <a:t>cụ</a:t>
            </a:r>
            <a:r>
              <a:rPr lang="en-US" baseline="0" dirty="0" smtClean="0"/>
              <a:t> </a:t>
            </a:r>
            <a:r>
              <a:rPr lang="en-US" baseline="0" dirty="0" err="1" smtClean="0"/>
              <a:t>thể</a:t>
            </a:r>
            <a:r>
              <a:rPr lang="en-US" baseline="0" dirty="0" smtClean="0"/>
              <a:t> </a:t>
            </a:r>
            <a:r>
              <a:rPr lang="en-US" baseline="0" dirty="0" err="1" smtClean="0"/>
              <a:t>như</a:t>
            </a:r>
            <a:r>
              <a:rPr lang="en-US" baseline="0" dirty="0" smtClean="0"/>
              <a:t>: </a:t>
            </a:r>
          </a:p>
          <a:p>
            <a:pPr marL="0" indent="0">
              <a:buNone/>
            </a:pPr>
            <a:r>
              <a:rPr lang="en-US" baseline="0" dirty="0" err="1" smtClean="0"/>
              <a:t>Với</a:t>
            </a:r>
            <a:r>
              <a:rPr lang="en-US" baseline="0" dirty="0" smtClean="0"/>
              <a:t> </a:t>
            </a:r>
            <a:r>
              <a:rPr lang="en-US" baseline="0" dirty="0" err="1" smtClean="0"/>
              <a:t>dãy</a:t>
            </a:r>
            <a:r>
              <a:rPr lang="en-US" baseline="0" dirty="0" smtClean="0"/>
              <a:t> IP 120.72.85.0/26</a:t>
            </a:r>
          </a:p>
          <a:p>
            <a:pPr marL="0" indent="0">
              <a:buNone/>
            </a:pPr>
            <a:r>
              <a:rPr lang="en-US" baseline="0" dirty="0" smtClean="0"/>
              <a:t>Ở </a:t>
            </a:r>
            <a:r>
              <a:rPr lang="en-US" baseline="0" dirty="0" err="1" smtClean="0"/>
              <a:t>đây</a:t>
            </a:r>
            <a:r>
              <a:rPr lang="en-US" baseline="0" dirty="0" smtClean="0"/>
              <a:t> </a:t>
            </a:r>
            <a:r>
              <a:rPr lang="en-US" baseline="0" dirty="0" err="1" smtClean="0"/>
              <a:t>netmask</a:t>
            </a:r>
            <a:r>
              <a:rPr lang="en-US" baseline="0" dirty="0" smtClean="0"/>
              <a:t> </a:t>
            </a:r>
            <a:r>
              <a:rPr lang="en-US" baseline="0" dirty="0" err="1" smtClean="0"/>
              <a:t>bằng</a:t>
            </a:r>
            <a:r>
              <a:rPr lang="en-US" baseline="0" dirty="0" smtClean="0"/>
              <a:t> 26, </a:t>
            </a:r>
            <a:r>
              <a:rPr lang="en-US" baseline="0" dirty="0" err="1" smtClean="0"/>
              <a:t>thì</a:t>
            </a:r>
            <a:r>
              <a:rPr lang="en-US" baseline="0" dirty="0" smtClean="0"/>
              <a:t> </a:t>
            </a:r>
            <a:r>
              <a:rPr lang="en-US" baseline="0" dirty="0" err="1" smtClean="0"/>
              <a:t>subnetmask</a:t>
            </a:r>
            <a:r>
              <a:rPr lang="en-US" baseline="0" dirty="0" smtClean="0"/>
              <a:t> </a:t>
            </a:r>
            <a:r>
              <a:rPr lang="en-US" baseline="0" dirty="0" err="1" smtClean="0"/>
              <a:t>tính</a:t>
            </a:r>
            <a:r>
              <a:rPr lang="en-US" baseline="0" dirty="0" smtClean="0"/>
              <a:t> </a:t>
            </a:r>
            <a:r>
              <a:rPr lang="en-US" baseline="0" dirty="0" err="1" smtClean="0"/>
              <a:t>được</a:t>
            </a:r>
            <a:r>
              <a:rPr lang="en-US" baseline="0" dirty="0" smtClean="0"/>
              <a:t> </a:t>
            </a:r>
            <a:r>
              <a:rPr lang="en-US" baseline="0" dirty="0" err="1" smtClean="0"/>
              <a:t>là</a:t>
            </a:r>
            <a:r>
              <a:rPr lang="en-US" baseline="0" dirty="0" smtClean="0"/>
              <a:t>: 255.255.255.192.</a:t>
            </a:r>
          </a:p>
          <a:p>
            <a:pPr marL="0" indent="0">
              <a:buNone/>
            </a:pPr>
            <a:r>
              <a:rPr lang="en-US" baseline="0" dirty="0" err="1" smtClean="0"/>
              <a:t>Từ</a:t>
            </a:r>
            <a:r>
              <a:rPr lang="en-US" baseline="0" dirty="0" smtClean="0"/>
              <a:t> </a:t>
            </a:r>
            <a:r>
              <a:rPr lang="en-US" baseline="0" dirty="0" err="1" smtClean="0"/>
              <a:t>đó</a:t>
            </a:r>
            <a:r>
              <a:rPr lang="en-US" baseline="0" dirty="0" smtClean="0"/>
              <a:t> </a:t>
            </a:r>
            <a:r>
              <a:rPr lang="en-US" baseline="0" dirty="0" err="1" smtClean="0"/>
              <a:t>chúng</a:t>
            </a:r>
            <a:r>
              <a:rPr lang="en-US" baseline="0" dirty="0" smtClean="0"/>
              <a:t> ta </a:t>
            </a:r>
            <a:r>
              <a:rPr lang="en-US" baseline="0" dirty="0" err="1" smtClean="0"/>
              <a:t>tìm</a:t>
            </a:r>
            <a:r>
              <a:rPr lang="en-US" baseline="0" dirty="0" smtClean="0"/>
              <a:t> </a:t>
            </a:r>
            <a:r>
              <a:rPr lang="en-US" baseline="0" dirty="0" err="1" smtClean="0"/>
              <a:t>được</a:t>
            </a:r>
            <a:r>
              <a:rPr lang="en-US" baseline="0" dirty="0" smtClean="0"/>
              <a:t> 4 </a:t>
            </a:r>
            <a:r>
              <a:rPr lang="en-US" baseline="0" dirty="0" err="1" smtClean="0"/>
              <a:t>vùng</a:t>
            </a:r>
            <a:r>
              <a:rPr lang="en-US" baseline="0" dirty="0" smtClean="0"/>
              <a:t> </a:t>
            </a:r>
            <a:r>
              <a:rPr lang="en-US" baseline="0" dirty="0" err="1" smtClean="0"/>
              <a:t>ứng</a:t>
            </a:r>
            <a:r>
              <a:rPr lang="en-US" baseline="0" dirty="0" smtClean="0"/>
              <a:t> </a:t>
            </a:r>
            <a:r>
              <a:rPr lang="en-US" baseline="0" dirty="0" err="1" smtClean="0"/>
              <a:t>với</a:t>
            </a:r>
            <a:r>
              <a:rPr lang="en-US" baseline="0" dirty="0" smtClean="0"/>
              <a:t> </a:t>
            </a:r>
            <a:r>
              <a:rPr lang="en-US" baseline="0" dirty="0" err="1" smtClean="0"/>
              <a:t>netmask</a:t>
            </a:r>
            <a:r>
              <a:rPr lang="en-US" baseline="0" dirty="0" smtClean="0"/>
              <a:t> 26 </a:t>
            </a:r>
            <a:r>
              <a:rPr lang="en-US" baseline="0" dirty="0" err="1" smtClean="0"/>
              <a:t>này</a:t>
            </a:r>
            <a:r>
              <a:rPr lang="en-US" baseline="0" dirty="0" smtClean="0"/>
              <a:t> </a:t>
            </a:r>
            <a:r>
              <a:rPr lang="en-US" baseline="0" dirty="0" err="1" smtClean="0"/>
              <a:t>như</a:t>
            </a:r>
            <a:r>
              <a:rPr lang="en-US" baseline="0" dirty="0" smtClean="0"/>
              <a:t> </a:t>
            </a:r>
            <a:r>
              <a:rPr lang="en-US" baseline="0" dirty="0" err="1" smtClean="0"/>
              <a:t>trên</a:t>
            </a:r>
            <a:r>
              <a:rPr lang="en-US" baseline="0" dirty="0" smtClean="0"/>
              <a:t> </a:t>
            </a:r>
            <a:r>
              <a:rPr lang="en-US" baseline="0" dirty="0" err="1" smtClean="0"/>
              <a:t>hình</a:t>
            </a:r>
            <a:endParaRPr lang="en-US" baseline="0" dirty="0" smtClean="0"/>
          </a:p>
          <a:p>
            <a:pPr marL="0" indent="0">
              <a:buNone/>
            </a:pPr>
            <a:r>
              <a:rPr lang="en-US" baseline="0" dirty="0" smtClean="0"/>
              <a:t>--</a:t>
            </a:r>
          </a:p>
          <a:p>
            <a:pPr marL="0" indent="0">
              <a:buNone/>
            </a:pPr>
            <a:r>
              <a:rPr lang="en-US" baseline="0" dirty="0" smtClean="0"/>
              <a:t>Lưu ý, lúc test sẽ dùng ví dụ này test. Lúc trình bày nhấn mạnh nếu </a:t>
            </a:r>
            <a:r>
              <a:rPr lang="en-US" baseline="0" dirty="0" err="1" smtClean="0"/>
              <a:t>netmask</a:t>
            </a:r>
            <a:r>
              <a:rPr lang="en-US" baseline="0" dirty="0" smtClean="0"/>
              <a:t> là 26 sẽ ra được bao nhiêu IP</a:t>
            </a:r>
          </a:p>
          <a:p>
            <a:pPr marL="0" indent="0">
              <a:buNone/>
            </a:pPr>
            <a:r>
              <a:rPr lang="en-US" baseline="0" dirty="0" smtClean="0"/>
              <a:t>Ghi chú lại tương ứng với 1 </a:t>
            </a:r>
            <a:r>
              <a:rPr lang="en-US" baseline="0" dirty="0" err="1" smtClean="0"/>
              <a:t>nestmask</a:t>
            </a:r>
            <a:r>
              <a:rPr lang="en-US" baseline="0" dirty="0" smtClean="0"/>
              <a:t>, thì sẽ generate ra được bao nhiêu IP?</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19</a:t>
            </a:fld>
            <a:endParaRPr lang="en-US"/>
          </a:p>
        </p:txBody>
      </p:sp>
    </p:spTree>
    <p:extLst>
      <p:ext uri="{BB962C8B-B14F-4D97-AF65-F5344CB8AC3E}">
        <p14:creationId xmlns:p14="http://schemas.microsoft.com/office/powerpoint/2010/main" val="38087804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Bài thuyết trình của nhóm chúng tôi bao gồm 6 phần.</a:t>
            </a:r>
          </a:p>
          <a:p>
            <a:r>
              <a:rPr lang="en-US" baseline="0" dirty="0" smtClean="0"/>
              <a:t>Đầu tiên sẽ là giới thiệu về thực trạng hiện tại của datacenter</a:t>
            </a:r>
          </a:p>
          <a:p>
            <a:r>
              <a:rPr lang="en-US" baseline="0" dirty="0" smtClean="0"/>
              <a:t>Sau đó sẽ là phần giải pháp mà chúng tôi đưa </a:t>
            </a:r>
            <a:r>
              <a:rPr lang="en-US" baseline="0" dirty="0" err="1" smtClean="0"/>
              <a:t>ra.</a:t>
            </a:r>
            <a:r>
              <a:rPr lang="en-US" baseline="0" dirty="0" smtClean="0"/>
              <a:t> Chúng tôi sẽ tiến hành demo song </a:t>
            </a:r>
            <a:r>
              <a:rPr lang="en-US" baseline="0" dirty="0" err="1" smtClean="0"/>
              <a:t>song</a:t>
            </a:r>
            <a:r>
              <a:rPr lang="en-US" baseline="0" dirty="0" smtClean="0"/>
              <a:t> với việc đưa ra giải pháp</a:t>
            </a:r>
          </a:p>
          <a:p>
            <a:r>
              <a:rPr lang="en-US" baseline="0" dirty="0" smtClean="0"/>
              <a:t>Tiếp theo, chúng tôi sẽ nêu lên những điểm thuận lợi và những mặt hạn chế của hệ thống</a:t>
            </a:r>
          </a:p>
          <a:p>
            <a:r>
              <a:rPr lang="en-US" baseline="0" dirty="0" smtClean="0"/>
              <a:t>Phần 5 sẽ là kế hoạch cải thiện hệ thông trong tương lai</a:t>
            </a:r>
          </a:p>
          <a:p>
            <a:r>
              <a:rPr lang="en-US" baseline="0" dirty="0" smtClean="0"/>
              <a:t>Và phần cuối cùng là </a:t>
            </a:r>
            <a:r>
              <a:rPr lang="en-US" baseline="0" dirty="0" err="1" smtClean="0"/>
              <a:t>phần</a:t>
            </a:r>
            <a:r>
              <a:rPr lang="en-US" baseline="0" dirty="0" smtClean="0"/>
              <a:t> </a:t>
            </a:r>
            <a:r>
              <a:rPr lang="en-US" baseline="0" dirty="0" err="1" smtClean="0"/>
              <a:t>trả</a:t>
            </a:r>
            <a:r>
              <a:rPr lang="en-US" baseline="0" dirty="0" smtClean="0"/>
              <a:t> </a:t>
            </a:r>
            <a:r>
              <a:rPr lang="en-US" baseline="0" dirty="0" err="1" smtClean="0"/>
              <a:t>lời</a:t>
            </a:r>
            <a:r>
              <a:rPr lang="en-US" baseline="0" dirty="0" smtClean="0"/>
              <a:t> </a:t>
            </a:r>
            <a:r>
              <a:rPr lang="en-US" baseline="0" dirty="0" err="1" smtClean="0"/>
              <a:t>thắc</a:t>
            </a:r>
            <a:r>
              <a:rPr lang="en-US" baseline="0" dirty="0" smtClean="0"/>
              <a:t> </a:t>
            </a:r>
            <a:r>
              <a:rPr lang="en-US" baseline="0" dirty="0" err="1" smtClean="0"/>
              <a:t>mắc</a:t>
            </a:r>
            <a:r>
              <a:rPr lang="en-US" baseline="0" dirty="0" smtClean="0"/>
              <a:t> </a:t>
            </a:r>
            <a:r>
              <a:rPr lang="en-US" baseline="0" dirty="0" err="1" smtClean="0"/>
              <a:t>của</a:t>
            </a:r>
            <a:r>
              <a:rPr lang="en-US" baseline="0" dirty="0" smtClean="0"/>
              <a:t> </a:t>
            </a:r>
            <a:r>
              <a:rPr lang="en-US" baseline="0" dirty="0" err="1" smtClean="0"/>
              <a:t>hội</a:t>
            </a:r>
            <a:r>
              <a:rPr lang="en-US" baseline="0" dirty="0" smtClean="0"/>
              <a:t> đồng.</a:t>
            </a: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a:t>
            </a:fld>
            <a:endParaRPr lang="en-US"/>
          </a:p>
        </p:txBody>
      </p:sp>
    </p:spTree>
    <p:extLst>
      <p:ext uri="{BB962C8B-B14F-4D97-AF65-F5344CB8AC3E}">
        <p14:creationId xmlns:p14="http://schemas.microsoft.com/office/powerpoint/2010/main" val="17311042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err="1" smtClean="0"/>
              <a:t>Và</a:t>
            </a:r>
            <a:r>
              <a:rPr lang="en-US" baseline="0" dirty="0" smtClean="0"/>
              <a:t> </a:t>
            </a:r>
            <a:r>
              <a:rPr lang="en-US" baseline="0" dirty="0" err="1" smtClean="0"/>
              <a:t>cấu</a:t>
            </a:r>
            <a:r>
              <a:rPr lang="en-US" baseline="0" dirty="0" smtClean="0"/>
              <a:t> </a:t>
            </a:r>
            <a:r>
              <a:rPr lang="en-US" baseline="0" dirty="0" err="1" smtClean="0"/>
              <a:t>trúc</a:t>
            </a:r>
            <a:r>
              <a:rPr lang="en-US" baseline="0" dirty="0" smtClean="0"/>
              <a:t> </a:t>
            </a:r>
            <a:r>
              <a:rPr lang="en-US" baseline="0" dirty="0" err="1" smtClean="0"/>
              <a:t>người</a:t>
            </a:r>
            <a:r>
              <a:rPr lang="en-US" baseline="0" dirty="0" smtClean="0"/>
              <a:t> </a:t>
            </a:r>
            <a:r>
              <a:rPr lang="en-US" baseline="0" dirty="0" err="1" smtClean="0"/>
              <a:t>dùng</a:t>
            </a:r>
            <a:r>
              <a:rPr lang="en-US" baseline="0" dirty="0" smtClean="0"/>
              <a:t> </a:t>
            </a:r>
            <a:r>
              <a:rPr lang="en-US" baseline="0" dirty="0" err="1" smtClean="0"/>
              <a:t>nhập</a:t>
            </a:r>
            <a:r>
              <a:rPr lang="en-US" baseline="0" dirty="0" smtClean="0"/>
              <a:t> </a:t>
            </a:r>
            <a:r>
              <a:rPr lang="en-US" baseline="0" dirty="0" err="1" smtClean="0"/>
              <a:t>vào</a:t>
            </a:r>
            <a:r>
              <a:rPr lang="en-US" baseline="0" dirty="0" smtClean="0"/>
              <a:t> </a:t>
            </a:r>
            <a:r>
              <a:rPr lang="en-US" baseline="0" dirty="0" err="1" smtClean="0"/>
              <a:t>để</a:t>
            </a:r>
            <a:r>
              <a:rPr lang="en-US" baseline="0" dirty="0" smtClean="0"/>
              <a:t> generate </a:t>
            </a:r>
            <a:r>
              <a:rPr lang="en-US" baseline="0" dirty="0" err="1" smtClean="0"/>
              <a:t>ra</a:t>
            </a:r>
            <a:r>
              <a:rPr lang="en-US" baseline="0" dirty="0" smtClean="0"/>
              <a:t> IP </a:t>
            </a:r>
            <a:r>
              <a:rPr lang="en-US" baseline="0" dirty="0" err="1" smtClean="0"/>
              <a:t>là</a:t>
            </a:r>
            <a:r>
              <a:rPr lang="en-US" baseline="0" dirty="0" smtClean="0"/>
              <a:t>: </a:t>
            </a:r>
            <a:r>
              <a:rPr lang="en-US" baseline="0" dirty="0" err="1" smtClean="0"/>
              <a:t>Địa</a:t>
            </a:r>
            <a:r>
              <a:rPr lang="en-US" baseline="0" dirty="0" smtClean="0"/>
              <a:t> </a:t>
            </a:r>
            <a:r>
              <a:rPr lang="en-US" baseline="0" dirty="0" err="1" smtClean="0"/>
              <a:t>chỉ</a:t>
            </a:r>
            <a:r>
              <a:rPr lang="en-US" baseline="0" dirty="0" smtClean="0"/>
              <a:t> IP </a:t>
            </a:r>
            <a:r>
              <a:rPr lang="en-US" baseline="0" dirty="0" err="1" smtClean="0"/>
              <a:t>bất</a:t>
            </a:r>
            <a:r>
              <a:rPr lang="en-US" baseline="0" dirty="0" smtClean="0"/>
              <a:t> </a:t>
            </a:r>
            <a:r>
              <a:rPr lang="en-US" baseline="0" dirty="0" err="1" smtClean="0"/>
              <a:t>kì</a:t>
            </a:r>
            <a:r>
              <a:rPr lang="en-US" baseline="0" dirty="0" smtClean="0"/>
              <a:t> </a:t>
            </a:r>
            <a:r>
              <a:rPr lang="en-US" baseline="0" dirty="0" err="1" smtClean="0"/>
              <a:t>trong</a:t>
            </a:r>
            <a:r>
              <a:rPr lang="en-US" baseline="0" dirty="0" smtClean="0"/>
              <a:t> </a:t>
            </a:r>
            <a:r>
              <a:rPr lang="en-US" baseline="0" dirty="0" err="1" smtClean="0"/>
              <a:t>vùng</a:t>
            </a:r>
            <a:r>
              <a:rPr lang="en-US" baseline="0" dirty="0" smtClean="0"/>
              <a:t>/ </a:t>
            </a:r>
            <a:r>
              <a:rPr lang="en-US" baseline="0" dirty="0" err="1" smtClean="0"/>
              <a:t>Netmask</a:t>
            </a:r>
            <a:endParaRPr lang="en-US" baseline="0" dirty="0" smtClean="0"/>
          </a:p>
          <a:p>
            <a:pPr marL="0" indent="0">
              <a:buNone/>
            </a:pPr>
            <a:r>
              <a:rPr lang="en-US" baseline="0" dirty="0" err="1" smtClean="0"/>
              <a:t>Ứng</a:t>
            </a:r>
            <a:r>
              <a:rPr lang="en-US" baseline="0" dirty="0" smtClean="0"/>
              <a:t> </a:t>
            </a:r>
            <a:r>
              <a:rPr lang="en-US" baseline="0" dirty="0" err="1" smtClean="0"/>
              <a:t>với</a:t>
            </a:r>
            <a:r>
              <a:rPr lang="en-US" baseline="0" dirty="0" smtClean="0"/>
              <a:t> </a:t>
            </a:r>
            <a:r>
              <a:rPr lang="en-US" baseline="0" dirty="0" err="1" smtClean="0"/>
              <a:t>ví</a:t>
            </a:r>
            <a:r>
              <a:rPr lang="en-US" baseline="0" dirty="0" smtClean="0"/>
              <a:t> </a:t>
            </a:r>
            <a:r>
              <a:rPr lang="en-US" baseline="0" dirty="0" err="1" smtClean="0"/>
              <a:t>dụ</a:t>
            </a:r>
            <a:r>
              <a:rPr lang="en-US" baseline="0" dirty="0" smtClean="0"/>
              <a:t> </a:t>
            </a:r>
            <a:r>
              <a:rPr lang="en-US" baseline="0" dirty="0" err="1" smtClean="0"/>
              <a:t>trên</a:t>
            </a:r>
            <a:r>
              <a:rPr lang="en-US" baseline="0" dirty="0" smtClean="0"/>
              <a:t>, </a:t>
            </a:r>
            <a:r>
              <a:rPr lang="en-US" baseline="0" dirty="0" err="1" smtClean="0"/>
              <a:t>giả</a:t>
            </a:r>
            <a:r>
              <a:rPr lang="en-US" baseline="0" dirty="0" smtClean="0"/>
              <a:t> </a:t>
            </a:r>
            <a:r>
              <a:rPr lang="en-US" baseline="0" dirty="0" err="1" smtClean="0"/>
              <a:t>sử</a:t>
            </a:r>
            <a:r>
              <a:rPr lang="en-US" baseline="0" dirty="0" smtClean="0"/>
              <a:t> </a:t>
            </a:r>
            <a:r>
              <a:rPr lang="en-US" baseline="0" dirty="0" err="1" smtClean="0"/>
              <a:t>khi</a:t>
            </a:r>
            <a:r>
              <a:rPr lang="en-US" baseline="0" dirty="0" smtClean="0"/>
              <a:t> </a:t>
            </a:r>
            <a:r>
              <a:rPr lang="en-US" baseline="0" dirty="0" err="1" smtClean="0"/>
              <a:t>người</a:t>
            </a:r>
            <a:r>
              <a:rPr lang="en-US" baseline="0" dirty="0" smtClean="0"/>
              <a:t> dung </a:t>
            </a:r>
            <a:r>
              <a:rPr lang="en-US" baseline="0" dirty="0" err="1" smtClean="0"/>
              <a:t>nhập</a:t>
            </a:r>
            <a:r>
              <a:rPr lang="en-US" baseline="0" dirty="0" smtClean="0"/>
              <a:t> </a:t>
            </a:r>
            <a:r>
              <a:rPr lang="en-US" baseline="0" dirty="0" err="1" smtClean="0"/>
              <a:t>vào</a:t>
            </a:r>
            <a:r>
              <a:rPr lang="en-US" baseline="0" dirty="0" smtClean="0"/>
              <a:t>… </a:t>
            </a:r>
            <a:r>
              <a:rPr lang="en-US" baseline="0" dirty="0" err="1" smtClean="0"/>
              <a:t>thì</a:t>
            </a:r>
            <a:r>
              <a:rPr lang="en-US" baseline="0" dirty="0" smtClean="0"/>
              <a:t> </a:t>
            </a:r>
            <a:r>
              <a:rPr lang="en-US" baseline="0" dirty="0" err="1" smtClean="0"/>
              <a:t>hệ</a:t>
            </a:r>
            <a:r>
              <a:rPr lang="en-US" baseline="0" dirty="0" smtClean="0"/>
              <a:t> </a:t>
            </a:r>
            <a:r>
              <a:rPr lang="en-US" baseline="0" dirty="0" err="1" smtClean="0"/>
              <a:t>thống</a:t>
            </a:r>
            <a:r>
              <a:rPr lang="en-US" baseline="0" dirty="0" smtClean="0"/>
              <a:t> </a:t>
            </a:r>
            <a:r>
              <a:rPr lang="en-US" baseline="0" dirty="0" err="1" smtClean="0"/>
              <a:t>sẽ</a:t>
            </a:r>
            <a:r>
              <a:rPr lang="en-US" baseline="0" dirty="0" smtClean="0"/>
              <a:t> </a:t>
            </a:r>
            <a:r>
              <a:rPr lang="en-US" baseline="0" dirty="0" err="1" smtClean="0"/>
              <a:t>tự</a:t>
            </a:r>
            <a:r>
              <a:rPr lang="en-US" baseline="0" dirty="0" smtClean="0"/>
              <a:t> </a:t>
            </a:r>
            <a:r>
              <a:rPr lang="en-US" baseline="0" dirty="0" err="1" smtClean="0"/>
              <a:t>động</a:t>
            </a:r>
            <a:r>
              <a:rPr lang="en-US" baseline="0" dirty="0" smtClean="0"/>
              <a:t> generate </a:t>
            </a:r>
            <a:r>
              <a:rPr lang="en-US" baseline="0" dirty="0" err="1" smtClean="0"/>
              <a:t>ra</a:t>
            </a:r>
            <a:r>
              <a:rPr lang="en-US" baseline="0" dirty="0" smtClean="0"/>
              <a:t> </a:t>
            </a:r>
            <a:r>
              <a:rPr lang="en-US" baseline="0" dirty="0" err="1" smtClean="0"/>
              <a:t>các</a:t>
            </a:r>
            <a:r>
              <a:rPr lang="en-US" baseline="0" dirty="0" smtClean="0"/>
              <a:t> IP </a:t>
            </a:r>
            <a:r>
              <a:rPr lang="en-US" baseline="0" dirty="0" err="1" smtClean="0"/>
              <a:t>trong</a:t>
            </a:r>
            <a:r>
              <a:rPr lang="en-US" baseline="0" dirty="0" smtClean="0"/>
              <a:t> </a:t>
            </a:r>
            <a:r>
              <a:rPr lang="en-US" baseline="0" dirty="0" err="1" smtClean="0"/>
              <a:t>vùng</a:t>
            </a:r>
            <a:r>
              <a:rPr lang="en-US" baseline="0" dirty="0" smtClean="0"/>
              <a:t> </a:t>
            </a:r>
            <a:r>
              <a:rPr lang="en-US" baseline="0" dirty="0" err="1" smtClean="0"/>
              <a:t>từ</a:t>
            </a:r>
            <a:r>
              <a:rPr lang="en-US" baseline="0" dirty="0" smtClean="0"/>
              <a:t>… </a:t>
            </a:r>
            <a:r>
              <a:rPr lang="en-US" baseline="0" dirty="0" err="1" smtClean="0"/>
              <a:t>đến</a:t>
            </a:r>
            <a:r>
              <a:rPr lang="en-US" baseline="0" dirty="0" smtClean="0"/>
              <a:t>…; </a:t>
            </a:r>
            <a:r>
              <a:rPr lang="en-US" baseline="0" dirty="0" err="1" smtClean="0"/>
              <a:t>tương</a:t>
            </a:r>
            <a:r>
              <a:rPr lang="en-US" baseline="0" dirty="0" smtClean="0"/>
              <a:t> </a:t>
            </a:r>
            <a:r>
              <a:rPr lang="en-US" baseline="0" dirty="0" err="1" smtClean="0"/>
              <a:t>tự</a:t>
            </a:r>
            <a:r>
              <a:rPr lang="en-US" baseline="0" dirty="0" smtClean="0"/>
              <a:t> </a:t>
            </a:r>
            <a:r>
              <a:rPr lang="en-US" baseline="0" dirty="0" err="1" smtClean="0"/>
              <a:t>với</a:t>
            </a:r>
            <a:r>
              <a:rPr lang="en-US" baseline="0" dirty="0" smtClean="0"/>
              <a:t> 3 </a:t>
            </a:r>
            <a:r>
              <a:rPr lang="en-US" baseline="0" dirty="0" err="1" smtClean="0"/>
              <a:t>vùng</a:t>
            </a:r>
            <a:r>
              <a:rPr lang="en-US" baseline="0" dirty="0" smtClean="0"/>
              <a:t> ở </a:t>
            </a:r>
            <a:r>
              <a:rPr lang="en-US" baseline="0" dirty="0" err="1" smtClean="0"/>
              <a:t>dưới</a:t>
            </a:r>
            <a:r>
              <a:rPr lang="en-US" baseline="0" dirty="0" smtClean="0"/>
              <a:t> </a:t>
            </a:r>
            <a:r>
              <a:rPr lang="en-US" baseline="0" dirty="0" err="1" smtClean="0"/>
              <a:t>cũng</a:t>
            </a:r>
            <a:r>
              <a:rPr lang="en-US" baseline="0" dirty="0" smtClean="0"/>
              <a:t> </a:t>
            </a:r>
            <a:r>
              <a:rPr lang="en-US" baseline="0" dirty="0" err="1" smtClean="0"/>
              <a:t>vậy</a:t>
            </a:r>
            <a:endParaRPr lang="en-US" baseline="0" dirty="0" smtClean="0"/>
          </a:p>
        </p:txBody>
      </p:sp>
      <p:sp>
        <p:nvSpPr>
          <p:cNvPr id="4" name="Slide Number Placeholder 3"/>
          <p:cNvSpPr>
            <a:spLocks noGrp="1"/>
          </p:cNvSpPr>
          <p:nvPr>
            <p:ph type="sldNum" sz="quarter" idx="10"/>
          </p:nvPr>
        </p:nvSpPr>
        <p:spPr/>
        <p:txBody>
          <a:bodyPr/>
          <a:lstStyle/>
          <a:p>
            <a:fld id="{A8CC87EA-9B02-4F37-94BA-9DA6B0A66D97}" type="slidenum">
              <a:rPr lang="en-US" smtClean="0"/>
              <a:t>20</a:t>
            </a:fld>
            <a:endParaRPr lang="en-US"/>
          </a:p>
        </p:txBody>
      </p:sp>
    </p:spTree>
    <p:extLst>
      <p:ext uri="{BB962C8B-B14F-4D97-AF65-F5344CB8AC3E}">
        <p14:creationId xmlns:p14="http://schemas.microsoft.com/office/powerpoint/2010/main" val="13796303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[Tiên]Trước</a:t>
            </a:r>
            <a:r>
              <a:rPr lang="en-US" baseline="0" dirty="0" smtClean="0"/>
              <a:t> tiên, chúng tôi xin trình bày cách mà nhân viên của datacenter sử dụng hệ thống IMS để thêm, cập nhật và tìm kiếm nhanh chóng IP address </a:t>
            </a:r>
            <a:r>
              <a:rPr lang="en-US" baseline="0" dirty="0" err="1" smtClean="0"/>
              <a:t>cũng</a:t>
            </a:r>
            <a:r>
              <a:rPr lang="en-US" baseline="0" dirty="0" smtClean="0"/>
              <a:t> </a:t>
            </a:r>
            <a:r>
              <a:rPr lang="en-US" baseline="0" dirty="0" err="1" smtClean="0"/>
              <a:t>như</a:t>
            </a:r>
            <a:r>
              <a:rPr lang="en-US" baseline="0" dirty="0" smtClean="0"/>
              <a:t> </a:t>
            </a:r>
            <a:r>
              <a:rPr lang="en-US" baseline="0" dirty="0" err="1" smtClean="0"/>
              <a:t>là</a:t>
            </a:r>
            <a:r>
              <a:rPr lang="en-US" baseline="0" dirty="0" smtClean="0"/>
              <a:t> vị trí của server</a:t>
            </a:r>
            <a:endParaRPr lang="en-US" dirty="0" smtClean="0"/>
          </a:p>
          <a:p>
            <a:r>
              <a:rPr lang="en-US" dirty="0" smtClean="0"/>
              <a:t>Chúng</a:t>
            </a:r>
            <a:r>
              <a:rPr lang="en-US" baseline="0" dirty="0" smtClean="0"/>
              <a:t> tôi xin đăng nhập với role </a:t>
            </a:r>
            <a:r>
              <a:rPr lang="en-US" baseline="0" dirty="0" err="1" smtClean="0"/>
              <a:t>là</a:t>
            </a:r>
            <a:r>
              <a:rPr lang="en-US" baseline="0" dirty="0" smtClean="0"/>
              <a:t> </a:t>
            </a:r>
            <a:r>
              <a:rPr lang="en-US" baseline="0" dirty="0" err="1" smtClean="0"/>
              <a:t>một</a:t>
            </a:r>
            <a:r>
              <a:rPr lang="en-US" baseline="0" dirty="0" smtClean="0"/>
              <a:t> shift head </a:t>
            </a:r>
            <a:r>
              <a:rPr lang="en-US" baseline="0" dirty="0" err="1" smtClean="0"/>
              <a:t>của</a:t>
            </a:r>
            <a:r>
              <a:rPr lang="en-US" baseline="0" dirty="0" smtClean="0"/>
              <a:t> datacenter </a:t>
            </a:r>
            <a:r>
              <a:rPr lang="en-US" baseline="0" dirty="0" err="1" smtClean="0"/>
              <a:t>có</a:t>
            </a:r>
            <a:r>
              <a:rPr lang="en-US" baseline="0" dirty="0" smtClean="0"/>
              <a:t> </a:t>
            </a:r>
            <a:r>
              <a:rPr lang="en-US" baseline="0" dirty="0" err="1" smtClean="0"/>
              <a:t>tên</a:t>
            </a:r>
            <a:r>
              <a:rPr lang="en-US" baseline="0" dirty="0" smtClean="0"/>
              <a:t> </a:t>
            </a:r>
            <a:r>
              <a:rPr lang="en-US" baseline="0" dirty="0" err="1" smtClean="0"/>
              <a:t>là</a:t>
            </a:r>
            <a:r>
              <a:rPr lang="en-US" baseline="0" dirty="0" smtClean="0"/>
              <a:t> </a:t>
            </a:r>
            <a:r>
              <a:rPr lang="en-US" baseline="0" dirty="0" err="1" smtClean="0"/>
              <a:t>Nguyễn</a:t>
            </a:r>
            <a:r>
              <a:rPr lang="en-US" baseline="0" dirty="0" smtClean="0"/>
              <a:t> </a:t>
            </a:r>
            <a:r>
              <a:rPr lang="en-US" baseline="0" dirty="0" err="1" smtClean="0"/>
              <a:t>Huy</a:t>
            </a:r>
            <a:r>
              <a:rPr lang="en-US" baseline="0" dirty="0" smtClean="0"/>
              <a:t> </a:t>
            </a:r>
            <a:r>
              <a:rPr lang="en-US" baseline="0" dirty="0" err="1" smtClean="0"/>
              <a:t>Hưng</a:t>
            </a:r>
            <a:endParaRPr lang="en-US" baseline="0" dirty="0" smtClean="0"/>
          </a:p>
          <a:p>
            <a:r>
              <a:rPr lang="en-US" baseline="0" dirty="0" smtClean="0"/>
              <a:t>Khi datacenter vừa mới mua một dãy IP mới, họ sẽ nhập thông tin vào hệ thống IMS như sau.</a:t>
            </a:r>
          </a:p>
          <a:p>
            <a:r>
              <a:rPr lang="en-US" baseline="0" dirty="0" smtClean="0"/>
              <a:t>Tôi sẽ vào trang list tất cả những IP hiện tại có ở hệ thống.</a:t>
            </a:r>
          </a:p>
          <a:p>
            <a:r>
              <a:rPr lang="en-US" baseline="0" dirty="0" err="1" smtClean="0"/>
              <a:t>Sau</a:t>
            </a:r>
            <a:r>
              <a:rPr lang="en-US" baseline="0" dirty="0" smtClean="0"/>
              <a:t> </a:t>
            </a:r>
            <a:r>
              <a:rPr lang="en-US" baseline="0" dirty="0" err="1" smtClean="0"/>
              <a:t>đó</a:t>
            </a:r>
            <a:r>
              <a:rPr lang="en-US" baseline="0" dirty="0" smtClean="0"/>
              <a:t>, </a:t>
            </a:r>
            <a:r>
              <a:rPr lang="en-US" baseline="0" dirty="0" err="1" smtClean="0"/>
              <a:t>Tôi</a:t>
            </a:r>
            <a:r>
              <a:rPr lang="en-US" baseline="0" dirty="0" smtClean="0"/>
              <a:t> </a:t>
            </a:r>
            <a:r>
              <a:rPr lang="en-US" baseline="0" dirty="0" err="1" smtClean="0"/>
              <a:t>sẽ</a:t>
            </a:r>
            <a:r>
              <a:rPr lang="en-US" baseline="0" dirty="0" smtClean="0"/>
              <a:t> </a:t>
            </a:r>
            <a:r>
              <a:rPr lang="en-US" baseline="0" dirty="0" err="1" smtClean="0"/>
              <a:t>đi</a:t>
            </a:r>
            <a:r>
              <a:rPr lang="en-US" baseline="0" dirty="0" smtClean="0"/>
              <a:t> </a:t>
            </a:r>
            <a:r>
              <a:rPr lang="en-US" baseline="0" dirty="0" err="1" smtClean="0"/>
              <a:t>tới</a:t>
            </a:r>
            <a:r>
              <a:rPr lang="en-US" baseline="0" dirty="0" smtClean="0"/>
              <a:t> popup </a:t>
            </a:r>
            <a:r>
              <a:rPr lang="en-US" baseline="0" dirty="0" err="1" smtClean="0"/>
              <a:t>thêm</a:t>
            </a:r>
            <a:r>
              <a:rPr lang="en-US" baseline="0" dirty="0" smtClean="0"/>
              <a:t> </a:t>
            </a:r>
            <a:r>
              <a:rPr lang="en-US" baseline="0" dirty="0" err="1" smtClean="0"/>
              <a:t>vùng</a:t>
            </a:r>
            <a:r>
              <a:rPr lang="en-US" baseline="0" dirty="0" smtClean="0"/>
              <a:t> IP </a:t>
            </a:r>
            <a:r>
              <a:rPr lang="en-US" baseline="0" dirty="0" err="1" smtClean="0"/>
              <a:t>và</a:t>
            </a:r>
            <a:r>
              <a:rPr lang="en-US" baseline="0" dirty="0" smtClean="0"/>
              <a:t> </a:t>
            </a:r>
            <a:r>
              <a:rPr lang="en-US" baseline="0" dirty="0" err="1" smtClean="0"/>
              <a:t>tiến</a:t>
            </a:r>
            <a:r>
              <a:rPr lang="en-US" baseline="0" dirty="0" smtClean="0"/>
              <a:t> hành nhập 1 IP bất kỳ trong 1 </a:t>
            </a:r>
            <a:r>
              <a:rPr lang="en-US" baseline="0" dirty="0" err="1" smtClean="0"/>
              <a:t>vùng</a:t>
            </a:r>
            <a:r>
              <a:rPr lang="en-US" baseline="0" dirty="0" smtClean="0"/>
              <a:t>, chọn </a:t>
            </a:r>
            <a:r>
              <a:rPr lang="en-US" baseline="0" dirty="0" err="1" smtClean="0"/>
              <a:t>netmask</a:t>
            </a:r>
            <a:r>
              <a:rPr lang="en-US" baseline="0" dirty="0" smtClean="0"/>
              <a:t>. </a:t>
            </a:r>
            <a:r>
              <a:rPr lang="en-US" baseline="0" dirty="0" err="1" smtClean="0"/>
              <a:t>Như</a:t>
            </a:r>
            <a:r>
              <a:rPr lang="en-US" baseline="0" dirty="0" smtClean="0"/>
              <a:t> </a:t>
            </a:r>
            <a:r>
              <a:rPr lang="en-US" baseline="0" dirty="0" err="1" smtClean="0"/>
              <a:t>ví</a:t>
            </a:r>
            <a:r>
              <a:rPr lang="en-US" baseline="0" dirty="0" smtClean="0"/>
              <a:t> </a:t>
            </a:r>
            <a:r>
              <a:rPr lang="en-US" baseline="0" dirty="0" err="1" smtClean="0"/>
              <a:t>dụ</a:t>
            </a:r>
            <a:r>
              <a:rPr lang="en-US" baseline="0" dirty="0" smtClean="0"/>
              <a:t> </a:t>
            </a:r>
            <a:r>
              <a:rPr lang="en-US" baseline="0" dirty="0" err="1" smtClean="0"/>
              <a:t>trên</a:t>
            </a:r>
            <a:r>
              <a:rPr lang="en-US" baseline="0" dirty="0" smtClean="0"/>
              <a:t>, </a:t>
            </a:r>
            <a:r>
              <a:rPr lang="en-US" baseline="0" dirty="0" err="1" smtClean="0"/>
              <a:t>tôi</a:t>
            </a:r>
            <a:r>
              <a:rPr lang="en-US" baseline="0" dirty="0" smtClean="0"/>
              <a:t> </a:t>
            </a:r>
            <a:r>
              <a:rPr lang="en-US" baseline="0" dirty="0" err="1" smtClean="0"/>
              <a:t>xin</a:t>
            </a:r>
            <a:r>
              <a:rPr lang="en-US" baseline="0" dirty="0" smtClean="0"/>
              <a:t> </a:t>
            </a:r>
            <a:r>
              <a:rPr lang="en-US" baseline="0" dirty="0" err="1" smtClean="0"/>
              <a:t>nhập</a:t>
            </a:r>
            <a:r>
              <a:rPr lang="en-US" baseline="0" dirty="0" smtClean="0"/>
              <a:t> IP </a:t>
            </a:r>
            <a:r>
              <a:rPr lang="en-US" baseline="0" dirty="0" err="1" smtClean="0"/>
              <a:t>bất</a:t>
            </a:r>
            <a:r>
              <a:rPr lang="en-US" baseline="0" dirty="0" smtClean="0"/>
              <a:t> </a:t>
            </a:r>
            <a:r>
              <a:rPr lang="en-US" baseline="0" dirty="0" err="1" smtClean="0"/>
              <a:t>kỳ</a:t>
            </a:r>
            <a:r>
              <a:rPr lang="en-US" baseline="0" dirty="0" smtClean="0"/>
              <a:t> </a:t>
            </a:r>
            <a:r>
              <a:rPr lang="en-US" baseline="0" dirty="0" err="1" smtClean="0"/>
              <a:t>trong</a:t>
            </a:r>
            <a:r>
              <a:rPr lang="en-US" baseline="0" dirty="0" smtClean="0"/>
              <a:t> </a:t>
            </a:r>
            <a:r>
              <a:rPr lang="en-US" baseline="0" dirty="0" err="1" smtClean="0"/>
              <a:t>vùng</a:t>
            </a:r>
            <a:r>
              <a:rPr lang="en-US" baseline="0" dirty="0" smtClean="0"/>
              <a:t> </a:t>
            </a:r>
            <a:r>
              <a:rPr lang="en-US" baseline="0" dirty="0" err="1" smtClean="0"/>
              <a:t>là</a:t>
            </a:r>
            <a:r>
              <a:rPr lang="en-US" baseline="0" dirty="0" smtClean="0"/>
              <a:t> 120.72.85.5 </a:t>
            </a:r>
            <a:r>
              <a:rPr lang="en-US" baseline="0" dirty="0" err="1" smtClean="0"/>
              <a:t>và</a:t>
            </a:r>
            <a:r>
              <a:rPr lang="en-US" baseline="0" dirty="0" smtClean="0"/>
              <a:t> </a:t>
            </a:r>
            <a:r>
              <a:rPr lang="en-US" baseline="0" dirty="0" err="1" smtClean="0"/>
              <a:t>chọn</a:t>
            </a:r>
            <a:r>
              <a:rPr lang="en-US" baseline="0" dirty="0" smtClean="0"/>
              <a:t> </a:t>
            </a:r>
            <a:r>
              <a:rPr lang="en-US" baseline="0" dirty="0" err="1" smtClean="0"/>
              <a:t>netmask</a:t>
            </a:r>
            <a:r>
              <a:rPr lang="en-US" baseline="0" dirty="0" smtClean="0"/>
              <a:t> là 26 </a:t>
            </a:r>
          </a:p>
          <a:p>
            <a:r>
              <a:rPr lang="en-US" baseline="0" dirty="0" err="1" smtClean="0"/>
              <a:t>Vùng</a:t>
            </a:r>
            <a:r>
              <a:rPr lang="en-US" baseline="0" dirty="0" smtClean="0"/>
              <a:t> được đánh dấu bằng gateway.  Tùy trường hợp mà người ta quy định gateway là IP nằm sau IP đầu vùng, </a:t>
            </a:r>
            <a:r>
              <a:rPr lang="en-US" baseline="0" dirty="0" err="1" smtClean="0"/>
              <a:t>hoặc</a:t>
            </a:r>
            <a:r>
              <a:rPr lang="en-US" baseline="0" dirty="0" smtClean="0"/>
              <a:t> </a:t>
            </a:r>
            <a:r>
              <a:rPr lang="en-US" baseline="0" dirty="0" err="1" smtClean="0"/>
              <a:t>nằm</a:t>
            </a:r>
            <a:r>
              <a:rPr lang="en-US" baseline="0" dirty="0" smtClean="0"/>
              <a:t> </a:t>
            </a:r>
            <a:r>
              <a:rPr lang="en-US" baseline="0" dirty="0" err="1" smtClean="0"/>
              <a:t>trước</a:t>
            </a:r>
            <a:r>
              <a:rPr lang="en-US" baseline="0" dirty="0" smtClean="0"/>
              <a:t> IP cuối </a:t>
            </a:r>
            <a:r>
              <a:rPr lang="en-US" baseline="0" dirty="0" err="1" smtClean="0"/>
              <a:t>vùng</a:t>
            </a:r>
            <a:r>
              <a:rPr lang="en-US" baseline="0" dirty="0" smtClean="0"/>
              <a:t>. Ở </a:t>
            </a:r>
            <a:r>
              <a:rPr lang="en-US" baseline="0" dirty="0" err="1" smtClean="0"/>
              <a:t>đây</a:t>
            </a:r>
            <a:r>
              <a:rPr lang="en-US" baseline="0" dirty="0" smtClean="0"/>
              <a:t>, </a:t>
            </a:r>
            <a:r>
              <a:rPr lang="en-US" baseline="0" dirty="0" err="1" smtClean="0"/>
              <a:t>Tôi</a:t>
            </a:r>
            <a:r>
              <a:rPr lang="en-US" baseline="0" dirty="0" smtClean="0"/>
              <a:t> </a:t>
            </a:r>
            <a:r>
              <a:rPr lang="en-US" baseline="0" dirty="0" err="1" smtClean="0"/>
              <a:t>xin</a:t>
            </a:r>
            <a:r>
              <a:rPr lang="en-US" baseline="0" dirty="0" smtClean="0"/>
              <a:t> </a:t>
            </a:r>
            <a:r>
              <a:rPr lang="en-US" baseline="0" dirty="0" err="1" smtClean="0"/>
              <a:t>chọn</a:t>
            </a:r>
            <a:r>
              <a:rPr lang="en-US" baseline="0" dirty="0" smtClean="0"/>
              <a:t> gateway </a:t>
            </a:r>
            <a:r>
              <a:rPr lang="en-US" baseline="0" dirty="0" err="1" smtClean="0"/>
              <a:t>là</a:t>
            </a:r>
            <a:r>
              <a:rPr lang="en-US" baseline="0" dirty="0" smtClean="0"/>
              <a:t> IP </a:t>
            </a:r>
            <a:r>
              <a:rPr lang="en-US" baseline="0" dirty="0" err="1" smtClean="0"/>
              <a:t>sau</a:t>
            </a:r>
            <a:r>
              <a:rPr lang="en-US" baseline="0" dirty="0" smtClean="0"/>
              <a:t> IP </a:t>
            </a:r>
            <a:r>
              <a:rPr lang="en-US" baseline="0" dirty="0" err="1" smtClean="0"/>
              <a:t>đầu</a:t>
            </a:r>
            <a:r>
              <a:rPr lang="en-US" baseline="0" dirty="0" smtClean="0"/>
              <a:t> </a:t>
            </a:r>
            <a:r>
              <a:rPr lang="en-US" baseline="0" dirty="0" err="1" smtClean="0"/>
              <a:t>vùng</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Sau </a:t>
            </a:r>
            <a:r>
              <a:rPr lang="en-US" baseline="0" dirty="0" err="1" smtClean="0"/>
              <a:t>khi</a:t>
            </a:r>
            <a:r>
              <a:rPr lang="en-US" baseline="0" dirty="0" smtClean="0"/>
              <a:t> </a:t>
            </a:r>
            <a:r>
              <a:rPr lang="en-US" baseline="0" dirty="0" err="1" smtClean="0"/>
              <a:t>thêm</a:t>
            </a:r>
            <a:r>
              <a:rPr lang="en-US" baseline="0" dirty="0" smtClean="0"/>
              <a:t> </a:t>
            </a:r>
            <a:r>
              <a:rPr lang="en-US" baseline="0" dirty="0" err="1" smtClean="0"/>
              <a:t>vùng</a:t>
            </a:r>
            <a:r>
              <a:rPr lang="en-US" baseline="0" dirty="0" smtClean="0"/>
              <a:t> IP thành công, ở cột filter </a:t>
            </a:r>
            <a:r>
              <a:rPr lang="en-US" baseline="0" dirty="0" err="1" smtClean="0"/>
              <a:t>sẽ</a:t>
            </a:r>
            <a:r>
              <a:rPr lang="en-US" baseline="0" dirty="0" smtClean="0"/>
              <a:t> </a:t>
            </a:r>
            <a:r>
              <a:rPr lang="en-US" baseline="0" dirty="0" err="1" smtClean="0"/>
              <a:t>xuất</a:t>
            </a:r>
            <a:r>
              <a:rPr lang="en-US" baseline="0" dirty="0" smtClean="0"/>
              <a:t> </a:t>
            </a:r>
            <a:r>
              <a:rPr lang="en-US" baseline="0" dirty="0" err="1" smtClean="0"/>
              <a:t>hiện</a:t>
            </a:r>
            <a:r>
              <a:rPr lang="en-US" baseline="0" dirty="0" smtClean="0"/>
              <a:t> </a:t>
            </a:r>
            <a:r>
              <a:rPr lang="en-US" baseline="0" dirty="0" err="1" smtClean="0"/>
              <a:t>vùng</a:t>
            </a:r>
            <a:r>
              <a:rPr lang="en-US" baseline="0" dirty="0" smtClean="0"/>
              <a:t> IP </a:t>
            </a:r>
            <a:r>
              <a:rPr lang="en-US" baseline="0" dirty="0" err="1" smtClean="0"/>
              <a:t>mới</a:t>
            </a:r>
            <a:r>
              <a:rPr lang="en-US" baseline="0" dirty="0" smtClean="0"/>
              <a:t> </a:t>
            </a:r>
            <a:r>
              <a:rPr lang="en-US" baseline="0" dirty="0" err="1" smtClean="0"/>
              <a:t>đc</a:t>
            </a:r>
            <a:r>
              <a:rPr lang="en-US" baseline="0" dirty="0" smtClean="0"/>
              <a:t> </a:t>
            </a:r>
            <a:r>
              <a:rPr lang="en-US" baseline="0" dirty="0" err="1" smtClean="0"/>
              <a:t>thêm</a:t>
            </a:r>
            <a:r>
              <a:rPr lang="en-US" baseline="0" dirty="0" smtClean="0"/>
              <a:t> </a:t>
            </a:r>
            <a:r>
              <a:rPr lang="en-US" baseline="0" dirty="0" err="1" smtClean="0"/>
              <a:t>vào</a:t>
            </a:r>
            <a:r>
              <a:rPr lang="en-US" baseline="0" dirty="0" smtClean="0"/>
              <a:t>, select </a:t>
            </a:r>
            <a:r>
              <a:rPr lang="en-US" baseline="0" dirty="0" err="1" smtClean="0"/>
              <a:t>nó</a:t>
            </a:r>
            <a:r>
              <a:rPr lang="en-US" baseline="0" dirty="0" smtClean="0"/>
              <a:t> </a:t>
            </a:r>
            <a:r>
              <a:rPr lang="en-US" baseline="0" dirty="0" err="1" smtClean="0"/>
              <a:t>chúng</a:t>
            </a:r>
            <a:r>
              <a:rPr lang="en-US" baseline="0" dirty="0" smtClean="0"/>
              <a:t> ta </a:t>
            </a:r>
            <a:r>
              <a:rPr lang="en-US" baseline="0" dirty="0" err="1" smtClean="0"/>
              <a:t>sẽ</a:t>
            </a:r>
            <a:r>
              <a:rPr lang="en-US" baseline="0" dirty="0" smtClean="0"/>
              <a:t> </a:t>
            </a:r>
            <a:r>
              <a:rPr lang="en-US" baseline="0" dirty="0" err="1" smtClean="0"/>
              <a:t>thấy</a:t>
            </a:r>
            <a:r>
              <a:rPr lang="en-US" baseline="0" dirty="0" smtClean="0"/>
              <a:t> </a:t>
            </a:r>
            <a:r>
              <a:rPr lang="en-US" baseline="0" dirty="0" err="1" smtClean="0"/>
              <a:t>được</a:t>
            </a:r>
            <a:r>
              <a:rPr lang="en-US" baseline="0" dirty="0" smtClean="0"/>
              <a:t> </a:t>
            </a:r>
            <a:r>
              <a:rPr lang="en-US" baseline="0" dirty="0" err="1" smtClean="0"/>
              <a:t>vùng</a:t>
            </a:r>
            <a:r>
              <a:rPr lang="en-US" baseline="0" dirty="0" smtClean="0"/>
              <a:t> </a:t>
            </a:r>
            <a:r>
              <a:rPr lang="en-US" baseline="0" dirty="0" err="1" smtClean="0"/>
              <a:t>này</a:t>
            </a:r>
            <a:r>
              <a:rPr lang="en-US" baseline="0" dirty="0" smtClean="0"/>
              <a:t> </a:t>
            </a:r>
            <a:r>
              <a:rPr lang="en-US" baseline="0" dirty="0" err="1" smtClean="0"/>
              <a:t>có</a:t>
            </a:r>
            <a:r>
              <a:rPr lang="en-US" baseline="0" dirty="0" smtClean="0"/>
              <a:t> 64 IP </a:t>
            </a:r>
            <a:r>
              <a:rPr lang="en-US" baseline="0" dirty="0" err="1" smtClean="0"/>
              <a:t>từ</a:t>
            </a:r>
            <a:r>
              <a:rPr lang="en-US" baseline="0" dirty="0" smtClean="0"/>
              <a:t> 0 </a:t>
            </a:r>
            <a:r>
              <a:rPr lang="en-US" baseline="0" dirty="0" err="1" smtClean="0"/>
              <a:t>đến</a:t>
            </a:r>
            <a:r>
              <a:rPr lang="en-US" baseline="0" dirty="0" smtClean="0"/>
              <a:t> 63 </a:t>
            </a:r>
            <a:r>
              <a:rPr lang="en-US" baseline="0" dirty="0" err="1" smtClean="0"/>
              <a:t>đang</a:t>
            </a:r>
            <a:r>
              <a:rPr lang="en-US" baseline="0" dirty="0" smtClean="0"/>
              <a:t> </a:t>
            </a:r>
            <a:r>
              <a:rPr lang="en-US" baseline="0" dirty="0" err="1" smtClean="0"/>
              <a:t>có</a:t>
            </a:r>
            <a:r>
              <a:rPr lang="en-US" baseline="0" dirty="0" smtClean="0"/>
              <a:t> </a:t>
            </a:r>
            <a:r>
              <a:rPr lang="en-US" baseline="0" dirty="0" err="1" smtClean="0"/>
              <a:t>trạng</a:t>
            </a:r>
            <a:r>
              <a:rPr lang="en-US" baseline="0" dirty="0" smtClean="0"/>
              <a:t> </a:t>
            </a:r>
            <a:r>
              <a:rPr lang="en-US" baseline="0" dirty="0" err="1" smtClean="0"/>
              <a:t>thái</a:t>
            </a:r>
            <a:r>
              <a:rPr lang="en-US" baseline="0" dirty="0" smtClean="0"/>
              <a:t> available</a:t>
            </a:r>
          </a:p>
          <a:p>
            <a:endParaRPr lang="en-US" dirty="0" smtClean="0"/>
          </a:p>
          <a:p>
            <a:pPr marL="171450" indent="-171450">
              <a:buFont typeface="Wingdings" panose="05000000000000000000" pitchFamily="2" charset="2"/>
              <a:buChar char="à"/>
            </a:pPr>
            <a:r>
              <a:rPr lang="en-US" dirty="0" err="1" smtClean="0">
                <a:sym typeface="Wingdings" panose="05000000000000000000" pitchFamily="2" charset="2"/>
              </a:rPr>
              <a:t>Lợi</a:t>
            </a:r>
            <a:r>
              <a:rPr lang="en-US" baseline="0" dirty="0" smtClean="0">
                <a:sym typeface="Wingdings" panose="05000000000000000000" pitchFamily="2" charset="2"/>
              </a:rPr>
              <a:t> ích của hệ </a:t>
            </a:r>
            <a:r>
              <a:rPr lang="en-US" baseline="0" dirty="0" err="1" smtClean="0">
                <a:sym typeface="Wingdings" panose="05000000000000000000" pitchFamily="2" charset="2"/>
              </a:rPr>
              <a:t>thống</a:t>
            </a:r>
            <a:r>
              <a:rPr lang="en-US" baseline="0" dirty="0" smtClean="0">
                <a:sym typeface="Wingdings" panose="05000000000000000000" pitchFamily="2" charset="2"/>
              </a:rPr>
              <a:t> </a:t>
            </a:r>
            <a:r>
              <a:rPr lang="en-US" baseline="0" dirty="0" err="1" smtClean="0">
                <a:sym typeface="Wingdings" panose="05000000000000000000" pitchFamily="2" charset="2"/>
              </a:rPr>
              <a:t>là</a:t>
            </a:r>
            <a:r>
              <a:rPr lang="en-US" baseline="0" dirty="0" smtClean="0">
                <a:sym typeface="Wingdings" panose="05000000000000000000" pitchFamily="2" charset="2"/>
              </a:rPr>
              <a:t> </a:t>
            </a:r>
            <a:r>
              <a:rPr lang="en-US" baseline="0" dirty="0" err="1" smtClean="0">
                <a:sym typeface="Wingdings" panose="05000000000000000000" pitchFamily="2" charset="2"/>
              </a:rPr>
              <a:t>giúp</a:t>
            </a:r>
            <a:r>
              <a:rPr lang="en-US" baseline="0" dirty="0" smtClean="0">
                <a:sym typeface="Wingdings" panose="05000000000000000000" pitchFamily="2" charset="2"/>
              </a:rPr>
              <a:t> datacenter </a:t>
            </a:r>
            <a:r>
              <a:rPr lang="en-US" baseline="0" dirty="0" err="1" smtClean="0">
                <a:sym typeface="Wingdings" panose="05000000000000000000" pitchFamily="2" charset="2"/>
              </a:rPr>
              <a:t>có</a:t>
            </a:r>
            <a:r>
              <a:rPr lang="en-US" baseline="0" dirty="0" smtClean="0">
                <a:sym typeface="Wingdings" panose="05000000000000000000" pitchFamily="2" charset="2"/>
              </a:rPr>
              <a:t> </a:t>
            </a:r>
            <a:r>
              <a:rPr lang="en-US" baseline="0" dirty="0" err="1" smtClean="0">
                <a:sym typeface="Wingdings" panose="05000000000000000000" pitchFamily="2" charset="2"/>
              </a:rPr>
              <a:t>thể</a:t>
            </a:r>
            <a:r>
              <a:rPr lang="en-US" baseline="0" dirty="0" smtClean="0">
                <a:sym typeface="Wingdings" panose="05000000000000000000" pitchFamily="2" charset="2"/>
              </a:rPr>
              <a:t> add </a:t>
            </a:r>
            <a:r>
              <a:rPr lang="en-US" baseline="0" dirty="0" err="1" smtClean="0">
                <a:sym typeface="Wingdings" panose="05000000000000000000" pitchFamily="2" charset="2"/>
              </a:rPr>
              <a:t>nhiều</a:t>
            </a:r>
            <a:r>
              <a:rPr lang="en-US" baseline="0" dirty="0" smtClean="0">
                <a:sym typeface="Wingdings" panose="05000000000000000000" pitchFamily="2" charset="2"/>
              </a:rPr>
              <a:t> IP </a:t>
            </a:r>
            <a:r>
              <a:rPr lang="en-US" baseline="0" dirty="0" err="1" smtClean="0">
                <a:sym typeface="Wingdings" panose="05000000000000000000" pitchFamily="2" charset="2"/>
              </a:rPr>
              <a:t>thông</a:t>
            </a:r>
            <a:r>
              <a:rPr lang="en-US" baseline="0" dirty="0" smtClean="0">
                <a:sym typeface="Wingdings" panose="05000000000000000000" pitchFamily="2" charset="2"/>
              </a:rPr>
              <a:t> qua </a:t>
            </a:r>
            <a:r>
              <a:rPr lang="en-US" baseline="0" dirty="0" err="1" smtClean="0">
                <a:sym typeface="Wingdings" panose="05000000000000000000" pitchFamily="2" charset="2"/>
              </a:rPr>
              <a:t>chỉ</a:t>
            </a:r>
            <a:r>
              <a:rPr lang="en-US" baseline="0" dirty="0" smtClean="0">
                <a:sym typeface="Wingdings" panose="05000000000000000000" pitchFamily="2" charset="2"/>
              </a:rPr>
              <a:t> 1 </a:t>
            </a:r>
            <a:r>
              <a:rPr lang="en-US" baseline="0" dirty="0" err="1" smtClean="0">
                <a:sym typeface="Wingdings" panose="05000000000000000000" pitchFamily="2" charset="2"/>
              </a:rPr>
              <a:t>lần</a:t>
            </a:r>
            <a:r>
              <a:rPr lang="en-US" baseline="0" dirty="0" smtClean="0">
                <a:sym typeface="Wingdings" panose="05000000000000000000" pitchFamily="2" charset="2"/>
              </a:rPr>
              <a:t> </a:t>
            </a:r>
            <a:r>
              <a:rPr lang="en-US" baseline="0" dirty="0" err="1" smtClean="0">
                <a:sym typeface="Wingdings" panose="05000000000000000000" pitchFamily="2" charset="2"/>
              </a:rPr>
              <a:t>nhập</a:t>
            </a:r>
            <a:r>
              <a:rPr lang="en-US" baseline="0" dirty="0" smtClean="0">
                <a:sym typeface="Wingdings" panose="05000000000000000000" pitchFamily="2" charset="2"/>
              </a:rPr>
              <a:t> , </a:t>
            </a:r>
            <a:r>
              <a:rPr lang="en-US" baseline="0" dirty="0" err="1" smtClean="0">
                <a:sym typeface="Wingdings" panose="05000000000000000000" pitchFamily="2" charset="2"/>
              </a:rPr>
              <a:t>tránh</a:t>
            </a:r>
            <a:r>
              <a:rPr lang="en-US" baseline="0" dirty="0" smtClean="0">
                <a:sym typeface="Wingdings" panose="05000000000000000000" pitchFamily="2" charset="2"/>
              </a:rPr>
              <a:t> </a:t>
            </a:r>
            <a:r>
              <a:rPr lang="en-US" baseline="0" dirty="0" err="1" smtClean="0">
                <a:sym typeface="Wingdings" panose="05000000000000000000" pitchFamily="2" charset="2"/>
              </a:rPr>
              <a:t>sai</a:t>
            </a:r>
            <a:r>
              <a:rPr lang="en-US" baseline="0" dirty="0" smtClean="0">
                <a:sym typeface="Wingdings" panose="05000000000000000000" pitchFamily="2" charset="2"/>
              </a:rPr>
              <a:t> </a:t>
            </a:r>
            <a:r>
              <a:rPr lang="en-US" baseline="0" dirty="0" err="1" smtClean="0">
                <a:sym typeface="Wingdings" panose="05000000000000000000" pitchFamily="2" charset="2"/>
              </a:rPr>
              <a:t>sót</a:t>
            </a:r>
            <a:r>
              <a:rPr lang="en-US" baseline="0" dirty="0" smtClean="0">
                <a:sym typeface="Wingdings" panose="05000000000000000000" pitchFamily="2" charset="2"/>
              </a:rPr>
              <a:t> </a:t>
            </a:r>
            <a:r>
              <a:rPr lang="en-US" baseline="0" dirty="0" err="1" smtClean="0">
                <a:sym typeface="Wingdings" panose="05000000000000000000" pitchFamily="2" charset="2"/>
              </a:rPr>
              <a:t>trong</a:t>
            </a:r>
            <a:r>
              <a:rPr lang="en-US" baseline="0" dirty="0" smtClean="0">
                <a:sym typeface="Wingdings" panose="05000000000000000000" pitchFamily="2" charset="2"/>
              </a:rPr>
              <a:t> </a:t>
            </a:r>
            <a:r>
              <a:rPr lang="en-US" baseline="0" dirty="0" err="1" smtClean="0">
                <a:sym typeface="Wingdings" panose="05000000000000000000" pitchFamily="2" charset="2"/>
              </a:rPr>
              <a:t>quá</a:t>
            </a:r>
            <a:r>
              <a:rPr lang="en-US" baseline="0" dirty="0" smtClean="0">
                <a:sym typeface="Wingdings" panose="05000000000000000000" pitchFamily="2" charset="2"/>
              </a:rPr>
              <a:t> </a:t>
            </a:r>
            <a:r>
              <a:rPr lang="en-US" baseline="0" dirty="0" err="1" smtClean="0">
                <a:sym typeface="Wingdings" panose="05000000000000000000" pitchFamily="2" charset="2"/>
              </a:rPr>
              <a:t>trình</a:t>
            </a:r>
            <a:r>
              <a:rPr lang="en-US" baseline="0" dirty="0" smtClean="0">
                <a:sym typeface="Wingdings" panose="05000000000000000000" pitchFamily="2" charset="2"/>
              </a:rPr>
              <a:t> </a:t>
            </a:r>
            <a:r>
              <a:rPr lang="en-US" baseline="0" dirty="0" err="1" smtClean="0">
                <a:sym typeface="Wingdings" panose="05000000000000000000" pitchFamily="2" charset="2"/>
              </a:rPr>
              <a:t>nhập</a:t>
            </a:r>
            <a:r>
              <a:rPr lang="en-US" baseline="0" dirty="0" smtClean="0">
                <a:sym typeface="Wingdings" panose="05000000000000000000" pitchFamily="2" charset="2"/>
              </a:rPr>
              <a:t> </a:t>
            </a:r>
            <a:r>
              <a:rPr lang="en-US" baseline="0" dirty="0" err="1" smtClean="0">
                <a:sym typeface="Wingdings" panose="05000000000000000000" pitchFamily="2" charset="2"/>
              </a:rPr>
              <a:t>liệu</a:t>
            </a:r>
            <a:endParaRPr lang="en-US" baseline="0" dirty="0" smtClean="0">
              <a:sym typeface="Wingdings" panose="05000000000000000000" pitchFamily="2" charset="2"/>
            </a:endParaRPr>
          </a:p>
          <a:p>
            <a:pPr marL="0" indent="0">
              <a:buFont typeface="Wingdings" panose="05000000000000000000" pitchFamily="2" charset="2"/>
              <a:buNone/>
            </a:pPr>
            <a:endParaRPr lang="en-US" baseline="0" dirty="0" smtClean="0">
              <a:sym typeface="Wingdings" panose="05000000000000000000" pitchFamily="2" charset="2"/>
            </a:endParaRPr>
          </a:p>
          <a:p>
            <a:pPr marL="0" indent="0">
              <a:buFont typeface="Wingdings" panose="05000000000000000000" pitchFamily="2" charset="2"/>
              <a:buNone/>
            </a:pPr>
            <a:r>
              <a:rPr lang="en-US" baseline="0" dirty="0" err="1" smtClean="0">
                <a:sym typeface="Wingdings" panose="05000000000000000000" pitchFamily="2" charset="2"/>
              </a:rPr>
              <a:t>Và</a:t>
            </a:r>
            <a:r>
              <a:rPr lang="en-US" baseline="0" dirty="0" smtClean="0">
                <a:sym typeface="Wingdings" panose="05000000000000000000" pitchFamily="2" charset="2"/>
              </a:rPr>
              <a:t> ở </a:t>
            </a:r>
            <a:r>
              <a:rPr lang="en-US" baseline="0" dirty="0" err="1" smtClean="0">
                <a:sym typeface="Wingdings" panose="05000000000000000000" pitchFamily="2" charset="2"/>
              </a:rPr>
              <a:t>trang</a:t>
            </a:r>
            <a:r>
              <a:rPr lang="en-US" baseline="0" dirty="0" smtClean="0">
                <a:sym typeface="Wingdings" panose="05000000000000000000" pitchFamily="2" charset="2"/>
              </a:rPr>
              <a:t> IP </a:t>
            </a:r>
            <a:r>
              <a:rPr lang="en-US" baseline="0" dirty="0" err="1" smtClean="0">
                <a:sym typeface="Wingdings" panose="05000000000000000000" pitchFamily="2" charset="2"/>
              </a:rPr>
              <a:t>này</a:t>
            </a:r>
            <a:r>
              <a:rPr lang="en-US" baseline="0" dirty="0" smtClean="0">
                <a:sym typeface="Wingdings" panose="05000000000000000000" pitchFamily="2" charset="2"/>
              </a:rPr>
              <a:t>, </a:t>
            </a:r>
            <a:r>
              <a:rPr lang="en-US" baseline="0" dirty="0" err="1" smtClean="0">
                <a:sym typeface="Wingdings" panose="05000000000000000000" pitchFamily="2" charset="2"/>
              </a:rPr>
              <a:t>khi</a:t>
            </a:r>
            <a:r>
              <a:rPr lang="en-US" baseline="0" dirty="0" smtClean="0">
                <a:sym typeface="Wingdings" panose="05000000000000000000" pitchFamily="2" charset="2"/>
              </a:rPr>
              <a:t> </a:t>
            </a:r>
            <a:r>
              <a:rPr lang="en-US" baseline="0" dirty="0" err="1" smtClean="0">
                <a:sym typeface="Wingdings" panose="05000000000000000000" pitchFamily="2" charset="2"/>
              </a:rPr>
              <a:t>người</a:t>
            </a:r>
            <a:r>
              <a:rPr lang="en-US" baseline="0" dirty="0" smtClean="0">
                <a:sym typeface="Wingdings" panose="05000000000000000000" pitchFamily="2" charset="2"/>
              </a:rPr>
              <a:t> dung </a:t>
            </a:r>
            <a:r>
              <a:rPr lang="en-US" baseline="0" dirty="0" err="1" smtClean="0">
                <a:sym typeface="Wingdings" panose="05000000000000000000" pitchFamily="2" charset="2"/>
              </a:rPr>
              <a:t>thông</a:t>
            </a:r>
            <a:r>
              <a:rPr lang="en-US" baseline="0" dirty="0" smtClean="0">
                <a:sym typeface="Wingdings" panose="05000000000000000000" pitchFamily="2" charset="2"/>
              </a:rPr>
              <a:t> </a:t>
            </a:r>
            <a:r>
              <a:rPr lang="en-US" baseline="0" dirty="0" err="1" smtClean="0">
                <a:sym typeface="Wingdings" panose="05000000000000000000" pitchFamily="2" charset="2"/>
              </a:rPr>
              <a:t>báo</a:t>
            </a:r>
            <a:r>
              <a:rPr lang="en-US" baseline="0" dirty="0" smtClean="0">
                <a:sym typeface="Wingdings" panose="05000000000000000000" pitchFamily="2" charset="2"/>
              </a:rPr>
              <a:t> </a:t>
            </a:r>
            <a:r>
              <a:rPr lang="en-US" baseline="0" dirty="0" err="1" smtClean="0">
                <a:sym typeface="Wingdings" panose="05000000000000000000" pitchFamily="2" charset="2"/>
              </a:rPr>
              <a:t>là</a:t>
            </a:r>
            <a:r>
              <a:rPr lang="en-US" baseline="0" dirty="0" smtClean="0">
                <a:sym typeface="Wingdings" panose="05000000000000000000" pitchFamily="2" charset="2"/>
              </a:rPr>
              <a:t> IP </a:t>
            </a:r>
            <a:r>
              <a:rPr lang="en-US" baseline="0" dirty="0" err="1" smtClean="0">
                <a:sym typeface="Wingdings" panose="05000000000000000000" pitchFamily="2" charset="2"/>
              </a:rPr>
              <a:t>của</a:t>
            </a:r>
            <a:r>
              <a:rPr lang="en-US" baseline="0" dirty="0" smtClean="0">
                <a:sym typeface="Wingdings" panose="05000000000000000000" pitchFamily="2" charset="2"/>
              </a:rPr>
              <a:t> </a:t>
            </a:r>
            <a:r>
              <a:rPr lang="en-US" baseline="0" dirty="0" err="1" smtClean="0">
                <a:sym typeface="Wingdings" panose="05000000000000000000" pitchFamily="2" charset="2"/>
              </a:rPr>
              <a:t>họ</a:t>
            </a:r>
            <a:r>
              <a:rPr lang="en-US" baseline="0" dirty="0" smtClean="0">
                <a:sym typeface="Wingdings" panose="05000000000000000000" pitchFamily="2" charset="2"/>
              </a:rPr>
              <a:t> </a:t>
            </a:r>
            <a:r>
              <a:rPr lang="en-US" baseline="0" dirty="0" err="1" smtClean="0">
                <a:sym typeface="Wingdings" panose="05000000000000000000" pitchFamily="2" charset="2"/>
              </a:rPr>
              <a:t>gặp</a:t>
            </a:r>
            <a:r>
              <a:rPr lang="en-US" baseline="0" dirty="0" smtClean="0">
                <a:sym typeface="Wingdings" panose="05000000000000000000" pitchFamily="2" charset="2"/>
              </a:rPr>
              <a:t> </a:t>
            </a:r>
            <a:r>
              <a:rPr lang="en-US" baseline="0" dirty="0" err="1" smtClean="0">
                <a:sym typeface="Wingdings" panose="05000000000000000000" pitchFamily="2" charset="2"/>
              </a:rPr>
              <a:t>vấn</a:t>
            </a:r>
            <a:r>
              <a:rPr lang="en-US" baseline="0" dirty="0" smtClean="0">
                <a:sym typeface="Wingdings" panose="05000000000000000000" pitchFamily="2" charset="2"/>
              </a:rPr>
              <a:t> </a:t>
            </a:r>
            <a:r>
              <a:rPr lang="en-US" baseline="0" dirty="0" err="1" smtClean="0">
                <a:sym typeface="Wingdings" panose="05000000000000000000" pitchFamily="2" charset="2"/>
              </a:rPr>
              <a:t>đề</a:t>
            </a:r>
            <a:r>
              <a:rPr lang="en-US" baseline="0" dirty="0" smtClean="0">
                <a:sym typeface="Wingdings" panose="05000000000000000000" pitchFamily="2" charset="2"/>
              </a:rPr>
              <a:t> </a:t>
            </a:r>
            <a:r>
              <a:rPr lang="en-US" baseline="0" dirty="0" err="1" smtClean="0">
                <a:sym typeface="Wingdings" panose="05000000000000000000" pitchFamily="2" charset="2"/>
              </a:rPr>
              <a:t>thì</a:t>
            </a:r>
            <a:r>
              <a:rPr lang="en-US" baseline="0" dirty="0" smtClean="0">
                <a:sym typeface="Wingdings" panose="05000000000000000000" pitchFamily="2" charset="2"/>
              </a:rPr>
              <a:t> </a:t>
            </a:r>
            <a:r>
              <a:rPr lang="en-US" baseline="0" dirty="0" err="1" smtClean="0">
                <a:sym typeface="Wingdings" panose="05000000000000000000" pitchFamily="2" charset="2"/>
              </a:rPr>
              <a:t>mình</a:t>
            </a:r>
            <a:r>
              <a:rPr lang="en-US" baseline="0" dirty="0" smtClean="0">
                <a:sym typeface="Wingdings" panose="05000000000000000000" pitchFamily="2" charset="2"/>
              </a:rPr>
              <a:t> </a:t>
            </a:r>
            <a:r>
              <a:rPr lang="en-US" baseline="0" dirty="0" err="1" smtClean="0">
                <a:sym typeface="Wingdings" panose="05000000000000000000" pitchFamily="2" charset="2"/>
              </a:rPr>
              <a:t>có</a:t>
            </a:r>
            <a:r>
              <a:rPr lang="en-US" baseline="0" dirty="0" smtClean="0">
                <a:sym typeface="Wingdings" panose="05000000000000000000" pitchFamily="2" charset="2"/>
              </a:rPr>
              <a:t> </a:t>
            </a:r>
            <a:r>
              <a:rPr lang="en-US" baseline="0" dirty="0" err="1" smtClean="0">
                <a:sym typeface="Wingdings" panose="05000000000000000000" pitchFamily="2" charset="2"/>
              </a:rPr>
              <a:t>thể</a:t>
            </a:r>
            <a:r>
              <a:rPr lang="en-US" baseline="0" dirty="0" smtClean="0">
                <a:sym typeface="Wingdings" panose="05000000000000000000" pitchFamily="2" charset="2"/>
              </a:rPr>
              <a:t> search </a:t>
            </a:r>
            <a:r>
              <a:rPr lang="en-US" baseline="0" dirty="0" err="1" smtClean="0">
                <a:sym typeface="Wingdings" panose="05000000000000000000" pitchFamily="2" charset="2"/>
              </a:rPr>
              <a:t>ra</a:t>
            </a:r>
            <a:r>
              <a:rPr lang="en-US" baseline="0" dirty="0" smtClean="0">
                <a:sym typeface="Wingdings" panose="05000000000000000000" pitchFamily="2" charset="2"/>
              </a:rPr>
              <a:t> </a:t>
            </a:r>
            <a:r>
              <a:rPr lang="en-US" baseline="0" dirty="0" err="1" smtClean="0">
                <a:sym typeface="Wingdings" panose="05000000000000000000" pitchFamily="2" charset="2"/>
              </a:rPr>
              <a:t>ngay</a:t>
            </a:r>
            <a:r>
              <a:rPr lang="en-US" baseline="0" dirty="0" smtClean="0">
                <a:sym typeface="Wingdings" panose="05000000000000000000" pitchFamily="2" charset="2"/>
              </a:rPr>
              <a:t> IP </a:t>
            </a:r>
            <a:r>
              <a:rPr lang="en-US" baseline="0" dirty="0" err="1" smtClean="0">
                <a:sym typeface="Wingdings" panose="05000000000000000000" pitchFamily="2" charset="2"/>
              </a:rPr>
              <a:t>đó</a:t>
            </a:r>
            <a:r>
              <a:rPr lang="en-US" baseline="0" dirty="0" smtClean="0">
                <a:sym typeface="Wingdings" panose="05000000000000000000" pitchFamily="2" charset="2"/>
              </a:rPr>
              <a:t> </a:t>
            </a:r>
            <a:r>
              <a:rPr lang="en-US" baseline="0" dirty="0" err="1" smtClean="0">
                <a:sym typeface="Wingdings" panose="05000000000000000000" pitchFamily="2" charset="2"/>
              </a:rPr>
              <a:t>và</a:t>
            </a:r>
            <a:r>
              <a:rPr lang="en-US" baseline="0" dirty="0" smtClean="0">
                <a:sym typeface="Wingdings" panose="05000000000000000000" pitchFamily="2" charset="2"/>
              </a:rPr>
              <a:t> block </a:t>
            </a:r>
            <a:r>
              <a:rPr lang="en-US" baseline="0" dirty="0" err="1" smtClean="0">
                <a:sym typeface="Wingdings" panose="05000000000000000000" pitchFamily="2" charset="2"/>
              </a:rPr>
              <a:t>nó</a:t>
            </a:r>
            <a:r>
              <a:rPr lang="en-US" baseline="0" dirty="0" smtClean="0">
                <a:sym typeface="Wingdings" panose="05000000000000000000" pitchFamily="2" charset="2"/>
              </a:rPr>
              <a:t>.</a:t>
            </a:r>
          </a:p>
          <a:p>
            <a:pPr marL="0" indent="0">
              <a:buFont typeface="Wingdings" panose="05000000000000000000" pitchFamily="2" charset="2"/>
              <a:buNone/>
            </a:pPr>
            <a:r>
              <a:rPr lang="en-US" baseline="0" dirty="0" err="1" smtClean="0">
                <a:sym typeface="Wingdings" panose="05000000000000000000" pitchFamily="2" charset="2"/>
              </a:rPr>
              <a:t>Ví</a:t>
            </a:r>
            <a:r>
              <a:rPr lang="en-US" baseline="0" dirty="0" smtClean="0">
                <a:sym typeface="Wingdings" panose="05000000000000000000" pitchFamily="2" charset="2"/>
              </a:rPr>
              <a:t> </a:t>
            </a:r>
            <a:r>
              <a:rPr lang="en-US" baseline="0" dirty="0" err="1" smtClean="0">
                <a:sym typeface="Wingdings" panose="05000000000000000000" pitchFamily="2" charset="2"/>
              </a:rPr>
              <a:t>dụ</a:t>
            </a:r>
            <a:r>
              <a:rPr lang="en-US" baseline="0" dirty="0" smtClean="0">
                <a:sym typeface="Wingdings" panose="05000000000000000000" pitchFamily="2" charset="2"/>
              </a:rPr>
              <a:t> IP 120.72.85.6 </a:t>
            </a:r>
            <a:r>
              <a:rPr lang="en-US" baseline="0" dirty="0" err="1" smtClean="0">
                <a:sym typeface="Wingdings" panose="05000000000000000000" pitchFamily="2" charset="2"/>
              </a:rPr>
              <a:t>bị</a:t>
            </a:r>
            <a:r>
              <a:rPr lang="en-US" baseline="0" dirty="0" smtClean="0">
                <a:sym typeface="Wingdings" panose="05000000000000000000" pitchFamily="2" charset="2"/>
              </a:rPr>
              <a:t> </a:t>
            </a:r>
            <a:r>
              <a:rPr lang="en-US" baseline="0" dirty="0" err="1" smtClean="0">
                <a:sym typeface="Wingdings" panose="05000000000000000000" pitchFamily="2" charset="2"/>
              </a:rPr>
              <a:t>tấn</a:t>
            </a:r>
            <a:r>
              <a:rPr lang="en-US" baseline="0" dirty="0" smtClean="0">
                <a:sym typeface="Wingdings" panose="05000000000000000000" pitchFamily="2" charset="2"/>
              </a:rPr>
              <a:t> </a:t>
            </a:r>
            <a:r>
              <a:rPr lang="en-US" baseline="0" dirty="0" err="1" smtClean="0">
                <a:sym typeface="Wingdings" panose="05000000000000000000" pitchFamily="2" charset="2"/>
              </a:rPr>
              <a:t>công</a:t>
            </a:r>
            <a:r>
              <a:rPr lang="en-US" baseline="0" dirty="0" smtClean="0">
                <a:sym typeface="Wingdings" panose="05000000000000000000" pitchFamily="2" charset="2"/>
              </a:rPr>
              <a:t> </a:t>
            </a:r>
            <a:r>
              <a:rPr lang="en-US" baseline="0" dirty="0" err="1" smtClean="0">
                <a:sym typeface="Wingdings" panose="05000000000000000000" pitchFamily="2" charset="2"/>
              </a:rPr>
              <a:t>thì</a:t>
            </a:r>
            <a:r>
              <a:rPr lang="en-US" baseline="0" dirty="0" smtClean="0">
                <a:sym typeface="Wingdings" panose="05000000000000000000" pitchFamily="2" charset="2"/>
              </a:rPr>
              <a:t> </a:t>
            </a:r>
            <a:r>
              <a:rPr lang="en-US" baseline="0" dirty="0" err="1" smtClean="0">
                <a:sym typeface="Wingdings" panose="05000000000000000000" pitchFamily="2" charset="2"/>
              </a:rPr>
              <a:t>nhân</a:t>
            </a:r>
            <a:r>
              <a:rPr lang="en-US" baseline="0" dirty="0" smtClean="0">
                <a:sym typeface="Wingdings" panose="05000000000000000000" pitchFamily="2" charset="2"/>
              </a:rPr>
              <a:t> </a:t>
            </a:r>
            <a:r>
              <a:rPr lang="en-US" baseline="0" dirty="0" err="1" smtClean="0">
                <a:sym typeface="Wingdings" panose="05000000000000000000" pitchFamily="2" charset="2"/>
              </a:rPr>
              <a:t>viên</a:t>
            </a:r>
            <a:r>
              <a:rPr lang="en-US" baseline="0" dirty="0" smtClean="0">
                <a:sym typeface="Wingdings" panose="05000000000000000000" pitchFamily="2" charset="2"/>
              </a:rPr>
              <a:t> </a:t>
            </a:r>
            <a:r>
              <a:rPr lang="en-US" baseline="0" dirty="0" err="1" smtClean="0">
                <a:sym typeface="Wingdings" panose="05000000000000000000" pitchFamily="2" charset="2"/>
              </a:rPr>
              <a:t>kỹ</a:t>
            </a:r>
            <a:r>
              <a:rPr lang="en-US" baseline="0" dirty="0" smtClean="0">
                <a:sym typeface="Wingdings" panose="05000000000000000000" pitchFamily="2" charset="2"/>
              </a:rPr>
              <a:t> </a:t>
            </a:r>
            <a:r>
              <a:rPr lang="en-US" baseline="0" dirty="0" err="1" smtClean="0">
                <a:sym typeface="Wingdings" panose="05000000000000000000" pitchFamily="2" charset="2"/>
              </a:rPr>
              <a:t>thuật</a:t>
            </a:r>
            <a:r>
              <a:rPr lang="en-US" baseline="0" dirty="0" smtClean="0">
                <a:sym typeface="Wingdings" panose="05000000000000000000" pitchFamily="2" charset="2"/>
              </a:rPr>
              <a:t> </a:t>
            </a:r>
            <a:r>
              <a:rPr lang="en-US" baseline="0" dirty="0" err="1" smtClean="0">
                <a:sym typeface="Wingdings" panose="05000000000000000000" pitchFamily="2" charset="2"/>
              </a:rPr>
              <a:t>sẽ</a:t>
            </a:r>
            <a:r>
              <a:rPr lang="en-US" baseline="0" dirty="0" smtClean="0">
                <a:sym typeface="Wingdings" panose="05000000000000000000" pitchFamily="2" charset="2"/>
              </a:rPr>
              <a:t> search </a:t>
            </a:r>
            <a:r>
              <a:rPr lang="en-US" baseline="0" dirty="0" err="1" smtClean="0">
                <a:sym typeface="Wingdings" panose="05000000000000000000" pitchFamily="2" charset="2"/>
              </a:rPr>
              <a:t>ra</a:t>
            </a:r>
            <a:r>
              <a:rPr lang="en-US" baseline="0" dirty="0" smtClean="0">
                <a:sym typeface="Wingdings" panose="05000000000000000000" pitchFamily="2" charset="2"/>
              </a:rPr>
              <a:t>, </a:t>
            </a:r>
            <a:r>
              <a:rPr lang="en-US" baseline="0" dirty="0" err="1" smtClean="0">
                <a:sym typeface="Wingdings" panose="05000000000000000000" pitchFamily="2" charset="2"/>
              </a:rPr>
              <a:t>rùi</a:t>
            </a:r>
            <a:r>
              <a:rPr lang="en-US" baseline="0" dirty="0" smtClean="0">
                <a:sym typeface="Wingdings" panose="05000000000000000000" pitchFamily="2" charset="2"/>
              </a:rPr>
              <a:t> block </a:t>
            </a:r>
            <a:r>
              <a:rPr lang="en-US" baseline="0" dirty="0" err="1" smtClean="0">
                <a:sym typeface="Wingdings" panose="05000000000000000000" pitchFamily="2" charset="2"/>
              </a:rPr>
              <a:t>nó</a:t>
            </a:r>
            <a:r>
              <a:rPr lang="en-US" baseline="0" dirty="0" smtClean="0">
                <a:sym typeface="Wingdings" panose="05000000000000000000" pitchFamily="2" charset="2"/>
              </a:rPr>
              <a:t>, </a:t>
            </a:r>
            <a:r>
              <a:rPr lang="en-US" baseline="0" dirty="0" err="1" smtClean="0">
                <a:sym typeface="Wingdings" panose="05000000000000000000" pitchFamily="2" charset="2"/>
              </a:rPr>
              <a:t>ghi</a:t>
            </a:r>
            <a:r>
              <a:rPr lang="en-US" baseline="0" dirty="0" smtClean="0">
                <a:sym typeface="Wingdings" panose="05000000000000000000" pitchFamily="2" charset="2"/>
              </a:rPr>
              <a:t> </a:t>
            </a:r>
            <a:r>
              <a:rPr lang="en-US" baseline="0" dirty="0" err="1" smtClean="0">
                <a:sym typeface="Wingdings" panose="05000000000000000000" pitchFamily="2" charset="2"/>
              </a:rPr>
              <a:t>rõ</a:t>
            </a:r>
            <a:r>
              <a:rPr lang="en-US" baseline="0" dirty="0" smtClean="0">
                <a:sym typeface="Wingdings" panose="05000000000000000000" pitchFamily="2" charset="2"/>
              </a:rPr>
              <a:t> </a:t>
            </a:r>
            <a:r>
              <a:rPr lang="en-US" baseline="0" dirty="0" err="1" smtClean="0">
                <a:sym typeface="Wingdings" panose="05000000000000000000" pitchFamily="2" charset="2"/>
              </a:rPr>
              <a:t>lý</a:t>
            </a:r>
            <a:r>
              <a:rPr lang="en-US" baseline="0" dirty="0" smtClean="0">
                <a:sym typeface="Wingdings" panose="05000000000000000000" pitchFamily="2" charset="2"/>
              </a:rPr>
              <a:t> do block </a:t>
            </a:r>
            <a:r>
              <a:rPr lang="en-US" baseline="0" dirty="0" err="1" smtClean="0">
                <a:sym typeface="Wingdings" panose="05000000000000000000" pitchFamily="2" charset="2"/>
              </a:rPr>
              <a:t>vào</a:t>
            </a:r>
            <a:r>
              <a:rPr lang="en-US" baseline="0" dirty="0" smtClean="0">
                <a:sym typeface="Wingdings" panose="05000000000000000000" pitchFamily="2" charset="2"/>
              </a:rPr>
              <a:t> </a:t>
            </a:r>
            <a:r>
              <a:rPr lang="en-US" baseline="0" dirty="0" err="1" smtClean="0">
                <a:sym typeface="Wingdings" panose="05000000000000000000" pitchFamily="2" charset="2"/>
              </a:rPr>
              <a:t>khung</a:t>
            </a:r>
            <a:r>
              <a:rPr lang="en-US" baseline="0" dirty="0" smtClean="0">
                <a:sym typeface="Wingdings" panose="05000000000000000000" pitchFamily="2" charset="2"/>
              </a:rPr>
              <a:t> description</a:t>
            </a:r>
          </a:p>
          <a:p>
            <a:pPr marL="0" indent="0">
              <a:buFont typeface="Wingdings" panose="05000000000000000000" pitchFamily="2" charset="2"/>
              <a:buNone/>
            </a:pPr>
            <a:endParaRPr lang="en-US" baseline="0" dirty="0" smtClean="0">
              <a:sym typeface="Wingdings" panose="05000000000000000000" pitchFamily="2" charset="2"/>
            </a:endParaRPr>
          </a:p>
          <a:p>
            <a:r>
              <a:rPr lang="en-US" sz="1200" kern="1200" dirty="0" err="1" smtClean="0">
                <a:solidFill>
                  <a:schemeClr val="tx1"/>
                </a:solidFill>
                <a:effectLst/>
                <a:latin typeface="+mn-lt"/>
                <a:ea typeface="+mn-ea"/>
                <a:cs typeface="+mn-cs"/>
              </a:rPr>
              <a:t>Đối</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với</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những</a:t>
            </a:r>
            <a:r>
              <a:rPr lang="en-US" sz="1200" kern="1200" baseline="0" dirty="0" smtClean="0">
                <a:solidFill>
                  <a:schemeClr val="tx1"/>
                </a:solidFill>
                <a:effectLst/>
                <a:latin typeface="+mn-lt"/>
                <a:ea typeface="+mn-ea"/>
                <a:cs typeface="+mn-cs"/>
              </a:rPr>
              <a:t> IP </a:t>
            </a:r>
            <a:r>
              <a:rPr lang="en-US" sz="1200" kern="1200" baseline="0" dirty="0" err="1" smtClean="0">
                <a:solidFill>
                  <a:schemeClr val="tx1"/>
                </a:solidFill>
                <a:effectLst/>
                <a:latin typeface="+mn-lt"/>
                <a:ea typeface="+mn-ea"/>
                <a:cs typeface="+mn-cs"/>
              </a:rPr>
              <a:t>bị</a:t>
            </a:r>
            <a:r>
              <a:rPr lang="en-US" sz="1200" kern="1200" baseline="0" dirty="0" smtClean="0">
                <a:solidFill>
                  <a:schemeClr val="tx1"/>
                </a:solidFill>
                <a:effectLst/>
                <a:latin typeface="+mn-lt"/>
                <a:ea typeface="+mn-ea"/>
                <a:cs typeface="+mn-cs"/>
              </a:rPr>
              <a:t> blocked, </a:t>
            </a:r>
            <a:r>
              <a:rPr lang="en-US" sz="1200" kern="1200" baseline="0" dirty="0" err="1" smtClean="0">
                <a:solidFill>
                  <a:schemeClr val="tx1"/>
                </a:solidFill>
                <a:effectLst/>
                <a:latin typeface="+mn-lt"/>
                <a:ea typeface="+mn-ea"/>
                <a:cs typeface="+mn-cs"/>
              </a:rPr>
              <a:t>thì</a:t>
            </a:r>
            <a:r>
              <a:rPr lang="en-US" sz="1200" kern="1200" baseline="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Lí</a:t>
            </a:r>
            <a:r>
              <a:rPr lang="en-US" sz="1200" kern="1200" dirty="0" smtClean="0">
                <a:solidFill>
                  <a:schemeClr val="tx1"/>
                </a:solidFill>
                <a:effectLst/>
                <a:latin typeface="+mn-lt"/>
                <a:ea typeface="+mn-ea"/>
                <a:cs typeface="+mn-cs"/>
              </a:rPr>
              <a:t> do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khoảng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tgian</a:t>
            </a:r>
            <a:r>
              <a:rPr lang="en-US" sz="1200" kern="1200" dirty="0" smtClean="0">
                <a:solidFill>
                  <a:schemeClr val="tx1"/>
                </a:solidFill>
                <a:effectLst/>
                <a:latin typeface="+mn-lt"/>
                <a:ea typeface="+mn-ea"/>
                <a:cs typeface="+mn-cs"/>
              </a:rPr>
              <a:t> IP </a:t>
            </a:r>
            <a:r>
              <a:rPr lang="en-US" sz="1200" kern="1200" dirty="0" err="1" smtClean="0">
                <a:solidFill>
                  <a:schemeClr val="tx1"/>
                </a:solidFill>
                <a:effectLst/>
                <a:latin typeface="+mn-lt"/>
                <a:ea typeface="+mn-ea"/>
                <a:cs typeface="+mn-cs"/>
              </a:rPr>
              <a:t>bị</a:t>
            </a:r>
            <a:r>
              <a:rPr lang="en-US" sz="1200" kern="1200" dirty="0" smtClean="0">
                <a:solidFill>
                  <a:schemeClr val="tx1"/>
                </a:solidFill>
                <a:effectLst/>
                <a:latin typeface="+mn-lt"/>
                <a:ea typeface="+mn-ea"/>
                <a:cs typeface="+mn-cs"/>
              </a:rPr>
              <a:t> block </a:t>
            </a:r>
            <a:r>
              <a:rPr lang="en-US" sz="1200" kern="1200" dirty="0" err="1" smtClean="0">
                <a:solidFill>
                  <a:schemeClr val="tx1"/>
                </a:solidFill>
                <a:effectLst/>
                <a:latin typeface="+mn-lt"/>
                <a:ea typeface="+mn-ea"/>
                <a:cs typeface="+mn-cs"/>
              </a:rPr>
              <a:t>sẽ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hiển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thị</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tại</a:t>
            </a:r>
            <a:r>
              <a:rPr lang="en-US" sz="1200" kern="1200" dirty="0" smtClean="0">
                <a:solidFill>
                  <a:schemeClr val="tx1"/>
                </a:solidFill>
                <a:effectLst/>
                <a:latin typeface="+mn-lt"/>
                <a:ea typeface="+mn-ea"/>
                <a:cs typeface="+mn-cs"/>
              </a:rPr>
              <a:t> report block IP, </a:t>
            </a:r>
            <a:r>
              <a:rPr lang="en-US" sz="1200" kern="1200" dirty="0" err="1" smtClean="0">
                <a:solidFill>
                  <a:schemeClr val="tx1"/>
                </a:solidFill>
                <a:effectLst/>
                <a:latin typeface="+mn-lt"/>
                <a:ea typeface="+mn-ea"/>
                <a:cs typeface="+mn-cs"/>
              </a:rPr>
              <a:t>xong</a:t>
            </a:r>
            <a:r>
              <a:rPr lang="en-US" sz="1200" kern="1200" dirty="0" smtClean="0">
                <a:solidFill>
                  <a:schemeClr val="tx1"/>
                </a:solidFill>
                <a:effectLst/>
                <a:latin typeface="+mn-lt"/>
                <a:ea typeface="+mn-ea"/>
                <a:cs typeface="+mn-cs"/>
              </a:rPr>
              <a:t> demo qua </a:t>
            </a:r>
            <a:r>
              <a:rPr lang="en-US" sz="1200" kern="1200" dirty="0" err="1" smtClean="0">
                <a:solidFill>
                  <a:schemeClr val="tx1"/>
                </a:solidFill>
                <a:effectLst/>
                <a:latin typeface="+mn-lt"/>
                <a:ea typeface="+mn-ea"/>
                <a:cs typeface="+mn-cs"/>
              </a:rPr>
              <a:t>trang</a:t>
            </a:r>
            <a:r>
              <a:rPr lang="en-US" sz="1200" kern="1200" dirty="0" smtClean="0">
                <a:solidFill>
                  <a:schemeClr val="tx1"/>
                </a:solidFill>
                <a:effectLst/>
                <a:latin typeface="+mn-lt"/>
                <a:ea typeface="+mn-ea"/>
                <a:cs typeface="+mn-cs"/>
              </a:rPr>
              <a:t> report block IP.</a:t>
            </a:r>
          </a:p>
          <a:p>
            <a:r>
              <a:rPr lang="en-US" sz="1200" kern="1200" dirty="0" err="1" smtClean="0">
                <a:solidFill>
                  <a:schemeClr val="tx1"/>
                </a:solidFill>
                <a:effectLst/>
                <a:latin typeface="+mn-lt"/>
                <a:ea typeface="+mn-ea"/>
                <a:cs typeface="+mn-cs"/>
              </a:rPr>
              <a:t>Nói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rõ</a:t>
            </a:r>
            <a:r>
              <a:rPr lang="en-US" sz="1200" kern="1200" dirty="0" smtClean="0">
                <a:solidFill>
                  <a:schemeClr val="tx1"/>
                </a:solidFill>
                <a:effectLst/>
                <a:latin typeface="+mn-lt"/>
                <a:ea typeface="+mn-ea"/>
                <a:cs typeface="+mn-cs"/>
              </a:rPr>
              <a:t>: ở report </a:t>
            </a:r>
            <a:r>
              <a:rPr lang="en-US" sz="1200" kern="1200" dirty="0" err="1" smtClean="0">
                <a:solidFill>
                  <a:schemeClr val="tx1"/>
                </a:solidFill>
                <a:effectLst/>
                <a:latin typeface="+mn-lt"/>
                <a:ea typeface="+mn-ea"/>
                <a:cs typeface="+mn-cs"/>
              </a:rPr>
              <a:t>này</a:t>
            </a:r>
            <a:r>
              <a:rPr lang="en-US" sz="1200" kern="1200" dirty="0" smtClean="0">
                <a:solidFill>
                  <a:schemeClr val="tx1"/>
                </a:solidFill>
                <a:effectLst/>
                <a:latin typeface="+mn-lt"/>
                <a:ea typeface="+mn-ea"/>
                <a:cs typeface="+mn-cs"/>
              </a:rPr>
              <a:t>, datacenter </a:t>
            </a:r>
            <a:r>
              <a:rPr lang="en-US" sz="1200" kern="1200" dirty="0" err="1" smtClean="0">
                <a:solidFill>
                  <a:schemeClr val="tx1"/>
                </a:solidFill>
                <a:effectLst/>
                <a:latin typeface="+mn-lt"/>
                <a:ea typeface="+mn-ea"/>
                <a:cs typeface="+mn-cs"/>
              </a:rPr>
              <a:t>sẽ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việc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Ip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nào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bị</a:t>
            </a:r>
            <a:r>
              <a:rPr lang="en-US" sz="1200" kern="1200" dirty="0" smtClean="0">
                <a:solidFill>
                  <a:schemeClr val="tx1"/>
                </a:solidFill>
                <a:effectLst/>
                <a:latin typeface="+mn-lt"/>
                <a:ea typeface="+mn-ea"/>
                <a:cs typeface="+mn-cs"/>
              </a:rPr>
              <a:t> block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tgian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bao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lâu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lý</a:t>
            </a:r>
            <a:r>
              <a:rPr lang="en-US" sz="1200" kern="1200" dirty="0" smtClean="0">
                <a:solidFill>
                  <a:schemeClr val="tx1"/>
                </a:solidFill>
                <a:effectLst/>
                <a:latin typeface="+mn-lt"/>
                <a:ea typeface="+mn-ea"/>
                <a:cs typeface="+mn-cs"/>
              </a:rPr>
              <a:t> do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gì</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nhờ</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vào</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đó</a:t>
            </a:r>
            <a:r>
              <a:rPr lang="en-US" sz="1200" kern="1200" baseline="0" dirty="0" smtClean="0">
                <a:solidFill>
                  <a:schemeClr val="tx1"/>
                </a:solidFill>
                <a:effectLst/>
                <a:latin typeface="+mn-lt"/>
                <a:ea typeface="+mn-ea"/>
                <a:cs typeface="+mn-cs"/>
              </a:rPr>
              <a:t> datacenter </a:t>
            </a:r>
            <a:r>
              <a:rPr lang="en-US" sz="1200" kern="1200" baseline="0" dirty="0" err="1" smtClean="0">
                <a:solidFill>
                  <a:schemeClr val="tx1"/>
                </a:solidFill>
                <a:effectLst/>
                <a:latin typeface="+mn-lt"/>
                <a:ea typeface="+mn-ea"/>
                <a:cs typeface="+mn-cs"/>
              </a:rPr>
              <a:t>dễ</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dàng</a:t>
            </a:r>
            <a:r>
              <a:rPr lang="en-US" sz="1200" kern="1200" baseline="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tình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hình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IP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vấn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đề</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mặt</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khác</a:t>
            </a:r>
            <a:r>
              <a:rPr lang="en-US" sz="1200" kern="1200" baseline="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IP </a:t>
            </a:r>
            <a:r>
              <a:rPr lang="en-US" sz="1200" kern="1200" dirty="0" err="1" smtClean="0">
                <a:solidFill>
                  <a:schemeClr val="tx1"/>
                </a:solidFill>
                <a:effectLst/>
                <a:latin typeface="+mn-lt"/>
                <a:ea typeface="+mn-ea"/>
                <a:cs typeface="+mn-cs"/>
              </a:rPr>
              <a:t>vẫn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đang</a:t>
            </a:r>
            <a:r>
              <a:rPr lang="en-US" sz="1200" kern="1200" baseline="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bị</a:t>
            </a:r>
            <a:r>
              <a:rPr lang="en-US" sz="1200" kern="1200" dirty="0" smtClean="0">
                <a:solidFill>
                  <a:schemeClr val="tx1"/>
                </a:solidFill>
                <a:effectLst/>
                <a:latin typeface="+mn-lt"/>
                <a:ea typeface="+mn-ea"/>
                <a:cs typeface="+mn-cs"/>
              </a:rPr>
              <a:t> block </a:t>
            </a:r>
            <a:r>
              <a:rPr lang="en-US" sz="1200" kern="1200" dirty="0" err="1" smtClean="0">
                <a:solidFill>
                  <a:schemeClr val="tx1"/>
                </a:solidFill>
                <a:effectLst/>
                <a:latin typeface="+mn-lt"/>
                <a:ea typeface="+mn-ea"/>
                <a:cs typeface="+mn-cs"/>
              </a:rPr>
              <a:t>thì</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xem</a:t>
            </a:r>
            <a:r>
              <a:rPr lang="en-US" sz="1200" kern="1200" dirty="0" smtClean="0">
                <a:solidFill>
                  <a:schemeClr val="tx1"/>
                </a:solidFill>
                <a:effectLst/>
                <a:latin typeface="+mn-lt"/>
                <a:ea typeface="+mn-ea"/>
                <a:cs typeface="+mn-cs"/>
              </a:rPr>
              <a:t> IP </a:t>
            </a:r>
            <a:r>
              <a:rPr lang="en-US" sz="1200" kern="1200" dirty="0" err="1" smtClean="0">
                <a:solidFill>
                  <a:schemeClr val="tx1"/>
                </a:solidFill>
                <a:effectLst/>
                <a:latin typeface="+mn-lt"/>
                <a:ea typeface="+mn-ea"/>
                <a:cs typeface="+mn-cs"/>
              </a:rPr>
              <a:t>nào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bị</a:t>
            </a:r>
            <a:r>
              <a:rPr lang="en-US" sz="1200" kern="1200" dirty="0" smtClean="0">
                <a:solidFill>
                  <a:schemeClr val="tx1"/>
                </a:solidFill>
                <a:effectLst/>
                <a:latin typeface="+mn-lt"/>
                <a:ea typeface="+mn-ea"/>
                <a:cs typeface="+mn-cs"/>
              </a:rPr>
              <a:t> block </a:t>
            </a:r>
            <a:r>
              <a:rPr lang="en-US" sz="1200" kern="1200" dirty="0" err="1" smtClean="0">
                <a:solidFill>
                  <a:schemeClr val="tx1"/>
                </a:solidFill>
                <a:effectLst/>
                <a:latin typeface="+mn-lt"/>
                <a:ea typeface="+mn-ea"/>
                <a:cs typeface="+mn-cs"/>
              </a:rPr>
              <a:t>lâu</a:t>
            </a:r>
            <a:r>
              <a:rPr lang="en-US" sz="1200" kern="1200" dirty="0" smtClean="0">
                <a:solidFill>
                  <a:schemeClr val="tx1"/>
                </a:solidFill>
                <a:effectLst/>
                <a:latin typeface="+mn-lt"/>
                <a:ea typeface="+mn-ea"/>
                <a:cs typeface="+mn-cs"/>
              </a:rPr>
              <a:t> hay </a:t>
            </a:r>
            <a:r>
              <a:rPr lang="en-US" sz="1200" kern="1200" dirty="0" err="1" smtClean="0">
                <a:solidFill>
                  <a:schemeClr val="tx1"/>
                </a:solidFill>
                <a:effectLst/>
                <a:latin typeface="+mn-lt"/>
                <a:ea typeface="+mn-ea"/>
                <a:cs typeface="+mn-cs"/>
              </a:rPr>
              <a:t>chưa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tiến</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hành</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kiểm</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tra</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và</a:t>
            </a:r>
            <a:r>
              <a:rPr lang="en-US" sz="1200" kern="1200" baseline="0" dirty="0" smtClean="0">
                <a:solidFill>
                  <a:schemeClr val="tx1"/>
                </a:solidFill>
                <a:effectLst/>
                <a:latin typeface="+mn-lt"/>
                <a:ea typeface="+mn-ea"/>
                <a:cs typeface="+mn-cs"/>
              </a:rPr>
              <a:t> unblock </a:t>
            </a:r>
            <a:r>
              <a:rPr lang="en-US" sz="1200" kern="1200" baseline="0" dirty="0" err="1" smtClean="0">
                <a:solidFill>
                  <a:schemeClr val="tx1"/>
                </a:solidFill>
                <a:effectLst/>
                <a:latin typeface="+mn-lt"/>
                <a:ea typeface="+mn-ea"/>
                <a:cs typeface="+mn-cs"/>
              </a:rPr>
              <a:t>nó</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tránh</a:t>
            </a:r>
            <a:r>
              <a:rPr lang="en-US" sz="1200" kern="1200" baseline="0" dirty="0" smtClean="0">
                <a:solidFill>
                  <a:schemeClr val="tx1"/>
                </a:solidFill>
                <a:effectLst/>
                <a:latin typeface="+mn-lt"/>
                <a:ea typeface="+mn-ea"/>
                <a:cs typeface="+mn-cs"/>
              </a:rPr>
              <a:t> lam </a:t>
            </a:r>
            <a:r>
              <a:rPr lang="en-US" sz="1200" kern="1200" baseline="0" dirty="0" err="1" smtClean="0">
                <a:solidFill>
                  <a:schemeClr val="tx1"/>
                </a:solidFill>
                <a:effectLst/>
                <a:latin typeface="+mn-lt"/>
                <a:ea typeface="+mn-ea"/>
                <a:cs typeface="+mn-cs"/>
              </a:rPr>
              <a:t>lãng</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phí</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tài</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nguyên</a:t>
            </a:r>
            <a:r>
              <a:rPr lang="en-US" sz="1200" kern="1200" baseline="0" dirty="0" smtClean="0">
                <a:solidFill>
                  <a:schemeClr val="tx1"/>
                </a:solidFill>
                <a:effectLst/>
                <a:latin typeface="+mn-lt"/>
                <a:ea typeface="+mn-ea"/>
                <a:cs typeface="+mn-cs"/>
              </a:rPr>
              <a:t> IP </a:t>
            </a:r>
            <a:r>
              <a:rPr lang="en-US" sz="1200" kern="1200" baseline="0" dirty="0" err="1" smtClean="0">
                <a:solidFill>
                  <a:schemeClr val="tx1"/>
                </a:solidFill>
                <a:effectLst/>
                <a:latin typeface="+mn-lt"/>
                <a:ea typeface="+mn-ea"/>
                <a:cs typeface="+mn-cs"/>
              </a:rPr>
              <a:t>của</a:t>
            </a:r>
            <a:r>
              <a:rPr lang="en-US" sz="1200" kern="1200" baseline="0" dirty="0" smtClean="0">
                <a:solidFill>
                  <a:schemeClr val="tx1"/>
                </a:solidFill>
                <a:effectLst/>
                <a:latin typeface="+mn-lt"/>
                <a:ea typeface="+mn-ea"/>
                <a:cs typeface="+mn-cs"/>
              </a:rPr>
              <a:t> datacenter.</a:t>
            </a:r>
            <a:endParaRPr lang="en-US" sz="1200" kern="1200" dirty="0" smtClean="0">
              <a:solidFill>
                <a:schemeClr val="tx1"/>
              </a:solidFill>
              <a:effectLst/>
              <a:latin typeface="+mn-lt"/>
              <a:ea typeface="+mn-ea"/>
              <a:cs typeface="+mn-cs"/>
            </a:endParaRPr>
          </a:p>
          <a:p>
            <a:pPr marL="0" indent="0">
              <a:buFont typeface="Wingdings" panose="05000000000000000000" pitchFamily="2" charset="2"/>
              <a:buNone/>
            </a:pPr>
            <a:endParaRPr lang="en-US" baseline="0" dirty="0" smtClean="0">
              <a:sym typeface="Wingdings" panose="05000000000000000000" pitchFamily="2" charset="2"/>
            </a:endParaRPr>
          </a:p>
          <a:p>
            <a:pPr marL="0" indent="0">
              <a:buFont typeface="Wingdings" panose="05000000000000000000" pitchFamily="2" charset="2"/>
              <a:buNone/>
            </a:pPr>
            <a:r>
              <a:rPr lang="en-US" baseline="0" dirty="0" err="1" smtClean="0">
                <a:sym typeface="Wingdings" panose="05000000000000000000" pitchFamily="2" charset="2"/>
              </a:rPr>
              <a:t>Và</a:t>
            </a:r>
            <a:r>
              <a:rPr lang="en-US" baseline="0" dirty="0" smtClean="0">
                <a:sym typeface="Wingdings" panose="05000000000000000000" pitchFamily="2" charset="2"/>
              </a:rPr>
              <a:t> </a:t>
            </a:r>
            <a:r>
              <a:rPr lang="en-US" baseline="0" dirty="0" err="1" smtClean="0">
                <a:sym typeface="Wingdings" panose="05000000000000000000" pitchFamily="2" charset="2"/>
              </a:rPr>
              <a:t>tiếp</a:t>
            </a:r>
            <a:r>
              <a:rPr lang="en-US" baseline="0" dirty="0" smtClean="0">
                <a:sym typeface="Wingdings" panose="05000000000000000000" pitchFamily="2" charset="2"/>
              </a:rPr>
              <a:t> </a:t>
            </a:r>
            <a:r>
              <a:rPr lang="en-US" baseline="0" dirty="0" err="1" smtClean="0">
                <a:sym typeface="Wingdings" panose="05000000000000000000" pitchFamily="2" charset="2"/>
              </a:rPr>
              <a:t>theo</a:t>
            </a:r>
            <a:r>
              <a:rPr lang="en-US" baseline="0" dirty="0" smtClean="0">
                <a:sym typeface="Wingdings" panose="05000000000000000000" pitchFamily="2" charset="2"/>
              </a:rPr>
              <a:t> </a:t>
            </a:r>
            <a:r>
              <a:rPr lang="en-US" baseline="0" dirty="0" err="1" smtClean="0">
                <a:sym typeface="Wingdings" panose="05000000000000000000" pitchFamily="2" charset="2"/>
              </a:rPr>
              <a:t>người</a:t>
            </a:r>
            <a:r>
              <a:rPr lang="en-US" baseline="0" dirty="0" smtClean="0">
                <a:sym typeface="Wingdings" panose="05000000000000000000" pitchFamily="2" charset="2"/>
              </a:rPr>
              <a:t> </a:t>
            </a:r>
            <a:r>
              <a:rPr lang="en-US" baseline="0" dirty="0" err="1" smtClean="0">
                <a:sym typeface="Wingdings" panose="05000000000000000000" pitchFamily="2" charset="2"/>
              </a:rPr>
              <a:t>nhân</a:t>
            </a:r>
            <a:r>
              <a:rPr lang="en-US" baseline="0" dirty="0" smtClean="0">
                <a:sym typeface="Wingdings" panose="05000000000000000000" pitchFamily="2" charset="2"/>
              </a:rPr>
              <a:t> </a:t>
            </a:r>
            <a:r>
              <a:rPr lang="en-US" baseline="0" dirty="0" err="1" smtClean="0">
                <a:sym typeface="Wingdings" panose="05000000000000000000" pitchFamily="2" charset="2"/>
              </a:rPr>
              <a:t>viên</a:t>
            </a:r>
            <a:r>
              <a:rPr lang="en-US" baseline="0" dirty="0" smtClean="0">
                <a:sym typeface="Wingdings" panose="05000000000000000000" pitchFamily="2" charset="2"/>
              </a:rPr>
              <a:t> </a:t>
            </a:r>
            <a:r>
              <a:rPr lang="en-US" baseline="0" dirty="0" err="1" smtClean="0">
                <a:sym typeface="Wingdings" panose="05000000000000000000" pitchFamily="2" charset="2"/>
              </a:rPr>
              <a:t>này</a:t>
            </a:r>
            <a:r>
              <a:rPr lang="en-US" baseline="0" dirty="0" smtClean="0">
                <a:sym typeface="Wingdings" panose="05000000000000000000" pitchFamily="2" charset="2"/>
              </a:rPr>
              <a:t> </a:t>
            </a:r>
            <a:r>
              <a:rPr lang="en-US" baseline="0" dirty="0" err="1" smtClean="0">
                <a:sym typeface="Wingdings" panose="05000000000000000000" pitchFamily="2" charset="2"/>
              </a:rPr>
              <a:t>sẽ</a:t>
            </a:r>
            <a:r>
              <a:rPr lang="en-US" baseline="0" dirty="0" smtClean="0">
                <a:sym typeface="Wingdings" panose="05000000000000000000" pitchFamily="2" charset="2"/>
              </a:rPr>
              <a:t> </a:t>
            </a:r>
            <a:r>
              <a:rPr lang="en-US" baseline="0" dirty="0" err="1" smtClean="0">
                <a:sym typeface="Wingdings" panose="05000000000000000000" pitchFamily="2" charset="2"/>
              </a:rPr>
              <a:t>vào</a:t>
            </a:r>
            <a:r>
              <a:rPr lang="en-US" baseline="0" dirty="0" smtClean="0">
                <a:sym typeface="Wingdings" panose="05000000000000000000" pitchFamily="2" charset="2"/>
              </a:rPr>
              <a:t> </a:t>
            </a:r>
            <a:r>
              <a:rPr lang="en-US" baseline="0" dirty="0" err="1" smtClean="0">
                <a:sym typeface="Wingdings" panose="05000000000000000000" pitchFamily="2" charset="2"/>
              </a:rPr>
              <a:t>trang</a:t>
            </a:r>
            <a:r>
              <a:rPr lang="en-US" baseline="0" dirty="0" smtClean="0">
                <a:sym typeface="Wingdings" panose="05000000000000000000" pitchFamily="2" charset="2"/>
              </a:rPr>
              <a:t> location </a:t>
            </a:r>
            <a:r>
              <a:rPr lang="en-US" baseline="0" dirty="0" err="1" smtClean="0">
                <a:sym typeface="Wingdings" panose="05000000000000000000" pitchFamily="2" charset="2"/>
              </a:rPr>
              <a:t>để</a:t>
            </a:r>
            <a:r>
              <a:rPr lang="en-US" baseline="0" dirty="0" smtClean="0">
                <a:sym typeface="Wingdings" panose="05000000000000000000" pitchFamily="2" charset="2"/>
              </a:rPr>
              <a:t> add </a:t>
            </a:r>
            <a:r>
              <a:rPr lang="en-US" baseline="0" dirty="0" err="1" smtClean="0">
                <a:sym typeface="Wingdings" panose="05000000000000000000" pitchFamily="2" charset="2"/>
              </a:rPr>
              <a:t>thêm</a:t>
            </a:r>
            <a:r>
              <a:rPr lang="en-US" baseline="0" dirty="0" smtClean="0">
                <a:sym typeface="Wingdings" panose="05000000000000000000" pitchFamily="2" charset="2"/>
              </a:rPr>
              <a:t> rack </a:t>
            </a:r>
            <a:r>
              <a:rPr lang="en-US" baseline="0" dirty="0" err="1" smtClean="0">
                <a:sym typeface="Wingdings" panose="05000000000000000000" pitchFamily="2" charset="2"/>
              </a:rPr>
              <a:t>mới</a:t>
            </a:r>
            <a:r>
              <a:rPr lang="en-US" baseline="0" dirty="0" smtClean="0">
                <a:sym typeface="Wingdings" panose="05000000000000000000" pitchFamily="2" charset="2"/>
              </a:rPr>
              <a:t> </a:t>
            </a:r>
            <a:r>
              <a:rPr lang="en-US" baseline="0" dirty="0" err="1" smtClean="0">
                <a:sym typeface="Wingdings" panose="05000000000000000000" pitchFamily="2" charset="2"/>
              </a:rPr>
              <a:t>cho</a:t>
            </a:r>
            <a:r>
              <a:rPr lang="en-US" baseline="0" dirty="0" smtClean="0">
                <a:sym typeface="Wingdings" panose="05000000000000000000" pitchFamily="2" charset="2"/>
              </a:rPr>
              <a:t> datacenter.</a:t>
            </a:r>
          </a:p>
          <a:p>
            <a:pPr marL="0" indent="0">
              <a:buFont typeface="Wingdings" panose="05000000000000000000" pitchFamily="2" charset="2"/>
              <a:buNone/>
            </a:pPr>
            <a:r>
              <a:rPr lang="en-US" baseline="0" dirty="0" err="1" smtClean="0">
                <a:sym typeface="Wingdings" panose="05000000000000000000" pitchFamily="2" charset="2"/>
              </a:rPr>
              <a:t>Trước</a:t>
            </a:r>
            <a:r>
              <a:rPr lang="en-US" baseline="0" dirty="0" smtClean="0">
                <a:sym typeface="Wingdings" panose="05000000000000000000" pitchFamily="2" charset="2"/>
              </a:rPr>
              <a:t> </a:t>
            </a:r>
            <a:r>
              <a:rPr lang="en-US" baseline="0" dirty="0" err="1" smtClean="0">
                <a:sym typeface="Wingdings" panose="05000000000000000000" pitchFamily="2" charset="2"/>
              </a:rPr>
              <a:t>hết</a:t>
            </a:r>
            <a:r>
              <a:rPr lang="en-US" baseline="0" dirty="0" smtClean="0">
                <a:sym typeface="Wingdings" panose="05000000000000000000" pitchFamily="2" charset="2"/>
              </a:rPr>
              <a:t>, </a:t>
            </a:r>
            <a:r>
              <a:rPr lang="en-US" baseline="0" dirty="0" err="1" smtClean="0">
                <a:sym typeface="Wingdings" panose="05000000000000000000" pitchFamily="2" charset="2"/>
              </a:rPr>
              <a:t>Người</a:t>
            </a:r>
            <a:r>
              <a:rPr lang="en-US" baseline="0" dirty="0" smtClean="0">
                <a:sym typeface="Wingdings" panose="05000000000000000000" pitchFamily="2" charset="2"/>
              </a:rPr>
              <a:t> dung </a:t>
            </a:r>
            <a:r>
              <a:rPr lang="en-US" baseline="0" dirty="0" err="1" smtClean="0">
                <a:sym typeface="Wingdings" panose="05000000000000000000" pitchFamily="2" charset="2"/>
              </a:rPr>
              <a:t>nhập</a:t>
            </a:r>
            <a:r>
              <a:rPr lang="en-US" baseline="0" dirty="0" smtClean="0">
                <a:sym typeface="Wingdings" panose="05000000000000000000" pitchFamily="2" charset="2"/>
              </a:rPr>
              <a:t> </a:t>
            </a:r>
            <a:r>
              <a:rPr lang="en-US" baseline="0" dirty="0" err="1" smtClean="0">
                <a:sym typeface="Wingdings" panose="05000000000000000000" pitchFamily="2" charset="2"/>
              </a:rPr>
              <a:t>vào</a:t>
            </a:r>
            <a:r>
              <a:rPr lang="en-US" baseline="0" dirty="0" smtClean="0">
                <a:sym typeface="Wingdings" panose="05000000000000000000" pitchFamily="2" charset="2"/>
              </a:rPr>
              <a:t> </a:t>
            </a:r>
            <a:r>
              <a:rPr lang="en-US" baseline="0" dirty="0" err="1" smtClean="0">
                <a:sym typeface="Wingdings" panose="05000000000000000000" pitchFamily="2" charset="2"/>
              </a:rPr>
              <a:t>tên</a:t>
            </a:r>
            <a:r>
              <a:rPr lang="en-US" baseline="0" dirty="0" smtClean="0">
                <a:sym typeface="Wingdings" panose="05000000000000000000" pitchFamily="2" charset="2"/>
              </a:rPr>
              <a:t> </a:t>
            </a:r>
            <a:r>
              <a:rPr lang="en-US" baseline="0" dirty="0" err="1" smtClean="0">
                <a:sym typeface="Wingdings" panose="05000000000000000000" pitchFamily="2" charset="2"/>
              </a:rPr>
              <a:t>của</a:t>
            </a:r>
            <a:r>
              <a:rPr lang="en-US" baseline="0" dirty="0" smtClean="0">
                <a:sym typeface="Wingdings" panose="05000000000000000000" pitchFamily="2" charset="2"/>
              </a:rPr>
              <a:t> rack </a:t>
            </a:r>
            <a:r>
              <a:rPr lang="en-US" baseline="0" dirty="0" err="1" smtClean="0">
                <a:sym typeface="Wingdings" panose="05000000000000000000" pitchFamily="2" charset="2"/>
              </a:rPr>
              <a:t>theo</a:t>
            </a:r>
            <a:r>
              <a:rPr lang="en-US" baseline="0" dirty="0" smtClean="0">
                <a:sym typeface="Wingdings" panose="05000000000000000000" pitchFamily="2" charset="2"/>
              </a:rPr>
              <a:t> </a:t>
            </a:r>
            <a:r>
              <a:rPr lang="en-US" baseline="0" dirty="0" err="1" smtClean="0">
                <a:sym typeface="Wingdings" panose="05000000000000000000" pitchFamily="2" charset="2"/>
              </a:rPr>
              <a:t>quy</a:t>
            </a:r>
            <a:r>
              <a:rPr lang="en-US" baseline="0" dirty="0" smtClean="0">
                <a:sym typeface="Wingdings" panose="05000000000000000000" pitchFamily="2" charset="2"/>
              </a:rPr>
              <a:t> </a:t>
            </a:r>
            <a:r>
              <a:rPr lang="en-US" baseline="0" dirty="0" err="1" smtClean="0">
                <a:sym typeface="Wingdings" panose="05000000000000000000" pitchFamily="2" charset="2"/>
              </a:rPr>
              <a:t>định</a:t>
            </a:r>
            <a:r>
              <a:rPr lang="en-US" baseline="0" dirty="0" smtClean="0">
                <a:sym typeface="Wingdings" panose="05000000000000000000" pitchFamily="2" charset="2"/>
              </a:rPr>
              <a:t> </a:t>
            </a:r>
            <a:r>
              <a:rPr lang="en-US" baseline="0" dirty="0" err="1" smtClean="0">
                <a:sym typeface="Wingdings" panose="05000000000000000000" pitchFamily="2" charset="2"/>
              </a:rPr>
              <a:t>là</a:t>
            </a:r>
            <a:r>
              <a:rPr lang="en-US" baseline="0" dirty="0" smtClean="0">
                <a:sym typeface="Wingdings" panose="05000000000000000000" pitchFamily="2" charset="2"/>
              </a:rPr>
              <a:t> </a:t>
            </a:r>
            <a:r>
              <a:rPr lang="en-US" baseline="0" dirty="0" err="1" smtClean="0">
                <a:sym typeface="Wingdings" panose="05000000000000000000" pitchFamily="2" charset="2"/>
              </a:rPr>
              <a:t>chữ</a:t>
            </a:r>
            <a:r>
              <a:rPr lang="en-US" baseline="0" dirty="0" smtClean="0">
                <a:sym typeface="Wingdings" panose="05000000000000000000" pitchFamily="2" charset="2"/>
              </a:rPr>
              <a:t> </a:t>
            </a:r>
            <a:r>
              <a:rPr lang="en-US" baseline="0" dirty="0" err="1" smtClean="0">
                <a:sym typeface="Wingdings" panose="05000000000000000000" pitchFamily="2" charset="2"/>
              </a:rPr>
              <a:t>cái</a:t>
            </a:r>
            <a:r>
              <a:rPr lang="en-US" baseline="0" dirty="0" smtClean="0">
                <a:sym typeface="Wingdings" panose="05000000000000000000" pitchFamily="2" charset="2"/>
              </a:rPr>
              <a:t> in </a:t>
            </a:r>
            <a:r>
              <a:rPr lang="en-US" baseline="0" dirty="0" err="1" smtClean="0">
                <a:sym typeface="Wingdings" panose="05000000000000000000" pitchFamily="2" charset="2"/>
              </a:rPr>
              <a:t>hoa</a:t>
            </a:r>
            <a:r>
              <a:rPr lang="en-US" baseline="0" dirty="0" smtClean="0">
                <a:sym typeface="Wingdings" panose="05000000000000000000" pitchFamily="2" charset="2"/>
              </a:rPr>
              <a:t> </a:t>
            </a:r>
            <a:r>
              <a:rPr lang="en-US" baseline="0" dirty="0" err="1" smtClean="0">
                <a:sym typeface="Wingdings" panose="05000000000000000000" pitchFamily="2" charset="2"/>
              </a:rPr>
              <a:t>đầu</a:t>
            </a:r>
            <a:r>
              <a:rPr lang="en-US" baseline="0" dirty="0" smtClean="0">
                <a:sym typeface="Wingdings" panose="05000000000000000000" pitchFamily="2" charset="2"/>
              </a:rPr>
              <a:t> </a:t>
            </a:r>
            <a:r>
              <a:rPr lang="en-US" baseline="0" dirty="0" err="1" smtClean="0">
                <a:sym typeface="Wingdings" panose="05000000000000000000" pitchFamily="2" charset="2"/>
              </a:rPr>
              <a:t>tiên</a:t>
            </a:r>
            <a:r>
              <a:rPr lang="en-US" baseline="0" dirty="0" smtClean="0">
                <a:sym typeface="Wingdings" panose="05000000000000000000" pitchFamily="2" charset="2"/>
              </a:rPr>
              <a:t> + </a:t>
            </a:r>
            <a:r>
              <a:rPr lang="en-US" baseline="0" dirty="0" err="1" smtClean="0">
                <a:sym typeface="Wingdings" panose="05000000000000000000" pitchFamily="2" charset="2"/>
              </a:rPr>
              <a:t>số</a:t>
            </a:r>
            <a:r>
              <a:rPr lang="en-US" baseline="0" dirty="0" smtClean="0">
                <a:sym typeface="Wingdings" panose="05000000000000000000" pitchFamily="2" charset="2"/>
              </a:rPr>
              <a:t>, </a:t>
            </a:r>
            <a:r>
              <a:rPr lang="en-US" baseline="0" dirty="0" err="1" smtClean="0">
                <a:sym typeface="Wingdings" panose="05000000000000000000" pitchFamily="2" charset="2"/>
              </a:rPr>
              <a:t>rồi</a:t>
            </a:r>
            <a:r>
              <a:rPr lang="en-US" baseline="0" dirty="0" smtClean="0">
                <a:sym typeface="Wingdings" panose="05000000000000000000" pitchFamily="2" charset="2"/>
              </a:rPr>
              <a:t> </a:t>
            </a:r>
            <a:r>
              <a:rPr lang="en-US" baseline="0" dirty="0" err="1" smtClean="0">
                <a:sym typeface="Wingdings" panose="05000000000000000000" pitchFamily="2" charset="2"/>
              </a:rPr>
              <a:t>chọn</a:t>
            </a:r>
            <a:r>
              <a:rPr lang="en-US" baseline="0" dirty="0" smtClean="0">
                <a:sym typeface="Wingdings" panose="05000000000000000000" pitchFamily="2" charset="2"/>
              </a:rPr>
              <a:t> power </a:t>
            </a:r>
            <a:r>
              <a:rPr lang="en-US" baseline="0" dirty="0" err="1" smtClean="0">
                <a:sym typeface="Wingdings" panose="05000000000000000000" pitchFamily="2" charset="2"/>
              </a:rPr>
              <a:t>cho</a:t>
            </a:r>
            <a:r>
              <a:rPr lang="en-US" baseline="0" dirty="0" smtClean="0">
                <a:sym typeface="Wingdings" panose="05000000000000000000" pitchFamily="2" charset="2"/>
              </a:rPr>
              <a:t> rack.</a:t>
            </a:r>
          </a:p>
          <a:p>
            <a:pPr marL="0" indent="0">
              <a:buFont typeface="Wingdings" panose="05000000000000000000" pitchFamily="2" charset="2"/>
              <a:buNone/>
            </a:pPr>
            <a:r>
              <a:rPr lang="en-US" baseline="0" dirty="0" err="1" smtClean="0">
                <a:sym typeface="Wingdings" panose="05000000000000000000" pitchFamily="2" charset="2"/>
              </a:rPr>
              <a:t>Vì</a:t>
            </a:r>
            <a:r>
              <a:rPr lang="en-US" baseline="0" dirty="0" smtClean="0">
                <a:sym typeface="Wingdings" panose="05000000000000000000" pitchFamily="2" charset="2"/>
              </a:rPr>
              <a:t> rack </a:t>
            </a:r>
            <a:r>
              <a:rPr lang="en-US" baseline="0" dirty="0" err="1" smtClean="0">
                <a:sym typeface="Wingdings" panose="05000000000000000000" pitchFamily="2" charset="2"/>
              </a:rPr>
              <a:t>có</a:t>
            </a:r>
            <a:r>
              <a:rPr lang="en-US" baseline="0" dirty="0" smtClean="0">
                <a:sym typeface="Wingdings" panose="05000000000000000000" pitchFamily="2" charset="2"/>
              </a:rPr>
              <a:t> 42U </a:t>
            </a:r>
            <a:r>
              <a:rPr lang="en-US" baseline="0" dirty="0" err="1" smtClean="0">
                <a:sym typeface="Wingdings" panose="05000000000000000000" pitchFamily="2" charset="2"/>
              </a:rPr>
              <a:t>cho</a:t>
            </a:r>
            <a:r>
              <a:rPr lang="en-US" baseline="0" dirty="0" smtClean="0">
                <a:sym typeface="Wingdings" panose="05000000000000000000" pitchFamily="2" charset="2"/>
              </a:rPr>
              <a:t> </a:t>
            </a:r>
            <a:r>
              <a:rPr lang="en-US" baseline="0" dirty="0" err="1" smtClean="0">
                <a:sym typeface="Wingdings" panose="05000000000000000000" pitchFamily="2" charset="2"/>
              </a:rPr>
              <a:t>nên</a:t>
            </a:r>
            <a:r>
              <a:rPr lang="en-US" baseline="0" dirty="0" smtClean="0">
                <a:sym typeface="Wingdings" panose="05000000000000000000" pitchFamily="2" charset="2"/>
              </a:rPr>
              <a:t> </a:t>
            </a:r>
            <a:r>
              <a:rPr lang="en-US" baseline="0" dirty="0" err="1" smtClean="0">
                <a:sym typeface="Wingdings" panose="05000000000000000000" pitchFamily="2" charset="2"/>
              </a:rPr>
              <a:t>Sau</a:t>
            </a:r>
            <a:r>
              <a:rPr lang="en-US" baseline="0" dirty="0" smtClean="0">
                <a:sym typeface="Wingdings" panose="05000000000000000000" pitchFamily="2" charset="2"/>
              </a:rPr>
              <a:t> </a:t>
            </a:r>
            <a:r>
              <a:rPr lang="en-US" baseline="0" dirty="0" err="1" smtClean="0">
                <a:sym typeface="Wingdings" panose="05000000000000000000" pitchFamily="2" charset="2"/>
              </a:rPr>
              <a:t>khi</a:t>
            </a:r>
            <a:r>
              <a:rPr lang="en-US" baseline="0" dirty="0" smtClean="0">
                <a:sym typeface="Wingdings" panose="05000000000000000000" pitchFamily="2" charset="2"/>
              </a:rPr>
              <a:t> Add </a:t>
            </a:r>
            <a:r>
              <a:rPr lang="en-US" baseline="0" dirty="0" err="1" smtClean="0">
                <a:sym typeface="Wingdings" panose="05000000000000000000" pitchFamily="2" charset="2"/>
              </a:rPr>
              <a:t>thì</a:t>
            </a:r>
            <a:r>
              <a:rPr lang="en-US" baseline="0" dirty="0" smtClean="0">
                <a:sym typeface="Wingdings" panose="05000000000000000000" pitchFamily="2" charset="2"/>
              </a:rPr>
              <a:t> </a:t>
            </a:r>
            <a:r>
              <a:rPr lang="en-US" baseline="0" dirty="0" err="1" smtClean="0">
                <a:sym typeface="Wingdings" panose="05000000000000000000" pitchFamily="2" charset="2"/>
              </a:rPr>
              <a:t>hệ</a:t>
            </a:r>
            <a:r>
              <a:rPr lang="en-US" baseline="0" dirty="0" smtClean="0">
                <a:sym typeface="Wingdings" panose="05000000000000000000" pitchFamily="2" charset="2"/>
              </a:rPr>
              <a:t> </a:t>
            </a:r>
            <a:r>
              <a:rPr lang="en-US" baseline="0" dirty="0" err="1" smtClean="0">
                <a:sym typeface="Wingdings" panose="05000000000000000000" pitchFamily="2" charset="2"/>
              </a:rPr>
              <a:t>thống</a:t>
            </a:r>
            <a:r>
              <a:rPr lang="en-US" baseline="0" dirty="0" smtClean="0">
                <a:sym typeface="Wingdings" panose="05000000000000000000" pitchFamily="2" charset="2"/>
              </a:rPr>
              <a:t> </a:t>
            </a:r>
            <a:r>
              <a:rPr lang="en-US" baseline="0" dirty="0" err="1" smtClean="0">
                <a:sym typeface="Wingdings" panose="05000000000000000000" pitchFamily="2" charset="2"/>
              </a:rPr>
              <a:t>sẽ</a:t>
            </a:r>
            <a:r>
              <a:rPr lang="en-US" baseline="0" dirty="0" smtClean="0">
                <a:sym typeface="Wingdings" panose="05000000000000000000" pitchFamily="2" charset="2"/>
              </a:rPr>
              <a:t> </a:t>
            </a:r>
            <a:r>
              <a:rPr lang="en-US" baseline="0" dirty="0" err="1" smtClean="0">
                <a:sym typeface="Wingdings" panose="05000000000000000000" pitchFamily="2" charset="2"/>
              </a:rPr>
              <a:t>tự</a:t>
            </a:r>
            <a:r>
              <a:rPr lang="en-US" baseline="0" dirty="0" smtClean="0">
                <a:sym typeface="Wingdings" panose="05000000000000000000" pitchFamily="2" charset="2"/>
              </a:rPr>
              <a:t> </a:t>
            </a:r>
            <a:r>
              <a:rPr lang="en-US" baseline="0" dirty="0" err="1" smtClean="0">
                <a:sym typeface="Wingdings" panose="05000000000000000000" pitchFamily="2" charset="2"/>
              </a:rPr>
              <a:t>động</a:t>
            </a:r>
            <a:r>
              <a:rPr lang="en-US" baseline="0" dirty="0" smtClean="0">
                <a:sym typeface="Wingdings" panose="05000000000000000000" pitchFamily="2" charset="2"/>
              </a:rPr>
              <a:t> generate </a:t>
            </a:r>
            <a:r>
              <a:rPr lang="en-US" baseline="0" dirty="0" err="1" smtClean="0">
                <a:sym typeface="Wingdings" panose="05000000000000000000" pitchFamily="2" charset="2"/>
              </a:rPr>
              <a:t>ra</a:t>
            </a:r>
            <a:r>
              <a:rPr lang="en-US" baseline="0" dirty="0" smtClean="0">
                <a:sym typeface="Wingdings" panose="05000000000000000000" pitchFamily="2" charset="2"/>
              </a:rPr>
              <a:t> 42 location </a:t>
            </a:r>
            <a:r>
              <a:rPr lang="en-US" baseline="0" dirty="0" err="1" smtClean="0">
                <a:sym typeface="Wingdings" panose="05000000000000000000" pitchFamily="2" charset="2"/>
              </a:rPr>
              <a:t>mới</a:t>
            </a:r>
            <a:r>
              <a:rPr lang="en-US" baseline="0" dirty="0" smtClean="0">
                <a:sym typeface="Wingdings" panose="05000000000000000000" pitchFamily="2" charset="2"/>
              </a:rPr>
              <a:t> </a:t>
            </a:r>
            <a:r>
              <a:rPr lang="en-US" baseline="0" dirty="0" err="1" smtClean="0">
                <a:sym typeface="Wingdings" panose="05000000000000000000" pitchFamily="2" charset="2"/>
              </a:rPr>
              <a:t>tương</a:t>
            </a:r>
            <a:r>
              <a:rPr lang="en-US" baseline="0" dirty="0" smtClean="0">
                <a:sym typeface="Wingdings" panose="05000000000000000000" pitchFamily="2" charset="2"/>
              </a:rPr>
              <a:t> </a:t>
            </a:r>
            <a:r>
              <a:rPr lang="en-US" baseline="0" dirty="0" err="1" smtClean="0">
                <a:sym typeface="Wingdings" panose="05000000000000000000" pitchFamily="2" charset="2"/>
              </a:rPr>
              <a:t>đương</a:t>
            </a:r>
            <a:r>
              <a:rPr lang="en-US" baseline="0" dirty="0" smtClean="0">
                <a:sym typeface="Wingdings" panose="05000000000000000000" pitchFamily="2" charset="2"/>
              </a:rPr>
              <a:t> </a:t>
            </a:r>
            <a:r>
              <a:rPr lang="en-US" baseline="0" dirty="0" err="1" smtClean="0">
                <a:sym typeface="Wingdings" panose="05000000000000000000" pitchFamily="2" charset="2"/>
              </a:rPr>
              <a:t>với</a:t>
            </a:r>
            <a:r>
              <a:rPr lang="en-US" baseline="0" dirty="0" smtClean="0">
                <a:sym typeface="Wingdings" panose="05000000000000000000" pitchFamily="2" charset="2"/>
              </a:rPr>
              <a:t> 42U </a:t>
            </a:r>
            <a:r>
              <a:rPr lang="en-US" baseline="0" dirty="0" err="1" smtClean="0">
                <a:sym typeface="Wingdings" panose="05000000000000000000" pitchFamily="2" charset="2"/>
              </a:rPr>
              <a:t>của</a:t>
            </a:r>
            <a:r>
              <a:rPr lang="en-US" baseline="0" dirty="0" smtClean="0">
                <a:sym typeface="Wingdings" panose="05000000000000000000" pitchFamily="2" charset="2"/>
              </a:rPr>
              <a:t> rack </a:t>
            </a:r>
            <a:r>
              <a:rPr lang="en-US" baseline="0" dirty="0" err="1" smtClean="0">
                <a:sym typeface="Wingdings" panose="05000000000000000000" pitchFamily="2" charset="2"/>
              </a:rPr>
              <a:t>đó</a:t>
            </a:r>
            <a:r>
              <a:rPr lang="en-US" baseline="0" dirty="0" smtClean="0">
                <a:sym typeface="Wingdings" panose="05000000000000000000" pitchFamily="2" charset="2"/>
              </a:rPr>
              <a:t>, </a:t>
            </a:r>
            <a:r>
              <a:rPr lang="en-US" baseline="0" dirty="0" err="1" smtClean="0">
                <a:sym typeface="Wingdings" panose="05000000000000000000" pitchFamily="2" charset="2"/>
              </a:rPr>
              <a:t>và</a:t>
            </a:r>
            <a:r>
              <a:rPr lang="en-US" baseline="0" dirty="0" smtClean="0">
                <a:sym typeface="Wingdings" panose="05000000000000000000" pitchFamily="2" charset="2"/>
              </a:rPr>
              <a:t> </a:t>
            </a:r>
            <a:r>
              <a:rPr lang="en-US" baseline="0" dirty="0" err="1" smtClean="0">
                <a:sym typeface="Wingdings" panose="05000000000000000000" pitchFamily="2" charset="2"/>
              </a:rPr>
              <a:t>những</a:t>
            </a:r>
            <a:r>
              <a:rPr lang="en-US" baseline="0" dirty="0" smtClean="0">
                <a:sym typeface="Wingdings" panose="05000000000000000000" pitchFamily="2" charset="2"/>
              </a:rPr>
              <a:t> </a:t>
            </a:r>
            <a:r>
              <a:rPr lang="en-US" baseline="0" dirty="0" err="1" smtClean="0">
                <a:sym typeface="Wingdings" panose="05000000000000000000" pitchFamily="2" charset="2"/>
              </a:rPr>
              <a:t>vị</a:t>
            </a:r>
            <a:r>
              <a:rPr lang="en-US" baseline="0" dirty="0" smtClean="0">
                <a:sym typeface="Wingdings" panose="05000000000000000000" pitchFamily="2" charset="2"/>
              </a:rPr>
              <a:t> </a:t>
            </a:r>
            <a:r>
              <a:rPr lang="en-US" baseline="0" dirty="0" err="1" smtClean="0">
                <a:sym typeface="Wingdings" panose="05000000000000000000" pitchFamily="2" charset="2"/>
              </a:rPr>
              <a:t>trí</a:t>
            </a:r>
            <a:r>
              <a:rPr lang="en-US" baseline="0" dirty="0" smtClean="0">
                <a:sym typeface="Wingdings" panose="05000000000000000000" pitchFamily="2" charset="2"/>
              </a:rPr>
              <a:t> </a:t>
            </a:r>
            <a:r>
              <a:rPr lang="en-US" baseline="0" dirty="0" err="1" smtClean="0">
                <a:sym typeface="Wingdings" panose="05000000000000000000" pitchFamily="2" charset="2"/>
              </a:rPr>
              <a:t>này</a:t>
            </a:r>
            <a:r>
              <a:rPr lang="en-US" baseline="0" dirty="0" smtClean="0">
                <a:sym typeface="Wingdings" panose="05000000000000000000" pitchFamily="2" charset="2"/>
              </a:rPr>
              <a:t> </a:t>
            </a:r>
            <a:r>
              <a:rPr lang="en-US" baseline="0" dirty="0" err="1" smtClean="0">
                <a:sym typeface="Wingdings" panose="05000000000000000000" pitchFamily="2" charset="2"/>
              </a:rPr>
              <a:t>đc</a:t>
            </a:r>
            <a:r>
              <a:rPr lang="en-US" baseline="0" dirty="0" smtClean="0">
                <a:sym typeface="Wingdings" panose="05000000000000000000" pitchFamily="2" charset="2"/>
              </a:rPr>
              <a:t> </a:t>
            </a:r>
            <a:r>
              <a:rPr lang="en-US" baseline="0" dirty="0" err="1" smtClean="0">
                <a:sym typeface="Wingdings" panose="05000000000000000000" pitchFamily="2" charset="2"/>
              </a:rPr>
              <a:t>dùng</a:t>
            </a:r>
            <a:r>
              <a:rPr lang="en-US" baseline="0" dirty="0" smtClean="0">
                <a:sym typeface="Wingdings" panose="05000000000000000000" pitchFamily="2" charset="2"/>
              </a:rPr>
              <a:t> </a:t>
            </a:r>
            <a:r>
              <a:rPr lang="en-US" baseline="0" dirty="0" err="1" smtClean="0">
                <a:sym typeface="Wingdings" panose="05000000000000000000" pitchFamily="2" charset="2"/>
              </a:rPr>
              <a:t>để</a:t>
            </a:r>
            <a:r>
              <a:rPr lang="en-US" baseline="0" dirty="0" smtClean="0">
                <a:sym typeface="Wingdings" panose="05000000000000000000" pitchFamily="2" charset="2"/>
              </a:rPr>
              <a:t> </a:t>
            </a:r>
            <a:r>
              <a:rPr lang="en-US" baseline="0" dirty="0" err="1" smtClean="0">
                <a:sym typeface="Wingdings" panose="05000000000000000000" pitchFamily="2" charset="2"/>
              </a:rPr>
              <a:t>phân</a:t>
            </a:r>
            <a:r>
              <a:rPr lang="en-US" baseline="0" dirty="0" smtClean="0">
                <a:sym typeface="Wingdings" panose="05000000000000000000" pitchFamily="2" charset="2"/>
              </a:rPr>
              <a:t> </a:t>
            </a:r>
            <a:r>
              <a:rPr lang="en-US" baseline="0" dirty="0" err="1" smtClean="0">
                <a:sym typeface="Wingdings" panose="05000000000000000000" pitchFamily="2" charset="2"/>
              </a:rPr>
              <a:t>cấp</a:t>
            </a:r>
            <a:r>
              <a:rPr lang="en-US" baseline="0" dirty="0" smtClean="0">
                <a:sym typeface="Wingdings" panose="05000000000000000000" pitchFamily="2" charset="2"/>
              </a:rPr>
              <a:t> </a:t>
            </a:r>
            <a:r>
              <a:rPr lang="en-US" baseline="0" dirty="0" err="1" smtClean="0">
                <a:sym typeface="Wingdings" panose="05000000000000000000" pitchFamily="2" charset="2"/>
              </a:rPr>
              <a:t>cho</a:t>
            </a:r>
            <a:r>
              <a:rPr lang="en-US" baseline="0" dirty="0" smtClean="0">
                <a:sym typeface="Wingdings" panose="05000000000000000000" pitchFamily="2" charset="2"/>
              </a:rPr>
              <a:t> server </a:t>
            </a:r>
            <a:r>
              <a:rPr lang="en-US" baseline="0" dirty="0" err="1" smtClean="0">
                <a:sym typeface="Wingdings" panose="05000000000000000000" pitchFamily="2" charset="2"/>
              </a:rPr>
              <a:t>của</a:t>
            </a:r>
            <a:r>
              <a:rPr lang="en-US" baseline="0" dirty="0" smtClean="0">
                <a:sym typeface="Wingdings" panose="05000000000000000000" pitchFamily="2" charset="2"/>
              </a:rPr>
              <a:t> </a:t>
            </a:r>
            <a:r>
              <a:rPr lang="en-US" baseline="0" dirty="0" err="1" smtClean="0">
                <a:sym typeface="Wingdings" panose="05000000000000000000" pitchFamily="2" charset="2"/>
              </a:rPr>
              <a:t>khách</a:t>
            </a:r>
            <a:r>
              <a:rPr lang="en-US" baseline="0" dirty="0" smtClean="0">
                <a:sym typeface="Wingdings" panose="05000000000000000000" pitchFamily="2" charset="2"/>
              </a:rPr>
              <a:t> </a:t>
            </a:r>
            <a:r>
              <a:rPr lang="en-US" baseline="0" dirty="0" err="1" smtClean="0">
                <a:sym typeface="Wingdings" panose="05000000000000000000" pitchFamily="2" charset="2"/>
              </a:rPr>
              <a:t>hàng</a:t>
            </a:r>
            <a:endParaRPr lang="en-US" baseline="0" dirty="0" smtClean="0">
              <a:sym typeface="Wingdings" panose="05000000000000000000" pitchFamily="2" charset="2"/>
            </a:endParaRPr>
          </a:p>
          <a:p>
            <a:pPr marL="0" indent="0">
              <a:buFont typeface="Wingdings" panose="05000000000000000000" pitchFamily="2" charset="2"/>
              <a:buNone/>
            </a:pPr>
            <a:endParaRPr lang="en-US" dirty="0" smtClean="0"/>
          </a:p>
          <a:p>
            <a:r>
              <a:rPr lang="en-US" baseline="0" dirty="0" smtClean="0">
                <a:sym typeface="Wingdings" panose="05000000000000000000" pitchFamily="2" charset="2"/>
              </a:rPr>
              <a:t>--</a:t>
            </a:r>
          </a:p>
          <a:p>
            <a:r>
              <a:rPr lang="en-US" baseline="0" dirty="0" smtClean="0">
                <a:sym typeface="Wingdings" panose="05000000000000000000" pitchFamily="2" charset="2"/>
              </a:rPr>
              <a:t>Lần này không cần nói sẽ đăng nhập với vai trò </a:t>
            </a:r>
            <a:r>
              <a:rPr lang="en-US" baseline="0" dirty="0" err="1" smtClean="0">
                <a:sym typeface="Wingdings" panose="05000000000000000000" pitchFamily="2" charset="2"/>
              </a:rPr>
              <a:t>shifthead</a:t>
            </a:r>
            <a:r>
              <a:rPr lang="en-US" baseline="0" dirty="0" smtClean="0">
                <a:sym typeface="Wingdings" panose="05000000000000000000" pitchFamily="2" charset="2"/>
              </a:rPr>
              <a:t> đang làm việc tại hệ thống. Đăng nhập với role là người của datacenter là được.</a:t>
            </a:r>
          </a:p>
          <a:p>
            <a:r>
              <a:rPr lang="en-US" dirty="0" smtClean="0"/>
              <a:t>Lên</a:t>
            </a:r>
            <a:r>
              <a:rPr lang="en-US" baseline="0" dirty="0" smtClean="0"/>
              <a:t> kịch bản lúc demo tạo IP address và tạo location</a:t>
            </a:r>
            <a:endParaRPr lang="en-US" dirty="0" smtClean="0"/>
          </a:p>
          <a:p>
            <a:r>
              <a:rPr lang="en-US" dirty="0" smtClean="0"/>
              <a:t>Add </a:t>
            </a:r>
            <a:r>
              <a:rPr lang="en-US" dirty="0" err="1" smtClean="0"/>
              <a:t>ip</a:t>
            </a:r>
            <a:r>
              <a:rPr lang="en-US" baseline="0" dirty="0" smtClean="0"/>
              <a:t> </a:t>
            </a:r>
            <a:r>
              <a:rPr lang="en-US" baseline="0" dirty="0" smtClean="0">
                <a:sym typeface="Wingdings" panose="05000000000000000000" pitchFamily="2" charset="2"/>
              </a:rPr>
              <a:t> đưa ra việc tìm kiếm nhanh chóng IP,… (chạy lại để có cái nhìn trực quan mà mô tả)</a:t>
            </a:r>
          </a:p>
          <a:p>
            <a:r>
              <a:rPr lang="en-US" baseline="0" dirty="0" smtClean="0">
                <a:sym typeface="Wingdings" panose="05000000000000000000" pitchFamily="2" charset="2"/>
              </a:rPr>
              <a:t>Block IP</a:t>
            </a:r>
          </a:p>
          <a:p>
            <a:r>
              <a:rPr lang="en-US" baseline="0" dirty="0" smtClean="0">
                <a:sym typeface="Wingdings" panose="05000000000000000000" pitchFamily="2" charset="2"/>
              </a:rPr>
              <a:t>Add rack  tìm nhanh chóng những vị trí còn trống, những vị trí có server đặt (Nhớ nói trước về vụ khách hàng có thể thuê rack)</a:t>
            </a:r>
          </a:p>
          <a:p>
            <a:endParaRPr lang="en-US" baseline="0" dirty="0" smtClean="0">
              <a:sym typeface="Wingdings" panose="05000000000000000000" pitchFamily="2" charset="2"/>
            </a:endParaRPr>
          </a:p>
          <a:p>
            <a:endParaRPr lang="en-US" baseline="0" dirty="0" smtClean="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A8CC87EA-9B02-4F37-94BA-9DA6B0A66D97}" type="slidenum">
              <a:rPr lang="en-US" smtClean="0"/>
              <a:t>21</a:t>
            </a:fld>
            <a:endParaRPr lang="en-US"/>
          </a:p>
        </p:txBody>
      </p:sp>
    </p:spTree>
    <p:extLst>
      <p:ext uri="{BB962C8B-B14F-4D97-AF65-F5344CB8AC3E}">
        <p14:creationId xmlns:p14="http://schemas.microsoft.com/office/powerpoint/2010/main" val="5973338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Chúng</a:t>
            </a:r>
            <a:r>
              <a:rPr lang="en-US" baseline="0" dirty="0" smtClean="0"/>
              <a:t> tôi chia 7 loại request mà khách hàng có thể tạo, ra làm 3 nhóm</a:t>
            </a:r>
            <a:endParaRPr lang="en-US" dirty="0" smtClean="0"/>
          </a:p>
          <a:p>
            <a:pPr marL="171450" indent="-171450">
              <a:buFontTx/>
              <a:buChar char="-"/>
            </a:pPr>
            <a:r>
              <a:rPr lang="en-US" baseline="0" dirty="0" smtClean="0"/>
              <a:t>Nhóm thứ nhất liên quan đến server là request gửi server vào và request đem server ra khỏi datacenter</a:t>
            </a:r>
          </a:p>
          <a:p>
            <a:pPr marL="171450" indent="-171450">
              <a:buFontTx/>
              <a:buChar char="-"/>
            </a:pPr>
            <a:r>
              <a:rPr lang="en-US" baseline="0" dirty="0" smtClean="0"/>
              <a:t>Nhóm thứ 2 cho phép khách hàng yêu cầu cấp phát thêm IP cho server, đổi IP hoặc trả lại IP cho hệ thống luôn</a:t>
            </a:r>
          </a:p>
          <a:p>
            <a:pPr marL="171450" indent="-171450">
              <a:buFontTx/>
              <a:buChar char="-"/>
            </a:pPr>
            <a:r>
              <a:rPr lang="en-US" baseline="0" dirty="0" smtClean="0"/>
              <a:t>Nhóm thứ 3 liên quan đến nhu cầu thuê rack để đặt server của một số khách hàng</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22</a:t>
            </a:fld>
            <a:endParaRPr lang="en-US"/>
          </a:p>
        </p:txBody>
      </p:sp>
    </p:spTree>
    <p:extLst>
      <p:ext uri="{BB962C8B-B14F-4D97-AF65-F5344CB8AC3E}">
        <p14:creationId xmlns:p14="http://schemas.microsoft.com/office/powerpoint/2010/main" val="33709154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Trong</a:t>
            </a:r>
            <a:r>
              <a:rPr lang="en-US" baseline="0" dirty="0" smtClean="0"/>
              <a:t> 7 request sẽ có 2 request mà khách hang phải tới datacenter để thực hiện đó là: Request Add Server và Request Bring Server Away </a:t>
            </a:r>
            <a:r>
              <a:rPr lang="en-US" baseline="0" dirty="0" smtClean="0">
                <a:sym typeface="Wingdings" panose="05000000000000000000" pitchFamily="2" charset="2"/>
              </a:rPr>
              <a:t> chúng tôi Gọi là Offline request</a:t>
            </a:r>
            <a:endParaRPr lang="en-US" baseline="0" dirty="0" smtClean="0"/>
          </a:p>
          <a:p>
            <a:r>
              <a:rPr lang="en-US" baseline="0" dirty="0" smtClean="0"/>
              <a:t>Trạng thái của request bắt đầu sau khi khách hàng gửi request đi. Request được xử lý thành công sẽ chuyển sang trạng thái “Done”</a:t>
            </a:r>
          </a:p>
          <a:p>
            <a:r>
              <a:rPr lang="en-US" baseline="0" dirty="0" smtClean="0"/>
              <a:t>Khách hàng có thể Cancel request tại mọi thời điểm trước khi request chuyển sang trạng thái “Done”</a:t>
            </a:r>
          </a:p>
          <a:p>
            <a:r>
              <a:rPr lang="en-US" baseline="0" dirty="0" smtClean="0"/>
              <a:t>Nhân viên hệ thống có thể Reject request nếu request đó không hợp lệ</a:t>
            </a:r>
          </a:p>
          <a:p>
            <a:endParaRPr lang="en-US" baseline="0" dirty="0" smtClean="0"/>
          </a:p>
          <a:p>
            <a:r>
              <a:rPr lang="en-US" baseline="0" dirty="0" smtClean="0"/>
              <a:t>---</a:t>
            </a:r>
          </a:p>
          <a:p>
            <a:r>
              <a:rPr lang="en-US" baseline="0" dirty="0" smtClean="0"/>
              <a:t>KH gửi request, trạng thái request là pending, Shift Head accept request sẽ chuyển thành Waiting. Khi khách hang tới datacenter để thực hiện request, phía datacenter nhấn nút Process thì trạng thái request sẽ chuyển thành Processing và khi hoàn thành, trạng thái request sẽ là Done. Trong suốt quá trình, trước lúc request done thì khách hang có thể Cancel request cũng như Staff cũng có thể Reject request, khi đó request sẽ chuyển trạng thái thành Cancelled hoặc Rejected tương ứng</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23</a:t>
            </a:fld>
            <a:endParaRPr lang="en-US"/>
          </a:p>
        </p:txBody>
      </p:sp>
    </p:spTree>
    <p:extLst>
      <p:ext uri="{BB962C8B-B14F-4D97-AF65-F5344CB8AC3E}">
        <p14:creationId xmlns:p14="http://schemas.microsoft.com/office/powerpoint/2010/main" val="2866387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Đối</a:t>
            </a:r>
            <a:r>
              <a:rPr lang="en-US" baseline="0" dirty="0" smtClean="0"/>
              <a:t> với 5 loại request online còn lại.</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Vì không cần phải tới datacenter thì khi Shift Head Accept tiếp nhận request có thể thực thi trực tiếp luôn.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Request online được đảm bảo xử lý trong vòng 1 ngày. (check lại, để sang ngày hôm sao được không? Tại sao không?)</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24</a:t>
            </a:fld>
            <a:endParaRPr lang="en-US"/>
          </a:p>
        </p:txBody>
      </p:sp>
    </p:spTree>
    <p:extLst>
      <p:ext uri="{BB962C8B-B14F-4D97-AF65-F5344CB8AC3E}">
        <p14:creationId xmlns:p14="http://schemas.microsoft.com/office/powerpoint/2010/main" val="40685555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Phía</a:t>
            </a:r>
            <a:r>
              <a:rPr lang="en-US" baseline="0" dirty="0" smtClean="0"/>
              <a:t> datacenter cũng như khách hang sẽ </a:t>
            </a:r>
            <a:r>
              <a:rPr lang="en-US" baseline="0" dirty="0" err="1" smtClean="0"/>
              <a:t>đc</a:t>
            </a:r>
            <a:r>
              <a:rPr lang="en-US" baseline="0" dirty="0" smtClean="0"/>
              <a:t> xem thông tin của mỗi server tại trang </a:t>
            </a:r>
            <a:r>
              <a:rPr lang="en-US" baseline="0" dirty="0" err="1" smtClean="0"/>
              <a:t>serverDetail</a:t>
            </a:r>
            <a:r>
              <a:rPr lang="en-US" baseline="0" dirty="0" smtClean="0"/>
              <a:t>, bao gồm</a:t>
            </a:r>
          </a:p>
          <a:p>
            <a:pPr marL="171450" indent="-171450">
              <a:buFontTx/>
              <a:buChar char="-"/>
            </a:pPr>
            <a:r>
              <a:rPr lang="en-US" baseline="0" dirty="0" smtClean="0"/>
              <a:t>các thông tin cấu hình server như Power, Size, Bandwidth, </a:t>
            </a:r>
            <a:r>
              <a:rPr lang="en-US" baseline="0" dirty="0" err="1" smtClean="0"/>
              <a:t>PartNumber</a:t>
            </a:r>
            <a:r>
              <a:rPr lang="en-US" baseline="0" dirty="0" smtClean="0"/>
              <a:t>, Serial Number</a:t>
            </a: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25</a:t>
            </a:fld>
            <a:endParaRPr lang="en-US"/>
          </a:p>
        </p:txBody>
      </p:sp>
    </p:spTree>
    <p:extLst>
      <p:ext uri="{BB962C8B-B14F-4D97-AF65-F5344CB8AC3E}">
        <p14:creationId xmlns:p14="http://schemas.microsoft.com/office/powerpoint/2010/main" val="38167846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smtClean="0"/>
              <a:t>Vị trí hiện tại của server trong datacenter</a:t>
            </a: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26</a:t>
            </a:fld>
            <a:endParaRPr lang="en-US"/>
          </a:p>
        </p:txBody>
      </p:sp>
    </p:spTree>
    <p:extLst>
      <p:ext uri="{BB962C8B-B14F-4D97-AF65-F5344CB8AC3E}">
        <p14:creationId xmlns:p14="http://schemas.microsoft.com/office/powerpoint/2010/main" val="40776349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smtClean="0"/>
              <a:t>Và thông tin về các IP đã được cấp cho server đó, trong đó chỉ có 1 IP duy nhất đóng vai trò Default IP, Default IP này cũng </a:t>
            </a:r>
            <a:r>
              <a:rPr lang="en-US" baseline="0" dirty="0" err="1" smtClean="0"/>
              <a:t>đc</a:t>
            </a:r>
            <a:r>
              <a:rPr lang="en-US" baseline="0" dirty="0" smtClean="0"/>
              <a:t> datacenter dung để xác định nên server, và tất cả những IP của 1 server phải nằm trong cùng 1 vùng </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27</a:t>
            </a:fld>
            <a:endParaRPr lang="en-US"/>
          </a:p>
        </p:txBody>
      </p:sp>
    </p:spTree>
    <p:extLst>
      <p:ext uri="{BB962C8B-B14F-4D97-AF65-F5344CB8AC3E}">
        <p14:creationId xmlns:p14="http://schemas.microsoft.com/office/powerpoint/2010/main" val="239267242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Thể hiện mối quan hệ giữa server và </a:t>
            </a:r>
            <a:r>
              <a:rPr lang="en-US" baseline="0" dirty="0" err="1" smtClean="0"/>
              <a:t>ip</a:t>
            </a:r>
            <a:r>
              <a:rPr lang="en-US" baseline="0" dirty="0" smtClean="0"/>
              <a:t> (nói ngắn gọn)</a:t>
            </a:r>
          </a:p>
        </p:txBody>
      </p:sp>
      <p:sp>
        <p:nvSpPr>
          <p:cNvPr id="4" name="Slide Number Placeholder 3"/>
          <p:cNvSpPr>
            <a:spLocks noGrp="1"/>
          </p:cNvSpPr>
          <p:nvPr>
            <p:ph type="sldNum" sz="quarter" idx="10"/>
          </p:nvPr>
        </p:nvSpPr>
        <p:spPr/>
        <p:txBody>
          <a:bodyPr/>
          <a:lstStyle/>
          <a:p>
            <a:fld id="{A8CC87EA-9B02-4F37-94BA-9DA6B0A66D97}" type="slidenum">
              <a:rPr lang="en-US" smtClean="0"/>
              <a:t>28</a:t>
            </a:fld>
            <a:endParaRPr lang="en-US"/>
          </a:p>
        </p:txBody>
      </p:sp>
    </p:spTree>
    <p:extLst>
      <p:ext uri="{BB962C8B-B14F-4D97-AF65-F5344CB8AC3E}">
        <p14:creationId xmlns:p14="http://schemas.microsoft.com/office/powerpoint/2010/main" val="9594265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Biểu hiện chức năng assign task</a:t>
            </a:r>
          </a:p>
        </p:txBody>
      </p:sp>
      <p:sp>
        <p:nvSpPr>
          <p:cNvPr id="4" name="Slide Number Placeholder 3"/>
          <p:cNvSpPr>
            <a:spLocks noGrp="1"/>
          </p:cNvSpPr>
          <p:nvPr>
            <p:ph type="sldNum" sz="quarter" idx="10"/>
          </p:nvPr>
        </p:nvSpPr>
        <p:spPr/>
        <p:txBody>
          <a:bodyPr/>
          <a:lstStyle/>
          <a:p>
            <a:fld id="{A8CC87EA-9B02-4F37-94BA-9DA6B0A66D97}" type="slidenum">
              <a:rPr lang="en-US" smtClean="0"/>
              <a:t>29</a:t>
            </a:fld>
            <a:endParaRPr lang="en-US"/>
          </a:p>
        </p:txBody>
      </p:sp>
    </p:spTree>
    <p:extLst>
      <p:ext uri="{BB962C8B-B14F-4D97-AF65-F5344CB8AC3E}">
        <p14:creationId xmlns:p14="http://schemas.microsoft.com/office/powerpoint/2010/main" val="28629218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vi-VN" dirty="0" smtClean="0"/>
              <a:t>Trong thời buổi công nghệ </a:t>
            </a:r>
            <a:r>
              <a:rPr lang="en-US" dirty="0" smtClean="0"/>
              <a:t>đang</a:t>
            </a:r>
            <a:r>
              <a:rPr lang="en-US" baseline="0" dirty="0" smtClean="0"/>
              <a:t> không ngừng phát triển như ngày nay, thì nhu cầu thuê </a:t>
            </a:r>
            <a:r>
              <a:rPr lang="en-US" baseline="0" dirty="0" smtClean="0"/>
              <a:t>IP và không gian để </a:t>
            </a:r>
            <a:r>
              <a:rPr lang="en-US" baseline="0" dirty="0" smtClean="0"/>
              <a:t>đặt server tại các trung tâm dữ liệu cũng ngày một tăng lên.</a:t>
            </a:r>
          </a:p>
          <a:p>
            <a:pPr marL="171450" indent="-171450">
              <a:buFontTx/>
              <a:buChar char="-"/>
            </a:pPr>
            <a:r>
              <a:rPr lang="vi-VN" dirty="0" smtClean="0"/>
              <a:t>Thường những công ty lớn hoặc những người cho thuê trung gian sẽ tận dụng những tiện ích mà trung tâm dữ liệu cung cấp như: đảm bảo đường truyền ổn định, hệ thống giữ lạnh, phòng tránh cháy nổ</a:t>
            </a:r>
            <a:r>
              <a:rPr lang="en-US" dirty="0" smtClean="0"/>
              <a:t>,..</a:t>
            </a:r>
          </a:p>
          <a:p>
            <a:pPr marL="171450" indent="-171450">
              <a:buFontTx/>
              <a:buChar char="-"/>
            </a:pPr>
            <a:r>
              <a:rPr lang="vi-VN" dirty="0" smtClean="0"/>
              <a:t>Ở những datacenter, lượng khách hàng và server mà khách gửi vào ngày một tăng lên. Vấn đề đặt ra là họ không những phải bảo quản server của khách, mà còn phải quản lý những IP dùng để cấp  phát cho server </a:t>
            </a:r>
            <a:r>
              <a:rPr lang="en-US" dirty="0" smtClean="0"/>
              <a:t>và</a:t>
            </a:r>
            <a:r>
              <a:rPr lang="en-US" baseline="0" dirty="0" smtClean="0"/>
              <a:t> nơi đặt server trong hệ thống.</a:t>
            </a:r>
          </a:p>
          <a:p>
            <a:pPr marL="171450" indent="-171450">
              <a:buFontTx/>
              <a:buChar char="-"/>
            </a:pPr>
            <a:r>
              <a:rPr lang="en-US" baseline="0" dirty="0" smtClean="0"/>
              <a:t>Trong đề tài lần này, chúng tôi lấy yêu cầu </a:t>
            </a:r>
            <a:r>
              <a:rPr lang="en-US" baseline="0" dirty="0" smtClean="0"/>
              <a:t>trực tiếp </a:t>
            </a:r>
            <a:r>
              <a:rPr lang="en-US" baseline="0" dirty="0" smtClean="0"/>
              <a:t>từ datacenter trực thuộc tại công viên phần mềm quang trung </a:t>
            </a:r>
            <a:endParaRPr lang="vi-VN" dirty="0" smtClean="0"/>
          </a:p>
          <a:p>
            <a:endParaRPr lang="en-US" dirty="0" smtClean="0"/>
          </a:p>
          <a:p>
            <a:endParaRPr lang="en-US" dirty="0" smtClean="0"/>
          </a:p>
          <a:p>
            <a:endParaRPr lang="en-US" dirty="0" smtClean="0"/>
          </a:p>
          <a:p>
            <a:endParaRPr lang="en-US" dirty="0" smtClean="0"/>
          </a:p>
          <a:p>
            <a:r>
              <a:rPr lang="en-US" dirty="0" smtClean="0"/>
              <a:t>Hệ</a:t>
            </a:r>
            <a:r>
              <a:rPr lang="en-US" baseline="0" dirty="0" smtClean="0"/>
              <a:t> thống của chúng em được phát triển dựa trên nhu cầu cụ thể của một trung tâm dữ liệu là trung tâm dữ liệu QTSC</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3</a:t>
            </a:fld>
            <a:endParaRPr lang="en-US"/>
          </a:p>
        </p:txBody>
      </p:sp>
    </p:spTree>
    <p:extLst>
      <p:ext uri="{BB962C8B-B14F-4D97-AF65-F5344CB8AC3E}">
        <p14:creationId xmlns:p14="http://schemas.microsoft.com/office/powerpoint/2010/main" val="31037980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Biểu hiện chức năng assign task</a:t>
            </a:r>
          </a:p>
        </p:txBody>
      </p:sp>
      <p:sp>
        <p:nvSpPr>
          <p:cNvPr id="4" name="Slide Number Placeholder 3"/>
          <p:cNvSpPr>
            <a:spLocks noGrp="1"/>
          </p:cNvSpPr>
          <p:nvPr>
            <p:ph type="sldNum" sz="quarter" idx="10"/>
          </p:nvPr>
        </p:nvSpPr>
        <p:spPr/>
        <p:txBody>
          <a:bodyPr/>
          <a:lstStyle/>
          <a:p>
            <a:fld id="{A8CC87EA-9B02-4F37-94BA-9DA6B0A66D97}" type="slidenum">
              <a:rPr lang="en-US" smtClean="0"/>
              <a:t>30</a:t>
            </a:fld>
            <a:endParaRPr lang="en-US"/>
          </a:p>
        </p:txBody>
      </p:sp>
    </p:spTree>
    <p:extLst>
      <p:ext uri="{BB962C8B-B14F-4D97-AF65-F5344CB8AC3E}">
        <p14:creationId xmlns:p14="http://schemas.microsoft.com/office/powerpoint/2010/main" val="407587055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smtClean="0">
                <a:solidFill>
                  <a:schemeClr val="tx1"/>
                </a:solidFill>
                <a:effectLst/>
                <a:latin typeface="+mn-lt"/>
                <a:ea typeface="+mn-ea"/>
                <a:cs typeface="+mn-cs"/>
              </a:rPr>
              <a:t>Kíp là cách gọi khác của 1 nhóm, 1 tổ hoặc 1 đội.</a:t>
            </a:r>
            <a:br>
              <a:rPr lang="vi-VN" sz="1200" b="0" i="0" kern="1200" dirty="0" smtClean="0">
                <a:solidFill>
                  <a:schemeClr val="tx1"/>
                </a:solidFill>
                <a:effectLst/>
                <a:latin typeface="+mn-lt"/>
                <a:ea typeface="+mn-ea"/>
                <a:cs typeface="+mn-cs"/>
              </a:rPr>
            </a:br>
            <a:r>
              <a:rPr lang="vi-VN" sz="1200" b="0" i="0" kern="1200" dirty="0" smtClean="0">
                <a:solidFill>
                  <a:schemeClr val="tx1"/>
                </a:solidFill>
                <a:effectLst/>
                <a:latin typeface="+mn-lt"/>
                <a:ea typeface="+mn-ea"/>
                <a:cs typeface="+mn-cs"/>
              </a:rPr>
              <a:t>Ca là đơn vị giờ làm việc. </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Với</a:t>
            </a:r>
            <a:r>
              <a:rPr lang="en-US" sz="1200" b="0" i="0" kern="1200" baseline="0" dirty="0" smtClean="0">
                <a:solidFill>
                  <a:schemeClr val="tx1"/>
                </a:solidFill>
                <a:effectLst/>
                <a:latin typeface="+mn-lt"/>
                <a:ea typeface="+mn-ea"/>
                <a:cs typeface="+mn-cs"/>
              </a:rPr>
              <a:t> những công ty có nghiệp vụ đặc thù là 24/24, thì thường sẽ phân chia theo mô hình “3 ca 4 kíp”</a:t>
            </a:r>
            <a:endParaRPr lang="vi-VN" sz="1200" b="0" i="0" kern="1200" dirty="0" smtClean="0">
              <a:solidFill>
                <a:schemeClr val="tx1"/>
              </a:solidFill>
              <a:effectLst/>
              <a:latin typeface="+mn-lt"/>
              <a:ea typeface="+mn-ea"/>
              <a:cs typeface="+mn-cs"/>
            </a:endParaRPr>
          </a:p>
          <a:p>
            <a:r>
              <a:rPr lang="vi-VN" sz="1200" b="0" i="0" kern="1200" dirty="0" smtClean="0">
                <a:solidFill>
                  <a:schemeClr val="tx1"/>
                </a:solidFill>
                <a:effectLst/>
                <a:latin typeface="+mn-lt"/>
                <a:ea typeface="+mn-ea"/>
                <a:cs typeface="+mn-cs"/>
              </a:rPr>
              <a:t>Thông thường thì người ta bố trí 3 ca làm việc với 4 kíp khác nhau để đảm bảo thời gian nghỉ ngơi.</a:t>
            </a: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31</a:t>
            </a:fld>
            <a:endParaRPr lang="en-US"/>
          </a:p>
        </p:txBody>
      </p:sp>
    </p:spTree>
    <p:extLst>
      <p:ext uri="{BB962C8B-B14F-4D97-AF65-F5344CB8AC3E}">
        <p14:creationId xmlns:p14="http://schemas.microsoft.com/office/powerpoint/2010/main" val="90686430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smtClean="0">
                <a:solidFill>
                  <a:schemeClr val="tx1"/>
                </a:solidFill>
                <a:effectLst/>
                <a:latin typeface="+mn-lt"/>
                <a:ea typeface="+mn-ea"/>
                <a:cs typeface="+mn-cs"/>
              </a:rPr>
              <a:t>Kíp là cách gọi khác của 1 nhóm, 1 tổ hoặc 1 đội.</a:t>
            </a:r>
            <a:br>
              <a:rPr lang="vi-VN" sz="1200" b="0" i="0" kern="1200" dirty="0" smtClean="0">
                <a:solidFill>
                  <a:schemeClr val="tx1"/>
                </a:solidFill>
                <a:effectLst/>
                <a:latin typeface="+mn-lt"/>
                <a:ea typeface="+mn-ea"/>
                <a:cs typeface="+mn-cs"/>
              </a:rPr>
            </a:br>
            <a:r>
              <a:rPr lang="vi-VN" sz="1200" b="0" i="0" kern="1200" dirty="0" smtClean="0">
                <a:solidFill>
                  <a:schemeClr val="tx1"/>
                </a:solidFill>
                <a:effectLst/>
                <a:latin typeface="+mn-lt"/>
                <a:ea typeface="+mn-ea"/>
                <a:cs typeface="+mn-cs"/>
              </a:rPr>
              <a:t>Ca là đơn vị giờ làm việc. </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Với</a:t>
            </a:r>
            <a:r>
              <a:rPr lang="en-US" sz="1200" b="0" i="0" kern="1200" baseline="0" dirty="0" smtClean="0">
                <a:solidFill>
                  <a:schemeClr val="tx1"/>
                </a:solidFill>
                <a:effectLst/>
                <a:latin typeface="+mn-lt"/>
                <a:ea typeface="+mn-ea"/>
                <a:cs typeface="+mn-cs"/>
              </a:rPr>
              <a:t> những công ty có nghiệp vụ đặc thù là 24/24, thì thường sẽ phân chia theo mô hình “3 ca 4 kíp”</a:t>
            </a:r>
            <a:endParaRPr lang="vi-VN" sz="1200" b="0" i="0" kern="1200" dirty="0" smtClean="0">
              <a:solidFill>
                <a:schemeClr val="tx1"/>
              </a:solidFill>
              <a:effectLst/>
              <a:latin typeface="+mn-lt"/>
              <a:ea typeface="+mn-ea"/>
              <a:cs typeface="+mn-cs"/>
            </a:endParaRPr>
          </a:p>
          <a:p>
            <a:r>
              <a:rPr lang="vi-VN" sz="1200" b="0" i="0" kern="1200" dirty="0" smtClean="0">
                <a:solidFill>
                  <a:schemeClr val="tx1"/>
                </a:solidFill>
                <a:effectLst/>
                <a:latin typeface="+mn-lt"/>
                <a:ea typeface="+mn-ea"/>
                <a:cs typeface="+mn-cs"/>
              </a:rPr>
              <a:t>Thông thường thì người ta bố trí 3 ca làm việc với 4 kíp khác nhau để đảm bảo thời gian nghỉ ngơi.</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sym typeface="Wingdings" panose="05000000000000000000" pitchFamily="2" charset="2"/>
              </a:rPr>
              <a:t></a:t>
            </a:r>
            <a:r>
              <a:rPr lang="en-US" sz="1200" b="0" i="0" kern="1200" baseline="0" dirty="0" smtClean="0">
                <a:solidFill>
                  <a:schemeClr val="tx1"/>
                </a:solidFill>
                <a:effectLst/>
                <a:latin typeface="+mn-lt"/>
                <a:ea typeface="+mn-ea"/>
                <a:cs typeface="+mn-cs"/>
                <a:sym typeface="Wingdings" panose="05000000000000000000" pitchFamily="2" charset="2"/>
              </a:rPr>
              <a:t> Trước khi bắt đầu demo, mình sẽ nhấn mạnh mình là </a:t>
            </a:r>
            <a:r>
              <a:rPr lang="en-US" sz="1200" b="0" i="0" kern="1200" baseline="0" dirty="0" err="1" smtClean="0">
                <a:solidFill>
                  <a:schemeClr val="tx1"/>
                </a:solidFill>
                <a:effectLst/>
                <a:latin typeface="+mn-lt"/>
                <a:ea typeface="+mn-ea"/>
                <a:cs typeface="+mn-cs"/>
                <a:sym typeface="Wingdings" panose="05000000000000000000" pitchFamily="2" charset="2"/>
              </a:rPr>
              <a:t>shifthead</a:t>
            </a:r>
            <a:r>
              <a:rPr lang="en-US" sz="1200" b="0" i="0" kern="1200" baseline="0" dirty="0" smtClean="0">
                <a:solidFill>
                  <a:schemeClr val="tx1"/>
                </a:solidFill>
                <a:effectLst/>
                <a:latin typeface="+mn-lt"/>
                <a:ea typeface="+mn-ea"/>
                <a:cs typeface="+mn-cs"/>
                <a:sym typeface="Wingdings" panose="05000000000000000000" pitchFamily="2" charset="2"/>
              </a:rPr>
              <a:t> của kíp nào, kíp đó đang trong ca trực thứ 2.</a:t>
            </a:r>
            <a:endParaRPr lang="vi-VN"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32</a:t>
            </a:fld>
            <a:endParaRPr lang="en-US"/>
          </a:p>
        </p:txBody>
      </p:sp>
    </p:spTree>
    <p:extLst>
      <p:ext uri="{BB962C8B-B14F-4D97-AF65-F5344CB8AC3E}">
        <p14:creationId xmlns:p14="http://schemas.microsoft.com/office/powerpoint/2010/main" val="263859759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Về</a:t>
            </a:r>
            <a:r>
              <a:rPr lang="en-US" baseline="0" dirty="0" smtClean="0"/>
              <a:t> khách hang thì họ có thể tạo 7 loại request với datacenter, quản lí request và kiểm soát thông tin server của họ ngay trên hệ thống mà </a:t>
            </a:r>
            <a:r>
              <a:rPr lang="en-US" baseline="0" dirty="0" err="1" smtClean="0"/>
              <a:t>ko</a:t>
            </a:r>
            <a:r>
              <a:rPr lang="en-US" baseline="0" dirty="0" smtClean="0"/>
              <a:t> cần phải tới datacenter.</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33</a:t>
            </a:fld>
            <a:endParaRPr lang="en-US"/>
          </a:p>
        </p:txBody>
      </p:sp>
    </p:spTree>
    <p:extLst>
      <p:ext uri="{BB962C8B-B14F-4D97-AF65-F5344CB8AC3E}">
        <p14:creationId xmlns:p14="http://schemas.microsoft.com/office/powerpoint/2010/main" val="398540587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[Hà]Tạo</a:t>
            </a:r>
            <a:r>
              <a:rPr lang="en-US" baseline="0" dirty="0" smtClean="0"/>
              <a:t> scenario cho luồng request add server (Request offline)</a:t>
            </a:r>
          </a:p>
          <a:p>
            <a:r>
              <a:rPr lang="en-US" baseline="0" dirty="0" smtClean="0">
                <a:sym typeface="Wingdings" panose="05000000000000000000" pitchFamily="2" charset="2"/>
              </a:rPr>
              <a:t> Nội dung, thông số nhập liệu phải chuẩn bị sẵn (Tạo 1 </a:t>
            </a:r>
            <a:r>
              <a:rPr lang="en-US" baseline="0" dirty="0" err="1" smtClean="0">
                <a:sym typeface="Wingdings" panose="05000000000000000000" pitchFamily="2" charset="2"/>
              </a:rPr>
              <a:t>db</a:t>
            </a:r>
            <a:r>
              <a:rPr lang="en-US" baseline="0" dirty="0" smtClean="0">
                <a:sym typeface="Wingdings" panose="05000000000000000000" pitchFamily="2" charset="2"/>
              </a:rPr>
              <a:t> dùng để demo)</a:t>
            </a:r>
            <a:endParaRPr lang="en-US" baseline="0" dirty="0" smtClean="0"/>
          </a:p>
          <a:p>
            <a:r>
              <a:rPr lang="en-US" baseline="0" dirty="0" smtClean="0"/>
              <a:t>Chuẩn bị liên quan đến generate shift</a:t>
            </a:r>
          </a:p>
          <a:p>
            <a:r>
              <a:rPr lang="en-US" baseline="0" dirty="0" smtClean="0"/>
              <a:t>Nếu được thì phải giới thiệu chức năng tìm kiếm vị trí đặt rack thông minh</a:t>
            </a:r>
          </a:p>
        </p:txBody>
      </p:sp>
      <p:sp>
        <p:nvSpPr>
          <p:cNvPr id="4" name="Slide Number Placeholder 3"/>
          <p:cNvSpPr>
            <a:spLocks noGrp="1"/>
          </p:cNvSpPr>
          <p:nvPr>
            <p:ph type="sldNum" sz="quarter" idx="10"/>
          </p:nvPr>
        </p:nvSpPr>
        <p:spPr/>
        <p:txBody>
          <a:bodyPr/>
          <a:lstStyle/>
          <a:p>
            <a:fld id="{A8CC87EA-9B02-4F37-94BA-9DA6B0A66D97}" type="slidenum">
              <a:rPr lang="en-US" smtClean="0"/>
              <a:t>34</a:t>
            </a:fld>
            <a:endParaRPr lang="en-US"/>
          </a:p>
        </p:txBody>
      </p:sp>
    </p:spTree>
    <p:extLst>
      <p:ext uri="{BB962C8B-B14F-4D97-AF65-F5344CB8AC3E}">
        <p14:creationId xmlns:p14="http://schemas.microsoft.com/office/powerpoint/2010/main" val="328651680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[Tiên]Tạo</a:t>
            </a:r>
            <a:r>
              <a:rPr lang="en-US" baseline="0" dirty="0" smtClean="0"/>
              <a:t> scenario cho luồng request assign </a:t>
            </a:r>
            <a:r>
              <a:rPr lang="en-US" baseline="0" dirty="0" err="1" smtClean="0"/>
              <a:t>ip</a:t>
            </a:r>
            <a:r>
              <a:rPr lang="en-US" baseline="0" dirty="0" smtClean="0"/>
              <a:t> (online request)</a:t>
            </a:r>
          </a:p>
          <a:p>
            <a:endParaRPr lang="en-US" baseline="0" dirty="0" smtClean="0"/>
          </a:p>
        </p:txBody>
      </p:sp>
      <p:sp>
        <p:nvSpPr>
          <p:cNvPr id="4" name="Slide Number Placeholder 3"/>
          <p:cNvSpPr>
            <a:spLocks noGrp="1"/>
          </p:cNvSpPr>
          <p:nvPr>
            <p:ph type="sldNum" sz="quarter" idx="10"/>
          </p:nvPr>
        </p:nvSpPr>
        <p:spPr/>
        <p:txBody>
          <a:bodyPr/>
          <a:lstStyle/>
          <a:p>
            <a:fld id="{A8CC87EA-9B02-4F37-94BA-9DA6B0A66D97}" type="slidenum">
              <a:rPr lang="en-US" smtClean="0"/>
              <a:t>35</a:t>
            </a:fld>
            <a:endParaRPr lang="en-US"/>
          </a:p>
        </p:txBody>
      </p:sp>
    </p:spTree>
    <p:extLst>
      <p:ext uri="{BB962C8B-B14F-4D97-AF65-F5344CB8AC3E}">
        <p14:creationId xmlns:p14="http://schemas.microsoft.com/office/powerpoint/2010/main" val="254269625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Tạo</a:t>
            </a:r>
            <a:r>
              <a:rPr lang="en-US" baseline="0" dirty="0" smtClean="0"/>
              <a:t> scenario cho luồng request change </a:t>
            </a:r>
            <a:r>
              <a:rPr lang="en-US" baseline="0" dirty="0" err="1" smtClean="0"/>
              <a:t>ip</a:t>
            </a:r>
            <a:r>
              <a:rPr lang="en-US" baseline="0" dirty="0" smtClean="0"/>
              <a:t> (option)</a:t>
            </a:r>
          </a:p>
        </p:txBody>
      </p:sp>
      <p:sp>
        <p:nvSpPr>
          <p:cNvPr id="4" name="Slide Number Placeholder 3"/>
          <p:cNvSpPr>
            <a:spLocks noGrp="1"/>
          </p:cNvSpPr>
          <p:nvPr>
            <p:ph type="sldNum" sz="quarter" idx="10"/>
          </p:nvPr>
        </p:nvSpPr>
        <p:spPr/>
        <p:txBody>
          <a:bodyPr/>
          <a:lstStyle/>
          <a:p>
            <a:fld id="{A8CC87EA-9B02-4F37-94BA-9DA6B0A66D97}" type="slidenum">
              <a:rPr lang="en-US" smtClean="0"/>
              <a:t>36</a:t>
            </a:fld>
            <a:endParaRPr lang="en-US"/>
          </a:p>
        </p:txBody>
      </p:sp>
    </p:spTree>
    <p:extLst>
      <p:ext uri="{BB962C8B-B14F-4D97-AF65-F5344CB8AC3E}">
        <p14:creationId xmlns:p14="http://schemas.microsoft.com/office/powerpoint/2010/main" val="359878955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Tạo</a:t>
            </a:r>
            <a:r>
              <a:rPr lang="en-US" baseline="0" dirty="0" smtClean="0"/>
              <a:t> scenario cho luồng request rent rack (option)</a:t>
            </a:r>
          </a:p>
        </p:txBody>
      </p:sp>
      <p:sp>
        <p:nvSpPr>
          <p:cNvPr id="4" name="Slide Number Placeholder 3"/>
          <p:cNvSpPr>
            <a:spLocks noGrp="1"/>
          </p:cNvSpPr>
          <p:nvPr>
            <p:ph type="sldNum" sz="quarter" idx="10"/>
          </p:nvPr>
        </p:nvSpPr>
        <p:spPr/>
        <p:txBody>
          <a:bodyPr/>
          <a:lstStyle/>
          <a:p>
            <a:fld id="{A8CC87EA-9B02-4F37-94BA-9DA6B0A66D97}" type="slidenum">
              <a:rPr lang="en-US" smtClean="0"/>
              <a:t>37</a:t>
            </a:fld>
            <a:endParaRPr lang="en-US"/>
          </a:p>
        </p:txBody>
      </p:sp>
    </p:spTree>
    <p:extLst>
      <p:ext uri="{BB962C8B-B14F-4D97-AF65-F5344CB8AC3E}">
        <p14:creationId xmlns:p14="http://schemas.microsoft.com/office/powerpoint/2010/main" val="137214008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Tạo</a:t>
            </a:r>
            <a:r>
              <a:rPr lang="en-US" baseline="0" dirty="0" smtClean="0"/>
              <a:t> scenario cho luồng request return rack (option)</a:t>
            </a:r>
          </a:p>
        </p:txBody>
      </p:sp>
      <p:sp>
        <p:nvSpPr>
          <p:cNvPr id="4" name="Slide Number Placeholder 3"/>
          <p:cNvSpPr>
            <a:spLocks noGrp="1"/>
          </p:cNvSpPr>
          <p:nvPr>
            <p:ph type="sldNum" sz="quarter" idx="10"/>
          </p:nvPr>
        </p:nvSpPr>
        <p:spPr/>
        <p:txBody>
          <a:bodyPr/>
          <a:lstStyle/>
          <a:p>
            <a:fld id="{A8CC87EA-9B02-4F37-94BA-9DA6B0A66D97}" type="slidenum">
              <a:rPr lang="en-US" smtClean="0"/>
              <a:t>38</a:t>
            </a:fld>
            <a:endParaRPr lang="en-US"/>
          </a:p>
        </p:txBody>
      </p:sp>
    </p:spTree>
    <p:extLst>
      <p:ext uri="{BB962C8B-B14F-4D97-AF65-F5344CB8AC3E}">
        <p14:creationId xmlns:p14="http://schemas.microsoft.com/office/powerpoint/2010/main" val="426449587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Tạo</a:t>
            </a:r>
            <a:r>
              <a:rPr lang="en-US" baseline="0" dirty="0" smtClean="0"/>
              <a:t> scenario cho luồng request change </a:t>
            </a:r>
            <a:r>
              <a:rPr lang="en-US" baseline="0" dirty="0" err="1" smtClean="0"/>
              <a:t>ip</a:t>
            </a:r>
            <a:r>
              <a:rPr lang="en-US" baseline="0" dirty="0" smtClean="0"/>
              <a:t> (option)</a:t>
            </a:r>
          </a:p>
        </p:txBody>
      </p:sp>
      <p:sp>
        <p:nvSpPr>
          <p:cNvPr id="4" name="Slide Number Placeholder 3"/>
          <p:cNvSpPr>
            <a:spLocks noGrp="1"/>
          </p:cNvSpPr>
          <p:nvPr>
            <p:ph type="sldNum" sz="quarter" idx="10"/>
          </p:nvPr>
        </p:nvSpPr>
        <p:spPr/>
        <p:txBody>
          <a:bodyPr/>
          <a:lstStyle/>
          <a:p>
            <a:fld id="{A8CC87EA-9B02-4F37-94BA-9DA6B0A66D97}" type="slidenum">
              <a:rPr lang="en-US" smtClean="0"/>
              <a:t>39</a:t>
            </a:fld>
            <a:endParaRPr lang="en-US"/>
          </a:p>
        </p:txBody>
      </p:sp>
    </p:spTree>
    <p:extLst>
      <p:ext uri="{BB962C8B-B14F-4D97-AF65-F5344CB8AC3E}">
        <p14:creationId xmlns:p14="http://schemas.microsoft.com/office/powerpoint/2010/main" val="39854905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smtClean="0"/>
              <a:t>Sau khi lấy yêu cầu từ nhân viên đang làm việc </a:t>
            </a:r>
            <a:r>
              <a:rPr lang="en-US" baseline="0" dirty="0" smtClean="0"/>
              <a:t>tại datacenter</a:t>
            </a:r>
            <a:r>
              <a:rPr lang="en-US" baseline="0" dirty="0" smtClean="0"/>
              <a:t>, chúng tôi nhận ra được hệ thống đang gặp phải một số khó khăn như sau:</a:t>
            </a:r>
          </a:p>
          <a:p>
            <a:pPr marL="171450" indent="-171450">
              <a:buFontTx/>
              <a:buChar char="-"/>
            </a:pPr>
            <a:r>
              <a:rPr lang="en-US" baseline="0" dirty="0" smtClean="0"/>
              <a:t>Thứ nhất: Khi khách hàng đem server của họ đến gửi tại  hệ thống, nhiệm vụ của nhân viên sẽ là kiểm tra thông tin cơ bản của server, rồi tìm vị trí thích hợp và Default IP (IP mặc định, identity của server trong hệ thống). </a:t>
            </a:r>
            <a:r>
              <a:rPr lang="en-US" baseline="0" dirty="0" smtClean="0"/>
              <a:t>Để tìm IP, họ phải mở file excel để tìm kiếm. Để tìm ra vị trí phù hợp đặt server, họ  </a:t>
            </a:r>
            <a:r>
              <a:rPr lang="en-US" baseline="0" dirty="0" smtClean="0"/>
              <a:t>phải mở file </a:t>
            </a:r>
            <a:r>
              <a:rPr lang="en-US" baseline="0" dirty="0" err="1" smtClean="0"/>
              <a:t>visio</a:t>
            </a:r>
            <a:r>
              <a:rPr lang="en-US" baseline="0" dirty="0" smtClean="0"/>
              <a:t>, là dụng cụ mà nhân viên tại trung tâm dùng để quản lý vị trí đặt server trong hệ thống. Mỗi lần thêm mới server hay đem server ra, họ đều phải mở file </a:t>
            </a:r>
            <a:r>
              <a:rPr lang="en-US" baseline="0" dirty="0" err="1" smtClean="0"/>
              <a:t>visio</a:t>
            </a:r>
            <a:r>
              <a:rPr lang="en-US" baseline="0" dirty="0" smtClean="0"/>
              <a:t> và chỉnh sửa bằng tay rất tốn thời gian.  Tất cả thông tin về server, </a:t>
            </a:r>
            <a:r>
              <a:rPr lang="en-US" baseline="0" dirty="0" err="1" smtClean="0"/>
              <a:t>ip</a:t>
            </a:r>
            <a:r>
              <a:rPr lang="en-US" baseline="0" dirty="0" smtClean="0"/>
              <a:t>, location hiện đang được nhập và chỉnh sửa bằng excel, word và </a:t>
            </a:r>
            <a:r>
              <a:rPr lang="en-US" baseline="0" dirty="0" err="1" smtClean="0"/>
              <a:t>visio</a:t>
            </a:r>
            <a:endParaRPr lang="en-US" baseline="0" dirty="0" smtClean="0"/>
          </a:p>
          <a:p>
            <a:pPr marL="171450" indent="-171450">
              <a:buFontTx/>
              <a:buChar char="-"/>
            </a:pPr>
            <a:r>
              <a:rPr lang="en-US" baseline="0" dirty="0" smtClean="0"/>
              <a:t>Vấn đề thứ 2 tôi thấy được đó là: Khi khách hàng phát hiện rằng IP address trên con server mà họ đang sử dụng có vấn đề hoặc bị tấn công, họ gọi điện thông báo và yêu cầu nhân viên đổi sang một IP mới. Lúc này, nhân viên sẽ ghi chú lại IP đang gặp vấn đề. Nhưng nhiều trường hợp, nhân viên quên block IP đó lại, mà tiếp tục sử dụng như một IP bình thường để cấp phát cho server khác. Đây là vấn đề về việc quản lý thông tin không đồng bộ trong hệ thống, dễ gây rắc rối cho khách hàng.</a:t>
            </a:r>
          </a:p>
          <a:p>
            <a:pPr marL="171450" indent="-171450">
              <a:buFontTx/>
              <a:buChar char="-"/>
            </a:pPr>
            <a:r>
              <a:rPr lang="en-US" baseline="0" dirty="0" smtClean="0"/>
              <a:t>Vấn đề chính thứ 3 đó là: hiện tại các giao dịch giữa trung tâm và khách hàng thường là qua email hoặc qua điện thoại. Khách hàng nhiều lúc muốn xem lại những giao dịch với bên datacenter, nhưng dữ liệu không thống nhất và đồng bộ, rất bất tiện. Họ cũng có nhu cầu kiểm tra tình hình những server mà họ đang gửi tại datacenter nữa.</a:t>
            </a:r>
          </a:p>
          <a:p>
            <a:pPr marL="0" indent="0">
              <a:buFontTx/>
              <a:buNone/>
            </a:pPr>
            <a:endParaRPr lang="en-US" baseline="0" dirty="0" smtClean="0"/>
          </a:p>
          <a:p>
            <a:pPr marL="0" indent="0">
              <a:buFontTx/>
              <a:buNone/>
            </a:pPr>
            <a:endParaRPr lang="en-US" baseline="0" dirty="0" smtClean="0"/>
          </a:p>
          <a:p>
            <a:pPr algn="l"/>
            <a:r>
              <a:rPr lang="vi-VN" dirty="0" smtClean="0"/>
              <a:t>Hiện tại khách hàng đang phải gửi mail để giao dịch với hệ thống. Khách hàng cũng như nhân viên không phân loại được yêu cầu của họ, cũng như tình trạng yêu cầu</a:t>
            </a:r>
          </a:p>
          <a:p>
            <a:pPr algn="l"/>
            <a:r>
              <a:rPr lang="vi-VN" dirty="0" smtClean="0"/>
              <a:t>quả lý vùng, mỗi lần cấp địa chỉ ip, bộ phận kỹ thuật phải dùng danh sách ip udowjc lưu ở file excel, rìm những ip đang available, rồi đnáh dấu</a:t>
            </a:r>
          </a:p>
          <a:p>
            <a:pPr algn="l"/>
            <a:r>
              <a:rPr lang="vi-VN" dirty="0" smtClean="0"/>
              <a:t>trong quá trình cập phát, thì những ip đã bị block ( quên đáh dấu lại đi cấp phát lại</a:t>
            </a:r>
          </a:p>
          <a:p>
            <a:pPr algn="l"/>
            <a:r>
              <a:rPr lang="vi-VN" dirty="0" smtClean="0"/>
              <a:t>bộ phận kỹ thuật thao tác trên server để thao tác dùm khách hàn =--&gt; tìm vị trí của server</a:t>
            </a:r>
            <a:endParaRPr lang="en-US" dirty="0" smtClean="0"/>
          </a:p>
          <a:p>
            <a:pPr algn="l"/>
            <a:r>
              <a:rPr lang="en-US" dirty="0" smtClean="0"/>
              <a:t>Hiện tại tìm vị trí server rất mệt</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4</a:t>
            </a:fld>
            <a:endParaRPr lang="en-US"/>
          </a:p>
        </p:txBody>
      </p:sp>
    </p:spTree>
    <p:extLst>
      <p:ext uri="{BB962C8B-B14F-4D97-AF65-F5344CB8AC3E}">
        <p14:creationId xmlns:p14="http://schemas.microsoft.com/office/powerpoint/2010/main" val="378779324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Những</a:t>
            </a:r>
            <a:r>
              <a:rPr lang="en-US" baseline="0" dirty="0" smtClean="0"/>
              <a:t> ưu điểm của hệ thống đó là:</a:t>
            </a:r>
          </a:p>
          <a:p>
            <a:pPr marL="171450" indent="-171450">
              <a:buFontTx/>
              <a:buChar char="-"/>
            </a:pPr>
            <a:r>
              <a:rPr lang="en-US" baseline="0" dirty="0" smtClean="0"/>
              <a:t>hỗ trợ bộ phận kỹ thuật của datacenter quản lí thông tin một cách nhanh chóng và dễ dàng hơn, từ đó tiết kiệm thời gian, giảm công sức</a:t>
            </a:r>
          </a:p>
          <a:p>
            <a:pPr marL="171450" indent="-171450">
              <a:buFontTx/>
              <a:buChar char="-"/>
            </a:pPr>
            <a:r>
              <a:rPr lang="en-US" baseline="0" dirty="0" smtClean="0"/>
              <a:t>KH có thể xem được tất cả những thông tin liên quan đến server của họ ngay lập tức mà </a:t>
            </a:r>
            <a:r>
              <a:rPr lang="en-US" baseline="0" dirty="0" err="1" smtClean="0"/>
              <a:t>ko</a:t>
            </a:r>
            <a:r>
              <a:rPr lang="en-US" baseline="0" dirty="0" smtClean="0"/>
              <a:t> cần phải liên lạc với datacenter</a:t>
            </a:r>
          </a:p>
          <a:p>
            <a:pPr marL="171450" indent="-171450">
              <a:buFontTx/>
              <a:buChar char="-"/>
            </a:pPr>
            <a:r>
              <a:rPr lang="en-US" baseline="0" dirty="0" smtClean="0"/>
              <a:t>Làm giảm mâu thuẫn, tang độ hài long cho khách hàng bằng việc đáp ứng được các nhu cầu của họ.</a:t>
            </a:r>
          </a:p>
          <a:p>
            <a:pPr marL="171450" indent="-171450">
              <a:buFontTx/>
              <a:buChar char="-"/>
            </a:pPr>
            <a:r>
              <a:rPr lang="en-US" baseline="0" dirty="0" smtClean="0"/>
              <a:t>Tránh thất thoát thông tin dữ liệu của datacenter.</a:t>
            </a:r>
          </a:p>
          <a:p>
            <a:pPr marL="171450" indent="-171450">
              <a:buFontTx/>
              <a:buChar char="-"/>
            </a:pPr>
            <a:r>
              <a:rPr lang="en-US" baseline="0" dirty="0" smtClean="0"/>
              <a:t>Có thể tạo ra những report để … (make a fast decision ý là gì nhỉ?)</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40</a:t>
            </a:fld>
            <a:endParaRPr lang="en-US"/>
          </a:p>
        </p:txBody>
      </p:sp>
    </p:spTree>
    <p:extLst>
      <p:ext uri="{BB962C8B-B14F-4D97-AF65-F5344CB8AC3E}">
        <p14:creationId xmlns:p14="http://schemas.microsoft.com/office/powerpoint/2010/main" val="65738032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Khuyết</a:t>
            </a:r>
            <a:r>
              <a:rPr lang="en-US" baseline="0" dirty="0" smtClean="0"/>
              <a:t> điểm của hệ thống IMS đó là:</a:t>
            </a:r>
          </a:p>
          <a:p>
            <a:pPr marL="171450" indent="-171450">
              <a:buFontTx/>
              <a:buChar char="-"/>
            </a:pPr>
            <a:r>
              <a:rPr lang="en-US" baseline="0" dirty="0" smtClean="0"/>
              <a:t>Đầu tiên, phải tốn thời gian nhập dữ liệu đầu vào cho hệ thống</a:t>
            </a:r>
          </a:p>
          <a:p>
            <a:pPr marL="171450" indent="-171450">
              <a:buFontTx/>
              <a:buChar char="-"/>
            </a:pPr>
            <a:r>
              <a:rPr lang="en-US" baseline="0" dirty="0" smtClean="0"/>
              <a:t>Những người nhân viên của datacenter phải cần có thời gian để tìm hiểu cách sử dụng hệ thống cũng như là thời gian để thao tác thuần thục hệ thống</a:t>
            </a:r>
          </a:p>
          <a:p>
            <a:pPr marL="171450" indent="-171450">
              <a:buFontTx/>
              <a:buChar char="-"/>
            </a:pPr>
            <a:r>
              <a:rPr lang="en-US" baseline="0" dirty="0" smtClean="0"/>
              <a:t>1 vài vấn đề nảy sinh </a:t>
            </a:r>
            <a:r>
              <a:rPr lang="en-US" baseline="0" dirty="0" err="1" smtClean="0"/>
              <a:t>ko</a:t>
            </a:r>
            <a:r>
              <a:rPr lang="en-US" baseline="0" dirty="0" smtClean="0"/>
              <a:t> đoán trước </a:t>
            </a:r>
            <a:r>
              <a:rPr lang="en-US" baseline="0" dirty="0" err="1" smtClean="0"/>
              <a:t>đc</a:t>
            </a:r>
            <a:r>
              <a:rPr lang="en-US" baseline="0" dirty="0" smtClean="0"/>
              <a:t> và hệ thống </a:t>
            </a:r>
            <a:r>
              <a:rPr lang="en-US" baseline="0" dirty="0" err="1" smtClean="0"/>
              <a:t>ko</a:t>
            </a:r>
            <a:r>
              <a:rPr lang="en-US" baseline="0" dirty="0" smtClean="0"/>
              <a:t> thể cover hết tất cả các chức năng</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41</a:t>
            </a:fld>
            <a:endParaRPr lang="en-US"/>
          </a:p>
        </p:txBody>
      </p:sp>
    </p:spTree>
    <p:extLst>
      <p:ext uri="{BB962C8B-B14F-4D97-AF65-F5344CB8AC3E}">
        <p14:creationId xmlns:p14="http://schemas.microsoft.com/office/powerpoint/2010/main" val="236713769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Kế</a:t>
            </a:r>
            <a:r>
              <a:rPr lang="en-US" baseline="0" dirty="0" smtClean="0"/>
              <a:t> hoạch phát triển hệ thống IMS trong tương lai là:</a:t>
            </a:r>
          </a:p>
          <a:p>
            <a:pPr marL="171450" indent="-171450">
              <a:buFontTx/>
              <a:buChar char="-"/>
            </a:pPr>
            <a:r>
              <a:rPr lang="en-US" baseline="0" dirty="0" smtClean="0"/>
              <a:t>KH có thể sử dụng thẻ từ hoặc vân tay để check in khi họ đến datacenter</a:t>
            </a:r>
          </a:p>
          <a:p>
            <a:pPr marL="171450" indent="-171450">
              <a:buFontTx/>
              <a:buChar char="-"/>
            </a:pPr>
            <a:r>
              <a:rPr lang="en-US" baseline="0" dirty="0" smtClean="0"/>
              <a:t>Cải thiện hơn nữa performance của hệ thống</a:t>
            </a:r>
          </a:p>
          <a:p>
            <a:pPr marL="171450" indent="-171450">
              <a:buFontTx/>
              <a:buChar char="-"/>
            </a:pPr>
            <a:r>
              <a:rPr lang="en-US" baseline="0" dirty="0" smtClean="0"/>
              <a:t>Tạo nhiều report hơn nữa để thuận tiện cho quá trình phân tích tài nguyên</a:t>
            </a:r>
          </a:p>
          <a:p>
            <a:pPr marL="171450" indent="-171450">
              <a:buFontTx/>
              <a:buChar char="-"/>
            </a:pP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42</a:t>
            </a:fld>
            <a:endParaRPr lang="en-US"/>
          </a:p>
        </p:txBody>
      </p:sp>
    </p:spTree>
    <p:extLst>
      <p:ext uri="{BB962C8B-B14F-4D97-AF65-F5344CB8AC3E}">
        <p14:creationId xmlns:p14="http://schemas.microsoft.com/office/powerpoint/2010/main" val="195182515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Việc</a:t>
            </a:r>
            <a:r>
              <a:rPr lang="en-US" baseline="0" dirty="0" smtClean="0"/>
              <a:t> xử lí bằng request ở đây có những thuận lợi như sau:</a:t>
            </a:r>
          </a:p>
          <a:p>
            <a:pPr marL="171450" indent="-171450">
              <a:buFontTx/>
              <a:buChar char="-"/>
            </a:pPr>
            <a:r>
              <a:rPr lang="en-US" baseline="0" dirty="0" smtClean="0"/>
              <a:t>Giúp quản lí giao dịch giữa datacenter và khách hang về server, rack…</a:t>
            </a:r>
          </a:p>
          <a:p>
            <a:pPr marL="171450" indent="-171450">
              <a:buFontTx/>
              <a:buChar char="-"/>
            </a:pPr>
            <a:r>
              <a:rPr lang="en-US" baseline="0" dirty="0" smtClean="0"/>
              <a:t>Giúp tìm kiếm thông tin nhanh hơn</a:t>
            </a:r>
          </a:p>
          <a:p>
            <a:pPr marL="171450" indent="-171450">
              <a:buFontTx/>
              <a:buChar char="-"/>
            </a:pPr>
            <a:r>
              <a:rPr lang="en-US" baseline="0" dirty="0" smtClean="0"/>
              <a:t>Giúp thu </a:t>
            </a:r>
            <a:r>
              <a:rPr lang="en-US" baseline="0" dirty="0" err="1" smtClean="0"/>
              <a:t>thâp</a:t>
            </a:r>
            <a:r>
              <a:rPr lang="en-US" baseline="0" dirty="0" smtClean="0"/>
              <a:t> dữ liệu để tạo report, thống kê</a:t>
            </a:r>
          </a:p>
          <a:p>
            <a:pPr marL="171450" indent="-171450">
              <a:buFontTx/>
              <a:buChar char="-"/>
            </a:pPr>
            <a:r>
              <a:rPr lang="en-US" baseline="0" dirty="0" smtClean="0"/>
              <a:t>Tránh conflict về dữ liệu</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45</a:t>
            </a:fld>
            <a:endParaRPr lang="en-US"/>
          </a:p>
        </p:txBody>
      </p:sp>
    </p:spTree>
    <p:extLst>
      <p:ext uri="{BB962C8B-B14F-4D97-AF65-F5344CB8AC3E}">
        <p14:creationId xmlns:p14="http://schemas.microsoft.com/office/powerpoint/2010/main" val="100659581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Mỗi location sẽ</a:t>
            </a:r>
            <a:r>
              <a:rPr lang="en-US" baseline="0" dirty="0" smtClean="0"/>
              <a:t> được xác định bằng tên rack và </a:t>
            </a:r>
            <a:r>
              <a:rPr lang="en-US" baseline="0" dirty="0" err="1" smtClean="0"/>
              <a:t>RackUnit</a:t>
            </a:r>
            <a:r>
              <a:rPr lang="en-US" baseline="0" dirty="0" smtClean="0"/>
              <a:t>, khi location được assign cho server nào đó thì trạng thái của những location đó sẽ chuyển từ trạng thái Available sang Used</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46</a:t>
            </a:fld>
            <a:endParaRPr lang="en-US"/>
          </a:p>
        </p:txBody>
      </p:sp>
    </p:spTree>
    <p:extLst>
      <p:ext uri="{BB962C8B-B14F-4D97-AF65-F5344CB8AC3E}">
        <p14:creationId xmlns:p14="http://schemas.microsoft.com/office/powerpoint/2010/main" val="129563386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Với</a:t>
            </a:r>
            <a:r>
              <a:rPr lang="en-US" baseline="0" dirty="0" smtClean="0"/>
              <a:t> mỗi server được đặt trong rack sẽ đi kèm với một khay trượt giúp cố định vị trí server trong rack đó</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47</a:t>
            </a:fld>
            <a:endParaRPr lang="en-US"/>
          </a:p>
        </p:txBody>
      </p:sp>
    </p:spTree>
    <p:extLst>
      <p:ext uri="{BB962C8B-B14F-4D97-AF65-F5344CB8AC3E}">
        <p14:creationId xmlns:p14="http://schemas.microsoft.com/office/powerpoint/2010/main" val="280880657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Cụ</a:t>
            </a:r>
            <a:r>
              <a:rPr lang="en-US" baseline="0" dirty="0" smtClean="0"/>
              <a:t> thể, khi create request, KH tạo request xong, thông tin request đó sẽ được xử lí, lưu xuống database và hiển thị lại nội dung request cho khách hàng</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48</a:t>
            </a:fld>
            <a:endParaRPr lang="en-US"/>
          </a:p>
        </p:txBody>
      </p:sp>
    </p:spTree>
    <p:extLst>
      <p:ext uri="{BB962C8B-B14F-4D97-AF65-F5344CB8AC3E}">
        <p14:creationId xmlns:p14="http://schemas.microsoft.com/office/powerpoint/2010/main" val="354849837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Khi Shift Head accept</a:t>
            </a:r>
            <a:r>
              <a:rPr lang="en-US" baseline="0" dirty="0" smtClean="0"/>
              <a:t> request, trạng thái của request cũng sẽ được thay đổi xuống database và bên khách hang sẽ nhận được notification về request của mình đã được accept</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49</a:t>
            </a:fld>
            <a:endParaRPr lang="en-US"/>
          </a:p>
        </p:txBody>
      </p:sp>
    </p:spTree>
    <p:extLst>
      <p:ext uri="{BB962C8B-B14F-4D97-AF65-F5344CB8AC3E}">
        <p14:creationId xmlns:p14="http://schemas.microsoft.com/office/powerpoint/2010/main" val="213488634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Thông</a:t>
            </a:r>
            <a:r>
              <a:rPr lang="en-US" baseline="0" dirty="0" smtClean="0"/>
              <a:t> tin tương ứng của request được xử lí trong từng giai đoạn sẽ được lưu xuống database và khi request được xử lí xong thì phía KH sẽ nhận được notification </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50</a:t>
            </a:fld>
            <a:endParaRPr lang="en-US"/>
          </a:p>
        </p:txBody>
      </p:sp>
    </p:spTree>
    <p:extLst>
      <p:ext uri="{BB962C8B-B14F-4D97-AF65-F5344CB8AC3E}">
        <p14:creationId xmlns:p14="http://schemas.microsoft.com/office/powerpoint/2010/main" val="83179449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Khi phía</a:t>
            </a:r>
            <a:r>
              <a:rPr lang="en-US" baseline="0" dirty="0" smtClean="0"/>
              <a:t> KH cancel, </a:t>
            </a:r>
            <a:r>
              <a:rPr lang="en-US" baseline="0" dirty="0" err="1" smtClean="0"/>
              <a:t>ko</a:t>
            </a:r>
            <a:r>
              <a:rPr lang="en-US" baseline="0" dirty="0" smtClean="0"/>
              <a:t> muốn thực hiện request đó nữa thì trạng thái request sẽ thay đổi xuống </a:t>
            </a:r>
            <a:r>
              <a:rPr lang="en-US" baseline="0" dirty="0" err="1" smtClean="0"/>
              <a:t>db</a:t>
            </a:r>
            <a:r>
              <a:rPr lang="en-US" baseline="0" dirty="0" smtClean="0"/>
              <a:t> và đồng thời bên datacenter sẽ gửi notification cho những người có liên quan request đó</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51</a:t>
            </a:fld>
            <a:endParaRPr lang="en-US"/>
          </a:p>
        </p:txBody>
      </p:sp>
    </p:spTree>
    <p:extLst>
      <p:ext uri="{BB962C8B-B14F-4D97-AF65-F5344CB8AC3E}">
        <p14:creationId xmlns:p14="http://schemas.microsoft.com/office/powerpoint/2010/main" val="3430516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Để  giúp khắc phục những vấn đề trên, </a:t>
            </a:r>
            <a:r>
              <a:rPr lang="en-US" baseline="0" dirty="0" smtClean="0"/>
              <a:t>chúng tôi đã cho ra đời hệ thống có tên IMS.</a:t>
            </a:r>
          </a:p>
          <a:p>
            <a:r>
              <a:rPr lang="en-US" baseline="0" dirty="0" smtClean="0"/>
              <a:t>Hệ thống giúp thông tin tương tác </a:t>
            </a:r>
            <a:r>
              <a:rPr lang="en-US" baseline="0" dirty="0" smtClean="0"/>
              <a:t>với </a:t>
            </a:r>
            <a:r>
              <a:rPr lang="en-US" baseline="0" dirty="0" smtClean="0"/>
              <a:t>khách hàng được rõ ràng và đồng bộ thông qua việc gửi và nhận request.</a:t>
            </a:r>
          </a:p>
          <a:p>
            <a:r>
              <a:rPr lang="en-US" baseline="0" dirty="0" smtClean="0"/>
              <a:t>--- </a:t>
            </a:r>
          </a:p>
          <a:p>
            <a:endParaRPr lang="en-US" baseline="0" dirty="0" smtClean="0"/>
          </a:p>
          <a:p>
            <a:r>
              <a:rPr lang="en-US" baseline="0" dirty="0" smtClean="0"/>
              <a:t>Giúp khách hàng quản lý được server của họ và những IP address, vùng đặt server mà họ đang thuê tại datacenter</a:t>
            </a:r>
          </a:p>
          <a:p>
            <a:r>
              <a:rPr lang="en-US" baseline="0" dirty="0" smtClean="0"/>
              <a:t>Giúp nhân viên nhanh chóng tiếp nhận và xử lý yêu cầu của khách hàng.</a:t>
            </a:r>
          </a:p>
          <a:p>
            <a:r>
              <a:rPr lang="en-US" baseline="0" dirty="0" smtClean="0"/>
              <a:t>Việc quản lý IP address và rack của hệ thống cũng trở nên nhanh và gọn hơn.</a:t>
            </a:r>
          </a:p>
          <a:p>
            <a:endParaRPr lang="en-US" dirty="0" smtClean="0"/>
          </a:p>
          <a:p>
            <a:r>
              <a:rPr lang="en-US" dirty="0" smtClean="0"/>
              <a:t>Trong giao dịch</a:t>
            </a:r>
            <a:r>
              <a:rPr lang="en-US" baseline="0" dirty="0" smtClean="0"/>
              <a:t> với khách hang thì vấn đề quan trọng nhất mà hệ thống xử lí đó là những request của khách hang. Khi khách hang gửi request đến datacenter thì nhân viên sẽ nhận được thông báo và xử lí request, khi request được xử lí thì khách hang sẽ nhận được thông báo tương ứng về trạng thái của request.</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a:t>
            </a:fld>
            <a:endParaRPr lang="en-US"/>
          </a:p>
        </p:txBody>
      </p:sp>
    </p:spTree>
    <p:extLst>
      <p:ext uri="{BB962C8B-B14F-4D97-AF65-F5344CB8AC3E}">
        <p14:creationId xmlns:p14="http://schemas.microsoft.com/office/powerpoint/2010/main" val="79565418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Tương</a:t>
            </a:r>
            <a:r>
              <a:rPr lang="en-US" baseline="0" dirty="0" smtClean="0"/>
              <a:t> tự, khi bên datacenter reject request thì </a:t>
            </a:r>
            <a:r>
              <a:rPr lang="en-US" baseline="0" dirty="0" err="1" smtClean="0"/>
              <a:t>thì</a:t>
            </a:r>
            <a:r>
              <a:rPr lang="en-US" baseline="0" dirty="0" smtClean="0"/>
              <a:t> trạng thái request sẽ thay đổi xuống </a:t>
            </a:r>
            <a:r>
              <a:rPr lang="en-US" baseline="0" dirty="0" err="1" smtClean="0"/>
              <a:t>db</a:t>
            </a:r>
            <a:r>
              <a:rPr lang="en-US" baseline="0" dirty="0" smtClean="0"/>
              <a:t> và đồng thời sẽ gửi notification cho khách hang tạo request đó</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52</a:t>
            </a:fld>
            <a:endParaRPr lang="en-US"/>
          </a:p>
        </p:txBody>
      </p:sp>
    </p:spTree>
    <p:extLst>
      <p:ext uri="{BB962C8B-B14F-4D97-AF65-F5344CB8AC3E}">
        <p14:creationId xmlns:p14="http://schemas.microsoft.com/office/powerpoint/2010/main" val="229278447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Khi Assign Task: Shift Hea</a:t>
            </a:r>
            <a:r>
              <a:rPr lang="en-US" baseline="0" dirty="0" smtClean="0"/>
              <a:t>d sẽ assign cho Staff cùng group, thông tin assign sẽ được lưu xuống </a:t>
            </a:r>
            <a:r>
              <a:rPr lang="en-US" baseline="0" dirty="0" err="1" smtClean="0"/>
              <a:t>db</a:t>
            </a:r>
            <a:r>
              <a:rPr lang="en-US" baseline="0" dirty="0" smtClean="0"/>
              <a:t> và bên phía Staff được assign sẽ nhận được notification về task của mình</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53</a:t>
            </a:fld>
            <a:endParaRPr lang="en-US"/>
          </a:p>
        </p:txBody>
      </p:sp>
    </p:spTree>
    <p:extLst>
      <p:ext uri="{BB962C8B-B14F-4D97-AF65-F5344CB8AC3E}">
        <p14:creationId xmlns:p14="http://schemas.microsoft.com/office/powerpoint/2010/main" val="247096185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Khi</a:t>
            </a:r>
            <a:r>
              <a:rPr lang="en-US" baseline="0" dirty="0" smtClean="0"/>
              <a:t> trạng thái của Task là Waiting hoặc Not Finished, Shift Head có thể Reassign task đó cho 1 Staff khác, thông tin reassign sẽ được lưu vào database, về phía Staff đã assign task lúc trước và Staff mới được assign thì đều nhận được notification</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54</a:t>
            </a:fld>
            <a:endParaRPr lang="en-US"/>
          </a:p>
        </p:txBody>
      </p:sp>
    </p:spTree>
    <p:extLst>
      <p:ext uri="{BB962C8B-B14F-4D97-AF65-F5344CB8AC3E}">
        <p14:creationId xmlns:p14="http://schemas.microsoft.com/office/powerpoint/2010/main" val="22166751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IP</a:t>
            </a:r>
            <a:r>
              <a:rPr lang="en-US" baseline="0" dirty="0" smtClean="0"/>
              <a:t> Address sẽ có 3 trạng thái là: Available, Used và Blocked</a:t>
            </a:r>
          </a:p>
          <a:p>
            <a:r>
              <a:rPr lang="en-US" baseline="0" dirty="0" smtClean="0"/>
              <a:t>IP </a:t>
            </a:r>
            <a:r>
              <a:rPr lang="en-US" baseline="0" dirty="0" err="1" smtClean="0"/>
              <a:t>đc</a:t>
            </a:r>
            <a:r>
              <a:rPr lang="en-US" baseline="0" dirty="0" smtClean="0"/>
              <a:t> generate ra ban đầu sẽ có trạng thái là Available, khi được assign cho server nào đó sẽ chuyển sang trạng thái “Used”</a:t>
            </a:r>
          </a:p>
          <a:p>
            <a:r>
              <a:rPr lang="en-US" baseline="0" dirty="0" smtClean="0"/>
              <a:t>IP bị block thì trạng thái sẽ là “Blocked” và khi unblock IP thì trạng thái IP lại trở về Available</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55</a:t>
            </a:fld>
            <a:endParaRPr lang="en-US"/>
          </a:p>
        </p:txBody>
      </p:sp>
    </p:spTree>
    <p:extLst>
      <p:ext uri="{BB962C8B-B14F-4D97-AF65-F5344CB8AC3E}">
        <p14:creationId xmlns:p14="http://schemas.microsoft.com/office/powerpoint/2010/main" val="118246602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Khi thực</a:t>
            </a:r>
            <a:r>
              <a:rPr lang="en-US" baseline="0" dirty="0" smtClean="0"/>
              <a:t> hiện xong request </a:t>
            </a:r>
            <a:r>
              <a:rPr lang="en-US" baseline="0" dirty="0" err="1" smtClean="0"/>
              <a:t>AssignIP</a:t>
            </a:r>
            <a:r>
              <a:rPr lang="en-US" baseline="0" dirty="0" smtClean="0"/>
              <a:t> thì IP của datacenter sẽ </a:t>
            </a:r>
            <a:r>
              <a:rPr lang="en-US" baseline="0" dirty="0" err="1" smtClean="0"/>
              <a:t>đc</a:t>
            </a:r>
            <a:r>
              <a:rPr lang="en-US" baseline="0" dirty="0" smtClean="0"/>
              <a:t> gán cho server, trạng thái của IP lúc đó trong bản </a:t>
            </a:r>
            <a:r>
              <a:rPr lang="en-US" baseline="0" dirty="0" err="1" smtClean="0"/>
              <a:t>IPAddressPool</a:t>
            </a:r>
            <a:r>
              <a:rPr lang="en-US" baseline="0" dirty="0" smtClean="0"/>
              <a:t> sẽ là Used và trạng thái trọng bảng </a:t>
            </a:r>
            <a:r>
              <a:rPr lang="en-US" baseline="0" dirty="0" err="1" smtClean="0"/>
              <a:t>ServerIP</a:t>
            </a:r>
            <a:r>
              <a:rPr lang="en-US" baseline="0" dirty="0" smtClean="0"/>
              <a:t> sẽ là Current</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56</a:t>
            </a:fld>
            <a:endParaRPr lang="en-US"/>
          </a:p>
        </p:txBody>
      </p:sp>
    </p:spTree>
    <p:extLst>
      <p:ext uri="{BB962C8B-B14F-4D97-AF65-F5344CB8AC3E}">
        <p14:creationId xmlns:p14="http://schemas.microsoft.com/office/powerpoint/2010/main" val="244431030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Khi thực</a:t>
            </a:r>
            <a:r>
              <a:rPr lang="en-US" baseline="0" dirty="0" smtClean="0"/>
              <a:t> hiện xong request </a:t>
            </a:r>
            <a:r>
              <a:rPr lang="en-US" baseline="0" dirty="0" err="1" smtClean="0"/>
              <a:t>AssignIP</a:t>
            </a:r>
            <a:r>
              <a:rPr lang="en-US" baseline="0" dirty="0" smtClean="0"/>
              <a:t> thì IP của datacenter sẽ </a:t>
            </a:r>
            <a:r>
              <a:rPr lang="en-US" baseline="0" dirty="0" err="1" smtClean="0"/>
              <a:t>đc</a:t>
            </a:r>
            <a:r>
              <a:rPr lang="en-US" baseline="0" dirty="0" smtClean="0"/>
              <a:t> gán cho server, trạng thái của IP lúc đó trong bản </a:t>
            </a:r>
            <a:r>
              <a:rPr lang="en-US" baseline="0" dirty="0" err="1" smtClean="0"/>
              <a:t>IPAddressPool</a:t>
            </a:r>
            <a:r>
              <a:rPr lang="en-US" baseline="0" dirty="0" smtClean="0"/>
              <a:t> sẽ là Used và trạng thái trọng bảng </a:t>
            </a:r>
            <a:r>
              <a:rPr lang="en-US" baseline="0" dirty="0" err="1" smtClean="0"/>
              <a:t>ServerIP</a:t>
            </a:r>
            <a:r>
              <a:rPr lang="en-US" baseline="0" dirty="0" smtClean="0"/>
              <a:t> sẽ là Current</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57</a:t>
            </a:fld>
            <a:endParaRPr lang="en-US"/>
          </a:p>
        </p:txBody>
      </p:sp>
    </p:spTree>
    <p:extLst>
      <p:ext uri="{BB962C8B-B14F-4D97-AF65-F5344CB8AC3E}">
        <p14:creationId xmlns:p14="http://schemas.microsoft.com/office/powerpoint/2010/main" val="162325329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Tương</a:t>
            </a:r>
            <a:r>
              <a:rPr lang="en-US" baseline="0" dirty="0" smtClean="0"/>
              <a:t> tự khi change IP thì IP cũ sẽ chuyển trạng thái trong bảng </a:t>
            </a:r>
            <a:r>
              <a:rPr lang="en-US" baseline="0" dirty="0" err="1" smtClean="0"/>
              <a:t>IPAddressPool</a:t>
            </a:r>
            <a:r>
              <a:rPr lang="en-US" baseline="0" dirty="0" smtClean="0"/>
              <a:t> thành Available, trong bảng </a:t>
            </a:r>
            <a:r>
              <a:rPr lang="en-US" baseline="0" dirty="0" err="1" smtClean="0"/>
              <a:t>ServerIP</a:t>
            </a:r>
            <a:r>
              <a:rPr lang="en-US" baseline="0" dirty="0" smtClean="0"/>
              <a:t> thành Old và IP mới assign cho server thì trạng thái trong bảng </a:t>
            </a:r>
            <a:r>
              <a:rPr lang="en-US" baseline="0" dirty="0" err="1" smtClean="0"/>
              <a:t>IPAddressPool</a:t>
            </a:r>
            <a:r>
              <a:rPr lang="en-US" baseline="0" dirty="0" smtClean="0"/>
              <a:t> là Used và trong bảng </a:t>
            </a:r>
            <a:r>
              <a:rPr lang="en-US" baseline="0" dirty="0" err="1" smtClean="0"/>
              <a:t>ServerIP</a:t>
            </a:r>
            <a:r>
              <a:rPr lang="en-US" baseline="0" dirty="0" smtClean="0"/>
              <a:t> là Current</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58</a:t>
            </a:fld>
            <a:endParaRPr lang="en-US"/>
          </a:p>
        </p:txBody>
      </p:sp>
    </p:spTree>
    <p:extLst>
      <p:ext uri="{BB962C8B-B14F-4D97-AF65-F5344CB8AC3E}">
        <p14:creationId xmlns:p14="http://schemas.microsoft.com/office/powerpoint/2010/main" val="239747159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Tương</a:t>
            </a:r>
            <a:r>
              <a:rPr lang="en-US" baseline="0" dirty="0" smtClean="0"/>
              <a:t> tự khi change IP thì IP cũ sẽ chuyển trạng thái trong bảng </a:t>
            </a:r>
            <a:r>
              <a:rPr lang="en-US" baseline="0" dirty="0" err="1" smtClean="0"/>
              <a:t>IPAddressPool</a:t>
            </a:r>
            <a:r>
              <a:rPr lang="en-US" baseline="0" dirty="0" smtClean="0"/>
              <a:t> thành Available, trong bảng </a:t>
            </a:r>
            <a:r>
              <a:rPr lang="en-US" baseline="0" dirty="0" err="1" smtClean="0"/>
              <a:t>ServerIP</a:t>
            </a:r>
            <a:r>
              <a:rPr lang="en-US" baseline="0" dirty="0" smtClean="0"/>
              <a:t> thành Old và IP mới assign cho server thì trạng thái trong bảng </a:t>
            </a:r>
            <a:r>
              <a:rPr lang="en-US" baseline="0" dirty="0" err="1" smtClean="0"/>
              <a:t>IPAddressPool</a:t>
            </a:r>
            <a:r>
              <a:rPr lang="en-US" baseline="0" dirty="0" smtClean="0"/>
              <a:t> là Used và trong bảng </a:t>
            </a:r>
            <a:r>
              <a:rPr lang="en-US" baseline="0" dirty="0" err="1" smtClean="0"/>
              <a:t>ServerIP</a:t>
            </a:r>
            <a:r>
              <a:rPr lang="en-US" baseline="0" dirty="0" smtClean="0"/>
              <a:t> là Current</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59</a:t>
            </a:fld>
            <a:endParaRPr lang="en-US"/>
          </a:p>
        </p:txBody>
      </p:sp>
    </p:spTree>
    <p:extLst>
      <p:ext uri="{BB962C8B-B14F-4D97-AF65-F5344CB8AC3E}">
        <p14:creationId xmlns:p14="http://schemas.microsoft.com/office/powerpoint/2010/main" val="268038976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Tương</a:t>
            </a:r>
            <a:r>
              <a:rPr lang="en-US" baseline="0" dirty="0" smtClean="0"/>
              <a:t> tự khi change IP thì IP cũ sẽ chuyển trạng thái trong bảng </a:t>
            </a:r>
            <a:r>
              <a:rPr lang="en-US" baseline="0" dirty="0" err="1" smtClean="0"/>
              <a:t>IPAddressPool</a:t>
            </a:r>
            <a:r>
              <a:rPr lang="en-US" baseline="0" dirty="0" smtClean="0"/>
              <a:t> thành Available, trong bảng </a:t>
            </a:r>
            <a:r>
              <a:rPr lang="en-US" baseline="0" dirty="0" err="1" smtClean="0"/>
              <a:t>ServerIP</a:t>
            </a:r>
            <a:r>
              <a:rPr lang="en-US" baseline="0" dirty="0" smtClean="0"/>
              <a:t> thành Old và IP mới assign cho server thì trạng thái trong bảng </a:t>
            </a:r>
            <a:r>
              <a:rPr lang="en-US" baseline="0" dirty="0" err="1" smtClean="0"/>
              <a:t>IPAddressPool</a:t>
            </a:r>
            <a:r>
              <a:rPr lang="en-US" baseline="0" dirty="0" smtClean="0"/>
              <a:t> là Used và trong bảng </a:t>
            </a:r>
            <a:r>
              <a:rPr lang="en-US" baseline="0" dirty="0" err="1" smtClean="0"/>
              <a:t>ServerIP</a:t>
            </a:r>
            <a:r>
              <a:rPr lang="en-US" baseline="0" dirty="0" smtClean="0"/>
              <a:t> là Current</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60</a:t>
            </a:fld>
            <a:endParaRPr lang="en-US"/>
          </a:p>
        </p:txBody>
      </p:sp>
    </p:spTree>
    <p:extLst>
      <p:ext uri="{BB962C8B-B14F-4D97-AF65-F5344CB8AC3E}">
        <p14:creationId xmlns:p14="http://schemas.microsoft.com/office/powerpoint/2010/main" val="374025221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Trong quá</a:t>
            </a:r>
            <a:r>
              <a:rPr lang="en-US" baseline="0" dirty="0" smtClean="0"/>
              <a:t> trình request Change IP đang được xử lí thì trạng thái trong bảng </a:t>
            </a:r>
            <a:r>
              <a:rPr lang="en-US" baseline="0" dirty="0" err="1" smtClean="0"/>
              <a:t>ServerIP</a:t>
            </a:r>
            <a:r>
              <a:rPr lang="en-US" baseline="0" dirty="0" smtClean="0"/>
              <a:t> là Changing</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61</a:t>
            </a:fld>
            <a:endParaRPr lang="en-US"/>
          </a:p>
        </p:txBody>
      </p:sp>
    </p:spTree>
    <p:extLst>
      <p:ext uri="{BB962C8B-B14F-4D97-AF65-F5344CB8AC3E}">
        <p14:creationId xmlns:p14="http://schemas.microsoft.com/office/powerpoint/2010/main" val="1633526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smtClean="0"/>
              <a:t>Tiện</a:t>
            </a:r>
            <a:r>
              <a:rPr lang="en-US" baseline="0" dirty="0" smtClean="0"/>
              <a:t> lợi của việc sử dụng hệ thống IMS là, thứ nhất về phía datacenter</a:t>
            </a:r>
            <a:endParaRPr lang="en-US" baseline="0" dirty="0" smtClean="0"/>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baseline="0" dirty="0" smtClean="0"/>
              <a:t>Việc quản lý và tìm kiếm IP address và vị trí đặt server của hệ thống cũng trở nên </a:t>
            </a:r>
            <a:r>
              <a:rPr lang="en-US" baseline="0" dirty="0" smtClean="0"/>
              <a:t>tiện lợi và nhanh chóng</a:t>
            </a:r>
            <a:endParaRPr lang="en-US" baseline="0" dirty="0" smtClean="0"/>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baseline="0" dirty="0" smtClean="0"/>
              <a:t>Giúp nhân viên nhanh chóng tiếp nhận và xử lý yêu cầu của khách hàng.</a:t>
            </a:r>
            <a:endParaRPr lang="en-US" dirty="0" smtClean="0"/>
          </a:p>
          <a:p>
            <a:pPr algn="l"/>
            <a:r>
              <a:rPr lang="en-US" dirty="0" smtClean="0"/>
              <a:t>---</a:t>
            </a:r>
          </a:p>
          <a:p>
            <a:pPr algn="l"/>
            <a:endParaRPr lang="en-US" dirty="0" smtClean="0"/>
          </a:p>
          <a:p>
            <a:pPr algn="l"/>
            <a:r>
              <a:rPr lang="vi-VN" dirty="0" smtClean="0"/>
              <a:t>Cung cấp 1 hệ thống mà giao dịch giữa khách hàng và nhân viên được quản lý thông qua request. Request có thể giúp giải quyết những vấn đề gì?</a:t>
            </a:r>
          </a:p>
          <a:p>
            <a:pPr algn="l"/>
            <a:r>
              <a:rPr lang="vi-VN" dirty="0" smtClean="0"/>
              <a:t>- Tiện lợi cho nhân viên trong datacenter</a:t>
            </a:r>
          </a:p>
          <a:p>
            <a:pPr algn="l"/>
            <a:r>
              <a:rPr lang="vi-VN" dirty="0" smtClean="0"/>
              <a:t>- Identity của server mà hệ thống quản lý là Default IP</a:t>
            </a:r>
          </a:p>
          <a:p>
            <a:pPr algn="l"/>
            <a:r>
              <a:rPr lang="vi-VN" dirty="0" smtClean="0"/>
              <a:t>- Hệ thống cho phép tìm kiếm server nhanh chóng thông qua default</a:t>
            </a:r>
          </a:p>
          <a:p>
            <a:pPr algn="l"/>
            <a:r>
              <a:rPr lang="vi-VN" dirty="0" smtClean="0"/>
              <a:t>- Hệ thống giúp staff nhanh chóng tìm được vị trí server vật lý</a:t>
            </a:r>
          </a:p>
          <a:p>
            <a:pPr algn="l"/>
            <a:r>
              <a:rPr lang="vi-VN" dirty="0" smtClean="0"/>
              <a:t>- Hệ thống muốn quản lý số lượng ip đang được sử dụng (thể hiện ở dashboard), những IP đang bị block và khoảng tg nó bị block</a:t>
            </a:r>
            <a:br>
              <a:rPr lang="vi-VN" dirty="0" smtClean="0"/>
            </a:br>
            <a:endParaRPr lang="en-US" dirty="0" smtClean="0"/>
          </a:p>
          <a:p>
            <a:pPr algn="l"/>
            <a:endParaRPr lang="en-US" dirty="0" smtClean="0"/>
          </a:p>
          <a:p>
            <a:pPr marL="342900" indent="-342900" algn="l">
              <a:buFont typeface="Wingdings" panose="05000000000000000000" pitchFamily="2" charset="2"/>
              <a:buChar char="à"/>
            </a:pPr>
            <a:r>
              <a:rPr lang="en-US" dirty="0" smtClean="0">
                <a:sym typeface="Wingdings" panose="05000000000000000000" pitchFamily="2" charset="2"/>
              </a:rPr>
              <a:t>Tìm cách nêu bật vấn đề khách hàng quản lý thuận tiện thông tin server của họ và requests đã làm với datacenter. </a:t>
            </a:r>
          </a:p>
          <a:p>
            <a:pPr marL="342900" indent="-342900" algn="l">
              <a:buFont typeface="Wingdings" panose="05000000000000000000" pitchFamily="2" charset="2"/>
              <a:buChar char="à"/>
            </a:pPr>
            <a:r>
              <a:rPr lang="en-US" dirty="0" smtClean="0">
                <a:sym typeface="Wingdings" panose="05000000000000000000" pitchFamily="2" charset="2"/>
              </a:rPr>
              <a:t>Việc quản lý </a:t>
            </a:r>
            <a:r>
              <a:rPr lang="en-US" dirty="0" err="1" smtClean="0">
                <a:sym typeface="Wingdings" panose="05000000000000000000" pitchFamily="2" charset="2"/>
              </a:rPr>
              <a:t>ip</a:t>
            </a:r>
            <a:r>
              <a:rPr lang="en-US" dirty="0" smtClean="0">
                <a:sym typeface="Wingdings" panose="05000000000000000000" pitchFamily="2" charset="2"/>
              </a:rPr>
              <a:t> của hệ thống, tìm kiếm những </a:t>
            </a:r>
            <a:r>
              <a:rPr lang="en-US" dirty="0" err="1" smtClean="0">
                <a:sym typeface="Wingdings" panose="05000000000000000000" pitchFamily="2" charset="2"/>
              </a:rPr>
              <a:t>ip</a:t>
            </a:r>
            <a:r>
              <a:rPr lang="en-US" dirty="0" smtClean="0">
                <a:sym typeface="Wingdings" panose="05000000000000000000" pitchFamily="2" charset="2"/>
              </a:rPr>
              <a:t> trống, những </a:t>
            </a:r>
            <a:r>
              <a:rPr lang="en-US" dirty="0" err="1" smtClean="0">
                <a:sym typeface="Wingdings" panose="05000000000000000000" pitchFamily="2" charset="2"/>
              </a:rPr>
              <a:t>ip</a:t>
            </a:r>
            <a:r>
              <a:rPr lang="en-US" dirty="0" smtClean="0">
                <a:sym typeface="Wingdings" panose="05000000000000000000" pitchFamily="2" charset="2"/>
              </a:rPr>
              <a:t> chung range hay block </a:t>
            </a:r>
            <a:r>
              <a:rPr lang="en-US" dirty="0" err="1" smtClean="0">
                <a:sym typeface="Wingdings" panose="05000000000000000000" pitchFamily="2" charset="2"/>
              </a:rPr>
              <a:t>ip</a:t>
            </a:r>
            <a:r>
              <a:rPr lang="en-US" dirty="0" smtClean="0">
                <a:sym typeface="Wingdings" panose="05000000000000000000" pitchFamily="2" charset="2"/>
              </a:rPr>
              <a:t> có thể làm nhanh chóng</a:t>
            </a:r>
          </a:p>
          <a:p>
            <a:pPr marL="342900" indent="-342900" algn="l">
              <a:buFont typeface="Wingdings" panose="05000000000000000000" pitchFamily="2" charset="2"/>
              <a:buChar char="à"/>
            </a:pPr>
            <a:r>
              <a:rPr lang="en-US" dirty="0" smtClean="0">
                <a:sym typeface="Wingdings" panose="05000000000000000000" pitchFamily="2" charset="2"/>
              </a:rPr>
              <a:t>Tìm location phù hợp</a:t>
            </a:r>
          </a:p>
          <a:p>
            <a:pPr marL="342900" indent="-342900" algn="l">
              <a:buFont typeface="Wingdings" panose="05000000000000000000" pitchFamily="2" charset="2"/>
              <a:buChar char="à"/>
            </a:pPr>
            <a:r>
              <a:rPr lang="en-US" dirty="0" smtClean="0">
                <a:sym typeface="Wingdings" panose="05000000000000000000" pitchFamily="2" charset="2"/>
              </a:rPr>
              <a:t>Hệ thống có lưu lại người đã thực thi request của khách hàng, nên nếu có sai sót, dễ tìm ra và,…</a:t>
            </a:r>
            <a:endParaRPr lang="vi-VN" dirty="0" smtClean="0"/>
          </a:p>
          <a:p>
            <a:pPr algn="l"/>
            <a:r>
              <a:rPr lang="en-US" dirty="0" smtClean="0"/>
              <a:t>Đưa giải pháp, nhắm đến tiện lợi hóa liên quan đến request, </a:t>
            </a:r>
            <a:r>
              <a:rPr lang="en-US" dirty="0" err="1" smtClean="0"/>
              <a:t>ip</a:t>
            </a:r>
            <a:r>
              <a:rPr lang="en-US" dirty="0" smtClean="0"/>
              <a:t> và rack</a:t>
            </a:r>
          </a:p>
          <a:p>
            <a:pPr algn="l"/>
            <a:r>
              <a:rPr lang="en-US" dirty="0" smtClean="0"/>
              <a:t>Nêu lên chức năng và thuận lợi liên quan</a:t>
            </a:r>
          </a:p>
          <a:p>
            <a:pPr algn="l"/>
            <a:endParaRPr lang="en-US" dirty="0" smtClean="0"/>
          </a:p>
          <a:p>
            <a:pPr algn="l"/>
            <a:r>
              <a:rPr lang="en-US" dirty="0" smtClean="0">
                <a:sym typeface="Wingdings" panose="05000000000000000000" pitchFamily="2" charset="2"/>
              </a:rPr>
              <a:t> Làm sao để nhấn mạnh 3 cái scope chính 1 cách trực quan nhất</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6</a:t>
            </a:fld>
            <a:endParaRPr lang="en-US"/>
          </a:p>
        </p:txBody>
      </p:sp>
    </p:spTree>
    <p:extLst>
      <p:ext uri="{BB962C8B-B14F-4D97-AF65-F5344CB8AC3E}">
        <p14:creationId xmlns:p14="http://schemas.microsoft.com/office/powerpoint/2010/main" val="371320731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Tương</a:t>
            </a:r>
            <a:r>
              <a:rPr lang="en-US" baseline="0" dirty="0" smtClean="0"/>
              <a:t> tự như trong request Return IP thì trạng thái </a:t>
            </a:r>
            <a:r>
              <a:rPr lang="en-US" baseline="0" dirty="0" err="1" smtClean="0"/>
              <a:t>Ip</a:t>
            </a:r>
            <a:r>
              <a:rPr lang="en-US" baseline="0" dirty="0" smtClean="0"/>
              <a:t> trong </a:t>
            </a:r>
            <a:r>
              <a:rPr lang="en-US" baseline="0" dirty="0" err="1" smtClean="0"/>
              <a:t>IPAddressPool</a:t>
            </a:r>
            <a:r>
              <a:rPr lang="en-US" baseline="0" dirty="0" smtClean="0"/>
              <a:t> sẽ chuyển thành Available và trong bảng Server IP là Old, trong quá trình request đang thực hiện thì trạng thái IP trong bảng </a:t>
            </a:r>
            <a:r>
              <a:rPr lang="en-US" baseline="0" dirty="0" err="1" smtClean="0"/>
              <a:t>ServerIP</a:t>
            </a:r>
            <a:r>
              <a:rPr lang="en-US" baseline="0" dirty="0" smtClean="0"/>
              <a:t> sẽ là Returning</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62</a:t>
            </a:fld>
            <a:endParaRPr lang="en-US"/>
          </a:p>
        </p:txBody>
      </p:sp>
    </p:spTree>
    <p:extLst>
      <p:ext uri="{BB962C8B-B14F-4D97-AF65-F5344CB8AC3E}">
        <p14:creationId xmlns:p14="http://schemas.microsoft.com/office/powerpoint/2010/main" val="37267406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Tương</a:t>
            </a:r>
            <a:r>
              <a:rPr lang="en-US" baseline="0" dirty="0" smtClean="0"/>
              <a:t> tự như trong request Return IP thì trạng thái </a:t>
            </a:r>
            <a:r>
              <a:rPr lang="en-US" baseline="0" dirty="0" err="1" smtClean="0"/>
              <a:t>Ip</a:t>
            </a:r>
            <a:r>
              <a:rPr lang="en-US" baseline="0" dirty="0" smtClean="0"/>
              <a:t> trong </a:t>
            </a:r>
            <a:r>
              <a:rPr lang="en-US" baseline="0" dirty="0" err="1" smtClean="0"/>
              <a:t>IPAddressPool</a:t>
            </a:r>
            <a:r>
              <a:rPr lang="en-US" baseline="0" dirty="0" smtClean="0"/>
              <a:t> sẽ chuyển thành Available và trong bảng Server IP là Old, trong quá trình request đang thực hiện thì trạng thái IP trong bảng </a:t>
            </a:r>
            <a:r>
              <a:rPr lang="en-US" baseline="0" dirty="0" err="1" smtClean="0"/>
              <a:t>ServerIP</a:t>
            </a:r>
            <a:r>
              <a:rPr lang="en-US" baseline="0" dirty="0" smtClean="0"/>
              <a:t> sẽ là Returning</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63</a:t>
            </a:fld>
            <a:endParaRPr lang="en-US"/>
          </a:p>
        </p:txBody>
      </p:sp>
    </p:spTree>
    <p:extLst>
      <p:ext uri="{BB962C8B-B14F-4D97-AF65-F5344CB8AC3E}">
        <p14:creationId xmlns:p14="http://schemas.microsoft.com/office/powerpoint/2010/main" val="77922704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Tương</a:t>
            </a:r>
            <a:r>
              <a:rPr lang="en-US" baseline="0" dirty="0" smtClean="0"/>
              <a:t> tự như trong request Return IP thì trạng thái </a:t>
            </a:r>
            <a:r>
              <a:rPr lang="en-US" baseline="0" dirty="0" err="1" smtClean="0"/>
              <a:t>Ip</a:t>
            </a:r>
            <a:r>
              <a:rPr lang="en-US" baseline="0" dirty="0" smtClean="0"/>
              <a:t> trong </a:t>
            </a:r>
            <a:r>
              <a:rPr lang="en-US" baseline="0" dirty="0" err="1" smtClean="0"/>
              <a:t>IPAddressPool</a:t>
            </a:r>
            <a:r>
              <a:rPr lang="en-US" baseline="0" dirty="0" smtClean="0"/>
              <a:t> sẽ chuyển thành Available và trong bảng Server IP là Old, trong quá trình request đang thực hiện thì trạng thái IP trong bảng </a:t>
            </a:r>
            <a:r>
              <a:rPr lang="en-US" baseline="0" dirty="0" err="1" smtClean="0"/>
              <a:t>ServerIP</a:t>
            </a:r>
            <a:r>
              <a:rPr lang="en-US" baseline="0" dirty="0" smtClean="0"/>
              <a:t> sẽ là Returning</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64</a:t>
            </a:fld>
            <a:endParaRPr lang="en-US"/>
          </a:p>
        </p:txBody>
      </p:sp>
    </p:spTree>
    <p:extLst>
      <p:ext uri="{BB962C8B-B14F-4D97-AF65-F5344CB8AC3E}">
        <p14:creationId xmlns:p14="http://schemas.microsoft.com/office/powerpoint/2010/main" val="278130551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Về</a:t>
            </a:r>
            <a:r>
              <a:rPr lang="en-US" baseline="0" dirty="0" smtClean="0"/>
              <a:t> trạng thái của Server thì có 4 trạng thái:</a:t>
            </a:r>
          </a:p>
          <a:p>
            <a:r>
              <a:rPr lang="en-US" baseline="0" dirty="0" smtClean="0"/>
              <a:t>Khi khách hang gửi request add server thì server sẽ </a:t>
            </a:r>
            <a:r>
              <a:rPr lang="en-US" baseline="0" dirty="0" err="1" smtClean="0"/>
              <a:t>đc</a:t>
            </a:r>
            <a:r>
              <a:rPr lang="en-US" baseline="0" dirty="0" smtClean="0"/>
              <a:t> lưu ở trạng thái Waiting</a:t>
            </a:r>
          </a:p>
          <a:p>
            <a:r>
              <a:rPr lang="en-US" baseline="0" dirty="0" smtClean="0"/>
              <a:t>Khi request add server đã hoàn thành, server được gắn vào hoạt động trong thực tế thì trạng thái của nó sẽ chuyển thành Running</a:t>
            </a:r>
          </a:p>
          <a:p>
            <a:r>
              <a:rPr lang="en-US" baseline="0" dirty="0" smtClean="0"/>
              <a:t>Khi Khách hang gửi request Bring server away thì trạng thái của server là Bringing away</a:t>
            </a:r>
          </a:p>
          <a:p>
            <a:r>
              <a:rPr lang="en-US" baseline="0" dirty="0" smtClean="0"/>
              <a:t>Và khi server </a:t>
            </a:r>
            <a:r>
              <a:rPr lang="en-US" baseline="0" dirty="0" err="1" smtClean="0"/>
              <a:t>đc</a:t>
            </a:r>
            <a:r>
              <a:rPr lang="en-US" baseline="0" dirty="0" smtClean="0"/>
              <a:t> chính thức đem ra khỏi datacenter (tức là request Bring server away done) thì trạng thái của server sẽ chuyển thành Deactivate</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76</a:t>
            </a:fld>
            <a:endParaRPr lang="en-US"/>
          </a:p>
        </p:txBody>
      </p:sp>
    </p:spTree>
    <p:extLst>
      <p:ext uri="{BB962C8B-B14F-4D97-AF65-F5344CB8AC3E}">
        <p14:creationId xmlns:p14="http://schemas.microsoft.com/office/powerpoint/2010/main" val="293946288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Khi khách</a:t>
            </a:r>
            <a:r>
              <a:rPr lang="en-US" baseline="0" dirty="0" smtClean="0"/>
              <a:t> hang đem server đến datacenter thì </a:t>
            </a:r>
            <a:r>
              <a:rPr lang="en-US" dirty="0" smtClean="0"/>
              <a:t>Trong quá</a:t>
            </a:r>
            <a:r>
              <a:rPr lang="en-US" baseline="0" dirty="0" smtClean="0"/>
              <a:t> trình xử lí request add server, người Staff sẽ Assign Default IP và Assign Location cho server đó, bộ phận xử lí chỉ được quyền complete request add server khi server đã được assign </a:t>
            </a:r>
            <a:r>
              <a:rPr lang="en-US" baseline="0" dirty="0" err="1" smtClean="0"/>
              <a:t>DefaultIp</a:t>
            </a:r>
            <a:r>
              <a:rPr lang="en-US" baseline="0" dirty="0" smtClean="0"/>
              <a:t> và location. </a:t>
            </a:r>
          </a:p>
          <a:p>
            <a:r>
              <a:rPr lang="en-US" baseline="0" dirty="0" smtClean="0"/>
              <a:t>Và khi request complete thì phía KH sẽ nhận được notification cũng như xem được những thông tin liên quan tới server mới đặt vào datacenter của mình</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77</a:t>
            </a:fld>
            <a:endParaRPr lang="en-US"/>
          </a:p>
        </p:txBody>
      </p:sp>
    </p:spTree>
    <p:extLst>
      <p:ext uri="{BB962C8B-B14F-4D97-AF65-F5344CB8AC3E}">
        <p14:creationId xmlns:p14="http://schemas.microsoft.com/office/powerpoint/2010/main" val="180101916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Về việc xử</a:t>
            </a:r>
            <a:r>
              <a:rPr lang="en-US" baseline="0" dirty="0" smtClean="0"/>
              <a:t> lí request bring server away, khi hoàn thành request thì tất cả những tài nguyên được datacenter cung cấp cho server đó sẽ được trả lại cho datacenter, </a:t>
            </a:r>
          </a:p>
          <a:p>
            <a:r>
              <a:rPr lang="en-US" baseline="0" dirty="0" smtClean="0"/>
              <a:t>như tất cả IP của server sẽ trở về trạng thái Available và Location sẽ trở về trạng thái Free, trạng thái server cũng được đổi thành Deactivate</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78</a:t>
            </a:fld>
            <a:endParaRPr lang="en-US"/>
          </a:p>
        </p:txBody>
      </p:sp>
    </p:spTree>
    <p:extLst>
      <p:ext uri="{BB962C8B-B14F-4D97-AF65-F5344CB8AC3E}">
        <p14:creationId xmlns:p14="http://schemas.microsoft.com/office/powerpoint/2010/main" val="276969636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Quy</a:t>
            </a:r>
            <a:r>
              <a:rPr lang="en-US" baseline="0" dirty="0" smtClean="0"/>
              <a:t> trình thay đổi trạng thái của Task như sau: Khi shift head assign task thì trạng thái của task sẽ là waiting, sau đó Staff accept task thì trạng thái task chuyển thành Doing và khi staff thực hiện xong request đó thì trạng thái của Task sẽ là Completed. Trong quá trình xử lí request, khi Staff không hoàn thành task thì Task sẽ trở thành trạng thái Not Finished. Và khi Shift Head reassign lại task đó cho 1 staff mới thì trạng thái của Task đối với staff cũ là Cancelled, đ/v Staff mới lại là Waiting.</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79</a:t>
            </a:fld>
            <a:endParaRPr lang="en-US"/>
          </a:p>
        </p:txBody>
      </p:sp>
    </p:spTree>
    <p:extLst>
      <p:ext uri="{BB962C8B-B14F-4D97-AF65-F5344CB8AC3E}">
        <p14:creationId xmlns:p14="http://schemas.microsoft.com/office/powerpoint/2010/main" val="107608726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Torng</a:t>
            </a:r>
            <a:r>
              <a:rPr lang="en-US" baseline="0" dirty="0" smtClean="0"/>
              <a:t> hệ thống sẽ cung cấp 1 trang là Schedule Today, hiện ra list tất cả những request offline đang ở trang thái “Waiting” và “Processing” ứng với từng giờ hẹn của khách hang trong ngày</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80</a:t>
            </a:fld>
            <a:endParaRPr lang="en-US"/>
          </a:p>
        </p:txBody>
      </p:sp>
    </p:spTree>
    <p:extLst>
      <p:ext uri="{BB962C8B-B14F-4D97-AF65-F5344CB8AC3E}">
        <p14:creationId xmlns:p14="http://schemas.microsoft.com/office/powerpoint/2010/main" val="407736628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Number of ranges:</a:t>
            </a:r>
            <a:r>
              <a:rPr lang="en-US" baseline="0" dirty="0" smtClean="0"/>
              <a:t> số vùng ứng với </a:t>
            </a:r>
            <a:r>
              <a:rPr lang="en-US" baseline="0" dirty="0" err="1" smtClean="0"/>
              <a:t>netmask</a:t>
            </a:r>
            <a:r>
              <a:rPr lang="en-US" baseline="0" dirty="0" smtClean="0"/>
              <a:t> nhập vào</a:t>
            </a:r>
          </a:p>
          <a:p>
            <a:r>
              <a:rPr lang="en-US" baseline="0" dirty="0" smtClean="0"/>
              <a:t>Base number: số cơ bản để tìm ra list IP đầu vùng</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82</a:t>
            </a:fld>
            <a:endParaRPr lang="en-US"/>
          </a:p>
        </p:txBody>
      </p:sp>
    </p:spTree>
    <p:extLst>
      <p:ext uri="{BB962C8B-B14F-4D97-AF65-F5344CB8AC3E}">
        <p14:creationId xmlns:p14="http://schemas.microsoft.com/office/powerpoint/2010/main" val="422853036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LastDate</a:t>
            </a:r>
            <a:r>
              <a:rPr lang="en-US" dirty="0" smtClean="0"/>
              <a:t>:</a:t>
            </a:r>
            <a:r>
              <a:rPr lang="en-US" baseline="0" dirty="0" smtClean="0"/>
              <a:t> là ngày cuối cùng đã generate ra đang có trong database</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84</a:t>
            </a:fld>
            <a:endParaRPr lang="en-US"/>
          </a:p>
        </p:txBody>
      </p:sp>
    </p:spTree>
    <p:extLst>
      <p:ext uri="{BB962C8B-B14F-4D97-AF65-F5344CB8AC3E}">
        <p14:creationId xmlns:p14="http://schemas.microsoft.com/office/powerpoint/2010/main" val="2224083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vi-VN" dirty="0" smtClean="0"/>
              <a:t>Tiện lợi </a:t>
            </a:r>
            <a:r>
              <a:rPr lang="en-US" dirty="0" smtClean="0"/>
              <a:t>ở</a:t>
            </a:r>
            <a:r>
              <a:rPr lang="en-US" baseline="0" dirty="0" smtClean="0"/>
              <a:t> phía khách hàng: </a:t>
            </a:r>
            <a:endParaRPr lang="vi-VN" dirty="0" smtClean="0"/>
          </a:p>
          <a:p>
            <a:pPr marL="171450" indent="-171450" algn="l">
              <a:buFontTx/>
              <a:buChar char="-"/>
            </a:pPr>
            <a:r>
              <a:rPr lang="vi-VN" dirty="0" smtClean="0"/>
              <a:t>KHách hàng nắm được thông tin, tình hình hiện tại về server của họ, số lượng server đang gửi, số lượng ip mà họ đang thuê</a:t>
            </a:r>
            <a:r>
              <a:rPr lang="en-US" baseline="0" dirty="0" smtClean="0"/>
              <a:t> </a:t>
            </a:r>
            <a:r>
              <a:rPr lang="en-US" baseline="0" dirty="0" err="1" smtClean="0"/>
              <a:t>và</a:t>
            </a:r>
            <a:r>
              <a:rPr lang="en-US" baseline="0" dirty="0" smtClean="0"/>
              <a:t> </a:t>
            </a:r>
            <a:r>
              <a:rPr lang="en-US" baseline="0" dirty="0" smtClean="0">
                <a:solidFill>
                  <a:srgbClr val="FF0000"/>
                </a:solidFill>
              </a:rPr>
              <a:t>rack </a:t>
            </a:r>
            <a:r>
              <a:rPr lang="en-US" baseline="0" dirty="0" err="1" smtClean="0">
                <a:solidFill>
                  <a:srgbClr val="FF0000"/>
                </a:solidFill>
              </a:rPr>
              <a:t>mà</a:t>
            </a:r>
            <a:r>
              <a:rPr lang="en-US" baseline="0" dirty="0" smtClean="0">
                <a:solidFill>
                  <a:srgbClr val="FF0000"/>
                </a:solidFill>
              </a:rPr>
              <a:t> </a:t>
            </a:r>
            <a:r>
              <a:rPr lang="en-US" baseline="0" dirty="0" err="1" smtClean="0">
                <a:solidFill>
                  <a:srgbClr val="FF0000"/>
                </a:solidFill>
              </a:rPr>
              <a:t>họ</a:t>
            </a:r>
            <a:r>
              <a:rPr lang="en-US" baseline="0" dirty="0" smtClean="0">
                <a:solidFill>
                  <a:srgbClr val="FF0000"/>
                </a:solidFill>
              </a:rPr>
              <a:t> </a:t>
            </a:r>
            <a:r>
              <a:rPr lang="en-US" baseline="0" dirty="0" err="1" smtClean="0">
                <a:solidFill>
                  <a:srgbClr val="FF0000"/>
                </a:solidFill>
              </a:rPr>
              <a:t>đang</a:t>
            </a:r>
            <a:r>
              <a:rPr lang="en-US" baseline="0" dirty="0" smtClean="0">
                <a:solidFill>
                  <a:srgbClr val="FF0000"/>
                </a:solidFill>
              </a:rPr>
              <a:t> </a:t>
            </a:r>
            <a:r>
              <a:rPr lang="en-US" baseline="0" dirty="0" err="1" smtClean="0">
                <a:solidFill>
                  <a:srgbClr val="FF0000"/>
                </a:solidFill>
              </a:rPr>
              <a:t>thuê</a:t>
            </a:r>
            <a:r>
              <a:rPr lang="en-US" baseline="0" dirty="0" smtClean="0">
                <a:solidFill>
                  <a:srgbClr val="FF0000"/>
                </a:solidFill>
              </a:rPr>
              <a:t> (</a:t>
            </a:r>
            <a:r>
              <a:rPr lang="en-US" baseline="0" dirty="0" err="1" smtClean="0">
                <a:solidFill>
                  <a:srgbClr val="FF0000"/>
                </a:solidFill>
              </a:rPr>
              <a:t>nếu</a:t>
            </a:r>
            <a:r>
              <a:rPr lang="en-US" baseline="0" dirty="0" smtClean="0">
                <a:solidFill>
                  <a:srgbClr val="FF0000"/>
                </a:solidFill>
              </a:rPr>
              <a:t> </a:t>
            </a:r>
            <a:r>
              <a:rPr lang="en-US" baseline="0" dirty="0" err="1" smtClean="0">
                <a:solidFill>
                  <a:srgbClr val="FF0000"/>
                </a:solidFill>
              </a:rPr>
              <a:t>có</a:t>
            </a:r>
            <a:r>
              <a:rPr lang="en-US" baseline="0" dirty="0" smtClean="0">
                <a:solidFill>
                  <a:srgbClr val="FF0000"/>
                </a:solidFill>
              </a:rPr>
              <a:t>)</a:t>
            </a:r>
            <a:r>
              <a:rPr lang="vi-VN" dirty="0" smtClean="0">
                <a:solidFill>
                  <a:srgbClr val="FF0000"/>
                </a:solidFill>
              </a:rPr>
              <a:t>...</a:t>
            </a:r>
            <a:endParaRPr lang="en-US" dirty="0" smtClean="0">
              <a:solidFill>
                <a:srgbClr val="FF0000"/>
              </a:solidFill>
            </a:endParaRPr>
          </a:p>
          <a:p>
            <a:pPr marL="171450" indent="-171450" algn="l">
              <a:buFontTx/>
              <a:buChar char="-"/>
            </a:pPr>
            <a:r>
              <a:rPr lang="en-US" dirty="0" smtClean="0"/>
              <a:t>Hệ</a:t>
            </a:r>
            <a:r>
              <a:rPr lang="en-US" baseline="0" dirty="0" smtClean="0"/>
              <a:t> thống cho phép khách hàng tạo request. </a:t>
            </a:r>
            <a:r>
              <a:rPr lang="vi-VN" dirty="0" smtClean="0"/>
              <a:t>Khách </a:t>
            </a:r>
            <a:r>
              <a:rPr lang="vi-VN" dirty="0" smtClean="0"/>
              <a:t>hàng nắm được tình hình request của họ đang được xử lý như thế nào thông qua notification trên website và cả qua email của khách</a:t>
            </a:r>
            <a:endParaRPr lang="en-US" dirty="0" smtClean="0"/>
          </a:p>
          <a:p>
            <a:pPr marL="171450" indent="-171450" algn="l">
              <a:buFontTx/>
              <a:buChar char="-"/>
            </a:pPr>
            <a:r>
              <a:rPr lang="en-US" dirty="0" smtClean="0"/>
              <a:t>Phân</a:t>
            </a:r>
            <a:r>
              <a:rPr lang="en-US" baseline="0" dirty="0" smtClean="0"/>
              <a:t> loại, tìm kiếm nhanh chóng tất cả các request mà họ đã gửi.</a:t>
            </a:r>
            <a:endParaRPr lang="vi-VN"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7</a:t>
            </a:fld>
            <a:endParaRPr lang="en-US"/>
          </a:p>
        </p:txBody>
      </p:sp>
    </p:spTree>
    <p:extLst>
      <p:ext uri="{BB962C8B-B14F-4D97-AF65-F5344CB8AC3E}">
        <p14:creationId xmlns:p14="http://schemas.microsoft.com/office/powerpoint/2010/main" val="3869069769"/>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Sum of power: là tổng power của tất cả các server đang đặt trong rack</a:t>
            </a:r>
            <a:endParaRPr lang="en-US" dirty="0" smtClean="0"/>
          </a:p>
          <a:p>
            <a:r>
              <a:rPr lang="en-US" dirty="0" err="1" smtClean="0"/>
              <a:t>Maxsize</a:t>
            </a:r>
            <a:r>
              <a:rPr lang="en-US" dirty="0" smtClean="0"/>
              <a:t>: là</a:t>
            </a:r>
            <a:r>
              <a:rPr lang="en-US" baseline="0" dirty="0" smtClean="0"/>
              <a:t> size của khoảng trống lớn nhất trong từng rack</a:t>
            </a: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85</a:t>
            </a:fld>
            <a:endParaRPr lang="en-US"/>
          </a:p>
        </p:txBody>
      </p:sp>
    </p:spTree>
    <p:extLst>
      <p:ext uri="{BB962C8B-B14F-4D97-AF65-F5344CB8AC3E}">
        <p14:creationId xmlns:p14="http://schemas.microsoft.com/office/powerpoint/2010/main" val="21519294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Khi</a:t>
            </a:r>
            <a:r>
              <a:rPr lang="en-US" baseline="0" dirty="0" smtClean="0"/>
              <a:t> nhắc về việc quản lý ở datacenter, sẽ có rất nhiều mảng cần phải quản lý.</a:t>
            </a:r>
          </a:p>
          <a:p>
            <a:r>
              <a:rPr lang="en-US" baseline="0" dirty="0" smtClean="0"/>
              <a:t>Trong giới hạn của project này, nhóm chúng tôi sẽ tập trung vào quản lý thông tin khách hàng và server mà khách hàng đặt tại trung tâm. </a:t>
            </a:r>
          </a:p>
          <a:p>
            <a:r>
              <a:rPr lang="en-US" baseline="0" dirty="0" smtClean="0"/>
              <a:t>Song </a:t>
            </a:r>
            <a:r>
              <a:rPr lang="en-US" baseline="0" dirty="0" err="1" smtClean="0"/>
              <a:t>song</a:t>
            </a:r>
            <a:r>
              <a:rPr lang="en-US" baseline="0" dirty="0" smtClean="0"/>
              <a:t> đó, hệ thống cũng quản lý IP address và rack của datacenter.</a:t>
            </a:r>
          </a:p>
          <a:p>
            <a:endParaRPr lang="en-US" baseline="0" dirty="0" smtClean="0"/>
          </a:p>
          <a:p>
            <a:r>
              <a:rPr lang="en-US" baseline="0" dirty="0" smtClean="0"/>
              <a:t>[Có thể đánh dấu tick vào]</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8</a:t>
            </a:fld>
            <a:endParaRPr lang="en-US"/>
          </a:p>
        </p:txBody>
      </p:sp>
    </p:spTree>
    <p:extLst>
      <p:ext uri="{BB962C8B-B14F-4D97-AF65-F5344CB8AC3E}">
        <p14:creationId xmlns:p14="http://schemas.microsoft.com/office/powerpoint/2010/main" val="4574082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Sản</a:t>
            </a:r>
            <a:r>
              <a:rPr lang="en-US" baseline="0" dirty="0" smtClean="0"/>
              <a:t> phẩm của chúng tôi </a:t>
            </a:r>
            <a:r>
              <a:rPr lang="en-US" baseline="0" dirty="0" smtClean="0"/>
              <a:t>là một web application</a:t>
            </a: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9</a:t>
            </a:fld>
            <a:endParaRPr lang="en-US"/>
          </a:p>
        </p:txBody>
      </p:sp>
    </p:spTree>
    <p:extLst>
      <p:ext uri="{BB962C8B-B14F-4D97-AF65-F5344CB8AC3E}">
        <p14:creationId xmlns:p14="http://schemas.microsoft.com/office/powerpoint/2010/main" val="22817213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35A0D2A-3C89-41C8-9F02-A8417E9FC46B}" type="datetimeFigureOut">
              <a:rPr lang="en-US" smtClean="0"/>
              <a:t>4/19/2016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15893127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35A0D2A-3C89-41C8-9F02-A8417E9FC46B}" type="datetimeFigureOut">
              <a:rPr lang="en-US" smtClean="0"/>
              <a:t>4/19/2016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25562459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35A0D2A-3C89-41C8-9F02-A8417E9FC46B}" type="datetimeFigureOut">
              <a:rPr lang="en-US" smtClean="0"/>
              <a:t>4/19/2016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3598126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35A0D2A-3C89-41C8-9F02-A8417E9FC46B}" type="datetimeFigureOut">
              <a:rPr lang="en-US" smtClean="0"/>
              <a:t>4/19/2016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20820827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35A0D2A-3C89-41C8-9F02-A8417E9FC46B}" type="datetimeFigureOut">
              <a:rPr lang="en-US" smtClean="0"/>
              <a:t>4/19/2016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24556696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35A0D2A-3C89-41C8-9F02-A8417E9FC46B}" type="datetimeFigureOut">
              <a:rPr lang="en-US" smtClean="0"/>
              <a:t>4/19/2016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42409771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35A0D2A-3C89-41C8-9F02-A8417E9FC46B}" type="datetimeFigureOut">
              <a:rPr lang="en-US" smtClean="0"/>
              <a:t>4/19/2016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11879025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35A0D2A-3C89-41C8-9F02-A8417E9FC46B}" type="datetimeFigureOut">
              <a:rPr lang="en-US" smtClean="0"/>
              <a:t>4/19/2016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25261974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5A0D2A-3C89-41C8-9F02-A8417E9FC46B}" type="datetimeFigureOut">
              <a:rPr lang="en-US" smtClean="0"/>
              <a:t>4/19/2016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1229630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35A0D2A-3C89-41C8-9F02-A8417E9FC46B}" type="datetimeFigureOut">
              <a:rPr lang="en-US" smtClean="0"/>
              <a:t>4/19/2016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42189100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35A0D2A-3C89-41C8-9F02-A8417E9FC46B}" type="datetimeFigureOut">
              <a:rPr lang="en-US" smtClean="0"/>
              <a:t>4/19/2016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26968383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5A0D2A-3C89-41C8-9F02-A8417E9FC46B}" type="datetimeFigureOut">
              <a:rPr lang="en-US" smtClean="0"/>
              <a:t>4/19/2016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686C31-2374-4575-B416-BD11D6E4A761}" type="slidenum">
              <a:rPr lang="en-US" smtClean="0"/>
              <a:t>‹#›</a:t>
            </a:fld>
            <a:endParaRPr lang="en-US"/>
          </a:p>
        </p:txBody>
      </p:sp>
    </p:spTree>
    <p:extLst>
      <p:ext uri="{BB962C8B-B14F-4D97-AF65-F5344CB8AC3E}">
        <p14:creationId xmlns:p14="http://schemas.microsoft.com/office/powerpoint/2010/main" val="1763047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25.png"/><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25.png"/><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25.png"/><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25.png"/><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27.jpg"/><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21.jpg"/></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22.jpg"/></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microsoft.com/office/2007/relationships/hdphoto" Target="../media/hdphoto1.wdp"/><Relationship Id="rId13" Type="http://schemas.openxmlformats.org/officeDocument/2006/relationships/image" Target="../media/image13.png"/><Relationship Id="rId3" Type="http://schemas.openxmlformats.org/officeDocument/2006/relationships/image" Target="../media/image4.jpeg"/><Relationship Id="rId7" Type="http://schemas.openxmlformats.org/officeDocument/2006/relationships/image" Target="../media/image8.png"/><Relationship Id="rId12" Type="http://schemas.openxmlformats.org/officeDocument/2006/relationships/image" Target="../media/image12.png"/><Relationship Id="rId17" Type="http://schemas.openxmlformats.org/officeDocument/2006/relationships/image" Target="../media/image17.png"/><Relationship Id="rId2" Type="http://schemas.openxmlformats.org/officeDocument/2006/relationships/notesSlide" Target="../notesSlides/notesSlide4.xml"/><Relationship Id="rId16" Type="http://schemas.openxmlformats.org/officeDocument/2006/relationships/image" Target="../media/image16.png"/><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11.png"/><Relationship Id="rId5" Type="http://schemas.openxmlformats.org/officeDocument/2006/relationships/image" Target="../media/image6.png"/><Relationship Id="rId15" Type="http://schemas.openxmlformats.org/officeDocument/2006/relationships/image" Target="../media/image15.png"/><Relationship Id="rId10" Type="http://schemas.openxmlformats.org/officeDocument/2006/relationships/image" Target="../media/image10.png"/><Relationship Id="rId4" Type="http://schemas.openxmlformats.org/officeDocument/2006/relationships/image" Target="../media/image5.jpg"/><Relationship Id="rId9" Type="http://schemas.openxmlformats.org/officeDocument/2006/relationships/image" Target="../media/image9.jpeg"/><Relationship Id="rId14" Type="http://schemas.openxmlformats.org/officeDocument/2006/relationships/image" Target="../media/image14.jpe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44.xml"/><Relationship Id="rId1" Type="http://schemas.openxmlformats.org/officeDocument/2006/relationships/slideLayout" Target="../slideLayouts/slideLayout1.xml"/><Relationship Id="rId5" Type="http://schemas.openxmlformats.org/officeDocument/2006/relationships/image" Target="../media/image32.png"/><Relationship Id="rId4" Type="http://schemas.openxmlformats.org/officeDocument/2006/relationships/image" Target="../media/image31.png"/></Relationships>
</file>

<file path=ppt/slides/_rels/slide47.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6.xml"/><Relationship Id="rId1" Type="http://schemas.openxmlformats.org/officeDocument/2006/relationships/slideLayout" Target="../slideLayouts/slideLayout1.xml"/><Relationship Id="rId5" Type="http://schemas.openxmlformats.org/officeDocument/2006/relationships/image" Target="../media/image35.png"/><Relationship Id="rId4" Type="http://schemas.openxmlformats.org/officeDocument/2006/relationships/image" Target="../media/image34.jpeg"/></Relationships>
</file>

<file path=ppt/slides/_rels/slide49.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23.png"/><Relationship Id="rId2" Type="http://schemas.openxmlformats.org/officeDocument/2006/relationships/notesSlide" Target="../notesSlides/notesSlide47.xml"/><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35.png"/><Relationship Id="rId4" Type="http://schemas.openxmlformats.org/officeDocument/2006/relationships/image" Target="../media/image34.jpeg"/></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6.png"/></Relationships>
</file>

<file path=ppt/slides/_rels/slide50.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24.png"/><Relationship Id="rId2" Type="http://schemas.openxmlformats.org/officeDocument/2006/relationships/notesSlide" Target="../notesSlides/notesSlide48.xml"/><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35.png"/><Relationship Id="rId4" Type="http://schemas.openxmlformats.org/officeDocument/2006/relationships/image" Target="../media/image34.jpeg"/></Relationships>
</file>

<file path=ppt/slides/_rels/slide51.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24.png"/><Relationship Id="rId2" Type="http://schemas.openxmlformats.org/officeDocument/2006/relationships/notesSlide" Target="../notesSlides/notesSlide49.xml"/><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35.png"/><Relationship Id="rId4" Type="http://schemas.openxmlformats.org/officeDocument/2006/relationships/image" Target="../media/image34.jpeg"/></Relationships>
</file>

<file path=ppt/slides/_rels/slide52.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24.png"/><Relationship Id="rId2" Type="http://schemas.openxmlformats.org/officeDocument/2006/relationships/notesSlide" Target="../notesSlides/notesSlide50.xml"/><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35.png"/><Relationship Id="rId4" Type="http://schemas.openxmlformats.org/officeDocument/2006/relationships/image" Target="../media/image34.jpeg"/></Relationships>
</file>

<file path=ppt/slides/_rels/slide53.xml.rels><?xml version="1.0" encoding="UTF-8" standalone="yes"?>
<Relationships xmlns="http://schemas.openxmlformats.org/package/2006/relationships"><Relationship Id="rId3" Type="http://schemas.openxmlformats.org/officeDocument/2006/relationships/image" Target="../media/image34.jpeg"/><Relationship Id="rId7" Type="http://schemas.openxmlformats.org/officeDocument/2006/relationships/image" Target="../media/image23.png"/><Relationship Id="rId2" Type="http://schemas.openxmlformats.org/officeDocument/2006/relationships/notesSlide" Target="../notesSlides/notesSlide51.xml"/><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35.png"/></Relationships>
</file>

<file path=ppt/slides/_rels/slide54.xml.rels><?xml version="1.0" encoding="UTF-8" standalone="yes"?>
<Relationships xmlns="http://schemas.openxmlformats.org/package/2006/relationships"><Relationship Id="rId3" Type="http://schemas.openxmlformats.org/officeDocument/2006/relationships/image" Target="../media/image34.jpeg"/><Relationship Id="rId7" Type="http://schemas.openxmlformats.org/officeDocument/2006/relationships/image" Target="../media/image23.png"/><Relationship Id="rId2" Type="http://schemas.openxmlformats.org/officeDocument/2006/relationships/notesSlide" Target="../notesSlides/notesSlide52.xml"/><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35.png"/></Relationships>
</file>

<file path=ppt/slides/_rels/slide5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3.xml"/><Relationship Id="rId1" Type="http://schemas.openxmlformats.org/officeDocument/2006/relationships/slideLayout" Target="../slideLayouts/slideLayout1.xml"/><Relationship Id="rId5" Type="http://schemas.openxmlformats.org/officeDocument/2006/relationships/image" Target="../media/image24.png"/><Relationship Id="rId4" Type="http://schemas.openxmlformats.org/officeDocument/2006/relationships/image" Target="../media/image23.png"/></Relationships>
</file>

<file path=ppt/slides/_rels/slide56.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29.png"/><Relationship Id="rId7" Type="http://schemas.openxmlformats.org/officeDocument/2006/relationships/image" Target="../media/image23.png"/><Relationship Id="rId2" Type="http://schemas.openxmlformats.org/officeDocument/2006/relationships/notesSlide" Target="../notesSlides/notesSlide54.xml"/><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34.jpeg"/><Relationship Id="rId4" Type="http://schemas.openxmlformats.org/officeDocument/2006/relationships/image" Target="../media/image35.png"/><Relationship Id="rId9" Type="http://schemas.openxmlformats.org/officeDocument/2006/relationships/image" Target="../media/image36.png"/></Relationships>
</file>

<file path=ppt/slides/_rels/slide57.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29.png"/><Relationship Id="rId7" Type="http://schemas.openxmlformats.org/officeDocument/2006/relationships/image" Target="../media/image38.png"/><Relationship Id="rId12" Type="http://schemas.openxmlformats.org/officeDocument/2006/relationships/image" Target="../media/image36.png"/><Relationship Id="rId2" Type="http://schemas.openxmlformats.org/officeDocument/2006/relationships/notesSlide" Target="../notesSlides/notesSlide55.xml"/><Relationship Id="rId1" Type="http://schemas.openxmlformats.org/officeDocument/2006/relationships/slideLayout" Target="../slideLayouts/slideLayout1.xml"/><Relationship Id="rId6" Type="http://schemas.openxmlformats.org/officeDocument/2006/relationships/image" Target="../media/image37.png"/><Relationship Id="rId11" Type="http://schemas.openxmlformats.org/officeDocument/2006/relationships/image" Target="../media/image24.png"/><Relationship Id="rId5" Type="http://schemas.openxmlformats.org/officeDocument/2006/relationships/image" Target="../media/image34.jpeg"/><Relationship Id="rId10" Type="http://schemas.openxmlformats.org/officeDocument/2006/relationships/image" Target="../media/image23.png"/><Relationship Id="rId4" Type="http://schemas.openxmlformats.org/officeDocument/2006/relationships/image" Target="../media/image35.png"/><Relationship Id="rId9" Type="http://schemas.openxmlformats.org/officeDocument/2006/relationships/image" Target="../media/image25.png"/></Relationships>
</file>

<file path=ppt/slides/_rels/slide58.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9.png"/><Relationship Id="rId7" Type="http://schemas.openxmlformats.org/officeDocument/2006/relationships/image" Target="../media/image41.png"/><Relationship Id="rId2" Type="http://schemas.openxmlformats.org/officeDocument/2006/relationships/notesSlide" Target="../notesSlides/notesSlide56.xml"/><Relationship Id="rId1" Type="http://schemas.openxmlformats.org/officeDocument/2006/relationships/slideLayout" Target="../slideLayouts/slideLayout1.xml"/><Relationship Id="rId6" Type="http://schemas.openxmlformats.org/officeDocument/2006/relationships/image" Target="../media/image40.png"/><Relationship Id="rId5" Type="http://schemas.openxmlformats.org/officeDocument/2006/relationships/image" Target="../media/image34.jpeg"/><Relationship Id="rId10" Type="http://schemas.openxmlformats.org/officeDocument/2006/relationships/image" Target="../media/image24.png"/><Relationship Id="rId4" Type="http://schemas.openxmlformats.org/officeDocument/2006/relationships/image" Target="../media/image35.png"/><Relationship Id="rId9" Type="http://schemas.openxmlformats.org/officeDocument/2006/relationships/image" Target="../media/image23.png"/></Relationships>
</file>

<file path=ppt/slides/_rels/slide59.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29.png"/><Relationship Id="rId7" Type="http://schemas.openxmlformats.org/officeDocument/2006/relationships/image" Target="../media/image41.png"/><Relationship Id="rId2" Type="http://schemas.openxmlformats.org/officeDocument/2006/relationships/notesSlide" Target="../notesSlides/notesSlide57.xml"/><Relationship Id="rId1" Type="http://schemas.openxmlformats.org/officeDocument/2006/relationships/slideLayout" Target="../slideLayouts/slideLayout1.xml"/><Relationship Id="rId6" Type="http://schemas.openxmlformats.org/officeDocument/2006/relationships/image" Target="../media/image40.png"/><Relationship Id="rId11" Type="http://schemas.openxmlformats.org/officeDocument/2006/relationships/image" Target="../media/image24.png"/><Relationship Id="rId5" Type="http://schemas.openxmlformats.org/officeDocument/2006/relationships/image" Target="../media/image34.jpeg"/><Relationship Id="rId10" Type="http://schemas.openxmlformats.org/officeDocument/2006/relationships/image" Target="../media/image23.png"/><Relationship Id="rId4" Type="http://schemas.openxmlformats.org/officeDocument/2006/relationships/image" Target="../media/image35.png"/><Relationship Id="rId9" Type="http://schemas.openxmlformats.org/officeDocument/2006/relationships/image" Target="../media/image25.png"/></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8" Type="http://schemas.openxmlformats.org/officeDocument/2006/relationships/image" Target="../media/image41.png"/><Relationship Id="rId13" Type="http://schemas.openxmlformats.org/officeDocument/2006/relationships/image" Target="../media/image24.png"/><Relationship Id="rId3" Type="http://schemas.openxmlformats.org/officeDocument/2006/relationships/image" Target="../media/image29.png"/><Relationship Id="rId7" Type="http://schemas.openxmlformats.org/officeDocument/2006/relationships/image" Target="../media/image43.png"/><Relationship Id="rId12" Type="http://schemas.openxmlformats.org/officeDocument/2006/relationships/image" Target="../media/image23.png"/><Relationship Id="rId2" Type="http://schemas.openxmlformats.org/officeDocument/2006/relationships/notesSlide" Target="../notesSlides/notesSlide58.xml"/><Relationship Id="rId1" Type="http://schemas.openxmlformats.org/officeDocument/2006/relationships/slideLayout" Target="../slideLayouts/slideLayout1.xml"/><Relationship Id="rId6" Type="http://schemas.openxmlformats.org/officeDocument/2006/relationships/image" Target="../media/image40.png"/><Relationship Id="rId11" Type="http://schemas.openxmlformats.org/officeDocument/2006/relationships/image" Target="../media/image25.png"/><Relationship Id="rId5" Type="http://schemas.openxmlformats.org/officeDocument/2006/relationships/image" Target="../media/image34.jpeg"/><Relationship Id="rId10" Type="http://schemas.openxmlformats.org/officeDocument/2006/relationships/image" Target="../media/image44.png"/><Relationship Id="rId4" Type="http://schemas.openxmlformats.org/officeDocument/2006/relationships/image" Target="../media/image35.png"/><Relationship Id="rId9" Type="http://schemas.openxmlformats.org/officeDocument/2006/relationships/image" Target="../media/image42.png"/></Relationships>
</file>

<file path=ppt/slides/_rels/slide61.xml.rels><?xml version="1.0" encoding="UTF-8" standalone="yes"?>
<Relationships xmlns="http://schemas.openxmlformats.org/package/2006/relationships"><Relationship Id="rId8" Type="http://schemas.openxmlformats.org/officeDocument/2006/relationships/image" Target="../media/image38.png"/><Relationship Id="rId13" Type="http://schemas.openxmlformats.org/officeDocument/2006/relationships/image" Target="../media/image25.png"/><Relationship Id="rId3" Type="http://schemas.openxmlformats.org/officeDocument/2006/relationships/image" Target="../media/image45.png"/><Relationship Id="rId7" Type="http://schemas.openxmlformats.org/officeDocument/2006/relationships/image" Target="../media/image46.png"/><Relationship Id="rId12" Type="http://schemas.openxmlformats.org/officeDocument/2006/relationships/image" Target="../media/image50.png"/><Relationship Id="rId2" Type="http://schemas.openxmlformats.org/officeDocument/2006/relationships/notesSlide" Target="../notesSlides/notesSlide59.xml"/><Relationship Id="rId1" Type="http://schemas.openxmlformats.org/officeDocument/2006/relationships/slideLayout" Target="../slideLayouts/slideLayout1.xml"/><Relationship Id="rId6" Type="http://schemas.openxmlformats.org/officeDocument/2006/relationships/image" Target="../media/image34.jpeg"/><Relationship Id="rId11" Type="http://schemas.openxmlformats.org/officeDocument/2006/relationships/image" Target="../media/image49.png"/><Relationship Id="rId5" Type="http://schemas.openxmlformats.org/officeDocument/2006/relationships/image" Target="../media/image35.png"/><Relationship Id="rId15" Type="http://schemas.openxmlformats.org/officeDocument/2006/relationships/image" Target="../media/image24.png"/><Relationship Id="rId10" Type="http://schemas.openxmlformats.org/officeDocument/2006/relationships/image" Target="../media/image48.png"/><Relationship Id="rId4" Type="http://schemas.openxmlformats.org/officeDocument/2006/relationships/image" Target="../media/image29.png"/><Relationship Id="rId9" Type="http://schemas.openxmlformats.org/officeDocument/2006/relationships/image" Target="../media/image47.png"/><Relationship Id="rId14" Type="http://schemas.openxmlformats.org/officeDocument/2006/relationships/image" Target="../media/image23.png"/></Relationships>
</file>

<file path=ppt/slides/_rels/slide62.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9.png"/><Relationship Id="rId7" Type="http://schemas.openxmlformats.org/officeDocument/2006/relationships/image" Target="../media/image52.png"/><Relationship Id="rId2" Type="http://schemas.openxmlformats.org/officeDocument/2006/relationships/notesSlide" Target="../notesSlides/notesSlide60.xml"/><Relationship Id="rId1" Type="http://schemas.openxmlformats.org/officeDocument/2006/relationships/slideLayout" Target="../slideLayouts/slideLayout1.xml"/><Relationship Id="rId6" Type="http://schemas.openxmlformats.org/officeDocument/2006/relationships/image" Target="../media/image51.png"/><Relationship Id="rId5" Type="http://schemas.openxmlformats.org/officeDocument/2006/relationships/image" Target="../media/image34.jpeg"/><Relationship Id="rId10" Type="http://schemas.openxmlformats.org/officeDocument/2006/relationships/image" Target="../media/image24.png"/><Relationship Id="rId4" Type="http://schemas.openxmlformats.org/officeDocument/2006/relationships/image" Target="../media/image35.png"/><Relationship Id="rId9" Type="http://schemas.openxmlformats.org/officeDocument/2006/relationships/image" Target="../media/image23.png"/></Relationships>
</file>

<file path=ppt/slides/_rels/slide63.xml.rels><?xml version="1.0" encoding="UTF-8" standalone="yes"?>
<Relationships xmlns="http://schemas.openxmlformats.org/package/2006/relationships"><Relationship Id="rId8" Type="http://schemas.openxmlformats.org/officeDocument/2006/relationships/image" Target="../media/image53.png"/><Relationship Id="rId3" Type="http://schemas.openxmlformats.org/officeDocument/2006/relationships/image" Target="../media/image29.png"/><Relationship Id="rId7" Type="http://schemas.openxmlformats.org/officeDocument/2006/relationships/image" Target="../media/image52.png"/><Relationship Id="rId2" Type="http://schemas.openxmlformats.org/officeDocument/2006/relationships/notesSlide" Target="../notesSlides/notesSlide61.xml"/><Relationship Id="rId1" Type="http://schemas.openxmlformats.org/officeDocument/2006/relationships/slideLayout" Target="../slideLayouts/slideLayout1.xml"/><Relationship Id="rId6" Type="http://schemas.openxmlformats.org/officeDocument/2006/relationships/image" Target="../media/image51.png"/><Relationship Id="rId11" Type="http://schemas.openxmlformats.org/officeDocument/2006/relationships/image" Target="../media/image24.png"/><Relationship Id="rId5" Type="http://schemas.openxmlformats.org/officeDocument/2006/relationships/image" Target="../media/image34.jpeg"/><Relationship Id="rId10" Type="http://schemas.openxmlformats.org/officeDocument/2006/relationships/image" Target="../media/image23.png"/><Relationship Id="rId4" Type="http://schemas.openxmlformats.org/officeDocument/2006/relationships/image" Target="../media/image35.png"/><Relationship Id="rId9" Type="http://schemas.openxmlformats.org/officeDocument/2006/relationships/image" Target="../media/image25.png"/></Relationships>
</file>

<file path=ppt/slides/_rels/slide64.xml.rels><?xml version="1.0" encoding="UTF-8" standalone="yes"?>
<Relationships xmlns="http://schemas.openxmlformats.org/package/2006/relationships"><Relationship Id="rId8" Type="http://schemas.openxmlformats.org/officeDocument/2006/relationships/image" Target="../media/image53.png"/><Relationship Id="rId13" Type="http://schemas.openxmlformats.org/officeDocument/2006/relationships/image" Target="../media/image24.png"/><Relationship Id="rId3" Type="http://schemas.openxmlformats.org/officeDocument/2006/relationships/image" Target="../media/image29.png"/><Relationship Id="rId7" Type="http://schemas.openxmlformats.org/officeDocument/2006/relationships/image" Target="../media/image52.png"/><Relationship Id="rId12" Type="http://schemas.openxmlformats.org/officeDocument/2006/relationships/image" Target="../media/image23.png"/><Relationship Id="rId2" Type="http://schemas.openxmlformats.org/officeDocument/2006/relationships/notesSlide" Target="../notesSlides/notesSlide62.xml"/><Relationship Id="rId1" Type="http://schemas.openxmlformats.org/officeDocument/2006/relationships/slideLayout" Target="../slideLayouts/slideLayout1.xml"/><Relationship Id="rId6" Type="http://schemas.openxmlformats.org/officeDocument/2006/relationships/image" Target="../media/image51.png"/><Relationship Id="rId11" Type="http://schemas.openxmlformats.org/officeDocument/2006/relationships/image" Target="../media/image25.png"/><Relationship Id="rId5" Type="http://schemas.openxmlformats.org/officeDocument/2006/relationships/image" Target="../media/image34.jpeg"/><Relationship Id="rId10" Type="http://schemas.openxmlformats.org/officeDocument/2006/relationships/image" Target="../media/image55.png"/><Relationship Id="rId4" Type="http://schemas.openxmlformats.org/officeDocument/2006/relationships/image" Target="../media/image35.png"/><Relationship Id="rId9" Type="http://schemas.openxmlformats.org/officeDocument/2006/relationships/image" Target="../media/image54.png"/></Relationships>
</file>

<file path=ppt/slides/_rels/slide65.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5.png"/></Relationships>
</file>

<file path=ppt/slides/_rels/slide6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5.png"/><Relationship Id="rId1" Type="http://schemas.openxmlformats.org/officeDocument/2006/relationships/slideLayout" Target="../slideLayouts/slideLayout1.xml"/><Relationship Id="rId6" Type="http://schemas.openxmlformats.org/officeDocument/2006/relationships/image" Target="../media/image61.png"/><Relationship Id="rId5" Type="http://schemas.openxmlformats.org/officeDocument/2006/relationships/image" Target="../media/image60.png"/><Relationship Id="rId4" Type="http://schemas.openxmlformats.org/officeDocument/2006/relationships/image" Target="../media/image24.png"/></Relationships>
</file>

<file path=ppt/slides/_rels/slide6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5.png"/><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7.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8" Type="http://schemas.openxmlformats.org/officeDocument/2006/relationships/image" Target="../media/image62.png"/><Relationship Id="rId3" Type="http://schemas.openxmlformats.org/officeDocument/2006/relationships/image" Target="../media/image35.png"/><Relationship Id="rId7" Type="http://schemas.openxmlformats.org/officeDocument/2006/relationships/image" Target="../media/image24.png"/><Relationship Id="rId2" Type="http://schemas.openxmlformats.org/officeDocument/2006/relationships/image" Target="../media/image29.png"/><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25.png"/><Relationship Id="rId4" Type="http://schemas.openxmlformats.org/officeDocument/2006/relationships/image" Target="../media/image34.jpeg"/></Relationships>
</file>

<file path=ppt/slides/_rels/slide71.xml.rels><?xml version="1.0" encoding="UTF-8" standalone="yes"?>
<Relationships xmlns="http://schemas.openxmlformats.org/package/2006/relationships"><Relationship Id="rId8" Type="http://schemas.openxmlformats.org/officeDocument/2006/relationships/image" Target="../media/image62.png"/><Relationship Id="rId3" Type="http://schemas.openxmlformats.org/officeDocument/2006/relationships/image" Target="../media/image35.png"/><Relationship Id="rId7" Type="http://schemas.openxmlformats.org/officeDocument/2006/relationships/image" Target="../media/image24.png"/><Relationship Id="rId2" Type="http://schemas.openxmlformats.org/officeDocument/2006/relationships/image" Target="../media/image29.png"/><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25.png"/><Relationship Id="rId10" Type="http://schemas.openxmlformats.org/officeDocument/2006/relationships/image" Target="../media/image64.png"/><Relationship Id="rId4" Type="http://schemas.openxmlformats.org/officeDocument/2006/relationships/image" Target="../media/image34.jpeg"/><Relationship Id="rId9" Type="http://schemas.openxmlformats.org/officeDocument/2006/relationships/image" Target="../media/image63.png"/></Relationships>
</file>

<file path=ppt/slides/_rels/slide72.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1.xml"/><Relationship Id="rId5" Type="http://schemas.openxmlformats.org/officeDocument/2006/relationships/image" Target="../media/image68.png"/><Relationship Id="rId4" Type="http://schemas.openxmlformats.org/officeDocument/2006/relationships/image" Target="../media/image67.png"/></Relationships>
</file>

<file path=ppt/slides/_rels/slide73.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1.xml"/><Relationship Id="rId6" Type="http://schemas.openxmlformats.org/officeDocument/2006/relationships/image" Target="../media/image69.png"/><Relationship Id="rId5" Type="http://schemas.openxmlformats.org/officeDocument/2006/relationships/image" Target="../media/image68.png"/><Relationship Id="rId4" Type="http://schemas.openxmlformats.org/officeDocument/2006/relationships/image" Target="../media/image67.png"/></Relationships>
</file>

<file path=ppt/slides/_rels/slide74.xml.rels><?xml version="1.0" encoding="UTF-8" standalone="yes"?>
<Relationships xmlns="http://schemas.openxmlformats.org/package/2006/relationships"><Relationship Id="rId8" Type="http://schemas.openxmlformats.org/officeDocument/2006/relationships/image" Target="../media/image71.png"/><Relationship Id="rId3" Type="http://schemas.openxmlformats.org/officeDocument/2006/relationships/image" Target="../media/image66.png"/><Relationship Id="rId7" Type="http://schemas.openxmlformats.org/officeDocument/2006/relationships/image" Target="../media/image70.png"/><Relationship Id="rId2" Type="http://schemas.openxmlformats.org/officeDocument/2006/relationships/image" Target="../media/image65.png"/><Relationship Id="rId1" Type="http://schemas.openxmlformats.org/officeDocument/2006/relationships/slideLayout" Target="../slideLayouts/slideLayout1.xml"/><Relationship Id="rId6" Type="http://schemas.openxmlformats.org/officeDocument/2006/relationships/image" Target="../media/image69.png"/><Relationship Id="rId5" Type="http://schemas.openxmlformats.org/officeDocument/2006/relationships/image" Target="../media/image68.png"/><Relationship Id="rId4" Type="http://schemas.openxmlformats.org/officeDocument/2006/relationships/image" Target="../media/image67.png"/></Relationships>
</file>

<file path=ppt/slides/_rels/slide75.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1.xml"/><Relationship Id="rId4" Type="http://schemas.openxmlformats.org/officeDocument/2006/relationships/image" Target="../media/image74.png"/></Relationships>
</file>

<file path=ppt/slides/_rels/slide7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34.jpeg"/><Relationship Id="rId7" Type="http://schemas.openxmlformats.org/officeDocument/2006/relationships/image" Target="../media/image23.png"/><Relationship Id="rId2" Type="http://schemas.openxmlformats.org/officeDocument/2006/relationships/notesSlide" Target="../notesSlides/notesSlide64.xml"/><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29.png"/><Relationship Id="rId4" Type="http://schemas.openxmlformats.org/officeDocument/2006/relationships/image" Target="../media/image35.png"/></Relationships>
</file>

<file path=ppt/slides/_rels/slide78.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65.xml"/><Relationship Id="rId1" Type="http://schemas.openxmlformats.org/officeDocument/2006/relationships/slideLayout" Target="../slideLayouts/slideLayout1.xml"/><Relationship Id="rId4" Type="http://schemas.openxmlformats.org/officeDocument/2006/relationships/image" Target="../media/image30.png"/></Relationships>
</file>

<file path=ppt/slides/_rels/slide7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22.jpg"/><Relationship Id="rId4" Type="http://schemas.openxmlformats.org/officeDocument/2006/relationships/image" Target="../media/image21.jpg"/></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2" Type="http://schemas.openxmlformats.org/officeDocument/2006/relationships/image" Target="../media/image76.jpeg"/><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3" Type="http://schemas.openxmlformats.org/officeDocument/2006/relationships/image" Target="../media/image77.jpeg"/><Relationship Id="rId2" Type="http://schemas.openxmlformats.org/officeDocument/2006/relationships/notesSlide" Target="../notesSlides/notesSlide69.xml"/><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3" Type="http://schemas.openxmlformats.org/officeDocument/2006/relationships/image" Target="../media/image78.jpeg"/><Relationship Id="rId2" Type="http://schemas.openxmlformats.org/officeDocument/2006/relationships/notesSlide" Target="../notesSlides/notesSlide70.xml"/><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3" Type="http://schemas.openxmlformats.org/officeDocument/2006/relationships/hyperlink" Target="http://dichvuthuemaychu.com/nhung-luu-y-khi-mua-tu-rack-cho-may-chu-dung-rieng.html" TargetMode="External"/><Relationship Id="rId2" Type="http://schemas.openxmlformats.org/officeDocument/2006/relationships/hyperlink" Target="http://pasco.com.vn/giai-phap/he-thong-quan-ly-ha-tang-trung-tam-du-lieu-142/"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733229" y="2195264"/>
            <a:ext cx="9111176" cy="998099"/>
          </a:xfrm>
        </p:spPr>
        <p:txBody>
          <a:bodyPr>
            <a:noAutofit/>
          </a:bodyPr>
          <a:lstStyle/>
          <a:p>
            <a:r>
              <a:rPr lang="en-US" sz="3600" b="1" dirty="0">
                <a:latin typeface="Cambria" panose="02040503050406030204" pitchFamily="18" charset="0"/>
              </a:rPr>
              <a:t>Build a Information Management System for a datacenter</a:t>
            </a:r>
          </a:p>
          <a:p>
            <a:pPr algn="l"/>
            <a:endParaRPr lang="en-US" sz="3600" b="1" dirty="0" smtClean="0">
              <a:latin typeface="Cambria" panose="02040503050406030204" pitchFamily="18" charset="0"/>
            </a:endParaRPr>
          </a:p>
        </p:txBody>
      </p:sp>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251386" y="197119"/>
            <a:ext cx="2798445" cy="780415"/>
          </a:xfrm>
          <a:prstGeom prst="rect">
            <a:avLst/>
          </a:prstGeom>
          <a:noFill/>
        </p:spPr>
      </p:pic>
      <p:sp>
        <p:nvSpPr>
          <p:cNvPr id="7" name="Rectangle 6"/>
          <p:cNvSpPr/>
          <p:nvPr/>
        </p:nvSpPr>
        <p:spPr>
          <a:xfrm>
            <a:off x="4501661" y="928467"/>
            <a:ext cx="3868616" cy="646331"/>
          </a:xfrm>
          <a:prstGeom prst="rect">
            <a:avLst/>
          </a:prstGeom>
        </p:spPr>
        <p:txBody>
          <a:bodyPr wrap="square">
            <a:spAutoFit/>
          </a:bodyPr>
          <a:lstStyle/>
          <a:p>
            <a:r>
              <a:rPr lang="en-US" sz="3600" b="1" dirty="0" smtClean="0">
                <a:latin typeface="Cambria" panose="02040503050406030204" pitchFamily="18" charset="0"/>
              </a:rPr>
              <a:t>Capstone Project</a:t>
            </a:r>
          </a:p>
        </p:txBody>
      </p:sp>
      <p:cxnSp>
        <p:nvCxnSpPr>
          <p:cNvPr id="8" name="Straight Connector 7"/>
          <p:cNvCxnSpPr/>
          <p:nvPr/>
        </p:nvCxnSpPr>
        <p:spPr>
          <a:xfrm>
            <a:off x="1733229" y="2053361"/>
            <a:ext cx="9111176" cy="0"/>
          </a:xfrm>
          <a:prstGeom prst="line">
            <a:avLst/>
          </a:prstGeom>
          <a:ln w="76200">
            <a:solidFill>
              <a:srgbClr val="1EB5DE"/>
            </a:solidFill>
          </a:ln>
        </p:spPr>
        <p:style>
          <a:lnRef idx="3">
            <a:schemeClr val="accent1"/>
          </a:lnRef>
          <a:fillRef idx="0">
            <a:schemeClr val="accent1"/>
          </a:fillRef>
          <a:effectRef idx="2">
            <a:schemeClr val="accent1"/>
          </a:effectRef>
          <a:fontRef idx="minor">
            <a:schemeClr val="tx1"/>
          </a:fontRef>
        </p:style>
      </p:cxnSp>
      <p:sp>
        <p:nvSpPr>
          <p:cNvPr id="11" name="Title 1"/>
          <p:cNvSpPr txBox="1">
            <a:spLocks/>
          </p:cNvSpPr>
          <p:nvPr/>
        </p:nvSpPr>
        <p:spPr>
          <a:xfrm>
            <a:off x="3607797" y="4022272"/>
            <a:ext cx="5205005" cy="517525"/>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600" b="1" dirty="0" smtClean="0">
                <a:solidFill>
                  <a:schemeClr val="accent1">
                    <a:lumMod val="50000"/>
                  </a:schemeClr>
                </a:solidFill>
                <a:latin typeface="Cambria" panose="02040503050406030204" pitchFamily="18" charset="0"/>
              </a:rPr>
              <a:t>Instructor: Ngo Dang Ha An</a:t>
            </a:r>
            <a:endParaRPr lang="en-US" sz="2600" dirty="0">
              <a:solidFill>
                <a:schemeClr val="accent1">
                  <a:lumMod val="50000"/>
                </a:schemeClr>
              </a:solidFill>
            </a:endParaRPr>
          </a:p>
        </p:txBody>
      </p:sp>
      <p:sp>
        <p:nvSpPr>
          <p:cNvPr id="14" name="Title 1"/>
          <p:cNvSpPr txBox="1">
            <a:spLocks/>
          </p:cNvSpPr>
          <p:nvPr/>
        </p:nvSpPr>
        <p:spPr>
          <a:xfrm>
            <a:off x="7828802" y="4706038"/>
            <a:ext cx="4842169" cy="1919734"/>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600" b="1" dirty="0" smtClean="0">
                <a:solidFill>
                  <a:srgbClr val="1EB5DE"/>
                </a:solidFill>
                <a:latin typeface="Cambria" panose="02040503050406030204" pitchFamily="18" charset="0"/>
              </a:rPr>
              <a:t>Member:</a:t>
            </a:r>
          </a:p>
          <a:p>
            <a:pPr marL="457200" indent="-457200" algn="l">
              <a:buFontTx/>
              <a:buChar char="-"/>
            </a:pPr>
            <a:r>
              <a:rPr lang="en-US" sz="2600" b="1" dirty="0" smtClean="0">
                <a:latin typeface="Cambria" panose="02040503050406030204" pitchFamily="18" charset="0"/>
              </a:rPr>
              <a:t>Le Thi Thu Ha</a:t>
            </a:r>
          </a:p>
          <a:p>
            <a:pPr marL="457200" indent="-457200" algn="l">
              <a:buFontTx/>
              <a:buChar char="-"/>
            </a:pPr>
            <a:r>
              <a:rPr lang="en-US" sz="2600" b="1" dirty="0" smtClean="0">
                <a:latin typeface="Cambria" panose="02040503050406030204" pitchFamily="18" charset="0"/>
              </a:rPr>
              <a:t>Huynh Lam Ha Tien</a:t>
            </a:r>
            <a:endParaRPr lang="en-US" sz="2600" dirty="0"/>
          </a:p>
        </p:txBody>
      </p:sp>
    </p:spTree>
    <p:extLst>
      <p:ext uri="{BB962C8B-B14F-4D97-AF65-F5344CB8AC3E}">
        <p14:creationId xmlns:p14="http://schemas.microsoft.com/office/powerpoint/2010/main" val="31527166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SCOPE</a:t>
            </a:r>
            <a:endParaRPr lang="en-US" sz="3600" b="1" dirty="0">
              <a:solidFill>
                <a:schemeClr val="bg1"/>
              </a:solidFill>
              <a:latin typeface="Cambria" panose="02040503050406030204" pitchFamily="18" charset="0"/>
            </a:endParaRPr>
          </a:p>
        </p:txBody>
      </p:sp>
      <p:sp>
        <p:nvSpPr>
          <p:cNvPr id="2" name="Subtitle 1"/>
          <p:cNvSpPr>
            <a:spLocks noGrp="1"/>
          </p:cNvSpPr>
          <p:nvPr>
            <p:ph type="subTitle" idx="1"/>
          </p:nvPr>
        </p:nvSpPr>
        <p:spPr>
          <a:xfrm>
            <a:off x="390525" y="4572000"/>
            <a:ext cx="2971800" cy="588962"/>
          </a:xfrm>
        </p:spPr>
        <p:txBody>
          <a:bodyPr/>
          <a:lstStyle/>
          <a:p>
            <a:r>
              <a:rPr lang="en-US" dirty="0" smtClean="0">
                <a:latin typeface="Cambria" panose="02040503050406030204" pitchFamily="18" charset="0"/>
              </a:rPr>
              <a:t>Customer</a:t>
            </a:r>
            <a:endParaRPr lang="en-US" dirty="0">
              <a:latin typeface="Cambria" panose="02040503050406030204" pitchFamily="18" charset="0"/>
            </a:endParaRPr>
          </a:p>
        </p:txBody>
      </p:sp>
      <p:pic>
        <p:nvPicPr>
          <p:cNvPr id="47" name="Picture 4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6300" y="2571750"/>
            <a:ext cx="2000250" cy="2000250"/>
          </a:xfrm>
          <a:prstGeom prst="rect">
            <a:avLst/>
          </a:prstGeom>
        </p:spPr>
      </p:pic>
      <p:sp>
        <p:nvSpPr>
          <p:cNvPr id="48" name="Rectangle 47"/>
          <p:cNvSpPr/>
          <p:nvPr/>
        </p:nvSpPr>
        <p:spPr>
          <a:xfrm>
            <a:off x="390525" y="2222311"/>
            <a:ext cx="2971800" cy="2938651"/>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49" name="Rectangle 48"/>
          <p:cNvSpPr/>
          <p:nvPr/>
        </p:nvSpPr>
        <p:spPr>
          <a:xfrm>
            <a:off x="4650901" y="2871633"/>
            <a:ext cx="6771842" cy="1640006"/>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US" sz="2400" dirty="0" smtClean="0">
                <a:solidFill>
                  <a:schemeClr val="tx1"/>
                </a:solidFill>
                <a:latin typeface="Cambria" panose="02040503050406030204" pitchFamily="18" charset="0"/>
              </a:rPr>
              <a:t>Create 7 types of request</a:t>
            </a:r>
          </a:p>
          <a:p>
            <a:pPr marL="342900" indent="-342900">
              <a:buFont typeface="Arial" panose="020B0604020202020204" pitchFamily="34" charset="0"/>
              <a:buChar char="•"/>
            </a:pPr>
            <a:r>
              <a:rPr lang="en-US" sz="2400" dirty="0" smtClean="0">
                <a:solidFill>
                  <a:schemeClr val="tx1"/>
                </a:solidFill>
                <a:latin typeface="Cambria" panose="02040503050406030204" pitchFamily="18" charset="0"/>
              </a:rPr>
              <a:t>Manage his requests</a:t>
            </a:r>
          </a:p>
          <a:p>
            <a:pPr marL="342900" indent="-342900">
              <a:buFont typeface="Arial" panose="020B0604020202020204" pitchFamily="34" charset="0"/>
              <a:buChar char="•"/>
            </a:pPr>
            <a:r>
              <a:rPr lang="en-US" sz="2400" dirty="0" smtClean="0">
                <a:solidFill>
                  <a:schemeClr val="tx1"/>
                </a:solidFill>
                <a:latin typeface="Cambria" panose="02040503050406030204" pitchFamily="18" charset="0"/>
              </a:rPr>
              <a:t>Observe his servers and using IP Addresses</a:t>
            </a:r>
          </a:p>
        </p:txBody>
      </p:sp>
      <p:sp>
        <p:nvSpPr>
          <p:cNvPr id="7" name="Pentagon 6"/>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Role</a:t>
            </a:r>
            <a:endParaRPr lang="en-US" sz="2400" b="1" dirty="0">
              <a:effectLst>
                <a:outerShdw blurRad="38100" dist="38100" dir="2700000" algn="tl">
                  <a:srgbClr val="000000">
                    <a:alpha val="43137"/>
                  </a:srgbClr>
                </a:outerShdw>
              </a:effectLst>
              <a:latin typeface="Cambria" panose="02040503050406030204" pitchFamily="18" charset="0"/>
            </a:endParaRPr>
          </a:p>
        </p:txBody>
      </p:sp>
    </p:spTree>
    <p:extLst>
      <p:ext uri="{BB962C8B-B14F-4D97-AF65-F5344CB8AC3E}">
        <p14:creationId xmlns:p14="http://schemas.microsoft.com/office/powerpoint/2010/main" val="29172532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SCOPE</a:t>
            </a:r>
            <a:endParaRPr lang="en-US" sz="3600" b="1" dirty="0">
              <a:solidFill>
                <a:schemeClr val="bg1"/>
              </a:solidFill>
              <a:latin typeface="Cambria" panose="02040503050406030204" pitchFamily="18" charset="0"/>
            </a:endParaRPr>
          </a:p>
        </p:txBody>
      </p:sp>
      <p:sp>
        <p:nvSpPr>
          <p:cNvPr id="2" name="Subtitle 1"/>
          <p:cNvSpPr>
            <a:spLocks noGrp="1"/>
          </p:cNvSpPr>
          <p:nvPr>
            <p:ph type="subTitle" idx="1"/>
          </p:nvPr>
        </p:nvSpPr>
        <p:spPr>
          <a:xfrm>
            <a:off x="4610100" y="2242929"/>
            <a:ext cx="2971800" cy="588962"/>
          </a:xfrm>
        </p:spPr>
        <p:txBody>
          <a:bodyPr/>
          <a:lstStyle/>
          <a:p>
            <a:r>
              <a:rPr lang="en-US" dirty="0" smtClean="0">
                <a:latin typeface="Cambria" panose="02040503050406030204" pitchFamily="18" charset="0"/>
              </a:rPr>
              <a:t>Shift Manager</a:t>
            </a:r>
            <a:endParaRPr lang="en-US" dirty="0">
              <a:latin typeface="Cambria" panose="02040503050406030204" pitchFamily="18"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68760" y="3279278"/>
            <a:ext cx="883148" cy="883148"/>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6290" y="5198121"/>
            <a:ext cx="892470" cy="892470"/>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562600" y="999920"/>
            <a:ext cx="1028700" cy="1028700"/>
          </a:xfrm>
          <a:prstGeom prst="rect">
            <a:avLst/>
          </a:prstGeom>
        </p:spPr>
      </p:pic>
      <p:sp>
        <p:nvSpPr>
          <p:cNvPr id="7" name="Subtitle 1"/>
          <p:cNvSpPr txBox="1">
            <a:spLocks/>
          </p:cNvSpPr>
          <p:nvPr/>
        </p:nvSpPr>
        <p:spPr>
          <a:xfrm>
            <a:off x="-263375" y="6090591"/>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8" name="Subtitle 1"/>
          <p:cNvSpPr txBox="1">
            <a:spLocks/>
          </p:cNvSpPr>
          <p:nvPr/>
        </p:nvSpPr>
        <p:spPr>
          <a:xfrm>
            <a:off x="624434" y="4148138"/>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30146" y="5198121"/>
            <a:ext cx="892470" cy="892470"/>
          </a:xfrm>
          <a:prstGeom prst="rect">
            <a:avLst/>
          </a:prstGeom>
        </p:spPr>
      </p:pic>
      <p:sp>
        <p:nvSpPr>
          <p:cNvPr id="13" name="Subtitle 1"/>
          <p:cNvSpPr txBox="1">
            <a:spLocks/>
          </p:cNvSpPr>
          <p:nvPr/>
        </p:nvSpPr>
        <p:spPr>
          <a:xfrm>
            <a:off x="1066008" y="6090591"/>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29" name="Picture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69060" y="3279278"/>
            <a:ext cx="883148" cy="883148"/>
          </a:xfrm>
          <a:prstGeom prst="rect">
            <a:avLst/>
          </a:prstGeom>
        </p:spPr>
      </p:pic>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84002" y="5198121"/>
            <a:ext cx="892470" cy="892470"/>
          </a:xfrm>
          <a:prstGeom prst="rect">
            <a:avLst/>
          </a:prstGeom>
        </p:spPr>
      </p:pic>
      <p:sp>
        <p:nvSpPr>
          <p:cNvPr id="31" name="Subtitle 1"/>
          <p:cNvSpPr txBox="1">
            <a:spLocks/>
          </p:cNvSpPr>
          <p:nvPr/>
        </p:nvSpPr>
        <p:spPr>
          <a:xfrm>
            <a:off x="2136925" y="614774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32" name="Subtitle 1"/>
          <p:cNvSpPr txBox="1">
            <a:spLocks/>
          </p:cNvSpPr>
          <p:nvPr/>
        </p:nvSpPr>
        <p:spPr>
          <a:xfrm>
            <a:off x="3024734" y="4205289"/>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33" name="Picture 3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37858" y="5198121"/>
            <a:ext cx="892470" cy="892470"/>
          </a:xfrm>
          <a:prstGeom prst="rect">
            <a:avLst/>
          </a:prstGeom>
        </p:spPr>
      </p:pic>
      <p:sp>
        <p:nvSpPr>
          <p:cNvPr id="34" name="Subtitle 1"/>
          <p:cNvSpPr txBox="1">
            <a:spLocks/>
          </p:cNvSpPr>
          <p:nvPr/>
        </p:nvSpPr>
        <p:spPr>
          <a:xfrm>
            <a:off x="3466308" y="614774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35" name="Picture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98583" y="3279278"/>
            <a:ext cx="883148" cy="883148"/>
          </a:xfrm>
          <a:prstGeom prst="rect">
            <a:avLst/>
          </a:prstGeom>
        </p:spPr>
      </p:pic>
      <p:pic>
        <p:nvPicPr>
          <p:cNvPr id="36" name="Picture 3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1714" y="5198121"/>
            <a:ext cx="892470" cy="892470"/>
          </a:xfrm>
          <a:prstGeom prst="rect">
            <a:avLst/>
          </a:prstGeom>
        </p:spPr>
      </p:pic>
      <p:sp>
        <p:nvSpPr>
          <p:cNvPr id="37" name="Subtitle 1"/>
          <p:cNvSpPr txBox="1">
            <a:spLocks/>
          </p:cNvSpPr>
          <p:nvPr/>
        </p:nvSpPr>
        <p:spPr>
          <a:xfrm>
            <a:off x="4566448"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38" name="Subtitle 1"/>
          <p:cNvSpPr txBox="1">
            <a:spLocks/>
          </p:cNvSpPr>
          <p:nvPr/>
        </p:nvSpPr>
        <p:spPr>
          <a:xfrm>
            <a:off x="5454257" y="418022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39" name="Picture 3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45570" y="5198121"/>
            <a:ext cx="892470" cy="892470"/>
          </a:xfrm>
          <a:prstGeom prst="rect">
            <a:avLst/>
          </a:prstGeom>
        </p:spPr>
      </p:pic>
      <p:sp>
        <p:nvSpPr>
          <p:cNvPr id="40" name="Subtitle 1"/>
          <p:cNvSpPr txBox="1">
            <a:spLocks/>
          </p:cNvSpPr>
          <p:nvPr/>
        </p:nvSpPr>
        <p:spPr>
          <a:xfrm>
            <a:off x="5895831"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41" name="Picture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16369" y="3279278"/>
            <a:ext cx="883148" cy="883148"/>
          </a:xfrm>
          <a:prstGeom prst="rect">
            <a:avLst/>
          </a:prstGeom>
        </p:spPr>
      </p:pic>
      <p:pic>
        <p:nvPicPr>
          <p:cNvPr id="42" name="Picture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99426" y="5198121"/>
            <a:ext cx="892470" cy="892470"/>
          </a:xfrm>
          <a:prstGeom prst="rect">
            <a:avLst/>
          </a:prstGeom>
        </p:spPr>
      </p:pic>
      <p:sp>
        <p:nvSpPr>
          <p:cNvPr id="43" name="Subtitle 1"/>
          <p:cNvSpPr txBox="1">
            <a:spLocks/>
          </p:cNvSpPr>
          <p:nvPr/>
        </p:nvSpPr>
        <p:spPr>
          <a:xfrm>
            <a:off x="7184234"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44" name="Subtitle 1"/>
          <p:cNvSpPr txBox="1">
            <a:spLocks/>
          </p:cNvSpPr>
          <p:nvPr/>
        </p:nvSpPr>
        <p:spPr>
          <a:xfrm>
            <a:off x="8072043" y="418022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45" name="Picture 4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53282" y="5198121"/>
            <a:ext cx="892470" cy="892470"/>
          </a:xfrm>
          <a:prstGeom prst="rect">
            <a:avLst/>
          </a:prstGeom>
        </p:spPr>
      </p:pic>
      <p:sp>
        <p:nvSpPr>
          <p:cNvPr id="46" name="Subtitle 1"/>
          <p:cNvSpPr txBox="1">
            <a:spLocks/>
          </p:cNvSpPr>
          <p:nvPr/>
        </p:nvSpPr>
        <p:spPr>
          <a:xfrm>
            <a:off x="8513617"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cxnSp>
        <p:nvCxnSpPr>
          <p:cNvPr id="50" name="Straight Connector 49"/>
          <p:cNvCxnSpPr/>
          <p:nvPr/>
        </p:nvCxnSpPr>
        <p:spPr>
          <a:xfrm flipV="1">
            <a:off x="2438400" y="2028620"/>
            <a:ext cx="2670325" cy="1250658"/>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V="1">
            <a:off x="4763945" y="2583952"/>
            <a:ext cx="344780" cy="695326"/>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6591300" y="2707922"/>
            <a:ext cx="92884" cy="571356"/>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7164245" y="2133942"/>
            <a:ext cx="2027651" cy="1312463"/>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a:endCxn id="5" idx="0"/>
          </p:cNvCxnSpPr>
          <p:nvPr/>
        </p:nvCxnSpPr>
        <p:spPr>
          <a:xfrm flipH="1">
            <a:off x="1222525" y="4525848"/>
            <a:ext cx="373360"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p:cNvCxnSpPr>
            <a:endCxn id="12" idx="0"/>
          </p:cNvCxnSpPr>
          <p:nvPr/>
        </p:nvCxnSpPr>
        <p:spPr>
          <a:xfrm>
            <a:off x="2136925" y="4525848"/>
            <a:ext cx="339456"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H="1">
            <a:off x="3910931" y="4606407"/>
            <a:ext cx="265541" cy="591714"/>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a:endCxn id="33" idx="0"/>
          </p:cNvCxnSpPr>
          <p:nvPr/>
        </p:nvCxnSpPr>
        <p:spPr>
          <a:xfrm>
            <a:off x="4763945" y="4606407"/>
            <a:ext cx="220148" cy="591714"/>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H="1">
            <a:off x="6399177" y="4525848"/>
            <a:ext cx="285007"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p:cNvCxnSpPr>
            <a:endCxn id="39" idx="0"/>
          </p:cNvCxnSpPr>
          <p:nvPr/>
        </p:nvCxnSpPr>
        <p:spPr>
          <a:xfrm>
            <a:off x="7164245" y="4525848"/>
            <a:ext cx="327560"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a:endCxn id="42" idx="0"/>
          </p:cNvCxnSpPr>
          <p:nvPr/>
        </p:nvCxnSpPr>
        <p:spPr>
          <a:xfrm flipH="1">
            <a:off x="8745661" y="4525848"/>
            <a:ext cx="370708"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9724571" y="4525848"/>
            <a:ext cx="431463" cy="672273"/>
          </a:xfrm>
          <a:prstGeom prst="line">
            <a:avLst/>
          </a:prstGeom>
        </p:spPr>
        <p:style>
          <a:lnRef idx="1">
            <a:schemeClr val="accent1"/>
          </a:lnRef>
          <a:fillRef idx="0">
            <a:schemeClr val="accent1"/>
          </a:fillRef>
          <a:effectRef idx="0">
            <a:schemeClr val="accent1"/>
          </a:effectRef>
          <a:fontRef idx="minor">
            <a:schemeClr val="tx1"/>
          </a:fontRef>
        </p:style>
      </p:cxnSp>
      <p:sp>
        <p:nvSpPr>
          <p:cNvPr id="48" name="Subtitle 1"/>
          <p:cNvSpPr txBox="1">
            <a:spLocks/>
          </p:cNvSpPr>
          <p:nvPr/>
        </p:nvSpPr>
        <p:spPr>
          <a:xfrm>
            <a:off x="8081112" y="950847"/>
            <a:ext cx="4110888" cy="161240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latin typeface="Cambria" panose="02040503050406030204" pitchFamily="18" charset="0"/>
            </a:endParaRPr>
          </a:p>
        </p:txBody>
      </p:sp>
      <p:sp>
        <p:nvSpPr>
          <p:cNvPr id="51" name="Pentagon 50"/>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Role</a:t>
            </a:r>
            <a:endParaRPr lang="en-US" sz="2400" b="1" dirty="0">
              <a:effectLst>
                <a:outerShdw blurRad="38100" dist="38100" dir="2700000" algn="tl">
                  <a:srgbClr val="000000">
                    <a:alpha val="43137"/>
                  </a:srgbClr>
                </a:outerShdw>
              </a:effectLst>
              <a:latin typeface="Cambria" panose="02040503050406030204" pitchFamily="18" charset="0"/>
            </a:endParaRPr>
          </a:p>
        </p:txBody>
      </p:sp>
      <p:sp>
        <p:nvSpPr>
          <p:cNvPr id="53" name="Rectangle 52"/>
          <p:cNvSpPr/>
          <p:nvPr/>
        </p:nvSpPr>
        <p:spPr>
          <a:xfrm>
            <a:off x="5004082" y="950848"/>
            <a:ext cx="2180152" cy="1127099"/>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55" name="Rectangle 54"/>
          <p:cNvSpPr/>
          <p:nvPr/>
        </p:nvSpPr>
        <p:spPr>
          <a:xfrm>
            <a:off x="8004669" y="955000"/>
            <a:ext cx="3989695" cy="1122947"/>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2400" dirty="0" smtClean="0">
                <a:solidFill>
                  <a:schemeClr val="tx1"/>
                </a:solidFill>
                <a:latin typeface="Cambria" panose="02040503050406030204" pitchFamily="18" charset="0"/>
              </a:rPr>
              <a:t>Manage all accounts in the system</a:t>
            </a:r>
            <a:endParaRPr lang="en-US" sz="2400" dirty="0">
              <a:solidFill>
                <a:schemeClr val="tx1"/>
              </a:solidFill>
              <a:latin typeface="Cambria" panose="02040503050406030204" pitchFamily="18" charset="0"/>
            </a:endParaRPr>
          </a:p>
        </p:txBody>
      </p:sp>
    </p:spTree>
    <p:extLst>
      <p:ext uri="{BB962C8B-B14F-4D97-AF65-F5344CB8AC3E}">
        <p14:creationId xmlns:p14="http://schemas.microsoft.com/office/powerpoint/2010/main" val="2181459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SCOPE</a:t>
            </a:r>
            <a:endParaRPr lang="en-US" sz="3600" b="1" dirty="0">
              <a:solidFill>
                <a:schemeClr val="bg1"/>
              </a:solidFill>
              <a:latin typeface="Cambria" panose="02040503050406030204" pitchFamily="18" charset="0"/>
            </a:endParaRPr>
          </a:p>
        </p:txBody>
      </p:sp>
      <p:sp>
        <p:nvSpPr>
          <p:cNvPr id="2" name="Subtitle 1"/>
          <p:cNvSpPr>
            <a:spLocks noGrp="1"/>
          </p:cNvSpPr>
          <p:nvPr>
            <p:ph type="subTitle" idx="1"/>
          </p:nvPr>
        </p:nvSpPr>
        <p:spPr>
          <a:xfrm>
            <a:off x="4610100" y="2242929"/>
            <a:ext cx="2971800" cy="588962"/>
          </a:xfrm>
        </p:spPr>
        <p:txBody>
          <a:bodyPr/>
          <a:lstStyle/>
          <a:p>
            <a:r>
              <a:rPr lang="en-US" dirty="0" smtClean="0">
                <a:latin typeface="Cambria" panose="02040503050406030204" pitchFamily="18" charset="0"/>
              </a:rPr>
              <a:t>Shift Manager</a:t>
            </a:r>
            <a:endParaRPr lang="en-US" dirty="0">
              <a:latin typeface="Cambria" panose="02040503050406030204" pitchFamily="18"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68760" y="3279278"/>
            <a:ext cx="883148" cy="883148"/>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6290" y="5198121"/>
            <a:ext cx="892470" cy="892470"/>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562600" y="999920"/>
            <a:ext cx="1028700" cy="1028700"/>
          </a:xfrm>
          <a:prstGeom prst="rect">
            <a:avLst/>
          </a:prstGeom>
        </p:spPr>
      </p:pic>
      <p:sp>
        <p:nvSpPr>
          <p:cNvPr id="7" name="Subtitle 1"/>
          <p:cNvSpPr txBox="1">
            <a:spLocks/>
          </p:cNvSpPr>
          <p:nvPr/>
        </p:nvSpPr>
        <p:spPr>
          <a:xfrm>
            <a:off x="-263375" y="6090591"/>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8" name="Subtitle 1"/>
          <p:cNvSpPr txBox="1">
            <a:spLocks/>
          </p:cNvSpPr>
          <p:nvPr/>
        </p:nvSpPr>
        <p:spPr>
          <a:xfrm>
            <a:off x="624434" y="4148138"/>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30146" y="5198121"/>
            <a:ext cx="892470" cy="892470"/>
          </a:xfrm>
          <a:prstGeom prst="rect">
            <a:avLst/>
          </a:prstGeom>
        </p:spPr>
      </p:pic>
      <p:sp>
        <p:nvSpPr>
          <p:cNvPr id="13" name="Subtitle 1"/>
          <p:cNvSpPr txBox="1">
            <a:spLocks/>
          </p:cNvSpPr>
          <p:nvPr/>
        </p:nvSpPr>
        <p:spPr>
          <a:xfrm>
            <a:off x="1066008" y="6090591"/>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29" name="Picture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69060" y="3279278"/>
            <a:ext cx="883148" cy="883148"/>
          </a:xfrm>
          <a:prstGeom prst="rect">
            <a:avLst/>
          </a:prstGeom>
        </p:spPr>
      </p:pic>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84002" y="5198121"/>
            <a:ext cx="892470" cy="892470"/>
          </a:xfrm>
          <a:prstGeom prst="rect">
            <a:avLst/>
          </a:prstGeom>
        </p:spPr>
      </p:pic>
      <p:sp>
        <p:nvSpPr>
          <p:cNvPr id="31" name="Subtitle 1"/>
          <p:cNvSpPr txBox="1">
            <a:spLocks/>
          </p:cNvSpPr>
          <p:nvPr/>
        </p:nvSpPr>
        <p:spPr>
          <a:xfrm>
            <a:off x="2136925" y="614774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32" name="Subtitle 1"/>
          <p:cNvSpPr txBox="1">
            <a:spLocks/>
          </p:cNvSpPr>
          <p:nvPr/>
        </p:nvSpPr>
        <p:spPr>
          <a:xfrm>
            <a:off x="3024734" y="4205289"/>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33" name="Picture 3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37858" y="5198121"/>
            <a:ext cx="892470" cy="892470"/>
          </a:xfrm>
          <a:prstGeom prst="rect">
            <a:avLst/>
          </a:prstGeom>
        </p:spPr>
      </p:pic>
      <p:sp>
        <p:nvSpPr>
          <p:cNvPr id="34" name="Subtitle 1"/>
          <p:cNvSpPr txBox="1">
            <a:spLocks/>
          </p:cNvSpPr>
          <p:nvPr/>
        </p:nvSpPr>
        <p:spPr>
          <a:xfrm>
            <a:off x="3466308" y="614774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35" name="Picture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98583" y="3279278"/>
            <a:ext cx="883148" cy="883148"/>
          </a:xfrm>
          <a:prstGeom prst="rect">
            <a:avLst/>
          </a:prstGeom>
        </p:spPr>
      </p:pic>
      <p:pic>
        <p:nvPicPr>
          <p:cNvPr id="36" name="Picture 3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1714" y="5198121"/>
            <a:ext cx="892470" cy="892470"/>
          </a:xfrm>
          <a:prstGeom prst="rect">
            <a:avLst/>
          </a:prstGeom>
        </p:spPr>
      </p:pic>
      <p:sp>
        <p:nvSpPr>
          <p:cNvPr id="37" name="Subtitle 1"/>
          <p:cNvSpPr txBox="1">
            <a:spLocks/>
          </p:cNvSpPr>
          <p:nvPr/>
        </p:nvSpPr>
        <p:spPr>
          <a:xfrm>
            <a:off x="4566448"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38" name="Subtitle 1"/>
          <p:cNvSpPr txBox="1">
            <a:spLocks/>
          </p:cNvSpPr>
          <p:nvPr/>
        </p:nvSpPr>
        <p:spPr>
          <a:xfrm>
            <a:off x="5454257" y="418022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39" name="Picture 3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45570" y="5198121"/>
            <a:ext cx="892470" cy="892470"/>
          </a:xfrm>
          <a:prstGeom prst="rect">
            <a:avLst/>
          </a:prstGeom>
        </p:spPr>
      </p:pic>
      <p:sp>
        <p:nvSpPr>
          <p:cNvPr id="40" name="Subtitle 1"/>
          <p:cNvSpPr txBox="1">
            <a:spLocks/>
          </p:cNvSpPr>
          <p:nvPr/>
        </p:nvSpPr>
        <p:spPr>
          <a:xfrm>
            <a:off x="5895831"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41" name="Picture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16369" y="3279278"/>
            <a:ext cx="883148" cy="883148"/>
          </a:xfrm>
          <a:prstGeom prst="rect">
            <a:avLst/>
          </a:prstGeom>
        </p:spPr>
      </p:pic>
      <p:pic>
        <p:nvPicPr>
          <p:cNvPr id="42" name="Picture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99426" y="5198121"/>
            <a:ext cx="892470" cy="892470"/>
          </a:xfrm>
          <a:prstGeom prst="rect">
            <a:avLst/>
          </a:prstGeom>
        </p:spPr>
      </p:pic>
      <p:sp>
        <p:nvSpPr>
          <p:cNvPr id="43" name="Subtitle 1"/>
          <p:cNvSpPr txBox="1">
            <a:spLocks/>
          </p:cNvSpPr>
          <p:nvPr/>
        </p:nvSpPr>
        <p:spPr>
          <a:xfrm>
            <a:off x="7184234"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44" name="Subtitle 1"/>
          <p:cNvSpPr txBox="1">
            <a:spLocks/>
          </p:cNvSpPr>
          <p:nvPr/>
        </p:nvSpPr>
        <p:spPr>
          <a:xfrm>
            <a:off x="8072043" y="418022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45" name="Picture 4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53282" y="5198121"/>
            <a:ext cx="892470" cy="892470"/>
          </a:xfrm>
          <a:prstGeom prst="rect">
            <a:avLst/>
          </a:prstGeom>
        </p:spPr>
      </p:pic>
      <p:sp>
        <p:nvSpPr>
          <p:cNvPr id="46" name="Subtitle 1"/>
          <p:cNvSpPr txBox="1">
            <a:spLocks/>
          </p:cNvSpPr>
          <p:nvPr/>
        </p:nvSpPr>
        <p:spPr>
          <a:xfrm>
            <a:off x="8513617"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cxnSp>
        <p:nvCxnSpPr>
          <p:cNvPr id="52" name="Straight Connector 51"/>
          <p:cNvCxnSpPr/>
          <p:nvPr/>
        </p:nvCxnSpPr>
        <p:spPr>
          <a:xfrm flipV="1">
            <a:off x="4763945" y="2583952"/>
            <a:ext cx="344780" cy="695326"/>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6591300" y="2707922"/>
            <a:ext cx="92884" cy="571356"/>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7164245" y="2133942"/>
            <a:ext cx="2027651" cy="1312463"/>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a:endCxn id="5" idx="0"/>
          </p:cNvCxnSpPr>
          <p:nvPr/>
        </p:nvCxnSpPr>
        <p:spPr>
          <a:xfrm flipH="1">
            <a:off x="1222525" y="4525848"/>
            <a:ext cx="373360"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p:cNvCxnSpPr>
            <a:endCxn id="12" idx="0"/>
          </p:cNvCxnSpPr>
          <p:nvPr/>
        </p:nvCxnSpPr>
        <p:spPr>
          <a:xfrm>
            <a:off x="2136925" y="4525848"/>
            <a:ext cx="339456"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H="1">
            <a:off x="3910931" y="4606407"/>
            <a:ext cx="265541" cy="591714"/>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a:endCxn id="33" idx="0"/>
          </p:cNvCxnSpPr>
          <p:nvPr/>
        </p:nvCxnSpPr>
        <p:spPr>
          <a:xfrm>
            <a:off x="4763945" y="4606407"/>
            <a:ext cx="220148" cy="591714"/>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H="1">
            <a:off x="6399177" y="4525848"/>
            <a:ext cx="285007"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p:cNvCxnSpPr>
            <a:endCxn id="39" idx="0"/>
          </p:cNvCxnSpPr>
          <p:nvPr/>
        </p:nvCxnSpPr>
        <p:spPr>
          <a:xfrm>
            <a:off x="7164245" y="4525848"/>
            <a:ext cx="327560"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a:endCxn id="42" idx="0"/>
          </p:cNvCxnSpPr>
          <p:nvPr/>
        </p:nvCxnSpPr>
        <p:spPr>
          <a:xfrm flipH="1">
            <a:off x="8745661" y="4525848"/>
            <a:ext cx="370708"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9724571" y="4525848"/>
            <a:ext cx="431463" cy="672273"/>
          </a:xfrm>
          <a:prstGeom prst="line">
            <a:avLst/>
          </a:prstGeom>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663365" y="2993600"/>
            <a:ext cx="2517886" cy="3685953"/>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48" name="Subtitle 1"/>
          <p:cNvSpPr txBox="1">
            <a:spLocks/>
          </p:cNvSpPr>
          <p:nvPr/>
        </p:nvSpPr>
        <p:spPr>
          <a:xfrm>
            <a:off x="8081112" y="950847"/>
            <a:ext cx="4110888" cy="161240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latin typeface="Cambria" panose="02040503050406030204" pitchFamily="18" charset="0"/>
            </a:endParaRPr>
          </a:p>
        </p:txBody>
      </p:sp>
      <p:sp>
        <p:nvSpPr>
          <p:cNvPr id="49" name="Rectangle 48"/>
          <p:cNvSpPr/>
          <p:nvPr/>
        </p:nvSpPr>
        <p:spPr>
          <a:xfrm>
            <a:off x="7816218" y="1062166"/>
            <a:ext cx="4068906" cy="642839"/>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US" sz="2400" dirty="0" smtClean="0">
                <a:solidFill>
                  <a:schemeClr val="tx1"/>
                </a:solidFill>
                <a:latin typeface="Cambria" panose="02040503050406030204" pitchFamily="18" charset="0"/>
              </a:rPr>
              <a:t>“3 ca 4 kíp” model</a:t>
            </a:r>
            <a:endParaRPr lang="en-US" sz="2400" dirty="0">
              <a:solidFill>
                <a:schemeClr val="tx1"/>
              </a:solidFill>
              <a:latin typeface="Cambria" panose="02040503050406030204" pitchFamily="18" charset="0"/>
            </a:endParaRPr>
          </a:p>
        </p:txBody>
      </p:sp>
      <p:sp>
        <p:nvSpPr>
          <p:cNvPr id="51" name="Pentagon 50"/>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Role</a:t>
            </a:r>
            <a:endParaRPr lang="en-US" sz="2400" b="1" dirty="0">
              <a:effectLst>
                <a:outerShdw blurRad="38100" dist="38100" dir="2700000" algn="tl">
                  <a:srgbClr val="000000">
                    <a:alpha val="43137"/>
                  </a:srgbClr>
                </a:outerShdw>
              </a:effectLst>
              <a:latin typeface="Cambria" panose="02040503050406030204" pitchFamily="18" charset="0"/>
            </a:endParaRPr>
          </a:p>
        </p:txBody>
      </p:sp>
      <p:cxnSp>
        <p:nvCxnSpPr>
          <p:cNvPr id="53" name="Straight Connector 52"/>
          <p:cNvCxnSpPr/>
          <p:nvPr/>
        </p:nvCxnSpPr>
        <p:spPr>
          <a:xfrm flipV="1">
            <a:off x="2438400" y="2028620"/>
            <a:ext cx="2670325" cy="125065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98311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SCOPE</a:t>
            </a:r>
            <a:endParaRPr lang="en-US" sz="3600" b="1" dirty="0">
              <a:solidFill>
                <a:schemeClr val="bg1"/>
              </a:solidFill>
              <a:latin typeface="Cambria" panose="02040503050406030204" pitchFamily="18" charset="0"/>
            </a:endParaRPr>
          </a:p>
        </p:txBody>
      </p:sp>
      <p:sp>
        <p:nvSpPr>
          <p:cNvPr id="2" name="Subtitle 1"/>
          <p:cNvSpPr>
            <a:spLocks noGrp="1"/>
          </p:cNvSpPr>
          <p:nvPr>
            <p:ph type="subTitle" idx="1"/>
          </p:nvPr>
        </p:nvSpPr>
        <p:spPr>
          <a:xfrm>
            <a:off x="4610100" y="2242929"/>
            <a:ext cx="2971800" cy="588962"/>
          </a:xfrm>
        </p:spPr>
        <p:txBody>
          <a:bodyPr/>
          <a:lstStyle/>
          <a:p>
            <a:r>
              <a:rPr lang="en-US" dirty="0" smtClean="0">
                <a:latin typeface="Cambria" panose="02040503050406030204" pitchFamily="18" charset="0"/>
              </a:rPr>
              <a:t>Shift Manager</a:t>
            </a:r>
            <a:endParaRPr lang="en-US" dirty="0">
              <a:latin typeface="Cambria" panose="02040503050406030204" pitchFamily="18"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68760" y="3279278"/>
            <a:ext cx="883148" cy="883148"/>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6290" y="5198121"/>
            <a:ext cx="892470" cy="892470"/>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562600" y="999920"/>
            <a:ext cx="1028700" cy="1028700"/>
          </a:xfrm>
          <a:prstGeom prst="rect">
            <a:avLst/>
          </a:prstGeom>
        </p:spPr>
      </p:pic>
      <p:sp>
        <p:nvSpPr>
          <p:cNvPr id="7" name="Subtitle 1"/>
          <p:cNvSpPr txBox="1">
            <a:spLocks/>
          </p:cNvSpPr>
          <p:nvPr/>
        </p:nvSpPr>
        <p:spPr>
          <a:xfrm>
            <a:off x="-263375" y="6090591"/>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8" name="Subtitle 1"/>
          <p:cNvSpPr txBox="1">
            <a:spLocks/>
          </p:cNvSpPr>
          <p:nvPr/>
        </p:nvSpPr>
        <p:spPr>
          <a:xfrm>
            <a:off x="624434" y="4148138"/>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30146" y="5198121"/>
            <a:ext cx="892470" cy="892470"/>
          </a:xfrm>
          <a:prstGeom prst="rect">
            <a:avLst/>
          </a:prstGeom>
        </p:spPr>
      </p:pic>
      <p:sp>
        <p:nvSpPr>
          <p:cNvPr id="13" name="Subtitle 1"/>
          <p:cNvSpPr txBox="1">
            <a:spLocks/>
          </p:cNvSpPr>
          <p:nvPr/>
        </p:nvSpPr>
        <p:spPr>
          <a:xfrm>
            <a:off x="1066008" y="6090591"/>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29" name="Picture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69060" y="3279278"/>
            <a:ext cx="883148" cy="883148"/>
          </a:xfrm>
          <a:prstGeom prst="rect">
            <a:avLst/>
          </a:prstGeom>
        </p:spPr>
      </p:pic>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84002" y="5198121"/>
            <a:ext cx="892470" cy="892470"/>
          </a:xfrm>
          <a:prstGeom prst="rect">
            <a:avLst/>
          </a:prstGeom>
        </p:spPr>
      </p:pic>
      <p:sp>
        <p:nvSpPr>
          <p:cNvPr id="31" name="Subtitle 1"/>
          <p:cNvSpPr txBox="1">
            <a:spLocks/>
          </p:cNvSpPr>
          <p:nvPr/>
        </p:nvSpPr>
        <p:spPr>
          <a:xfrm>
            <a:off x="2136925" y="614774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32" name="Subtitle 1"/>
          <p:cNvSpPr txBox="1">
            <a:spLocks/>
          </p:cNvSpPr>
          <p:nvPr/>
        </p:nvSpPr>
        <p:spPr>
          <a:xfrm>
            <a:off x="3024734" y="4205289"/>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33" name="Picture 3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37858" y="5198121"/>
            <a:ext cx="892470" cy="892470"/>
          </a:xfrm>
          <a:prstGeom prst="rect">
            <a:avLst/>
          </a:prstGeom>
        </p:spPr>
      </p:pic>
      <p:sp>
        <p:nvSpPr>
          <p:cNvPr id="34" name="Subtitle 1"/>
          <p:cNvSpPr txBox="1">
            <a:spLocks/>
          </p:cNvSpPr>
          <p:nvPr/>
        </p:nvSpPr>
        <p:spPr>
          <a:xfrm>
            <a:off x="3466308" y="614774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35" name="Picture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98583" y="3279278"/>
            <a:ext cx="883148" cy="883148"/>
          </a:xfrm>
          <a:prstGeom prst="rect">
            <a:avLst/>
          </a:prstGeom>
        </p:spPr>
      </p:pic>
      <p:pic>
        <p:nvPicPr>
          <p:cNvPr id="36" name="Picture 3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1714" y="5198121"/>
            <a:ext cx="892470" cy="892470"/>
          </a:xfrm>
          <a:prstGeom prst="rect">
            <a:avLst/>
          </a:prstGeom>
        </p:spPr>
      </p:pic>
      <p:sp>
        <p:nvSpPr>
          <p:cNvPr id="37" name="Subtitle 1"/>
          <p:cNvSpPr txBox="1">
            <a:spLocks/>
          </p:cNvSpPr>
          <p:nvPr/>
        </p:nvSpPr>
        <p:spPr>
          <a:xfrm>
            <a:off x="4566448"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38" name="Subtitle 1"/>
          <p:cNvSpPr txBox="1">
            <a:spLocks/>
          </p:cNvSpPr>
          <p:nvPr/>
        </p:nvSpPr>
        <p:spPr>
          <a:xfrm>
            <a:off x="5454257" y="418022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39" name="Picture 3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45570" y="5198121"/>
            <a:ext cx="892470" cy="892470"/>
          </a:xfrm>
          <a:prstGeom prst="rect">
            <a:avLst/>
          </a:prstGeom>
        </p:spPr>
      </p:pic>
      <p:sp>
        <p:nvSpPr>
          <p:cNvPr id="40" name="Subtitle 1"/>
          <p:cNvSpPr txBox="1">
            <a:spLocks/>
          </p:cNvSpPr>
          <p:nvPr/>
        </p:nvSpPr>
        <p:spPr>
          <a:xfrm>
            <a:off x="5895831"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41" name="Picture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16369" y="3279278"/>
            <a:ext cx="883148" cy="883148"/>
          </a:xfrm>
          <a:prstGeom prst="rect">
            <a:avLst/>
          </a:prstGeom>
        </p:spPr>
      </p:pic>
      <p:pic>
        <p:nvPicPr>
          <p:cNvPr id="42" name="Picture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99426" y="5198121"/>
            <a:ext cx="892470" cy="892470"/>
          </a:xfrm>
          <a:prstGeom prst="rect">
            <a:avLst/>
          </a:prstGeom>
        </p:spPr>
      </p:pic>
      <p:sp>
        <p:nvSpPr>
          <p:cNvPr id="43" name="Subtitle 1"/>
          <p:cNvSpPr txBox="1">
            <a:spLocks/>
          </p:cNvSpPr>
          <p:nvPr/>
        </p:nvSpPr>
        <p:spPr>
          <a:xfrm>
            <a:off x="7184234"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44" name="Subtitle 1"/>
          <p:cNvSpPr txBox="1">
            <a:spLocks/>
          </p:cNvSpPr>
          <p:nvPr/>
        </p:nvSpPr>
        <p:spPr>
          <a:xfrm>
            <a:off x="8072043" y="418022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45" name="Picture 4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53282" y="5198121"/>
            <a:ext cx="892470" cy="892470"/>
          </a:xfrm>
          <a:prstGeom prst="rect">
            <a:avLst/>
          </a:prstGeom>
        </p:spPr>
      </p:pic>
      <p:sp>
        <p:nvSpPr>
          <p:cNvPr id="46" name="Subtitle 1"/>
          <p:cNvSpPr txBox="1">
            <a:spLocks/>
          </p:cNvSpPr>
          <p:nvPr/>
        </p:nvSpPr>
        <p:spPr>
          <a:xfrm>
            <a:off x="8513617"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cxnSp>
        <p:nvCxnSpPr>
          <p:cNvPr id="50" name="Straight Connector 49"/>
          <p:cNvCxnSpPr>
            <a:stCxn id="3" idx="0"/>
          </p:cNvCxnSpPr>
          <p:nvPr/>
        </p:nvCxnSpPr>
        <p:spPr>
          <a:xfrm flipV="1">
            <a:off x="2110334" y="2028620"/>
            <a:ext cx="2998391" cy="1250658"/>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V="1">
            <a:off x="4763945" y="2583952"/>
            <a:ext cx="344780" cy="695326"/>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6591300" y="2707922"/>
            <a:ext cx="92884" cy="571356"/>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7164245" y="2133942"/>
            <a:ext cx="2027651" cy="1312463"/>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a:endCxn id="5" idx="0"/>
          </p:cNvCxnSpPr>
          <p:nvPr/>
        </p:nvCxnSpPr>
        <p:spPr>
          <a:xfrm flipH="1">
            <a:off x="1222525" y="4525848"/>
            <a:ext cx="373360"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p:cNvCxnSpPr>
            <a:endCxn id="12" idx="0"/>
          </p:cNvCxnSpPr>
          <p:nvPr/>
        </p:nvCxnSpPr>
        <p:spPr>
          <a:xfrm>
            <a:off x="2136925" y="4525848"/>
            <a:ext cx="339456"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H="1">
            <a:off x="3910931" y="4606407"/>
            <a:ext cx="265541" cy="591714"/>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a:endCxn id="33" idx="0"/>
          </p:cNvCxnSpPr>
          <p:nvPr/>
        </p:nvCxnSpPr>
        <p:spPr>
          <a:xfrm>
            <a:off x="4763945" y="4606407"/>
            <a:ext cx="220148" cy="591714"/>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H="1">
            <a:off x="6399177" y="4525848"/>
            <a:ext cx="285007"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p:cNvCxnSpPr>
            <a:endCxn id="39" idx="0"/>
          </p:cNvCxnSpPr>
          <p:nvPr/>
        </p:nvCxnSpPr>
        <p:spPr>
          <a:xfrm>
            <a:off x="7164245" y="4525848"/>
            <a:ext cx="327560"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a:endCxn id="42" idx="0"/>
          </p:cNvCxnSpPr>
          <p:nvPr/>
        </p:nvCxnSpPr>
        <p:spPr>
          <a:xfrm flipH="1">
            <a:off x="8745661" y="4525848"/>
            <a:ext cx="370708"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9724571" y="4525848"/>
            <a:ext cx="431463" cy="672273"/>
          </a:xfrm>
          <a:prstGeom prst="line">
            <a:avLst/>
          </a:prstGeom>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1081286" y="3195505"/>
            <a:ext cx="9208933" cy="1410902"/>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48" name="Subtitle 1"/>
          <p:cNvSpPr txBox="1">
            <a:spLocks/>
          </p:cNvSpPr>
          <p:nvPr/>
        </p:nvSpPr>
        <p:spPr>
          <a:xfrm>
            <a:off x="8081112" y="950847"/>
            <a:ext cx="4110888" cy="161240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latin typeface="Cambria" panose="02040503050406030204" pitchFamily="18" charset="0"/>
            </a:endParaRPr>
          </a:p>
        </p:txBody>
      </p:sp>
      <p:sp>
        <p:nvSpPr>
          <p:cNvPr id="49" name="Rectangle 48"/>
          <p:cNvSpPr/>
          <p:nvPr/>
        </p:nvSpPr>
        <p:spPr>
          <a:xfrm>
            <a:off x="8047213" y="858794"/>
            <a:ext cx="4068906" cy="1849128"/>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US" sz="2400" dirty="0">
                <a:solidFill>
                  <a:schemeClr val="tx1"/>
                </a:solidFill>
                <a:latin typeface="Cambria" panose="02040503050406030204" pitchFamily="18" charset="0"/>
              </a:rPr>
              <a:t>Receive </a:t>
            </a:r>
            <a:r>
              <a:rPr lang="en-US" sz="2400" dirty="0" smtClean="0">
                <a:solidFill>
                  <a:schemeClr val="tx1"/>
                </a:solidFill>
                <a:latin typeface="Cambria" panose="02040503050406030204" pitchFamily="18" charset="0"/>
              </a:rPr>
              <a:t>notification </a:t>
            </a:r>
            <a:r>
              <a:rPr lang="en-US" sz="2400" dirty="0">
                <a:solidFill>
                  <a:schemeClr val="tx1"/>
                </a:solidFill>
                <a:latin typeface="Cambria" panose="02040503050406030204" pitchFamily="18" charset="0"/>
              </a:rPr>
              <a:t>directly from customer</a:t>
            </a:r>
          </a:p>
          <a:p>
            <a:pPr marL="342900" indent="-342900">
              <a:buFont typeface="Arial" panose="020B0604020202020204" pitchFamily="34" charset="0"/>
              <a:buChar char="•"/>
            </a:pPr>
            <a:r>
              <a:rPr lang="en-US" sz="2400" dirty="0">
                <a:solidFill>
                  <a:schemeClr val="tx1"/>
                </a:solidFill>
                <a:latin typeface="Cambria" panose="02040503050406030204" pitchFamily="18" charset="0"/>
              </a:rPr>
              <a:t>Manage mainly all requests</a:t>
            </a:r>
          </a:p>
          <a:p>
            <a:pPr marL="342900" indent="-342900">
              <a:buFont typeface="Arial" panose="020B0604020202020204" pitchFamily="34" charset="0"/>
              <a:buChar char="•"/>
            </a:pPr>
            <a:r>
              <a:rPr lang="en-US" sz="2400" dirty="0">
                <a:solidFill>
                  <a:schemeClr val="tx1"/>
                </a:solidFill>
                <a:latin typeface="Cambria" panose="02040503050406030204" pitchFamily="18" charset="0"/>
              </a:rPr>
              <a:t>Assign task to </a:t>
            </a:r>
            <a:r>
              <a:rPr lang="en-US" sz="2400" dirty="0" smtClean="0">
                <a:solidFill>
                  <a:schemeClr val="tx1"/>
                </a:solidFill>
                <a:latin typeface="Cambria" panose="02040503050406030204" pitchFamily="18" charset="0"/>
              </a:rPr>
              <a:t>staff</a:t>
            </a:r>
            <a:endParaRPr lang="en-US" sz="2400" dirty="0">
              <a:solidFill>
                <a:schemeClr val="tx1"/>
              </a:solidFill>
              <a:latin typeface="Cambria" panose="02040503050406030204" pitchFamily="18" charset="0"/>
            </a:endParaRPr>
          </a:p>
        </p:txBody>
      </p:sp>
      <p:sp>
        <p:nvSpPr>
          <p:cNvPr id="51" name="Pentagon 50"/>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Role</a:t>
            </a:r>
            <a:endParaRPr lang="en-US" sz="2400" b="1" dirty="0">
              <a:effectLst>
                <a:outerShdw blurRad="38100" dist="38100" dir="2700000" algn="tl">
                  <a:srgbClr val="000000">
                    <a:alpha val="43137"/>
                  </a:srgbClr>
                </a:outerShdw>
              </a:effectLst>
              <a:latin typeface="Cambria" panose="02040503050406030204" pitchFamily="18" charset="0"/>
            </a:endParaRPr>
          </a:p>
        </p:txBody>
      </p:sp>
    </p:spTree>
    <p:extLst>
      <p:ext uri="{BB962C8B-B14F-4D97-AF65-F5344CB8AC3E}">
        <p14:creationId xmlns:p14="http://schemas.microsoft.com/office/powerpoint/2010/main" val="3301469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SCOPE</a:t>
            </a:r>
            <a:endParaRPr lang="en-US" sz="3600" b="1" dirty="0">
              <a:solidFill>
                <a:schemeClr val="bg1"/>
              </a:solidFill>
              <a:latin typeface="Cambria" panose="02040503050406030204" pitchFamily="18" charset="0"/>
            </a:endParaRPr>
          </a:p>
        </p:txBody>
      </p:sp>
      <p:sp>
        <p:nvSpPr>
          <p:cNvPr id="2" name="Subtitle 1"/>
          <p:cNvSpPr>
            <a:spLocks noGrp="1"/>
          </p:cNvSpPr>
          <p:nvPr>
            <p:ph type="subTitle" idx="1"/>
          </p:nvPr>
        </p:nvSpPr>
        <p:spPr>
          <a:xfrm>
            <a:off x="4610100" y="2242929"/>
            <a:ext cx="2971800" cy="588962"/>
          </a:xfrm>
        </p:spPr>
        <p:txBody>
          <a:bodyPr/>
          <a:lstStyle/>
          <a:p>
            <a:r>
              <a:rPr lang="en-US" dirty="0" smtClean="0">
                <a:latin typeface="Cambria" panose="02040503050406030204" pitchFamily="18" charset="0"/>
              </a:rPr>
              <a:t>Shift Manager</a:t>
            </a:r>
            <a:endParaRPr lang="en-US" dirty="0">
              <a:latin typeface="Cambria" panose="02040503050406030204" pitchFamily="18"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68760" y="3279278"/>
            <a:ext cx="883148" cy="883148"/>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6290" y="5198121"/>
            <a:ext cx="892470" cy="892470"/>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562600" y="999920"/>
            <a:ext cx="1028700" cy="1028700"/>
          </a:xfrm>
          <a:prstGeom prst="rect">
            <a:avLst/>
          </a:prstGeom>
        </p:spPr>
      </p:pic>
      <p:sp>
        <p:nvSpPr>
          <p:cNvPr id="7" name="Subtitle 1"/>
          <p:cNvSpPr txBox="1">
            <a:spLocks/>
          </p:cNvSpPr>
          <p:nvPr/>
        </p:nvSpPr>
        <p:spPr>
          <a:xfrm>
            <a:off x="-263375" y="6090591"/>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8" name="Subtitle 1"/>
          <p:cNvSpPr txBox="1">
            <a:spLocks/>
          </p:cNvSpPr>
          <p:nvPr/>
        </p:nvSpPr>
        <p:spPr>
          <a:xfrm>
            <a:off x="624434" y="4148138"/>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sp>
        <p:nvSpPr>
          <p:cNvPr id="9" name="Subtitle 1"/>
          <p:cNvSpPr txBox="1">
            <a:spLocks/>
          </p:cNvSpPr>
          <p:nvPr/>
        </p:nvSpPr>
        <p:spPr>
          <a:xfrm>
            <a:off x="6305550" y="1380476"/>
            <a:ext cx="4610100" cy="120347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latin typeface="Cambria" panose="02040503050406030204" pitchFamily="18" charset="0"/>
            </a:endParaRP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30146" y="5198121"/>
            <a:ext cx="892470" cy="892470"/>
          </a:xfrm>
          <a:prstGeom prst="rect">
            <a:avLst/>
          </a:prstGeom>
        </p:spPr>
      </p:pic>
      <p:sp>
        <p:nvSpPr>
          <p:cNvPr id="13" name="Subtitle 1"/>
          <p:cNvSpPr txBox="1">
            <a:spLocks/>
          </p:cNvSpPr>
          <p:nvPr/>
        </p:nvSpPr>
        <p:spPr>
          <a:xfrm>
            <a:off x="1066008" y="6090591"/>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29" name="Picture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69060" y="3279278"/>
            <a:ext cx="883148" cy="883148"/>
          </a:xfrm>
          <a:prstGeom prst="rect">
            <a:avLst/>
          </a:prstGeom>
        </p:spPr>
      </p:pic>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84002" y="5198121"/>
            <a:ext cx="892470" cy="892470"/>
          </a:xfrm>
          <a:prstGeom prst="rect">
            <a:avLst/>
          </a:prstGeom>
        </p:spPr>
      </p:pic>
      <p:sp>
        <p:nvSpPr>
          <p:cNvPr id="31" name="Subtitle 1"/>
          <p:cNvSpPr txBox="1">
            <a:spLocks/>
          </p:cNvSpPr>
          <p:nvPr/>
        </p:nvSpPr>
        <p:spPr>
          <a:xfrm>
            <a:off x="2136925" y="614774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32" name="Subtitle 1"/>
          <p:cNvSpPr txBox="1">
            <a:spLocks/>
          </p:cNvSpPr>
          <p:nvPr/>
        </p:nvSpPr>
        <p:spPr>
          <a:xfrm>
            <a:off x="3024734" y="4205289"/>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33" name="Picture 3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37858" y="5198121"/>
            <a:ext cx="892470" cy="892470"/>
          </a:xfrm>
          <a:prstGeom prst="rect">
            <a:avLst/>
          </a:prstGeom>
        </p:spPr>
      </p:pic>
      <p:sp>
        <p:nvSpPr>
          <p:cNvPr id="34" name="Subtitle 1"/>
          <p:cNvSpPr txBox="1">
            <a:spLocks/>
          </p:cNvSpPr>
          <p:nvPr/>
        </p:nvSpPr>
        <p:spPr>
          <a:xfrm>
            <a:off x="3466308" y="614774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35" name="Picture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98583" y="3279278"/>
            <a:ext cx="883148" cy="883148"/>
          </a:xfrm>
          <a:prstGeom prst="rect">
            <a:avLst/>
          </a:prstGeom>
        </p:spPr>
      </p:pic>
      <p:pic>
        <p:nvPicPr>
          <p:cNvPr id="36" name="Picture 3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1714" y="5198121"/>
            <a:ext cx="892470" cy="892470"/>
          </a:xfrm>
          <a:prstGeom prst="rect">
            <a:avLst/>
          </a:prstGeom>
        </p:spPr>
      </p:pic>
      <p:sp>
        <p:nvSpPr>
          <p:cNvPr id="37" name="Subtitle 1"/>
          <p:cNvSpPr txBox="1">
            <a:spLocks/>
          </p:cNvSpPr>
          <p:nvPr/>
        </p:nvSpPr>
        <p:spPr>
          <a:xfrm>
            <a:off x="4566448"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38" name="Subtitle 1"/>
          <p:cNvSpPr txBox="1">
            <a:spLocks/>
          </p:cNvSpPr>
          <p:nvPr/>
        </p:nvSpPr>
        <p:spPr>
          <a:xfrm>
            <a:off x="5454257" y="418022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39" name="Picture 3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45570" y="5198121"/>
            <a:ext cx="892470" cy="892470"/>
          </a:xfrm>
          <a:prstGeom prst="rect">
            <a:avLst/>
          </a:prstGeom>
        </p:spPr>
      </p:pic>
      <p:sp>
        <p:nvSpPr>
          <p:cNvPr id="40" name="Subtitle 1"/>
          <p:cNvSpPr txBox="1">
            <a:spLocks/>
          </p:cNvSpPr>
          <p:nvPr/>
        </p:nvSpPr>
        <p:spPr>
          <a:xfrm>
            <a:off x="5895831"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41" name="Picture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16369" y="3279278"/>
            <a:ext cx="883148" cy="883148"/>
          </a:xfrm>
          <a:prstGeom prst="rect">
            <a:avLst/>
          </a:prstGeom>
        </p:spPr>
      </p:pic>
      <p:pic>
        <p:nvPicPr>
          <p:cNvPr id="42" name="Picture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99426" y="5198121"/>
            <a:ext cx="892470" cy="892470"/>
          </a:xfrm>
          <a:prstGeom prst="rect">
            <a:avLst/>
          </a:prstGeom>
        </p:spPr>
      </p:pic>
      <p:sp>
        <p:nvSpPr>
          <p:cNvPr id="43" name="Subtitle 1"/>
          <p:cNvSpPr txBox="1">
            <a:spLocks/>
          </p:cNvSpPr>
          <p:nvPr/>
        </p:nvSpPr>
        <p:spPr>
          <a:xfrm>
            <a:off x="7184234"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44" name="Subtitle 1"/>
          <p:cNvSpPr txBox="1">
            <a:spLocks/>
          </p:cNvSpPr>
          <p:nvPr/>
        </p:nvSpPr>
        <p:spPr>
          <a:xfrm>
            <a:off x="8072043" y="418022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45" name="Picture 4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53282" y="5198121"/>
            <a:ext cx="892470" cy="892470"/>
          </a:xfrm>
          <a:prstGeom prst="rect">
            <a:avLst/>
          </a:prstGeom>
        </p:spPr>
      </p:pic>
      <p:sp>
        <p:nvSpPr>
          <p:cNvPr id="46" name="Subtitle 1"/>
          <p:cNvSpPr txBox="1">
            <a:spLocks/>
          </p:cNvSpPr>
          <p:nvPr/>
        </p:nvSpPr>
        <p:spPr>
          <a:xfrm>
            <a:off x="8513617"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cxnSp>
        <p:nvCxnSpPr>
          <p:cNvPr id="50" name="Straight Connector 49"/>
          <p:cNvCxnSpPr>
            <a:stCxn id="3" idx="0"/>
          </p:cNvCxnSpPr>
          <p:nvPr/>
        </p:nvCxnSpPr>
        <p:spPr>
          <a:xfrm flipV="1">
            <a:off x="2110334" y="2028620"/>
            <a:ext cx="2998391" cy="1250658"/>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V="1">
            <a:off x="4763945" y="2583952"/>
            <a:ext cx="344780" cy="695326"/>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6591300" y="2707922"/>
            <a:ext cx="92884" cy="571356"/>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7164245" y="2133942"/>
            <a:ext cx="2027651" cy="1312463"/>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a:endCxn id="5" idx="0"/>
          </p:cNvCxnSpPr>
          <p:nvPr/>
        </p:nvCxnSpPr>
        <p:spPr>
          <a:xfrm flipH="1">
            <a:off x="1222525" y="4528457"/>
            <a:ext cx="446235" cy="669664"/>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p:cNvCxnSpPr>
            <a:endCxn id="12" idx="0"/>
          </p:cNvCxnSpPr>
          <p:nvPr/>
        </p:nvCxnSpPr>
        <p:spPr>
          <a:xfrm>
            <a:off x="2136925" y="4528457"/>
            <a:ext cx="339456" cy="669664"/>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H="1">
            <a:off x="3778919" y="4574898"/>
            <a:ext cx="391087" cy="623223"/>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a:endCxn id="33" idx="0"/>
          </p:cNvCxnSpPr>
          <p:nvPr/>
        </p:nvCxnSpPr>
        <p:spPr>
          <a:xfrm>
            <a:off x="4643886" y="4590940"/>
            <a:ext cx="340207" cy="607181"/>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p:cNvCxnSpPr>
            <a:endCxn id="36" idx="0"/>
          </p:cNvCxnSpPr>
          <p:nvPr/>
        </p:nvCxnSpPr>
        <p:spPr>
          <a:xfrm flipH="1">
            <a:off x="6237949" y="4485860"/>
            <a:ext cx="366048" cy="712261"/>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p:cNvCxnSpPr>
            <a:endCxn id="39" idx="0"/>
          </p:cNvCxnSpPr>
          <p:nvPr/>
        </p:nvCxnSpPr>
        <p:spPr>
          <a:xfrm>
            <a:off x="7216629" y="4528457"/>
            <a:ext cx="275176" cy="669664"/>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a:endCxn id="42" idx="0"/>
          </p:cNvCxnSpPr>
          <p:nvPr/>
        </p:nvCxnSpPr>
        <p:spPr>
          <a:xfrm flipH="1">
            <a:off x="8745661" y="4528457"/>
            <a:ext cx="370708" cy="669664"/>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p:cNvCxnSpPr>
            <a:endCxn id="45" idx="0"/>
          </p:cNvCxnSpPr>
          <p:nvPr/>
        </p:nvCxnSpPr>
        <p:spPr>
          <a:xfrm>
            <a:off x="9789987" y="4528457"/>
            <a:ext cx="209530" cy="669664"/>
          </a:xfrm>
          <a:prstGeom prst="line">
            <a:avLst/>
          </a:prstGeom>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778298" y="5109382"/>
            <a:ext cx="9667454" cy="144223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48" name="Rectangle 47"/>
          <p:cNvSpPr/>
          <p:nvPr/>
        </p:nvSpPr>
        <p:spPr>
          <a:xfrm>
            <a:off x="8052177" y="955000"/>
            <a:ext cx="3989695" cy="1431808"/>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r>
              <a:rPr lang="en-US" sz="2400" dirty="0" smtClean="0">
                <a:solidFill>
                  <a:schemeClr val="tx1"/>
                </a:solidFill>
                <a:latin typeface="Cambria" panose="02040503050406030204" pitchFamily="18" charset="0"/>
              </a:rPr>
              <a:t>Manage asset in the center</a:t>
            </a:r>
          </a:p>
          <a:p>
            <a:pPr marL="285750" indent="-285750">
              <a:buFont typeface="Arial" panose="020B0604020202020204" pitchFamily="34" charset="0"/>
              <a:buChar char="•"/>
            </a:pPr>
            <a:r>
              <a:rPr lang="en-US" sz="2400" dirty="0" smtClean="0">
                <a:solidFill>
                  <a:schemeClr val="tx1"/>
                </a:solidFill>
                <a:latin typeface="Cambria" panose="02040503050406030204" pitchFamily="18" charset="0"/>
              </a:rPr>
              <a:t>Can be able to process request if assigned</a:t>
            </a:r>
            <a:endParaRPr lang="en-US" sz="2400" dirty="0">
              <a:solidFill>
                <a:schemeClr val="tx1"/>
              </a:solidFill>
              <a:latin typeface="Cambria" panose="02040503050406030204" pitchFamily="18" charset="0"/>
            </a:endParaRPr>
          </a:p>
        </p:txBody>
      </p:sp>
      <p:sp>
        <p:nvSpPr>
          <p:cNvPr id="49" name="Pentagon 48"/>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Role</a:t>
            </a:r>
            <a:endParaRPr lang="en-US" sz="2400" b="1" dirty="0">
              <a:effectLst>
                <a:outerShdw blurRad="38100" dist="38100" dir="2700000" algn="tl">
                  <a:srgbClr val="000000">
                    <a:alpha val="43137"/>
                  </a:srgbClr>
                </a:outerShdw>
              </a:effectLst>
              <a:latin typeface="Cambria" panose="02040503050406030204" pitchFamily="18" charset="0"/>
            </a:endParaRPr>
          </a:p>
        </p:txBody>
      </p:sp>
    </p:spTree>
    <p:extLst>
      <p:ext uri="{BB962C8B-B14F-4D97-AF65-F5344CB8AC3E}">
        <p14:creationId xmlns:p14="http://schemas.microsoft.com/office/powerpoint/2010/main" val="40831942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graphicFrame>
        <p:nvGraphicFramePr>
          <p:cNvPr id="14" name="Table 13"/>
          <p:cNvGraphicFramePr>
            <a:graphicFrameLocks noGrp="1"/>
          </p:cNvGraphicFramePr>
          <p:nvPr>
            <p:extLst>
              <p:ext uri="{D42A27DB-BD31-4B8C-83A1-F6EECF244321}">
                <p14:modId xmlns:p14="http://schemas.microsoft.com/office/powerpoint/2010/main" val="2459143587"/>
              </p:ext>
            </p:extLst>
          </p:nvPr>
        </p:nvGraphicFramePr>
        <p:xfrm>
          <a:off x="842682" y="1920935"/>
          <a:ext cx="4392706" cy="3825871"/>
        </p:xfrm>
        <a:graphic>
          <a:graphicData uri="http://schemas.openxmlformats.org/drawingml/2006/table">
            <a:tbl>
              <a:tblPr firstRow="1" bandRow="1">
                <a:tableStyleId>{21E4AEA4-8DFA-4A89-87EB-49C32662AFE0}</a:tableStyleId>
              </a:tblPr>
              <a:tblGrid>
                <a:gridCol w="4392706">
                  <a:extLst>
                    <a:ext uri="{9D8B030D-6E8A-4147-A177-3AD203B41FA5}">
                      <a16:colId xmlns:a16="http://schemas.microsoft.com/office/drawing/2014/main" val="24399424"/>
                    </a:ext>
                  </a:extLst>
                </a:gridCol>
              </a:tblGrid>
              <a:tr h="517465">
                <a:tc>
                  <a:txBody>
                    <a:bodyPr/>
                    <a:lstStyle/>
                    <a:p>
                      <a:pPr algn="ctr"/>
                      <a:r>
                        <a:rPr lang="en-US" sz="4400" dirty="0" smtClean="0">
                          <a:latin typeface="Cambria" panose="02040503050406030204" pitchFamily="18" charset="0"/>
                        </a:rPr>
                        <a:t>DEMO 1</a:t>
                      </a:r>
                      <a:endParaRPr lang="en-US" sz="4400" dirty="0">
                        <a:latin typeface="Cambria" panose="02040503050406030204" pitchFamily="18" charset="0"/>
                      </a:endParaRPr>
                    </a:p>
                  </a:txBody>
                  <a:tcPr/>
                </a:tc>
                <a:extLst>
                  <a:ext uri="{0D108BD9-81ED-4DB2-BD59-A6C34878D82A}">
                    <a16:rowId xmlns:a16="http://schemas.microsoft.com/office/drawing/2014/main" val="3198492218"/>
                  </a:ext>
                </a:extLst>
              </a:tr>
              <a:tr h="3063871">
                <a:tc>
                  <a:txBody>
                    <a:bodyPr/>
                    <a:lstStyle/>
                    <a:p>
                      <a:endParaRPr lang="en-US" sz="3600" dirty="0" smtClean="0">
                        <a:latin typeface="Cambria" panose="02040503050406030204" pitchFamily="18" charset="0"/>
                      </a:endParaRPr>
                    </a:p>
                    <a:p>
                      <a:pPr algn="ctr"/>
                      <a:r>
                        <a:rPr lang="en-US" sz="3600" dirty="0" smtClean="0">
                          <a:latin typeface="Cambria" panose="02040503050406030204" pitchFamily="18" charset="0"/>
                        </a:rPr>
                        <a:t>IP</a:t>
                      </a:r>
                      <a:r>
                        <a:rPr lang="en-US" sz="3600" baseline="0" dirty="0" smtClean="0">
                          <a:latin typeface="Cambria" panose="02040503050406030204" pitchFamily="18" charset="0"/>
                        </a:rPr>
                        <a:t> Address</a:t>
                      </a:r>
                    </a:p>
                    <a:p>
                      <a:pPr algn="ctr"/>
                      <a:r>
                        <a:rPr lang="en-US" sz="3600" baseline="0" dirty="0" smtClean="0">
                          <a:latin typeface="Cambria" panose="02040503050406030204" pitchFamily="18" charset="0"/>
                        </a:rPr>
                        <a:t>Rack</a:t>
                      </a:r>
                    </a:p>
                    <a:p>
                      <a:pPr algn="ctr"/>
                      <a:r>
                        <a:rPr lang="en-US" sz="3600" baseline="0" dirty="0" smtClean="0">
                          <a:latin typeface="Cambria" panose="02040503050406030204" pitchFamily="18" charset="0"/>
                        </a:rPr>
                        <a:t>Location</a:t>
                      </a:r>
                      <a:endParaRPr lang="en-US" sz="3600" dirty="0">
                        <a:latin typeface="Cambria" panose="02040503050406030204" pitchFamily="18" charset="0"/>
                      </a:endParaRPr>
                    </a:p>
                  </a:txBody>
                  <a:tcPr/>
                </a:tc>
                <a:extLst>
                  <a:ext uri="{0D108BD9-81ED-4DB2-BD59-A6C34878D82A}">
                    <a16:rowId xmlns:a16="http://schemas.microsoft.com/office/drawing/2014/main" val="2239403974"/>
                  </a:ext>
                </a:extLst>
              </a:tr>
            </a:tbl>
          </a:graphicData>
        </a:graphic>
      </p:graphicFrame>
      <p:graphicFrame>
        <p:nvGraphicFramePr>
          <p:cNvPr id="53" name="Table 52"/>
          <p:cNvGraphicFramePr>
            <a:graphicFrameLocks noGrp="1"/>
          </p:cNvGraphicFramePr>
          <p:nvPr>
            <p:extLst>
              <p:ext uri="{D42A27DB-BD31-4B8C-83A1-F6EECF244321}">
                <p14:modId xmlns:p14="http://schemas.microsoft.com/office/powerpoint/2010/main" val="4140785589"/>
              </p:ext>
            </p:extLst>
          </p:nvPr>
        </p:nvGraphicFramePr>
        <p:xfrm>
          <a:off x="6786282" y="1920934"/>
          <a:ext cx="4392706" cy="3825871"/>
        </p:xfrm>
        <a:graphic>
          <a:graphicData uri="http://schemas.openxmlformats.org/drawingml/2006/table">
            <a:tbl>
              <a:tblPr firstRow="1" bandRow="1">
                <a:tableStyleId>{21E4AEA4-8DFA-4A89-87EB-49C32662AFE0}</a:tableStyleId>
              </a:tblPr>
              <a:tblGrid>
                <a:gridCol w="4392706">
                  <a:extLst>
                    <a:ext uri="{9D8B030D-6E8A-4147-A177-3AD203B41FA5}">
                      <a16:colId xmlns:a16="http://schemas.microsoft.com/office/drawing/2014/main" val="24399424"/>
                    </a:ext>
                  </a:extLst>
                </a:gridCol>
              </a:tblGrid>
              <a:tr h="517465">
                <a:tc>
                  <a:txBody>
                    <a:bodyPr/>
                    <a:lstStyle/>
                    <a:p>
                      <a:pPr algn="ctr"/>
                      <a:r>
                        <a:rPr lang="en-US" sz="4400" dirty="0" smtClean="0">
                          <a:latin typeface="Cambria" panose="02040503050406030204" pitchFamily="18" charset="0"/>
                        </a:rPr>
                        <a:t>DEMO 2</a:t>
                      </a:r>
                      <a:endParaRPr lang="en-US" sz="4400" dirty="0">
                        <a:latin typeface="Cambria" panose="02040503050406030204" pitchFamily="18" charset="0"/>
                      </a:endParaRPr>
                    </a:p>
                  </a:txBody>
                  <a:tcPr/>
                </a:tc>
                <a:extLst>
                  <a:ext uri="{0D108BD9-81ED-4DB2-BD59-A6C34878D82A}">
                    <a16:rowId xmlns:a16="http://schemas.microsoft.com/office/drawing/2014/main" val="3198492218"/>
                  </a:ext>
                </a:extLst>
              </a:tr>
              <a:tr h="3063871">
                <a:tc>
                  <a:txBody>
                    <a:bodyPr/>
                    <a:lstStyle/>
                    <a:p>
                      <a:endParaRPr lang="en-US" sz="3600" dirty="0" smtClean="0">
                        <a:latin typeface="Cambria" panose="02040503050406030204" pitchFamily="18" charset="0"/>
                      </a:endParaRPr>
                    </a:p>
                    <a:p>
                      <a:pPr algn="ctr"/>
                      <a:r>
                        <a:rPr lang="en-US" sz="3600" dirty="0" smtClean="0">
                          <a:latin typeface="Cambria" panose="02040503050406030204" pitchFamily="18" charset="0"/>
                        </a:rPr>
                        <a:t>Offline</a:t>
                      </a:r>
                      <a:r>
                        <a:rPr lang="en-US" sz="3600" baseline="0" dirty="0" smtClean="0">
                          <a:latin typeface="Cambria" panose="02040503050406030204" pitchFamily="18" charset="0"/>
                        </a:rPr>
                        <a:t> request</a:t>
                      </a:r>
                    </a:p>
                    <a:p>
                      <a:pPr algn="ctr"/>
                      <a:r>
                        <a:rPr lang="en-US" sz="3600" baseline="0" dirty="0" smtClean="0">
                          <a:latin typeface="Cambria" panose="02040503050406030204" pitchFamily="18" charset="0"/>
                        </a:rPr>
                        <a:t>Online request</a:t>
                      </a:r>
                      <a:endParaRPr lang="en-US" sz="3600" dirty="0">
                        <a:latin typeface="Cambria" panose="02040503050406030204" pitchFamily="18" charset="0"/>
                      </a:endParaRPr>
                    </a:p>
                  </a:txBody>
                  <a:tcPr/>
                </a:tc>
                <a:extLst>
                  <a:ext uri="{0D108BD9-81ED-4DB2-BD59-A6C34878D82A}">
                    <a16:rowId xmlns:a16="http://schemas.microsoft.com/office/drawing/2014/main" val="2239403974"/>
                  </a:ext>
                </a:extLst>
              </a:tr>
            </a:tbl>
          </a:graphicData>
        </a:graphic>
      </p:graphicFrame>
    </p:spTree>
    <p:extLst>
      <p:ext uri="{BB962C8B-B14F-4D97-AF65-F5344CB8AC3E}">
        <p14:creationId xmlns:p14="http://schemas.microsoft.com/office/powerpoint/2010/main" val="15710030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Rack</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05514" y="1103086"/>
            <a:ext cx="4096657" cy="5462209"/>
          </a:xfrm>
          <a:prstGeom prst="rect">
            <a:avLst/>
          </a:prstGeom>
        </p:spPr>
      </p:pic>
      <p:cxnSp>
        <p:nvCxnSpPr>
          <p:cNvPr id="7" name="Straight Arrow Connector 6"/>
          <p:cNvCxnSpPr/>
          <p:nvPr/>
        </p:nvCxnSpPr>
        <p:spPr>
          <a:xfrm>
            <a:off x="4579258" y="1442598"/>
            <a:ext cx="50799" cy="471145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4579259" y="1442598"/>
            <a:ext cx="1386112" cy="0"/>
          </a:xfrm>
          <a:prstGeom prst="line">
            <a:avLst/>
          </a:prstGeom>
          <a:ln>
            <a:prstDash val="dash"/>
          </a:ln>
        </p:spPr>
        <p:style>
          <a:lnRef idx="1">
            <a:schemeClr val="accent2"/>
          </a:lnRef>
          <a:fillRef idx="0">
            <a:schemeClr val="accent2"/>
          </a:fillRef>
          <a:effectRef idx="0">
            <a:schemeClr val="accent2"/>
          </a:effectRef>
          <a:fontRef idx="minor">
            <a:schemeClr val="tx1"/>
          </a:fontRef>
        </p:style>
      </p:cxnSp>
      <p:cxnSp>
        <p:nvCxnSpPr>
          <p:cNvPr id="15" name="Straight Connector 14"/>
          <p:cNvCxnSpPr/>
          <p:nvPr/>
        </p:nvCxnSpPr>
        <p:spPr>
          <a:xfrm flipH="1">
            <a:off x="4630057" y="6154057"/>
            <a:ext cx="478972" cy="0"/>
          </a:xfrm>
          <a:prstGeom prst="line">
            <a:avLst/>
          </a:prstGeom>
          <a:ln>
            <a:prstDash val="dash"/>
          </a:ln>
        </p:spPr>
        <p:style>
          <a:lnRef idx="1">
            <a:schemeClr val="accent2"/>
          </a:lnRef>
          <a:fillRef idx="0">
            <a:schemeClr val="accent2"/>
          </a:fillRef>
          <a:effectRef idx="0">
            <a:schemeClr val="accent2"/>
          </a:effectRef>
          <a:fontRef idx="minor">
            <a:schemeClr val="tx1"/>
          </a:fontRef>
        </p:style>
      </p:cxnSp>
      <p:sp>
        <p:nvSpPr>
          <p:cNvPr id="17" name="Subtitle 1"/>
          <p:cNvSpPr>
            <a:spLocks noGrp="1"/>
          </p:cNvSpPr>
          <p:nvPr>
            <p:ph type="subTitle" idx="1"/>
          </p:nvPr>
        </p:nvSpPr>
        <p:spPr>
          <a:xfrm>
            <a:off x="2719614" y="2967451"/>
            <a:ext cx="2971800" cy="588962"/>
          </a:xfrm>
        </p:spPr>
        <p:txBody>
          <a:bodyPr/>
          <a:lstStyle/>
          <a:p>
            <a:r>
              <a:rPr lang="en-US" dirty="0" smtClean="0">
                <a:latin typeface="Cambria" panose="02040503050406030204" pitchFamily="18" charset="0"/>
              </a:rPr>
              <a:t>42U</a:t>
            </a:r>
            <a:endParaRPr lang="en-US" dirty="0">
              <a:latin typeface="Cambria" panose="02040503050406030204" pitchFamily="18" charset="0"/>
            </a:endParaRPr>
          </a:p>
        </p:txBody>
      </p:sp>
      <p:sp>
        <p:nvSpPr>
          <p:cNvPr id="18" name="Subtitle 1"/>
          <p:cNvSpPr txBox="1">
            <a:spLocks/>
          </p:cNvSpPr>
          <p:nvPr/>
        </p:nvSpPr>
        <p:spPr>
          <a:xfrm>
            <a:off x="0" y="5976333"/>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latin typeface="Cambria" panose="02040503050406030204" pitchFamily="18" charset="0"/>
            </a:endParaRPr>
          </a:p>
        </p:txBody>
      </p:sp>
      <p:sp>
        <p:nvSpPr>
          <p:cNvPr id="19" name="Oval 18"/>
          <p:cNvSpPr/>
          <p:nvPr/>
        </p:nvSpPr>
        <p:spPr>
          <a:xfrm>
            <a:off x="6879772" y="5409065"/>
            <a:ext cx="602343" cy="567268"/>
          </a:xfrm>
          <a:prstGeom prst="ellipse">
            <a:avLst/>
          </a:prstGeom>
          <a:noFill/>
          <a:ln w="5080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6923314" y="4506685"/>
            <a:ext cx="449943" cy="429490"/>
          </a:xfrm>
          <a:prstGeom prst="ellipse">
            <a:avLst/>
          </a:prstGeom>
          <a:noFill/>
          <a:ln w="5080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6945085" y="2242459"/>
            <a:ext cx="319315" cy="304800"/>
          </a:xfrm>
          <a:prstGeom prst="ellipse">
            <a:avLst/>
          </a:prstGeom>
          <a:noFill/>
          <a:ln w="5080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Elbow Connector 22"/>
          <p:cNvCxnSpPr>
            <a:stCxn id="21" idx="0"/>
          </p:cNvCxnSpPr>
          <p:nvPr/>
        </p:nvCxnSpPr>
        <p:spPr>
          <a:xfrm rot="5400000" flipH="1" flipV="1">
            <a:off x="7971185" y="982559"/>
            <a:ext cx="393458" cy="2126343"/>
          </a:xfrm>
          <a:prstGeom prst="bentConnector2">
            <a:avLst/>
          </a:prstGeom>
          <a:ln w="19050"/>
        </p:spPr>
        <p:style>
          <a:lnRef idx="1">
            <a:schemeClr val="accent1"/>
          </a:lnRef>
          <a:fillRef idx="0">
            <a:schemeClr val="accent1"/>
          </a:fillRef>
          <a:effectRef idx="0">
            <a:schemeClr val="accent1"/>
          </a:effectRef>
          <a:fontRef idx="minor">
            <a:schemeClr val="tx1"/>
          </a:fontRef>
        </p:style>
      </p:cxnSp>
      <p:sp>
        <p:nvSpPr>
          <p:cNvPr id="25" name="Subtitle 1"/>
          <p:cNvSpPr txBox="1">
            <a:spLocks/>
          </p:cNvSpPr>
          <p:nvPr/>
        </p:nvSpPr>
        <p:spPr>
          <a:xfrm>
            <a:off x="9075963" y="1653497"/>
            <a:ext cx="1326243"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1U</a:t>
            </a:r>
            <a:endParaRPr lang="en-US" dirty="0">
              <a:latin typeface="Cambria" panose="02040503050406030204" pitchFamily="18" charset="0"/>
            </a:endParaRPr>
          </a:p>
        </p:txBody>
      </p:sp>
      <p:sp>
        <p:nvSpPr>
          <p:cNvPr id="26" name="Subtitle 1"/>
          <p:cNvSpPr txBox="1">
            <a:spLocks/>
          </p:cNvSpPr>
          <p:nvPr/>
        </p:nvSpPr>
        <p:spPr>
          <a:xfrm>
            <a:off x="9295492" y="4506685"/>
            <a:ext cx="742043"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2U</a:t>
            </a:r>
            <a:endParaRPr lang="en-US" dirty="0">
              <a:latin typeface="Cambria" panose="02040503050406030204" pitchFamily="18" charset="0"/>
            </a:endParaRPr>
          </a:p>
        </p:txBody>
      </p:sp>
      <p:sp>
        <p:nvSpPr>
          <p:cNvPr id="27" name="Subtitle 1"/>
          <p:cNvSpPr txBox="1">
            <a:spLocks/>
          </p:cNvSpPr>
          <p:nvPr/>
        </p:nvSpPr>
        <p:spPr>
          <a:xfrm>
            <a:off x="9280976" y="6134707"/>
            <a:ext cx="928915"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4U</a:t>
            </a:r>
            <a:endParaRPr lang="en-US" dirty="0">
              <a:latin typeface="Cambria" panose="02040503050406030204" pitchFamily="18" charset="0"/>
            </a:endParaRPr>
          </a:p>
        </p:txBody>
      </p:sp>
      <p:cxnSp>
        <p:nvCxnSpPr>
          <p:cNvPr id="28" name="Elbow Connector 27"/>
          <p:cNvCxnSpPr>
            <a:stCxn id="20" idx="6"/>
          </p:cNvCxnSpPr>
          <p:nvPr/>
        </p:nvCxnSpPr>
        <p:spPr>
          <a:xfrm flipV="1">
            <a:off x="7373257" y="4717144"/>
            <a:ext cx="2002972" cy="4286"/>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cxnSp>
        <p:nvCxnSpPr>
          <p:cNvPr id="32" name="Elbow Connector 31"/>
          <p:cNvCxnSpPr/>
          <p:nvPr/>
        </p:nvCxnSpPr>
        <p:spPr>
          <a:xfrm>
            <a:off x="7180943" y="5991988"/>
            <a:ext cx="2340428" cy="423326"/>
          </a:xfrm>
          <a:prstGeom prst="bentConnector3">
            <a:avLst>
              <a:gd name="adj1" fmla="val 388"/>
            </a:avLst>
          </a:prstGeom>
          <a:ln w="19050"/>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577375" y="2394859"/>
            <a:ext cx="2208935" cy="1122947"/>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Cambria" panose="02040503050406030204" pitchFamily="18" charset="0"/>
              </a:rPr>
              <a:t>1U = 4,45 </a:t>
            </a:r>
            <a:r>
              <a:rPr lang="en-US" sz="2400" dirty="0" smtClean="0">
                <a:solidFill>
                  <a:schemeClr val="tx1"/>
                </a:solidFill>
                <a:latin typeface="Cambria" panose="02040503050406030204" pitchFamily="18" charset="0"/>
              </a:rPr>
              <a:t>cm</a:t>
            </a:r>
            <a:endParaRPr lang="en-US" sz="2400" dirty="0">
              <a:solidFill>
                <a:schemeClr val="tx1"/>
              </a:solidFill>
              <a:latin typeface="Cambria" panose="02040503050406030204" pitchFamily="18" charset="0"/>
            </a:endParaRPr>
          </a:p>
        </p:txBody>
      </p:sp>
    </p:spTree>
    <p:extLst>
      <p:ext uri="{BB962C8B-B14F-4D97-AF65-F5344CB8AC3E}">
        <p14:creationId xmlns:p14="http://schemas.microsoft.com/office/powerpoint/2010/main" val="12146610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Rack</a:t>
            </a:r>
            <a:endParaRPr lang="en-US" sz="2400" b="1" dirty="0">
              <a:effectLst>
                <a:outerShdw blurRad="38100" dist="38100" dir="2700000" algn="tl">
                  <a:srgbClr val="000000">
                    <a:alpha val="43137"/>
                  </a:srgbClr>
                </a:outerShdw>
              </a:effectLst>
              <a:latin typeface="Cambria" panose="02040503050406030204" pitchFamily="18" charset="0"/>
            </a:endParaRPr>
          </a:p>
        </p:txBody>
      </p:sp>
      <p:sp>
        <p:nvSpPr>
          <p:cNvPr id="17" name="Subtitle 1"/>
          <p:cNvSpPr>
            <a:spLocks noGrp="1"/>
          </p:cNvSpPr>
          <p:nvPr>
            <p:ph type="subTitle" idx="1"/>
          </p:nvPr>
        </p:nvSpPr>
        <p:spPr>
          <a:xfrm>
            <a:off x="2185071" y="3020897"/>
            <a:ext cx="2014348" cy="588962"/>
          </a:xfrm>
        </p:spPr>
        <p:txBody>
          <a:bodyPr>
            <a:normAutofit/>
          </a:bodyPr>
          <a:lstStyle/>
          <a:p>
            <a:r>
              <a:rPr lang="en-US" dirty="0" smtClean="0">
                <a:latin typeface="Cambria" panose="02040503050406030204" pitchFamily="18" charset="0"/>
              </a:rPr>
              <a:t>Rent a rack</a:t>
            </a:r>
            <a:endParaRPr lang="en-US" dirty="0">
              <a:latin typeface="Cambria" panose="02040503050406030204" pitchFamily="18" charset="0"/>
            </a:endParaRPr>
          </a:p>
        </p:txBody>
      </p:sp>
      <p:sp>
        <p:nvSpPr>
          <p:cNvPr id="18" name="Subtitle 1"/>
          <p:cNvSpPr txBox="1">
            <a:spLocks/>
          </p:cNvSpPr>
          <p:nvPr/>
        </p:nvSpPr>
        <p:spPr>
          <a:xfrm>
            <a:off x="0" y="5976333"/>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latin typeface="Cambria" panose="02040503050406030204" pitchFamily="18" charset="0"/>
            </a:endParaRPr>
          </a:p>
        </p:txBody>
      </p:sp>
      <p:pic>
        <p:nvPicPr>
          <p:cNvPr id="29" name="Picture 2" descr="https://www.racksolutions.com/media/catalog/product/cache/16/image/296x/5e06319eda06f020e43594a9c230972d/1/5/151-9.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0955" y="2284510"/>
            <a:ext cx="2145304" cy="2198783"/>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3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5775" y="2720022"/>
            <a:ext cx="1327760" cy="1327760"/>
          </a:xfrm>
          <a:prstGeom prst="rect">
            <a:avLst/>
          </a:prstGeom>
        </p:spPr>
      </p:pic>
      <p:cxnSp>
        <p:nvCxnSpPr>
          <p:cNvPr id="33" name="Straight Arrow Connector 32"/>
          <p:cNvCxnSpPr>
            <a:stCxn id="31" idx="3"/>
            <a:endCxn id="29" idx="1"/>
          </p:cNvCxnSpPr>
          <p:nvPr/>
        </p:nvCxnSpPr>
        <p:spPr>
          <a:xfrm>
            <a:off x="1813535" y="3383902"/>
            <a:ext cx="2757420"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37880" y="2215986"/>
            <a:ext cx="1832656" cy="2335829"/>
          </a:xfrm>
          <a:prstGeom prst="rect">
            <a:avLst/>
          </a:prstGeom>
        </p:spPr>
      </p:pic>
      <p:sp>
        <p:nvSpPr>
          <p:cNvPr id="41" name="Subtitle 1"/>
          <p:cNvSpPr txBox="1">
            <a:spLocks/>
          </p:cNvSpPr>
          <p:nvPr/>
        </p:nvSpPr>
        <p:spPr>
          <a:xfrm>
            <a:off x="6702356" y="2993794"/>
            <a:ext cx="2636779"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Place their servers</a:t>
            </a:r>
            <a:endParaRPr lang="en-US" dirty="0">
              <a:latin typeface="Cambria" panose="02040503050406030204" pitchFamily="18" charset="0"/>
            </a:endParaRPr>
          </a:p>
        </p:txBody>
      </p:sp>
      <p:cxnSp>
        <p:nvCxnSpPr>
          <p:cNvPr id="42" name="Straight Arrow Connector 41"/>
          <p:cNvCxnSpPr/>
          <p:nvPr/>
        </p:nvCxnSpPr>
        <p:spPr>
          <a:xfrm>
            <a:off x="6465364" y="3383902"/>
            <a:ext cx="311076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50934006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IP Address</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02922" y="1103085"/>
            <a:ext cx="4096657" cy="5462209"/>
          </a:xfrm>
          <a:prstGeom prst="rect">
            <a:avLst/>
          </a:prstGeom>
        </p:spPr>
      </p:pic>
      <p:sp>
        <p:nvSpPr>
          <p:cNvPr id="20" name="Oval 19"/>
          <p:cNvSpPr/>
          <p:nvPr/>
        </p:nvSpPr>
        <p:spPr>
          <a:xfrm>
            <a:off x="10060324" y="4550694"/>
            <a:ext cx="449943" cy="429490"/>
          </a:xfrm>
          <a:prstGeom prst="ellipse">
            <a:avLst/>
          </a:prstGeom>
          <a:noFill/>
          <a:ln w="5080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43717" y="1848999"/>
            <a:ext cx="3987652" cy="3987652"/>
          </a:xfrm>
          <a:prstGeom prst="rect">
            <a:avLst/>
          </a:prstGeom>
        </p:spPr>
      </p:pic>
      <p:sp>
        <p:nvSpPr>
          <p:cNvPr id="3" name="Rectangle 2"/>
          <p:cNvSpPr/>
          <p:nvPr/>
        </p:nvSpPr>
        <p:spPr>
          <a:xfrm>
            <a:off x="2896956" y="3918856"/>
            <a:ext cx="802433" cy="2612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t>IP Address</a:t>
            </a:r>
            <a:r>
              <a:rPr lang="en-US" sz="800" dirty="0"/>
              <a:t>: 116.193.73.8</a:t>
            </a:r>
          </a:p>
        </p:txBody>
      </p:sp>
      <p:cxnSp>
        <p:nvCxnSpPr>
          <p:cNvPr id="7" name="Elbow Connector 6"/>
          <p:cNvCxnSpPr>
            <a:stCxn id="20" idx="2"/>
          </p:cNvCxnSpPr>
          <p:nvPr/>
        </p:nvCxnSpPr>
        <p:spPr>
          <a:xfrm rot="10800000">
            <a:off x="6081486" y="3865469"/>
            <a:ext cx="3978838" cy="899970"/>
          </a:xfrm>
          <a:prstGeom prst="bentConnector3">
            <a:avLst>
              <a:gd name="adj1" fmla="val 67145"/>
            </a:avLst>
          </a:prstGeom>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2691682" y="3496618"/>
            <a:ext cx="1195357" cy="1093351"/>
          </a:xfrm>
          <a:prstGeom prst="ellipse">
            <a:avLst/>
          </a:prstGeom>
          <a:noFill/>
          <a:ln w="5080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Elbow Connector 11"/>
          <p:cNvCxnSpPr>
            <a:stCxn id="27" idx="0"/>
            <a:endCxn id="31" idx="1"/>
          </p:cNvCxnSpPr>
          <p:nvPr/>
        </p:nvCxnSpPr>
        <p:spPr>
          <a:xfrm rot="5400000" flipH="1" flipV="1">
            <a:off x="2671519" y="2025346"/>
            <a:ext cx="2089115" cy="853431"/>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4142792" y="1180750"/>
            <a:ext cx="3433665" cy="453506"/>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Cambria" panose="02040503050406030204" pitchFamily="18" charset="0"/>
              </a:rPr>
              <a:t>Default IP</a:t>
            </a:r>
            <a:r>
              <a:rPr lang="en-US" sz="2400" dirty="0">
                <a:solidFill>
                  <a:schemeClr val="tx1"/>
                </a:solidFill>
                <a:latin typeface="Cambria" panose="02040503050406030204" pitchFamily="18" charset="0"/>
              </a:rPr>
              <a:t>: </a:t>
            </a:r>
            <a:r>
              <a:rPr lang="en-US" sz="1600" dirty="0">
                <a:solidFill>
                  <a:schemeClr val="tx1"/>
                </a:solidFill>
                <a:latin typeface="Cambria" panose="02040503050406030204" pitchFamily="18" charset="0"/>
              </a:rPr>
              <a:t>116.193.73.8 </a:t>
            </a:r>
          </a:p>
        </p:txBody>
      </p:sp>
      <p:sp>
        <p:nvSpPr>
          <p:cNvPr id="38" name="Rectangle 37"/>
          <p:cNvSpPr/>
          <p:nvPr/>
        </p:nvSpPr>
        <p:spPr>
          <a:xfrm>
            <a:off x="4141992" y="1921188"/>
            <a:ext cx="3433665" cy="1575429"/>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Cambria" panose="02040503050406030204" pitchFamily="18" charset="0"/>
              </a:rPr>
              <a:t>Other assigned IPs are in the same range:</a:t>
            </a:r>
          </a:p>
          <a:p>
            <a:pPr algn="ctr"/>
            <a:r>
              <a:rPr lang="en-US" sz="1600" dirty="0" smtClean="0">
                <a:solidFill>
                  <a:schemeClr val="tx1"/>
                </a:solidFill>
                <a:latin typeface="Cambria" panose="02040503050406030204" pitchFamily="18" charset="0"/>
              </a:rPr>
              <a:t>116.193.73.15</a:t>
            </a:r>
          </a:p>
          <a:p>
            <a:pPr algn="ctr"/>
            <a:r>
              <a:rPr lang="en-US" sz="1600" dirty="0" smtClean="0">
                <a:solidFill>
                  <a:schemeClr val="tx1"/>
                </a:solidFill>
                <a:latin typeface="Cambria" panose="02040503050406030204" pitchFamily="18" charset="0"/>
              </a:rPr>
              <a:t>116.193.73.16</a:t>
            </a:r>
          </a:p>
          <a:p>
            <a:pPr algn="ctr"/>
            <a:r>
              <a:rPr lang="en-US" sz="1600" dirty="0">
                <a:solidFill>
                  <a:schemeClr val="tx1"/>
                </a:solidFill>
                <a:latin typeface="Cambria" panose="02040503050406030204" pitchFamily="18" charset="0"/>
              </a:rPr>
              <a:t>116.193.73.36</a:t>
            </a:r>
          </a:p>
        </p:txBody>
      </p:sp>
    </p:spTree>
    <p:extLst>
      <p:ext uri="{BB962C8B-B14F-4D97-AF65-F5344CB8AC3E}">
        <p14:creationId xmlns:p14="http://schemas.microsoft.com/office/powerpoint/2010/main" val="332971582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IP Address</a:t>
            </a:r>
            <a:endParaRPr lang="en-US" sz="2400" b="1" dirty="0">
              <a:effectLst>
                <a:outerShdw blurRad="38100" dist="38100" dir="2700000" algn="tl">
                  <a:srgbClr val="000000">
                    <a:alpha val="43137"/>
                  </a:srgbClr>
                </a:outerShdw>
              </a:effectLst>
              <a:latin typeface="Cambria" panose="02040503050406030204" pitchFamily="18" charset="0"/>
            </a:endParaRPr>
          </a:p>
        </p:txBody>
      </p:sp>
      <p:sp>
        <p:nvSpPr>
          <p:cNvPr id="5" name="Subtitle 8"/>
          <p:cNvSpPr>
            <a:spLocks noGrp="1"/>
          </p:cNvSpPr>
          <p:nvPr>
            <p:ph type="subTitle" idx="1"/>
          </p:nvPr>
        </p:nvSpPr>
        <p:spPr>
          <a:xfrm>
            <a:off x="877077" y="1530220"/>
            <a:ext cx="10506269" cy="4870580"/>
          </a:xfrm>
        </p:spPr>
        <p:txBody>
          <a:bodyPr>
            <a:normAutofit/>
          </a:bodyPr>
          <a:lstStyle/>
          <a:p>
            <a:pPr algn="l"/>
            <a:r>
              <a:rPr lang="en-US" sz="3500" dirty="0" smtClean="0">
                <a:latin typeface="Cambria" panose="02040503050406030204" pitchFamily="18" charset="0"/>
              </a:rPr>
              <a:t>			Datacenter buys IP Address by range. </a:t>
            </a:r>
          </a:p>
          <a:p>
            <a:pPr algn="l"/>
            <a:r>
              <a:rPr lang="en-US" sz="3500" dirty="0" smtClean="0">
                <a:latin typeface="Cambria" panose="02040503050406030204" pitchFamily="18" charset="0"/>
              </a:rPr>
              <a:t>Example: 120.72.85.0/26</a:t>
            </a:r>
          </a:p>
          <a:p>
            <a:pPr marL="1444625" lvl="3" indent="-1444625" algn="l"/>
            <a:r>
              <a:rPr lang="en-US" sz="3500" dirty="0">
                <a:latin typeface="Cambria" panose="02040503050406030204" pitchFamily="18" charset="0"/>
              </a:rPr>
              <a:t>With </a:t>
            </a:r>
            <a:r>
              <a:rPr lang="en-US" sz="3500" dirty="0" err="1">
                <a:latin typeface="Cambria" panose="02040503050406030204" pitchFamily="18" charset="0"/>
              </a:rPr>
              <a:t>netmask</a:t>
            </a:r>
            <a:r>
              <a:rPr lang="en-US" sz="3500" dirty="0">
                <a:latin typeface="Cambria" panose="02040503050406030204" pitchFamily="18" charset="0"/>
              </a:rPr>
              <a:t> 26</a:t>
            </a:r>
            <a:r>
              <a:rPr lang="en-US" sz="3500" dirty="0" smtClean="0">
                <a:latin typeface="Cambria" panose="02040503050406030204" pitchFamily="18" charset="0"/>
              </a:rPr>
              <a:t>, </a:t>
            </a:r>
            <a:r>
              <a:rPr lang="en-US" sz="3500" dirty="0" err="1" smtClean="0">
                <a:latin typeface="Cambria" panose="02040503050406030204" pitchFamily="18" charset="0"/>
              </a:rPr>
              <a:t>subnetmask</a:t>
            </a:r>
            <a:r>
              <a:rPr lang="en-US" sz="3500" dirty="0" smtClean="0">
                <a:latin typeface="Cambria" panose="02040503050406030204" pitchFamily="18" charset="0"/>
              </a:rPr>
              <a:t>: 255.255.255.192:</a:t>
            </a:r>
          </a:p>
          <a:p>
            <a:pPr marL="1444625" lvl="3" indent="-1444625" algn="l"/>
            <a:r>
              <a:rPr lang="en-US" sz="3500" dirty="0" smtClean="0">
                <a:latin typeface="Cambria" panose="02040503050406030204" pitchFamily="18" charset="0"/>
              </a:rPr>
              <a:t>We have </a:t>
            </a:r>
            <a:r>
              <a:rPr lang="en-US" sz="3500" dirty="0">
                <a:latin typeface="Cambria" panose="02040503050406030204" pitchFamily="18" charset="0"/>
              </a:rPr>
              <a:t>4 ranges of IP:</a:t>
            </a:r>
          </a:p>
          <a:p>
            <a:pPr marL="1444752" lvl="3" algn="l"/>
            <a:r>
              <a:rPr lang="en-US" sz="3500" dirty="0">
                <a:latin typeface="Cambria" panose="02040503050406030204" pitchFamily="18" charset="0"/>
              </a:rPr>
              <a:t>Range 1: </a:t>
            </a:r>
            <a:r>
              <a:rPr lang="en-US" sz="3500" dirty="0" smtClean="0">
                <a:latin typeface="Cambria" panose="02040503050406030204" pitchFamily="18" charset="0"/>
              </a:rPr>
              <a:t>120.72.85.0 </a:t>
            </a:r>
            <a:r>
              <a:rPr lang="en-US" sz="3500" dirty="0">
                <a:latin typeface="Cambria" panose="02040503050406030204" pitchFamily="18" charset="0"/>
              </a:rPr>
              <a:t>-&gt; </a:t>
            </a:r>
            <a:r>
              <a:rPr lang="en-US" sz="3500" dirty="0" smtClean="0">
                <a:latin typeface="Cambria" panose="02040503050406030204" pitchFamily="18" charset="0"/>
              </a:rPr>
              <a:t>120.72.85.63</a:t>
            </a:r>
            <a:endParaRPr lang="en-US" sz="3500" dirty="0">
              <a:latin typeface="Cambria" panose="02040503050406030204" pitchFamily="18" charset="0"/>
            </a:endParaRPr>
          </a:p>
          <a:p>
            <a:pPr marL="1444752" lvl="3" algn="l"/>
            <a:r>
              <a:rPr lang="en-US" sz="3500" dirty="0">
                <a:latin typeface="Cambria" panose="02040503050406030204" pitchFamily="18" charset="0"/>
              </a:rPr>
              <a:t>Range 2: …………….. .64 -&gt;……………. .127</a:t>
            </a:r>
          </a:p>
          <a:p>
            <a:pPr marL="1444752" lvl="3" algn="l"/>
            <a:r>
              <a:rPr lang="en-US" sz="3500" dirty="0">
                <a:latin typeface="Cambria" panose="02040503050406030204" pitchFamily="18" charset="0"/>
              </a:rPr>
              <a:t>Range 3: …………….. .128 -&gt;………….. .191</a:t>
            </a:r>
          </a:p>
          <a:p>
            <a:pPr marL="1444752" lvl="3" algn="l"/>
            <a:r>
              <a:rPr lang="en-US" sz="3500" dirty="0">
                <a:latin typeface="Cambria" panose="02040503050406030204" pitchFamily="18" charset="0"/>
              </a:rPr>
              <a:t>Range 4: …………….. 192 -&gt; ………….. .255</a:t>
            </a:r>
          </a:p>
          <a:p>
            <a:pPr algn="l"/>
            <a:endParaRPr lang="en-US" sz="4400" dirty="0">
              <a:latin typeface="Cambria" panose="02040503050406030204" pitchFamily="18" charset="0"/>
            </a:endParaRPr>
          </a:p>
        </p:txBody>
      </p:sp>
    </p:spTree>
    <p:extLst>
      <p:ext uri="{BB962C8B-B14F-4D97-AF65-F5344CB8AC3E}">
        <p14:creationId xmlns:p14="http://schemas.microsoft.com/office/powerpoint/2010/main" val="19582467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9262" y="1684469"/>
            <a:ext cx="9144000" cy="3943595"/>
          </a:xfrm>
        </p:spPr>
        <p:txBody>
          <a:bodyPr>
            <a:noAutofit/>
          </a:bodyPr>
          <a:lstStyle/>
          <a:p>
            <a:pPr marL="457200" indent="-457200" algn="l">
              <a:buAutoNum type="arabicPeriod"/>
            </a:pPr>
            <a:r>
              <a:rPr lang="en-US" sz="3600" b="1" dirty="0" smtClean="0">
                <a:latin typeface="Cambria" panose="02040503050406030204" pitchFamily="18" charset="0"/>
              </a:rPr>
              <a:t>  Current Situation</a:t>
            </a:r>
          </a:p>
          <a:p>
            <a:pPr marL="457200" indent="-457200" algn="l">
              <a:buAutoNum type="arabicPeriod"/>
            </a:pPr>
            <a:r>
              <a:rPr lang="en-US" sz="3600" b="1" dirty="0" smtClean="0">
                <a:latin typeface="Cambria" panose="02040503050406030204" pitchFamily="18" charset="0"/>
              </a:rPr>
              <a:t>  Solution </a:t>
            </a:r>
          </a:p>
          <a:p>
            <a:pPr marL="457200" indent="-457200" algn="l">
              <a:buAutoNum type="arabicPeriod"/>
            </a:pPr>
            <a:r>
              <a:rPr lang="en-US" sz="3600" b="1" dirty="0" smtClean="0">
                <a:latin typeface="Cambria" panose="02040503050406030204" pitchFamily="18" charset="0"/>
              </a:rPr>
              <a:t>  Demonstration</a:t>
            </a:r>
          </a:p>
          <a:p>
            <a:pPr marL="457200" indent="-457200" algn="l">
              <a:buAutoNum type="arabicPeriod"/>
            </a:pPr>
            <a:r>
              <a:rPr lang="en-US" sz="3600" b="1" dirty="0">
                <a:latin typeface="Cambria" panose="02040503050406030204" pitchFamily="18" charset="0"/>
              </a:rPr>
              <a:t> </a:t>
            </a:r>
            <a:r>
              <a:rPr lang="en-US" sz="3600" b="1" dirty="0" smtClean="0">
                <a:latin typeface="Cambria" panose="02040503050406030204" pitchFamily="18" charset="0"/>
              </a:rPr>
              <a:t> Advantages and Disadvantages</a:t>
            </a:r>
          </a:p>
          <a:p>
            <a:pPr marL="457200" indent="-457200" algn="l">
              <a:buAutoNum type="arabicPeriod"/>
            </a:pPr>
            <a:r>
              <a:rPr lang="en-US" sz="3600" b="1" dirty="0" smtClean="0">
                <a:latin typeface="Cambria" panose="02040503050406030204" pitchFamily="18" charset="0"/>
              </a:rPr>
              <a:t>  Future Plan</a:t>
            </a:r>
          </a:p>
          <a:p>
            <a:pPr marL="457200" indent="-457200" algn="l">
              <a:buAutoNum type="arabicPeriod"/>
            </a:pPr>
            <a:r>
              <a:rPr lang="en-US" sz="3600" b="1" dirty="0" smtClean="0">
                <a:latin typeface="Cambria" panose="02040503050406030204" pitchFamily="18" charset="0"/>
              </a:rPr>
              <a:t>  Question &amp; Answer</a:t>
            </a:r>
          </a:p>
        </p:txBody>
      </p:sp>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OUTLINE</a:t>
            </a:r>
            <a:endParaRPr lang="en-US" sz="36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36816624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IP Address</a:t>
            </a:r>
            <a:endParaRPr lang="en-US" sz="2400" b="1" dirty="0">
              <a:effectLst>
                <a:outerShdw blurRad="38100" dist="38100" dir="2700000" algn="tl">
                  <a:srgbClr val="000000">
                    <a:alpha val="43137"/>
                  </a:srgbClr>
                </a:outerShdw>
              </a:effectLst>
              <a:latin typeface="Cambria" panose="02040503050406030204" pitchFamily="18" charset="0"/>
            </a:endParaRPr>
          </a:p>
        </p:txBody>
      </p:sp>
      <p:sp>
        <p:nvSpPr>
          <p:cNvPr id="5" name="Subtitle 8"/>
          <p:cNvSpPr>
            <a:spLocks noGrp="1"/>
          </p:cNvSpPr>
          <p:nvPr>
            <p:ph type="subTitle" idx="1"/>
          </p:nvPr>
        </p:nvSpPr>
        <p:spPr>
          <a:xfrm>
            <a:off x="877077" y="2164702"/>
            <a:ext cx="10506269" cy="3452327"/>
          </a:xfrm>
        </p:spPr>
        <p:txBody>
          <a:bodyPr>
            <a:normAutofit/>
          </a:bodyPr>
          <a:lstStyle/>
          <a:p>
            <a:pPr algn="l"/>
            <a:r>
              <a:rPr lang="en-US" sz="4400" dirty="0" smtClean="0">
                <a:latin typeface="Cambria" panose="02040503050406030204" pitchFamily="18" charset="0"/>
              </a:rPr>
              <a:t>  </a:t>
            </a:r>
            <a:endParaRPr lang="en-US" sz="4400" dirty="0">
              <a:latin typeface="Cambria" panose="02040503050406030204"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777014518"/>
              </p:ext>
            </p:extLst>
          </p:nvPr>
        </p:nvGraphicFramePr>
        <p:xfrm>
          <a:off x="877077" y="2539764"/>
          <a:ext cx="4256833" cy="2648056"/>
        </p:xfrm>
        <a:graphic>
          <a:graphicData uri="http://schemas.openxmlformats.org/drawingml/2006/table">
            <a:tbl>
              <a:tblPr firstRow="1" bandRow="1">
                <a:tableStyleId>{5C22544A-7EE6-4342-B048-85BDC9FD1C3A}</a:tableStyleId>
              </a:tblPr>
              <a:tblGrid>
                <a:gridCol w="4256833">
                  <a:extLst>
                    <a:ext uri="{9D8B030D-6E8A-4147-A177-3AD203B41FA5}">
                      <a16:colId xmlns:a16="http://schemas.microsoft.com/office/drawing/2014/main" val="20000"/>
                    </a:ext>
                  </a:extLst>
                </a:gridCol>
              </a:tblGrid>
              <a:tr h="518206">
                <a:tc>
                  <a:txBody>
                    <a:bodyPr/>
                    <a:lstStyle/>
                    <a:p>
                      <a:pPr algn="ctr"/>
                      <a:r>
                        <a:rPr lang="en-US" sz="2400" dirty="0" smtClean="0">
                          <a:latin typeface="Cambria" panose="02040503050406030204" pitchFamily="18" charset="0"/>
                        </a:rPr>
                        <a:t>Input of User</a:t>
                      </a:r>
                      <a:endParaRPr lang="en-US" sz="2400" dirty="0">
                        <a:latin typeface="Cambria" panose="02040503050406030204" pitchFamily="18" charset="0"/>
                      </a:endParaRPr>
                    </a:p>
                  </a:txBody>
                  <a:tcPr/>
                </a:tc>
                <a:extLst>
                  <a:ext uri="{0D108BD9-81ED-4DB2-BD59-A6C34878D82A}">
                    <a16:rowId xmlns:a16="http://schemas.microsoft.com/office/drawing/2014/main" val="10000"/>
                  </a:ext>
                </a:extLst>
              </a:tr>
              <a:tr h="561390">
                <a:tc>
                  <a:txBody>
                    <a:bodyPr/>
                    <a:lstStyle/>
                    <a:p>
                      <a:pPr algn="ctr"/>
                      <a:r>
                        <a:rPr lang="en-US" sz="2800" b="1" dirty="0" smtClean="0">
                          <a:solidFill>
                            <a:srgbClr val="FF0000"/>
                          </a:solidFill>
                          <a:effectLst>
                            <a:outerShdw blurRad="38100" dist="38100" dir="2700000" algn="tl">
                              <a:srgbClr val="000000">
                                <a:alpha val="43137"/>
                              </a:srgbClr>
                            </a:outerShdw>
                          </a:effectLst>
                          <a:latin typeface="Cambria" panose="02040503050406030204" pitchFamily="18" charset="0"/>
                        </a:rPr>
                        <a:t>120.72.85.5/26</a:t>
                      </a:r>
                      <a:endParaRPr lang="en-US" sz="2800" b="1" dirty="0">
                        <a:solidFill>
                          <a:srgbClr val="FF0000"/>
                        </a:solidFill>
                        <a:effectLst>
                          <a:outerShdw blurRad="38100" dist="38100" dir="2700000" algn="tl">
                            <a:srgbClr val="000000">
                              <a:alpha val="43137"/>
                            </a:srgbClr>
                          </a:outerShdw>
                        </a:effectLst>
                        <a:latin typeface="Cambria" panose="02040503050406030204" pitchFamily="18" charset="0"/>
                      </a:endParaRPr>
                    </a:p>
                  </a:txBody>
                  <a:tcPr/>
                </a:tc>
                <a:extLst>
                  <a:ext uri="{0D108BD9-81ED-4DB2-BD59-A6C34878D82A}">
                    <a16:rowId xmlns:a16="http://schemas.microsoft.com/office/drawing/2014/main" val="10001"/>
                  </a:ext>
                </a:extLst>
              </a:tr>
              <a:tr h="522820">
                <a:tc>
                  <a:txBody>
                    <a:bodyPr/>
                    <a:lstStyle/>
                    <a:p>
                      <a:pPr algn="ctr"/>
                      <a:r>
                        <a:rPr lang="en-US" sz="2800" dirty="0" smtClean="0">
                          <a:latin typeface="Cambria" panose="02040503050406030204" pitchFamily="18" charset="0"/>
                        </a:rPr>
                        <a:t>120.72.85.70/26</a:t>
                      </a:r>
                      <a:endParaRPr lang="en-US" sz="2800" dirty="0">
                        <a:latin typeface="Cambria" panose="02040503050406030204" pitchFamily="18" charset="0"/>
                      </a:endParaRPr>
                    </a:p>
                  </a:txBody>
                  <a:tcPr/>
                </a:tc>
                <a:extLst>
                  <a:ext uri="{0D108BD9-81ED-4DB2-BD59-A6C34878D82A}">
                    <a16:rowId xmlns:a16="http://schemas.microsoft.com/office/drawing/2014/main" val="10002"/>
                  </a:ext>
                </a:extLst>
              </a:tr>
              <a:tr h="522820">
                <a:tc>
                  <a:txBody>
                    <a:bodyPr/>
                    <a:lstStyle/>
                    <a:p>
                      <a:pPr algn="ctr"/>
                      <a:r>
                        <a:rPr lang="en-US" sz="2800" dirty="0" smtClean="0">
                          <a:latin typeface="Cambria" panose="02040503050406030204" pitchFamily="18" charset="0"/>
                        </a:rPr>
                        <a:t>120.72.85.150/26</a:t>
                      </a:r>
                      <a:endParaRPr lang="en-US" sz="2800" dirty="0">
                        <a:latin typeface="Cambria" panose="02040503050406030204" pitchFamily="18" charset="0"/>
                      </a:endParaRPr>
                    </a:p>
                  </a:txBody>
                  <a:tcPr/>
                </a:tc>
                <a:extLst>
                  <a:ext uri="{0D108BD9-81ED-4DB2-BD59-A6C34878D82A}">
                    <a16:rowId xmlns:a16="http://schemas.microsoft.com/office/drawing/2014/main" val="10003"/>
                  </a:ext>
                </a:extLst>
              </a:tr>
              <a:tr h="522820">
                <a:tc>
                  <a:txBody>
                    <a:bodyPr/>
                    <a:lstStyle/>
                    <a:p>
                      <a:pPr algn="ctr"/>
                      <a:r>
                        <a:rPr lang="en-US" sz="2800" dirty="0" smtClean="0">
                          <a:latin typeface="Cambria" panose="02040503050406030204" pitchFamily="18" charset="0"/>
                        </a:rPr>
                        <a:t>120.72.85.200/26</a:t>
                      </a:r>
                      <a:endParaRPr lang="en-US" sz="2800" dirty="0">
                        <a:latin typeface="Cambria" panose="02040503050406030204" pitchFamily="18" charset="0"/>
                      </a:endParaRPr>
                    </a:p>
                  </a:txBody>
                  <a:tcPr/>
                </a:tc>
                <a:extLst>
                  <a:ext uri="{0D108BD9-81ED-4DB2-BD59-A6C34878D82A}">
                    <a16:rowId xmlns:a16="http://schemas.microsoft.com/office/drawing/2014/main" val="10004"/>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4081597660"/>
              </p:ext>
            </p:extLst>
          </p:nvPr>
        </p:nvGraphicFramePr>
        <p:xfrm>
          <a:off x="6419460" y="2561534"/>
          <a:ext cx="4963886" cy="2624453"/>
        </p:xfrm>
        <a:graphic>
          <a:graphicData uri="http://schemas.openxmlformats.org/drawingml/2006/table">
            <a:tbl>
              <a:tblPr firstRow="1" bandRow="1">
                <a:tableStyleId>{5C22544A-7EE6-4342-B048-85BDC9FD1C3A}</a:tableStyleId>
              </a:tblPr>
              <a:tblGrid>
                <a:gridCol w="4963886">
                  <a:extLst>
                    <a:ext uri="{9D8B030D-6E8A-4147-A177-3AD203B41FA5}">
                      <a16:colId xmlns:a16="http://schemas.microsoft.com/office/drawing/2014/main" val="20000"/>
                    </a:ext>
                  </a:extLst>
                </a:gridCol>
              </a:tblGrid>
              <a:tr h="513587">
                <a:tc>
                  <a:txBody>
                    <a:bodyPr/>
                    <a:lstStyle/>
                    <a:p>
                      <a:pPr algn="ctr"/>
                      <a:r>
                        <a:rPr lang="en-US" sz="2400" dirty="0" smtClean="0"/>
                        <a:t>System generate</a:t>
                      </a:r>
                      <a:r>
                        <a:rPr lang="en-US" sz="2400" baseline="0" dirty="0" smtClean="0"/>
                        <a:t> IP Range</a:t>
                      </a:r>
                      <a:endParaRPr lang="en-US" sz="2400" dirty="0"/>
                    </a:p>
                  </a:txBody>
                  <a:tcPr/>
                </a:tc>
                <a:extLst>
                  <a:ext uri="{0D108BD9-81ED-4DB2-BD59-A6C34878D82A}">
                    <a16:rowId xmlns:a16="http://schemas.microsoft.com/office/drawing/2014/main" val="10000"/>
                  </a:ext>
                </a:extLst>
              </a:tr>
              <a:tr h="556386">
                <a:tc>
                  <a:txBody>
                    <a:bodyPr/>
                    <a:lstStyle/>
                    <a:p>
                      <a:pPr algn="ctr"/>
                      <a:r>
                        <a:rPr lang="en-US" sz="2800" b="1" dirty="0" smtClean="0">
                          <a:solidFill>
                            <a:srgbClr val="FF0000"/>
                          </a:solidFill>
                          <a:effectLst>
                            <a:outerShdw blurRad="38100" dist="38100" dir="2700000" algn="tl">
                              <a:srgbClr val="000000">
                                <a:alpha val="43137"/>
                              </a:srgbClr>
                            </a:outerShdw>
                          </a:effectLst>
                          <a:latin typeface="Cambria" panose="02040503050406030204" pitchFamily="18" charset="0"/>
                        </a:rPr>
                        <a:t>120.72.85.0</a:t>
                      </a:r>
                      <a:r>
                        <a:rPr lang="en-US" sz="2800" b="1" baseline="0" dirty="0" smtClean="0">
                          <a:solidFill>
                            <a:srgbClr val="FF0000"/>
                          </a:solidFill>
                          <a:effectLst>
                            <a:outerShdw blurRad="38100" dist="38100" dir="2700000" algn="tl">
                              <a:srgbClr val="000000">
                                <a:alpha val="43137"/>
                              </a:srgbClr>
                            </a:outerShdw>
                          </a:effectLst>
                          <a:latin typeface="Cambria" panose="02040503050406030204" pitchFamily="18" charset="0"/>
                        </a:rPr>
                        <a:t> =&gt;</a:t>
                      </a:r>
                      <a:r>
                        <a:rPr lang="en-US" sz="2800" b="1" dirty="0" smtClean="0">
                          <a:solidFill>
                            <a:srgbClr val="FF0000"/>
                          </a:solidFill>
                          <a:effectLst>
                            <a:outerShdw blurRad="38100" dist="38100" dir="2700000" algn="tl">
                              <a:srgbClr val="000000">
                                <a:alpha val="43137"/>
                              </a:srgbClr>
                            </a:outerShdw>
                          </a:effectLst>
                          <a:latin typeface="Cambria" panose="02040503050406030204" pitchFamily="18" charset="0"/>
                        </a:rPr>
                        <a:t> 120.72.85.63</a:t>
                      </a:r>
                      <a:endParaRPr lang="en-US" sz="2800" b="1" dirty="0">
                        <a:solidFill>
                          <a:srgbClr val="FF0000"/>
                        </a:solidFill>
                        <a:effectLst>
                          <a:outerShdw blurRad="38100" dist="38100" dir="2700000" algn="tl">
                            <a:srgbClr val="000000">
                              <a:alpha val="43137"/>
                            </a:srgbClr>
                          </a:outerShdw>
                        </a:effectLst>
                      </a:endParaRPr>
                    </a:p>
                  </a:txBody>
                  <a:tcPr/>
                </a:tc>
                <a:extLst>
                  <a:ext uri="{0D108BD9-81ED-4DB2-BD59-A6C34878D82A}">
                    <a16:rowId xmlns:a16="http://schemas.microsoft.com/office/drawing/2014/main" val="10001"/>
                  </a:ext>
                </a:extLst>
              </a:tr>
              <a:tr h="513587">
                <a:tc>
                  <a:txBody>
                    <a:bodyPr/>
                    <a:lstStyle/>
                    <a:p>
                      <a:pPr algn="ctr"/>
                      <a:r>
                        <a:rPr lang="en-US" sz="2800" dirty="0" smtClean="0"/>
                        <a:t>120.72.85.64</a:t>
                      </a:r>
                      <a:r>
                        <a:rPr lang="en-US" sz="2800" baseline="0" dirty="0" smtClean="0"/>
                        <a:t> =&gt; 120.72.85.127</a:t>
                      </a:r>
                      <a:endParaRPr lang="en-US" sz="2800" dirty="0"/>
                    </a:p>
                  </a:txBody>
                  <a:tcPr/>
                </a:tc>
                <a:extLst>
                  <a:ext uri="{0D108BD9-81ED-4DB2-BD59-A6C34878D82A}">
                    <a16:rowId xmlns:a16="http://schemas.microsoft.com/office/drawing/2014/main" val="10002"/>
                  </a:ext>
                </a:extLst>
              </a:tr>
              <a:tr h="513587">
                <a:tc>
                  <a:txBody>
                    <a:bodyPr/>
                    <a:lstStyle/>
                    <a:p>
                      <a:pPr algn="ctr"/>
                      <a:r>
                        <a:rPr lang="en-US" sz="2800" dirty="0" smtClean="0"/>
                        <a:t>120.72.85.128</a:t>
                      </a:r>
                      <a:r>
                        <a:rPr lang="en-US" sz="2800" baseline="0" dirty="0" smtClean="0"/>
                        <a:t> =&gt; 120.72.85.191</a:t>
                      </a:r>
                      <a:endParaRPr lang="en-US" sz="2800" dirty="0"/>
                    </a:p>
                  </a:txBody>
                  <a:tcPr/>
                </a:tc>
                <a:extLst>
                  <a:ext uri="{0D108BD9-81ED-4DB2-BD59-A6C34878D82A}">
                    <a16:rowId xmlns:a16="http://schemas.microsoft.com/office/drawing/2014/main" val="10003"/>
                  </a:ext>
                </a:extLst>
              </a:tr>
              <a:tr h="513587">
                <a:tc>
                  <a:txBody>
                    <a:bodyPr/>
                    <a:lstStyle/>
                    <a:p>
                      <a:pPr algn="ctr"/>
                      <a:r>
                        <a:rPr lang="en-US" sz="2800" dirty="0" smtClean="0"/>
                        <a:t>120.72.85.192</a:t>
                      </a:r>
                      <a:r>
                        <a:rPr lang="en-US" sz="2800" baseline="0" dirty="0" smtClean="0"/>
                        <a:t> =&gt; 120.72.85.255</a:t>
                      </a:r>
                      <a:endParaRPr lang="en-US" sz="2800" dirty="0"/>
                    </a:p>
                  </a:txBody>
                  <a:tcPr/>
                </a:tc>
                <a:extLst>
                  <a:ext uri="{0D108BD9-81ED-4DB2-BD59-A6C34878D82A}">
                    <a16:rowId xmlns:a16="http://schemas.microsoft.com/office/drawing/2014/main" val="10004"/>
                  </a:ext>
                </a:extLst>
              </a:tr>
            </a:tbl>
          </a:graphicData>
        </a:graphic>
      </p:graphicFrame>
      <p:sp>
        <p:nvSpPr>
          <p:cNvPr id="3" name="Right Arrow 2"/>
          <p:cNvSpPr/>
          <p:nvPr/>
        </p:nvSpPr>
        <p:spPr>
          <a:xfrm>
            <a:off x="5393094" y="3806890"/>
            <a:ext cx="877078" cy="33590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4806206" y="5578789"/>
            <a:ext cx="2050853" cy="707886"/>
          </a:xfrm>
          <a:prstGeom prst="rect">
            <a:avLst/>
          </a:prstGeom>
          <a:noFill/>
        </p:spPr>
        <p:txBody>
          <a:bodyPr wrap="square" rtlCol="0">
            <a:spAutoFit/>
          </a:bodyPr>
          <a:lstStyle/>
          <a:p>
            <a:r>
              <a:rPr lang="en-US" sz="4000" dirty="0" smtClean="0"/>
              <a:t>Example</a:t>
            </a:r>
            <a:endParaRPr lang="en-US" sz="4000" dirty="0"/>
          </a:p>
        </p:txBody>
      </p:sp>
      <p:sp>
        <p:nvSpPr>
          <p:cNvPr id="9" name="TextBox 8"/>
          <p:cNvSpPr txBox="1"/>
          <p:nvPr/>
        </p:nvSpPr>
        <p:spPr>
          <a:xfrm>
            <a:off x="2887210" y="1101314"/>
            <a:ext cx="5883566" cy="707886"/>
          </a:xfrm>
          <a:prstGeom prst="rect">
            <a:avLst/>
          </a:prstGeom>
          <a:noFill/>
        </p:spPr>
        <p:txBody>
          <a:bodyPr wrap="square" rtlCol="0">
            <a:spAutoFit/>
          </a:bodyPr>
          <a:lstStyle/>
          <a:p>
            <a:r>
              <a:rPr lang="en-US" sz="4000" dirty="0" smtClean="0"/>
              <a:t>Input: Address/ </a:t>
            </a:r>
            <a:r>
              <a:rPr lang="en-US" sz="4000" dirty="0" err="1" smtClean="0"/>
              <a:t>Netmask</a:t>
            </a:r>
            <a:endParaRPr lang="en-US" sz="4000" dirty="0"/>
          </a:p>
        </p:txBody>
      </p:sp>
    </p:spTree>
    <p:extLst>
      <p:ext uri="{BB962C8B-B14F-4D97-AF65-F5344CB8AC3E}">
        <p14:creationId xmlns:p14="http://schemas.microsoft.com/office/powerpoint/2010/main" val="292864164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2293256"/>
            <a:ext cx="12192000" cy="1959429"/>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solidFill>
                  <a:schemeClr val="bg1"/>
                </a:solidFill>
                <a:latin typeface="Cambria" panose="02040503050406030204" pitchFamily="18" charset="0"/>
              </a:rPr>
              <a:t>DEMONSTRATION</a:t>
            </a:r>
            <a:endParaRPr lang="en-US" sz="54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426856540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9" name="Rectangle 18"/>
          <p:cNvSpPr/>
          <p:nvPr/>
        </p:nvSpPr>
        <p:spPr>
          <a:xfrm>
            <a:off x="820961" y="4481075"/>
            <a:ext cx="2923721" cy="374632"/>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latin typeface="Cambria" panose="02040503050406030204" pitchFamily="18" charset="0"/>
              </a:rPr>
              <a:t>Add Server</a:t>
            </a:r>
            <a:endParaRPr lang="en-US" sz="2400" b="1" dirty="0">
              <a:latin typeface="Cambria" panose="02040503050406030204" pitchFamily="18" charset="0"/>
            </a:endParaRPr>
          </a:p>
        </p:txBody>
      </p:sp>
      <p:sp>
        <p:nvSpPr>
          <p:cNvPr id="34" name="Rectangle 33"/>
          <p:cNvSpPr/>
          <p:nvPr/>
        </p:nvSpPr>
        <p:spPr>
          <a:xfrm>
            <a:off x="820961" y="5106773"/>
            <a:ext cx="2923721" cy="374632"/>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latin typeface="Cambria" panose="02040503050406030204" pitchFamily="18" charset="0"/>
              </a:rPr>
              <a:t>Bring Server Away</a:t>
            </a:r>
            <a:endParaRPr lang="en-US" sz="2400" b="1" dirty="0">
              <a:latin typeface="Cambria" panose="02040503050406030204" pitchFamily="18" charset="0"/>
            </a:endParaRPr>
          </a:p>
        </p:txBody>
      </p:sp>
      <p:sp>
        <p:nvSpPr>
          <p:cNvPr id="35" name="Rectangle 34"/>
          <p:cNvSpPr/>
          <p:nvPr/>
        </p:nvSpPr>
        <p:spPr>
          <a:xfrm>
            <a:off x="4572903" y="4481075"/>
            <a:ext cx="2872922" cy="374632"/>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latin typeface="Cambria" panose="02040503050406030204" pitchFamily="18" charset="0"/>
              </a:rPr>
              <a:t>Assign IP Address</a:t>
            </a:r>
          </a:p>
        </p:txBody>
      </p:sp>
      <p:sp>
        <p:nvSpPr>
          <p:cNvPr id="36" name="Rectangle 35"/>
          <p:cNvSpPr/>
          <p:nvPr/>
        </p:nvSpPr>
        <p:spPr>
          <a:xfrm>
            <a:off x="4572904" y="5106773"/>
            <a:ext cx="2872922" cy="374632"/>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latin typeface="Cambria" panose="02040503050406030204" pitchFamily="18" charset="0"/>
              </a:rPr>
              <a:t>Change IP Address</a:t>
            </a:r>
            <a:endParaRPr lang="en-US" sz="2400" b="1" dirty="0">
              <a:latin typeface="Cambria" panose="02040503050406030204" pitchFamily="18" charset="0"/>
            </a:endParaRPr>
          </a:p>
        </p:txBody>
      </p:sp>
      <p:sp>
        <p:nvSpPr>
          <p:cNvPr id="37" name="Rectangle 36"/>
          <p:cNvSpPr/>
          <p:nvPr/>
        </p:nvSpPr>
        <p:spPr>
          <a:xfrm>
            <a:off x="4572903" y="5732471"/>
            <a:ext cx="2872922" cy="374632"/>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latin typeface="Cambria" panose="02040503050406030204" pitchFamily="18" charset="0"/>
              </a:rPr>
              <a:t>Return IP Address</a:t>
            </a:r>
            <a:endParaRPr lang="en-US" sz="2400" b="1" dirty="0">
              <a:latin typeface="Cambria" panose="02040503050406030204" pitchFamily="18" charset="0"/>
            </a:endParaRPr>
          </a:p>
        </p:txBody>
      </p:sp>
      <p:sp>
        <p:nvSpPr>
          <p:cNvPr id="38" name="Rectangle 37"/>
          <p:cNvSpPr/>
          <p:nvPr/>
        </p:nvSpPr>
        <p:spPr>
          <a:xfrm>
            <a:off x="8644160" y="4481075"/>
            <a:ext cx="2299608" cy="374632"/>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latin typeface="Cambria" panose="02040503050406030204" pitchFamily="18" charset="0"/>
              </a:rPr>
              <a:t>Rent Rack</a:t>
            </a:r>
            <a:endParaRPr lang="en-US" sz="2400" b="1" dirty="0">
              <a:latin typeface="Cambria" panose="02040503050406030204" pitchFamily="18" charset="0"/>
            </a:endParaRPr>
          </a:p>
        </p:txBody>
      </p:sp>
      <p:sp>
        <p:nvSpPr>
          <p:cNvPr id="39" name="Rectangle 38"/>
          <p:cNvSpPr/>
          <p:nvPr/>
        </p:nvSpPr>
        <p:spPr>
          <a:xfrm>
            <a:off x="8644160" y="5094464"/>
            <a:ext cx="2299608" cy="374632"/>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latin typeface="Cambria" panose="02040503050406030204" pitchFamily="18" charset="0"/>
              </a:rPr>
              <a:t>Return Rack</a:t>
            </a:r>
            <a:endParaRPr lang="en-US" sz="2400" b="1" dirty="0">
              <a:latin typeface="Cambria" panose="02040503050406030204" pitchFamily="18"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55864" y="1967975"/>
            <a:ext cx="1876199" cy="2391327"/>
          </a:xfrm>
          <a:prstGeom prst="rect">
            <a:avLst/>
          </a:prstGeom>
        </p:spPr>
      </p:pic>
      <p:sp>
        <p:nvSpPr>
          <p:cNvPr id="5" name="Flowchart: Alternate Process 4"/>
          <p:cNvSpPr/>
          <p:nvPr/>
        </p:nvSpPr>
        <p:spPr>
          <a:xfrm>
            <a:off x="4572904" y="2728686"/>
            <a:ext cx="2872922" cy="875625"/>
          </a:xfrm>
          <a:prstGeom prst="flowChartAlternateProcess">
            <a:avLst/>
          </a:prstGeom>
          <a:solidFill>
            <a:schemeClr val="accent3"/>
          </a:solidFill>
          <a:ln>
            <a:solidFill>
              <a:schemeClr val="accent3">
                <a:shade val="50000"/>
                <a:alpha val="37000"/>
              </a:schemeClr>
            </a:solidFill>
          </a:ln>
          <a:effectLst>
            <a:innerShdw blurRad="63500" dist="50800" dir="13500000">
              <a:prstClr val="black">
                <a:alpha val="50000"/>
              </a:prstClr>
            </a:innerShd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b="1" dirty="0" smtClean="0">
                <a:latin typeface="Cambria" panose="02040503050406030204" pitchFamily="18" charset="0"/>
              </a:rPr>
              <a:t>IP Address</a:t>
            </a:r>
            <a:endParaRPr lang="en-US" sz="2400" b="1" dirty="0">
              <a:latin typeface="Cambria" panose="02040503050406030204" pitchFamily="18" charset="0"/>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0961" y="2014265"/>
            <a:ext cx="2923721" cy="2298749"/>
          </a:xfrm>
          <a:prstGeom prst="rect">
            <a:avLst/>
          </a:prstGeom>
        </p:spPr>
      </p:pic>
      <p:sp>
        <p:nvSpPr>
          <p:cNvPr id="14" name="Rectangle 13"/>
          <p:cNvSpPr/>
          <p:nvPr/>
        </p:nvSpPr>
        <p:spPr>
          <a:xfrm>
            <a:off x="519162" y="1760243"/>
            <a:ext cx="3486775" cy="4564575"/>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15" name="Rectangle 14"/>
          <p:cNvSpPr/>
          <p:nvPr/>
        </p:nvSpPr>
        <p:spPr>
          <a:xfrm>
            <a:off x="4325899" y="1760243"/>
            <a:ext cx="3526326" cy="4564575"/>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16" name="Rectangle 15"/>
          <p:cNvSpPr/>
          <p:nvPr/>
        </p:nvSpPr>
        <p:spPr>
          <a:xfrm>
            <a:off x="8172187" y="1760243"/>
            <a:ext cx="3486775" cy="4564575"/>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17" name="Rectangle 16"/>
          <p:cNvSpPr/>
          <p:nvPr/>
        </p:nvSpPr>
        <p:spPr>
          <a:xfrm>
            <a:off x="370934" y="1015999"/>
            <a:ext cx="11501748" cy="548640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18" name="Subtitle 1"/>
          <p:cNvSpPr txBox="1">
            <a:spLocks/>
          </p:cNvSpPr>
          <p:nvPr/>
        </p:nvSpPr>
        <p:spPr>
          <a:xfrm>
            <a:off x="3665435" y="1132219"/>
            <a:ext cx="5190429" cy="41661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200" b="1" dirty="0" smtClean="0">
                <a:effectLst>
                  <a:outerShdw blurRad="38100" dist="38100" dir="2700000" algn="tl">
                    <a:srgbClr val="000000">
                      <a:alpha val="43137"/>
                    </a:srgbClr>
                  </a:outerShdw>
                </a:effectLst>
                <a:latin typeface="Cambria" panose="02040503050406030204" pitchFamily="18" charset="0"/>
              </a:rPr>
              <a:t>7 </a:t>
            </a:r>
            <a:r>
              <a:rPr lang="en-US" sz="3200" b="1" dirty="0">
                <a:effectLst>
                  <a:outerShdw blurRad="38100" dist="38100" dir="2700000" algn="tl">
                    <a:srgbClr val="000000">
                      <a:alpha val="43137"/>
                    </a:srgbClr>
                  </a:outerShdw>
                </a:effectLst>
                <a:latin typeface="Cambria" panose="02040503050406030204" pitchFamily="18" charset="0"/>
              </a:rPr>
              <a:t>T</a:t>
            </a:r>
            <a:r>
              <a:rPr lang="en-US" sz="3200" b="1" dirty="0" smtClean="0">
                <a:effectLst>
                  <a:outerShdw blurRad="38100" dist="38100" dir="2700000" algn="tl">
                    <a:srgbClr val="000000">
                      <a:alpha val="43137"/>
                    </a:srgbClr>
                  </a:outerShdw>
                </a:effectLst>
                <a:latin typeface="Cambria" panose="02040503050406030204" pitchFamily="18" charset="0"/>
              </a:rPr>
              <a:t>ypes of Request</a:t>
            </a:r>
            <a:endParaRPr lang="en-US" sz="3200" b="1" dirty="0">
              <a:effectLst>
                <a:outerShdw blurRad="38100" dist="38100" dir="2700000" algn="tl">
                  <a:srgbClr val="000000">
                    <a:alpha val="43137"/>
                  </a:srgbClr>
                </a:outerShdw>
              </a:effectLst>
              <a:latin typeface="Cambria" panose="02040503050406030204" pitchFamily="18" charset="0"/>
            </a:endParaRPr>
          </a:p>
        </p:txBody>
      </p:sp>
    </p:spTree>
    <p:extLst>
      <p:ext uri="{BB962C8B-B14F-4D97-AF65-F5344CB8AC3E}">
        <p14:creationId xmlns:p14="http://schemas.microsoft.com/office/powerpoint/2010/main" val="384718906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pic>
        <p:nvPicPr>
          <p:cNvPr id="47" name="Picture 4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8650" y="3038475"/>
            <a:ext cx="933450" cy="933450"/>
          </a:xfrm>
          <a:prstGeom prst="rect">
            <a:avLst/>
          </a:prstGeom>
        </p:spPr>
      </p:pic>
      <p:grpSp>
        <p:nvGrpSpPr>
          <p:cNvPr id="16" name="Group 15"/>
          <p:cNvGrpSpPr/>
          <p:nvPr/>
        </p:nvGrpSpPr>
        <p:grpSpPr>
          <a:xfrm>
            <a:off x="190500" y="4191000"/>
            <a:ext cx="1981200" cy="1847850"/>
            <a:chOff x="438150" y="3409950"/>
            <a:chExt cx="1981200" cy="1847850"/>
          </a:xfrm>
        </p:grpSpPr>
        <p:sp>
          <p:nvSpPr>
            <p:cNvPr id="11" name="Rounded Rectangle 10"/>
            <p:cNvSpPr/>
            <p:nvPr/>
          </p:nvSpPr>
          <p:spPr>
            <a:xfrm>
              <a:off x="438150" y="3409950"/>
              <a:ext cx="1981200" cy="18478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anose="02040503050406030204" pitchFamily="18" charset="0"/>
              </a:endParaRPr>
            </a:p>
          </p:txBody>
        </p:sp>
        <p:sp>
          <p:nvSpPr>
            <p:cNvPr id="14" name="Rectangle 13"/>
            <p:cNvSpPr/>
            <p:nvPr/>
          </p:nvSpPr>
          <p:spPr>
            <a:xfrm>
              <a:off x="685800" y="4000500"/>
              <a:ext cx="1524000" cy="381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latin typeface="Cambria" panose="02040503050406030204" pitchFamily="18" charset="0"/>
                </a:rPr>
                <a:t>Request “Add Server”</a:t>
              </a:r>
              <a:endParaRPr lang="en-US" sz="1200" dirty="0">
                <a:latin typeface="Cambria" panose="02040503050406030204" pitchFamily="18" charset="0"/>
              </a:endParaRPr>
            </a:p>
          </p:txBody>
        </p:sp>
        <p:sp>
          <p:nvSpPr>
            <p:cNvPr id="48" name="Rectangle 47"/>
            <p:cNvSpPr/>
            <p:nvPr/>
          </p:nvSpPr>
          <p:spPr>
            <a:xfrm>
              <a:off x="685800" y="4529338"/>
              <a:ext cx="1524000" cy="49986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latin typeface="Cambria" panose="02040503050406030204" pitchFamily="18" charset="0"/>
                </a:rPr>
                <a:t>Request “Bring Server Away”</a:t>
              </a:r>
              <a:endParaRPr lang="en-US" sz="1200" dirty="0">
                <a:latin typeface="Cambria" panose="02040503050406030204" pitchFamily="18" charset="0"/>
              </a:endParaRPr>
            </a:p>
          </p:txBody>
        </p:sp>
        <p:sp>
          <p:nvSpPr>
            <p:cNvPr id="15" name="Rectangle 14"/>
            <p:cNvSpPr/>
            <p:nvPr/>
          </p:nvSpPr>
          <p:spPr>
            <a:xfrm>
              <a:off x="542925" y="3524250"/>
              <a:ext cx="1771650" cy="4762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Offline request</a:t>
              </a:r>
              <a:endParaRPr lang="en-US" dirty="0">
                <a:latin typeface="Cambria" panose="02040503050406030204" pitchFamily="18" charset="0"/>
              </a:endParaRPr>
            </a:p>
          </p:txBody>
        </p:sp>
      </p:grpSp>
      <p:sp>
        <p:nvSpPr>
          <p:cNvPr id="17" name="Rounded Rectangle 16"/>
          <p:cNvSpPr/>
          <p:nvPr/>
        </p:nvSpPr>
        <p:spPr>
          <a:xfrm>
            <a:off x="3471292" y="3431280"/>
            <a:ext cx="1118548" cy="257175"/>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Pending</a:t>
            </a:r>
            <a:endParaRPr lang="en-US" b="1" dirty="0">
              <a:solidFill>
                <a:srgbClr val="367FA9"/>
              </a:solidFill>
              <a:latin typeface="Cambria" panose="02040503050406030204" pitchFamily="18" charset="0"/>
            </a:endParaRPr>
          </a:p>
        </p:txBody>
      </p:sp>
      <p:sp>
        <p:nvSpPr>
          <p:cNvPr id="51" name="Rounded Rectangle 50"/>
          <p:cNvSpPr/>
          <p:nvPr/>
        </p:nvSpPr>
        <p:spPr>
          <a:xfrm>
            <a:off x="5601551" y="3431280"/>
            <a:ext cx="1118548" cy="257175"/>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Waiting</a:t>
            </a:r>
            <a:endParaRPr lang="en-US" b="1" dirty="0">
              <a:solidFill>
                <a:srgbClr val="367FA9"/>
              </a:solidFill>
              <a:latin typeface="Cambria" panose="02040503050406030204" pitchFamily="18" charset="0"/>
            </a:endParaRPr>
          </a:p>
        </p:txBody>
      </p:sp>
      <p:sp>
        <p:nvSpPr>
          <p:cNvPr id="53" name="Rounded Rectangle 52"/>
          <p:cNvSpPr/>
          <p:nvPr/>
        </p:nvSpPr>
        <p:spPr>
          <a:xfrm>
            <a:off x="3467099" y="5005962"/>
            <a:ext cx="7365803" cy="216954"/>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Cancelled</a:t>
            </a:r>
            <a:endParaRPr lang="en-US" b="1" dirty="0">
              <a:solidFill>
                <a:srgbClr val="367FA9"/>
              </a:solidFill>
              <a:latin typeface="Cambria" panose="02040503050406030204" pitchFamily="18" charset="0"/>
            </a:endParaRPr>
          </a:p>
        </p:txBody>
      </p:sp>
      <p:sp>
        <p:nvSpPr>
          <p:cNvPr id="55" name="Rounded Rectangle 54"/>
          <p:cNvSpPr/>
          <p:nvPr/>
        </p:nvSpPr>
        <p:spPr>
          <a:xfrm>
            <a:off x="3467100" y="1848999"/>
            <a:ext cx="7365803" cy="233918"/>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Rejected</a:t>
            </a:r>
            <a:endParaRPr lang="en-US" b="1" dirty="0">
              <a:solidFill>
                <a:srgbClr val="367FA9"/>
              </a:solidFill>
              <a:latin typeface="Cambria" panose="02040503050406030204" pitchFamily="18" charset="0"/>
            </a:endParaRPr>
          </a:p>
        </p:txBody>
      </p:sp>
      <p:sp>
        <p:nvSpPr>
          <p:cNvPr id="57" name="Rounded Rectangle 56"/>
          <p:cNvSpPr/>
          <p:nvPr/>
        </p:nvSpPr>
        <p:spPr>
          <a:xfrm>
            <a:off x="7663570" y="3434260"/>
            <a:ext cx="1398185" cy="257175"/>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Processing</a:t>
            </a:r>
            <a:endParaRPr lang="en-US" b="1" dirty="0">
              <a:solidFill>
                <a:srgbClr val="367FA9"/>
              </a:solidFill>
              <a:latin typeface="Cambria" panose="02040503050406030204" pitchFamily="18" charset="0"/>
            </a:endParaRPr>
          </a:p>
        </p:txBody>
      </p:sp>
      <p:sp>
        <p:nvSpPr>
          <p:cNvPr id="59" name="Rounded Rectangle 58"/>
          <p:cNvSpPr/>
          <p:nvPr/>
        </p:nvSpPr>
        <p:spPr>
          <a:xfrm>
            <a:off x="9816889" y="3431279"/>
            <a:ext cx="1016014" cy="257175"/>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Done</a:t>
            </a:r>
            <a:endParaRPr lang="en-US" b="1" dirty="0">
              <a:solidFill>
                <a:srgbClr val="367FA9"/>
              </a:solidFill>
              <a:latin typeface="Cambria" panose="02040503050406030204" pitchFamily="18" charset="0"/>
            </a:endParaRPr>
          </a:p>
        </p:txBody>
      </p:sp>
      <p:sp>
        <p:nvSpPr>
          <p:cNvPr id="18" name="Right Arrow 17"/>
          <p:cNvSpPr/>
          <p:nvPr/>
        </p:nvSpPr>
        <p:spPr>
          <a:xfrm>
            <a:off x="1600200" y="3457575"/>
            <a:ext cx="1676400" cy="204587"/>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61" name="Subtitle 1"/>
          <p:cNvSpPr>
            <a:spLocks noGrp="1"/>
          </p:cNvSpPr>
          <p:nvPr>
            <p:ph type="subTitle" idx="1"/>
          </p:nvPr>
        </p:nvSpPr>
        <p:spPr>
          <a:xfrm rot="5400000">
            <a:off x="5558071" y="4214162"/>
            <a:ext cx="1528435" cy="333606"/>
          </a:xfrm>
        </p:spPr>
        <p:txBody>
          <a:bodyPr>
            <a:normAutofit/>
          </a:bodyPr>
          <a:lstStyle/>
          <a:p>
            <a:r>
              <a:rPr lang="en-US" sz="1600" dirty="0" smtClean="0">
                <a:latin typeface="Cambria" panose="02040503050406030204" pitchFamily="18" charset="0"/>
              </a:rPr>
              <a:t>Cancel</a:t>
            </a:r>
            <a:endParaRPr lang="en-US" sz="1600" dirty="0">
              <a:latin typeface="Cambria" panose="02040503050406030204" pitchFamily="18" charset="0"/>
            </a:endParaRPr>
          </a:p>
        </p:txBody>
      </p:sp>
      <p:sp>
        <p:nvSpPr>
          <p:cNvPr id="2" name="Right Arrow 1"/>
          <p:cNvSpPr/>
          <p:nvPr/>
        </p:nvSpPr>
        <p:spPr>
          <a:xfrm>
            <a:off x="4630784" y="3457575"/>
            <a:ext cx="916603" cy="166081"/>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Arrow 18"/>
          <p:cNvSpPr/>
          <p:nvPr/>
        </p:nvSpPr>
        <p:spPr>
          <a:xfrm>
            <a:off x="6720099" y="3458696"/>
            <a:ext cx="916603" cy="166081"/>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ight Arrow 19"/>
          <p:cNvSpPr/>
          <p:nvPr/>
        </p:nvSpPr>
        <p:spPr>
          <a:xfrm>
            <a:off x="9061756" y="3461133"/>
            <a:ext cx="732074" cy="162523"/>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ight Arrow 20"/>
          <p:cNvSpPr/>
          <p:nvPr/>
        </p:nvSpPr>
        <p:spPr>
          <a:xfrm rot="16200000">
            <a:off x="5519307" y="2640964"/>
            <a:ext cx="1156781" cy="169476"/>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ight Arrow 21"/>
          <p:cNvSpPr/>
          <p:nvPr/>
        </p:nvSpPr>
        <p:spPr>
          <a:xfrm rot="16200000">
            <a:off x="3409295" y="2640963"/>
            <a:ext cx="1156781" cy="169476"/>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Arrow 22"/>
          <p:cNvSpPr/>
          <p:nvPr/>
        </p:nvSpPr>
        <p:spPr>
          <a:xfrm rot="16200000">
            <a:off x="7784272" y="2657040"/>
            <a:ext cx="1156781" cy="169476"/>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ight Arrow 23"/>
          <p:cNvSpPr/>
          <p:nvPr/>
        </p:nvSpPr>
        <p:spPr>
          <a:xfrm rot="5400000">
            <a:off x="3409293" y="4246502"/>
            <a:ext cx="1156781" cy="169476"/>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5" name="Right Arrow 24"/>
          <p:cNvSpPr/>
          <p:nvPr/>
        </p:nvSpPr>
        <p:spPr>
          <a:xfrm rot="5400000">
            <a:off x="5525850" y="4246502"/>
            <a:ext cx="1156781" cy="169476"/>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6" name="Right Arrow 25"/>
          <p:cNvSpPr/>
          <p:nvPr/>
        </p:nvSpPr>
        <p:spPr>
          <a:xfrm rot="5400000">
            <a:off x="7813506" y="4265559"/>
            <a:ext cx="1156781" cy="169476"/>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7" name="Subtitle 1"/>
          <p:cNvSpPr txBox="1">
            <a:spLocks/>
          </p:cNvSpPr>
          <p:nvPr/>
        </p:nvSpPr>
        <p:spPr>
          <a:xfrm>
            <a:off x="4321305" y="320700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Accept</a:t>
            </a:r>
            <a:endParaRPr lang="en-US" sz="1600" dirty="0">
              <a:latin typeface="Cambria" panose="02040503050406030204" pitchFamily="18" charset="0"/>
            </a:endParaRPr>
          </a:p>
        </p:txBody>
      </p:sp>
      <p:sp>
        <p:nvSpPr>
          <p:cNvPr id="28" name="Subtitle 1"/>
          <p:cNvSpPr txBox="1">
            <a:spLocks/>
          </p:cNvSpPr>
          <p:nvPr/>
        </p:nvSpPr>
        <p:spPr>
          <a:xfrm>
            <a:off x="6345655" y="3164604"/>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Process</a:t>
            </a:r>
            <a:endParaRPr lang="en-US" sz="1600" dirty="0">
              <a:latin typeface="Cambria" panose="02040503050406030204" pitchFamily="18" charset="0"/>
            </a:endParaRPr>
          </a:p>
        </p:txBody>
      </p:sp>
      <p:sp>
        <p:nvSpPr>
          <p:cNvPr id="29" name="Subtitle 1"/>
          <p:cNvSpPr txBox="1">
            <a:spLocks/>
          </p:cNvSpPr>
          <p:nvPr/>
        </p:nvSpPr>
        <p:spPr>
          <a:xfrm>
            <a:off x="8657922" y="313728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Complete</a:t>
            </a:r>
            <a:endParaRPr lang="en-US" sz="1600" dirty="0">
              <a:latin typeface="Cambria" panose="02040503050406030204" pitchFamily="18" charset="0"/>
            </a:endParaRPr>
          </a:p>
        </p:txBody>
      </p:sp>
      <p:sp>
        <p:nvSpPr>
          <p:cNvPr id="30" name="Subtitle 1"/>
          <p:cNvSpPr txBox="1">
            <a:spLocks/>
          </p:cNvSpPr>
          <p:nvPr/>
        </p:nvSpPr>
        <p:spPr>
          <a:xfrm>
            <a:off x="1662446" y="3243482"/>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Send Request</a:t>
            </a:r>
            <a:endParaRPr lang="en-US" sz="1600" dirty="0">
              <a:latin typeface="Cambria" panose="02040503050406030204" pitchFamily="18" charset="0"/>
            </a:endParaRPr>
          </a:p>
        </p:txBody>
      </p:sp>
      <p:sp>
        <p:nvSpPr>
          <p:cNvPr id="31" name="Subtitle 1"/>
          <p:cNvSpPr txBox="1">
            <a:spLocks/>
          </p:cNvSpPr>
          <p:nvPr/>
        </p:nvSpPr>
        <p:spPr>
          <a:xfrm rot="5400000">
            <a:off x="7847051" y="414826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smtClean="0">
                <a:latin typeface="Cambria" panose="02040503050406030204" pitchFamily="18" charset="0"/>
              </a:rPr>
              <a:t>Cancel</a:t>
            </a:r>
            <a:endParaRPr lang="en-US" sz="1600" dirty="0">
              <a:latin typeface="Cambria" panose="02040503050406030204" pitchFamily="18" charset="0"/>
            </a:endParaRPr>
          </a:p>
        </p:txBody>
      </p:sp>
      <p:sp>
        <p:nvSpPr>
          <p:cNvPr id="32" name="Subtitle 1"/>
          <p:cNvSpPr txBox="1">
            <a:spLocks/>
          </p:cNvSpPr>
          <p:nvPr/>
        </p:nvSpPr>
        <p:spPr>
          <a:xfrm rot="5400000">
            <a:off x="3433151" y="4149264"/>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Cancel</a:t>
            </a:r>
            <a:endParaRPr lang="en-US" sz="1600" dirty="0">
              <a:latin typeface="Cambria" panose="02040503050406030204" pitchFamily="18" charset="0"/>
            </a:endParaRPr>
          </a:p>
        </p:txBody>
      </p:sp>
      <p:sp>
        <p:nvSpPr>
          <p:cNvPr id="33" name="Subtitle 1"/>
          <p:cNvSpPr txBox="1">
            <a:spLocks/>
          </p:cNvSpPr>
          <p:nvPr/>
        </p:nvSpPr>
        <p:spPr>
          <a:xfrm rot="5400000">
            <a:off x="3417654" y="2564037"/>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Reject</a:t>
            </a:r>
            <a:endParaRPr lang="en-US" sz="1600" dirty="0">
              <a:latin typeface="Cambria" panose="02040503050406030204" pitchFamily="18" charset="0"/>
            </a:endParaRPr>
          </a:p>
        </p:txBody>
      </p:sp>
      <p:sp>
        <p:nvSpPr>
          <p:cNvPr id="34" name="Subtitle 1"/>
          <p:cNvSpPr txBox="1">
            <a:spLocks/>
          </p:cNvSpPr>
          <p:nvPr/>
        </p:nvSpPr>
        <p:spPr>
          <a:xfrm rot="5400000">
            <a:off x="5578612" y="2535581"/>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Reject</a:t>
            </a:r>
            <a:endParaRPr lang="en-US" sz="1600" dirty="0">
              <a:latin typeface="Cambria" panose="02040503050406030204" pitchFamily="18" charset="0"/>
            </a:endParaRPr>
          </a:p>
        </p:txBody>
      </p:sp>
      <p:sp>
        <p:nvSpPr>
          <p:cNvPr id="35" name="Subtitle 1"/>
          <p:cNvSpPr txBox="1">
            <a:spLocks/>
          </p:cNvSpPr>
          <p:nvPr/>
        </p:nvSpPr>
        <p:spPr>
          <a:xfrm rot="5400000">
            <a:off x="7869958" y="2638581"/>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Reject</a:t>
            </a:r>
            <a:endParaRPr lang="en-US" sz="1600" dirty="0">
              <a:latin typeface="Cambria" panose="02040503050406030204" pitchFamily="18" charset="0"/>
            </a:endParaRPr>
          </a:p>
        </p:txBody>
      </p:sp>
      <p:sp>
        <p:nvSpPr>
          <p:cNvPr id="3" name="Oval 2"/>
          <p:cNvSpPr/>
          <p:nvPr/>
        </p:nvSpPr>
        <p:spPr>
          <a:xfrm>
            <a:off x="11526592" y="3320169"/>
            <a:ext cx="368285" cy="3682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Oval 5"/>
          <p:cNvSpPr/>
          <p:nvPr/>
        </p:nvSpPr>
        <p:spPr>
          <a:xfrm>
            <a:off x="11585812" y="3373812"/>
            <a:ext cx="249844" cy="24984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8" name="Elbow Connector 7"/>
          <p:cNvCxnSpPr>
            <a:stCxn id="55" idx="3"/>
            <a:endCxn id="3" idx="0"/>
          </p:cNvCxnSpPr>
          <p:nvPr/>
        </p:nvCxnSpPr>
        <p:spPr>
          <a:xfrm>
            <a:off x="10832903" y="1965958"/>
            <a:ext cx="877832" cy="1354211"/>
          </a:xfrm>
          <a:prstGeom prst="bentConnector2">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cxnSp>
        <p:nvCxnSpPr>
          <p:cNvPr id="42" name="Elbow Connector 41"/>
          <p:cNvCxnSpPr>
            <a:endCxn id="3" idx="4"/>
          </p:cNvCxnSpPr>
          <p:nvPr/>
        </p:nvCxnSpPr>
        <p:spPr>
          <a:xfrm rot="5400000" flipH="1" flipV="1">
            <a:off x="10571544" y="3949813"/>
            <a:ext cx="1400549" cy="877833"/>
          </a:xfrm>
          <a:prstGeom prst="bentConnector3">
            <a:avLst>
              <a:gd name="adj1" fmla="val -780"/>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cxnSp>
        <p:nvCxnSpPr>
          <p:cNvPr id="45" name="Elbow Connector 44"/>
          <p:cNvCxnSpPr>
            <a:endCxn id="6" idx="2"/>
          </p:cNvCxnSpPr>
          <p:nvPr/>
        </p:nvCxnSpPr>
        <p:spPr>
          <a:xfrm flipV="1">
            <a:off x="10838713" y="3498734"/>
            <a:ext cx="747099" cy="24499"/>
          </a:xfrm>
          <a:prstGeom prst="bentConnector3">
            <a:avLst>
              <a:gd name="adj1" fmla="val 94198"/>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sp>
        <p:nvSpPr>
          <p:cNvPr id="39" name="Pentagon 38"/>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Request Status</a:t>
            </a:r>
            <a:endParaRPr lang="en-US" sz="2400" b="1" dirty="0">
              <a:effectLst>
                <a:outerShdw blurRad="38100" dist="38100" dir="2700000" algn="tl">
                  <a:srgbClr val="000000">
                    <a:alpha val="43137"/>
                  </a:srgbClr>
                </a:outerShdw>
              </a:effectLst>
              <a:latin typeface="Cambria" panose="02040503050406030204" pitchFamily="18" charset="0"/>
            </a:endParaRPr>
          </a:p>
        </p:txBody>
      </p:sp>
    </p:spTree>
    <p:extLst>
      <p:ext uri="{BB962C8B-B14F-4D97-AF65-F5344CB8AC3E}">
        <p14:creationId xmlns:p14="http://schemas.microsoft.com/office/powerpoint/2010/main" val="382382424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pic>
        <p:nvPicPr>
          <p:cNvPr id="47" name="Picture 4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78333" y="2922496"/>
            <a:ext cx="933450" cy="933450"/>
          </a:xfrm>
          <a:prstGeom prst="rect">
            <a:avLst/>
          </a:prstGeom>
        </p:spPr>
      </p:pic>
      <p:sp>
        <p:nvSpPr>
          <p:cNvPr id="11" name="Rounded Rectangle 10"/>
          <p:cNvSpPr/>
          <p:nvPr/>
        </p:nvSpPr>
        <p:spPr>
          <a:xfrm>
            <a:off x="228600" y="3990408"/>
            <a:ext cx="4653010" cy="2667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anose="02040503050406030204" pitchFamily="18" charset="0"/>
            </a:endParaRPr>
          </a:p>
        </p:txBody>
      </p:sp>
      <p:sp>
        <p:nvSpPr>
          <p:cNvPr id="14" name="Rectangle 13"/>
          <p:cNvSpPr/>
          <p:nvPr/>
        </p:nvSpPr>
        <p:spPr>
          <a:xfrm>
            <a:off x="541217" y="4638676"/>
            <a:ext cx="1628173" cy="79469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latin typeface="Cambria" panose="02040503050406030204" pitchFamily="18" charset="0"/>
              </a:rPr>
              <a:t>Request “Assign IP Address”</a:t>
            </a:r>
            <a:endParaRPr lang="en-US" sz="1200" dirty="0">
              <a:latin typeface="Cambria" panose="02040503050406030204" pitchFamily="18" charset="0"/>
            </a:endParaRPr>
          </a:p>
        </p:txBody>
      </p:sp>
      <p:sp>
        <p:nvSpPr>
          <p:cNvPr id="48" name="Rectangle 47"/>
          <p:cNvSpPr/>
          <p:nvPr/>
        </p:nvSpPr>
        <p:spPr>
          <a:xfrm>
            <a:off x="541216" y="5594577"/>
            <a:ext cx="1628173" cy="93333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latin typeface="Cambria" panose="02040503050406030204" pitchFamily="18" charset="0"/>
              </a:rPr>
              <a:t>Request “Change IP Address”</a:t>
            </a:r>
            <a:endParaRPr lang="en-US" sz="1200" dirty="0">
              <a:latin typeface="Cambria" panose="02040503050406030204" pitchFamily="18" charset="0"/>
            </a:endParaRPr>
          </a:p>
        </p:txBody>
      </p:sp>
      <p:sp>
        <p:nvSpPr>
          <p:cNvPr id="15" name="Rectangle 14"/>
          <p:cNvSpPr/>
          <p:nvPr/>
        </p:nvSpPr>
        <p:spPr>
          <a:xfrm>
            <a:off x="827230" y="4003576"/>
            <a:ext cx="3516085" cy="47388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Online request</a:t>
            </a:r>
            <a:endParaRPr lang="en-US" dirty="0">
              <a:latin typeface="Cambria" panose="02040503050406030204" pitchFamily="18" charset="0"/>
            </a:endParaRPr>
          </a:p>
        </p:txBody>
      </p:sp>
      <p:sp>
        <p:nvSpPr>
          <p:cNvPr id="17" name="Rounded Rectangle 16"/>
          <p:cNvSpPr/>
          <p:nvPr/>
        </p:nvSpPr>
        <p:spPr>
          <a:xfrm>
            <a:off x="5488774" y="3431280"/>
            <a:ext cx="1118548" cy="257175"/>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Pending</a:t>
            </a:r>
            <a:endParaRPr lang="en-US" b="1" dirty="0">
              <a:solidFill>
                <a:srgbClr val="367FA9"/>
              </a:solidFill>
              <a:latin typeface="Cambria" panose="02040503050406030204" pitchFamily="18" charset="0"/>
            </a:endParaRPr>
          </a:p>
        </p:txBody>
      </p:sp>
      <p:sp>
        <p:nvSpPr>
          <p:cNvPr id="53" name="Rounded Rectangle 52"/>
          <p:cNvSpPr/>
          <p:nvPr/>
        </p:nvSpPr>
        <p:spPr>
          <a:xfrm>
            <a:off x="5488774" y="5005962"/>
            <a:ext cx="5344128" cy="248264"/>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Cancelled</a:t>
            </a:r>
            <a:endParaRPr lang="en-US" b="1" dirty="0">
              <a:solidFill>
                <a:srgbClr val="367FA9"/>
              </a:solidFill>
              <a:latin typeface="Cambria" panose="02040503050406030204" pitchFamily="18" charset="0"/>
            </a:endParaRPr>
          </a:p>
        </p:txBody>
      </p:sp>
      <p:sp>
        <p:nvSpPr>
          <p:cNvPr id="55" name="Rounded Rectangle 54"/>
          <p:cNvSpPr/>
          <p:nvPr/>
        </p:nvSpPr>
        <p:spPr>
          <a:xfrm>
            <a:off x="5438446" y="1866199"/>
            <a:ext cx="5394457" cy="229409"/>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Rejected</a:t>
            </a:r>
            <a:endParaRPr lang="en-US" b="1" dirty="0">
              <a:solidFill>
                <a:srgbClr val="367FA9"/>
              </a:solidFill>
              <a:latin typeface="Cambria" panose="02040503050406030204" pitchFamily="18" charset="0"/>
            </a:endParaRPr>
          </a:p>
        </p:txBody>
      </p:sp>
      <p:sp>
        <p:nvSpPr>
          <p:cNvPr id="57" name="Rounded Rectangle 56"/>
          <p:cNvSpPr/>
          <p:nvPr/>
        </p:nvSpPr>
        <p:spPr>
          <a:xfrm>
            <a:off x="7663570" y="3434260"/>
            <a:ext cx="1398185" cy="257175"/>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Processing</a:t>
            </a:r>
            <a:endParaRPr lang="en-US" b="1" dirty="0">
              <a:solidFill>
                <a:srgbClr val="367FA9"/>
              </a:solidFill>
              <a:latin typeface="Cambria" panose="02040503050406030204" pitchFamily="18" charset="0"/>
            </a:endParaRPr>
          </a:p>
        </p:txBody>
      </p:sp>
      <p:sp>
        <p:nvSpPr>
          <p:cNvPr id="59" name="Rounded Rectangle 58"/>
          <p:cNvSpPr/>
          <p:nvPr/>
        </p:nvSpPr>
        <p:spPr>
          <a:xfrm>
            <a:off x="9816889" y="3431279"/>
            <a:ext cx="1016014" cy="257175"/>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Done</a:t>
            </a:r>
            <a:endParaRPr lang="en-US" b="1" dirty="0">
              <a:solidFill>
                <a:srgbClr val="367FA9"/>
              </a:solidFill>
              <a:latin typeface="Cambria" panose="02040503050406030204" pitchFamily="18" charset="0"/>
            </a:endParaRPr>
          </a:p>
        </p:txBody>
      </p:sp>
      <p:sp>
        <p:nvSpPr>
          <p:cNvPr id="18" name="Right Arrow 17"/>
          <p:cNvSpPr/>
          <p:nvPr/>
        </p:nvSpPr>
        <p:spPr>
          <a:xfrm>
            <a:off x="3023937" y="3457576"/>
            <a:ext cx="2414509" cy="207494"/>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 name="Right Arrow 1"/>
          <p:cNvSpPr/>
          <p:nvPr/>
        </p:nvSpPr>
        <p:spPr>
          <a:xfrm>
            <a:off x="6648266" y="3457575"/>
            <a:ext cx="916603" cy="166081"/>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ight Arrow 19"/>
          <p:cNvSpPr/>
          <p:nvPr/>
        </p:nvSpPr>
        <p:spPr>
          <a:xfrm>
            <a:off x="9061756" y="3461133"/>
            <a:ext cx="732074" cy="162523"/>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ight Arrow 21"/>
          <p:cNvSpPr/>
          <p:nvPr/>
        </p:nvSpPr>
        <p:spPr>
          <a:xfrm rot="16200000">
            <a:off x="5426777" y="2640963"/>
            <a:ext cx="1156781" cy="169476"/>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Arrow 22"/>
          <p:cNvSpPr/>
          <p:nvPr/>
        </p:nvSpPr>
        <p:spPr>
          <a:xfrm rot="16200000">
            <a:off x="7784272" y="2657040"/>
            <a:ext cx="1156781" cy="169476"/>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ight Arrow 23"/>
          <p:cNvSpPr/>
          <p:nvPr/>
        </p:nvSpPr>
        <p:spPr>
          <a:xfrm rot="5400000">
            <a:off x="5426775" y="4246502"/>
            <a:ext cx="1156781" cy="169476"/>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6" name="Right Arrow 25"/>
          <p:cNvSpPr/>
          <p:nvPr/>
        </p:nvSpPr>
        <p:spPr>
          <a:xfrm rot="5400000">
            <a:off x="7813506" y="4265559"/>
            <a:ext cx="1156781" cy="169476"/>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7" name="Subtitle 1"/>
          <p:cNvSpPr txBox="1">
            <a:spLocks/>
          </p:cNvSpPr>
          <p:nvPr/>
        </p:nvSpPr>
        <p:spPr>
          <a:xfrm>
            <a:off x="6338787" y="320700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Accept</a:t>
            </a:r>
            <a:endParaRPr lang="en-US" sz="1600" dirty="0">
              <a:latin typeface="Cambria" panose="02040503050406030204" pitchFamily="18" charset="0"/>
            </a:endParaRPr>
          </a:p>
        </p:txBody>
      </p:sp>
      <p:sp>
        <p:nvSpPr>
          <p:cNvPr id="29" name="Subtitle 1"/>
          <p:cNvSpPr txBox="1">
            <a:spLocks/>
          </p:cNvSpPr>
          <p:nvPr/>
        </p:nvSpPr>
        <p:spPr>
          <a:xfrm>
            <a:off x="8657922" y="313728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Complete</a:t>
            </a:r>
            <a:endParaRPr lang="en-US" sz="1600" dirty="0">
              <a:latin typeface="Cambria" panose="02040503050406030204" pitchFamily="18" charset="0"/>
            </a:endParaRPr>
          </a:p>
        </p:txBody>
      </p:sp>
      <p:sp>
        <p:nvSpPr>
          <p:cNvPr id="30" name="Subtitle 1"/>
          <p:cNvSpPr txBox="1">
            <a:spLocks/>
          </p:cNvSpPr>
          <p:nvPr/>
        </p:nvSpPr>
        <p:spPr>
          <a:xfrm>
            <a:off x="3384321" y="3117386"/>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Send Request</a:t>
            </a:r>
            <a:endParaRPr lang="en-US" sz="1600" dirty="0">
              <a:latin typeface="Cambria" panose="02040503050406030204" pitchFamily="18" charset="0"/>
            </a:endParaRPr>
          </a:p>
        </p:txBody>
      </p:sp>
      <p:sp>
        <p:nvSpPr>
          <p:cNvPr id="31" name="Subtitle 1"/>
          <p:cNvSpPr txBox="1">
            <a:spLocks/>
          </p:cNvSpPr>
          <p:nvPr/>
        </p:nvSpPr>
        <p:spPr>
          <a:xfrm rot="5400000">
            <a:off x="7847051" y="414826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smtClean="0">
                <a:latin typeface="Cambria" panose="02040503050406030204" pitchFamily="18" charset="0"/>
              </a:rPr>
              <a:t>Cancel</a:t>
            </a:r>
            <a:endParaRPr lang="en-US" sz="1600" dirty="0">
              <a:latin typeface="Cambria" panose="02040503050406030204" pitchFamily="18" charset="0"/>
            </a:endParaRPr>
          </a:p>
        </p:txBody>
      </p:sp>
      <p:sp>
        <p:nvSpPr>
          <p:cNvPr id="32" name="Subtitle 1"/>
          <p:cNvSpPr txBox="1">
            <a:spLocks/>
          </p:cNvSpPr>
          <p:nvPr/>
        </p:nvSpPr>
        <p:spPr>
          <a:xfrm rot="5400000">
            <a:off x="5450633" y="4149264"/>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Cancel</a:t>
            </a:r>
            <a:endParaRPr lang="en-US" sz="1600" dirty="0">
              <a:latin typeface="Cambria" panose="02040503050406030204" pitchFamily="18" charset="0"/>
            </a:endParaRPr>
          </a:p>
        </p:txBody>
      </p:sp>
      <p:sp>
        <p:nvSpPr>
          <p:cNvPr id="33" name="Subtitle 1"/>
          <p:cNvSpPr txBox="1">
            <a:spLocks/>
          </p:cNvSpPr>
          <p:nvPr/>
        </p:nvSpPr>
        <p:spPr>
          <a:xfrm rot="5400000">
            <a:off x="5435136" y="2564037"/>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Reject</a:t>
            </a:r>
            <a:endParaRPr lang="en-US" sz="1600" dirty="0">
              <a:latin typeface="Cambria" panose="02040503050406030204" pitchFamily="18" charset="0"/>
            </a:endParaRPr>
          </a:p>
        </p:txBody>
      </p:sp>
      <p:sp>
        <p:nvSpPr>
          <p:cNvPr id="35" name="Subtitle 1"/>
          <p:cNvSpPr txBox="1">
            <a:spLocks/>
          </p:cNvSpPr>
          <p:nvPr/>
        </p:nvSpPr>
        <p:spPr>
          <a:xfrm rot="5400000">
            <a:off x="7869958" y="2638581"/>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Reject</a:t>
            </a:r>
            <a:endParaRPr lang="en-US" sz="1600" dirty="0">
              <a:latin typeface="Cambria" panose="02040503050406030204" pitchFamily="18" charset="0"/>
            </a:endParaRPr>
          </a:p>
        </p:txBody>
      </p:sp>
      <p:sp>
        <p:nvSpPr>
          <p:cNvPr id="3" name="Oval 2"/>
          <p:cNvSpPr/>
          <p:nvPr/>
        </p:nvSpPr>
        <p:spPr>
          <a:xfrm>
            <a:off x="11526592" y="3320169"/>
            <a:ext cx="368285" cy="3682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Oval 5"/>
          <p:cNvSpPr/>
          <p:nvPr/>
        </p:nvSpPr>
        <p:spPr>
          <a:xfrm>
            <a:off x="11585812" y="3373812"/>
            <a:ext cx="249844" cy="24984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8" name="Elbow Connector 7"/>
          <p:cNvCxnSpPr>
            <a:stCxn id="55" idx="3"/>
            <a:endCxn id="3" idx="0"/>
          </p:cNvCxnSpPr>
          <p:nvPr/>
        </p:nvCxnSpPr>
        <p:spPr>
          <a:xfrm>
            <a:off x="10832903" y="1980904"/>
            <a:ext cx="877832" cy="1339265"/>
          </a:xfrm>
          <a:prstGeom prst="bentConnector2">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cxnSp>
        <p:nvCxnSpPr>
          <p:cNvPr id="42" name="Elbow Connector 41"/>
          <p:cNvCxnSpPr>
            <a:endCxn id="3" idx="4"/>
          </p:cNvCxnSpPr>
          <p:nvPr/>
        </p:nvCxnSpPr>
        <p:spPr>
          <a:xfrm rot="5400000" flipH="1" flipV="1">
            <a:off x="10571544" y="3949813"/>
            <a:ext cx="1400549" cy="877833"/>
          </a:xfrm>
          <a:prstGeom prst="bentConnector3">
            <a:avLst>
              <a:gd name="adj1" fmla="val -780"/>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cxnSp>
        <p:nvCxnSpPr>
          <p:cNvPr id="45" name="Elbow Connector 44"/>
          <p:cNvCxnSpPr>
            <a:endCxn id="6" idx="2"/>
          </p:cNvCxnSpPr>
          <p:nvPr/>
        </p:nvCxnSpPr>
        <p:spPr>
          <a:xfrm flipV="1">
            <a:off x="10838713" y="3498734"/>
            <a:ext cx="747099" cy="24499"/>
          </a:xfrm>
          <a:prstGeom prst="bentConnector3">
            <a:avLst>
              <a:gd name="adj1" fmla="val 94198"/>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sp>
        <p:nvSpPr>
          <p:cNvPr id="39" name="Pentagon 38"/>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Request Status</a:t>
            </a:r>
            <a:endParaRPr lang="en-US" sz="2400" b="1" dirty="0">
              <a:effectLst>
                <a:outerShdw blurRad="38100" dist="38100" dir="2700000" algn="tl">
                  <a:srgbClr val="000000">
                    <a:alpha val="43137"/>
                  </a:srgbClr>
                </a:outerShdw>
              </a:effectLst>
              <a:latin typeface="Cambria" panose="02040503050406030204" pitchFamily="18" charset="0"/>
            </a:endParaRPr>
          </a:p>
        </p:txBody>
      </p:sp>
      <p:sp>
        <p:nvSpPr>
          <p:cNvPr id="43" name="Rectangle 42"/>
          <p:cNvSpPr/>
          <p:nvPr/>
        </p:nvSpPr>
        <p:spPr>
          <a:xfrm>
            <a:off x="2602279" y="4653739"/>
            <a:ext cx="1628173" cy="54989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latin typeface="Cambria" panose="02040503050406030204" pitchFamily="18" charset="0"/>
              </a:rPr>
              <a:t>Request “Return IP Address”</a:t>
            </a:r>
            <a:endParaRPr lang="en-US" sz="1200" dirty="0">
              <a:latin typeface="Cambria" panose="02040503050406030204" pitchFamily="18" charset="0"/>
            </a:endParaRPr>
          </a:p>
        </p:txBody>
      </p:sp>
      <p:sp>
        <p:nvSpPr>
          <p:cNvPr id="44" name="Rectangle 43"/>
          <p:cNvSpPr/>
          <p:nvPr/>
        </p:nvSpPr>
        <p:spPr>
          <a:xfrm>
            <a:off x="2602279" y="5333437"/>
            <a:ext cx="1628173" cy="46531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latin typeface="Cambria" panose="02040503050406030204" pitchFamily="18" charset="0"/>
              </a:rPr>
              <a:t>Request “Rent Rack”</a:t>
            </a:r>
            <a:endParaRPr lang="en-US" sz="1200" dirty="0">
              <a:latin typeface="Cambria" panose="02040503050406030204" pitchFamily="18" charset="0"/>
            </a:endParaRPr>
          </a:p>
        </p:txBody>
      </p:sp>
      <p:sp>
        <p:nvSpPr>
          <p:cNvPr id="46" name="Rectangle 45"/>
          <p:cNvSpPr/>
          <p:nvPr/>
        </p:nvSpPr>
        <p:spPr>
          <a:xfrm>
            <a:off x="2602279" y="5928553"/>
            <a:ext cx="1628173" cy="59935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latin typeface="Cambria" panose="02040503050406030204" pitchFamily="18" charset="0"/>
              </a:rPr>
              <a:t>Request “Return Rack”</a:t>
            </a:r>
            <a:endParaRPr lang="en-US" sz="1200" dirty="0">
              <a:latin typeface="Cambria" panose="02040503050406030204" pitchFamily="18" charset="0"/>
            </a:endParaRPr>
          </a:p>
        </p:txBody>
      </p:sp>
    </p:spTree>
    <p:extLst>
      <p:ext uri="{BB962C8B-B14F-4D97-AF65-F5344CB8AC3E}">
        <p14:creationId xmlns:p14="http://schemas.microsoft.com/office/powerpoint/2010/main" val="28426489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Server</a:t>
            </a:r>
            <a:endParaRPr lang="en-US" sz="2400" b="1" dirty="0">
              <a:effectLst>
                <a:outerShdw blurRad="38100" dist="38100" dir="2700000" algn="tl">
                  <a:srgbClr val="000000">
                    <a:alpha val="43137"/>
                  </a:srgbClr>
                </a:outerShdw>
              </a:effectLst>
              <a:latin typeface="Cambria" panose="02040503050406030204" pitchFamily="18" charset="0"/>
            </a:endParaRPr>
          </a:p>
        </p:txBody>
      </p:sp>
      <p:grpSp>
        <p:nvGrpSpPr>
          <p:cNvPr id="3" name="Group 2"/>
          <p:cNvGrpSpPr/>
          <p:nvPr/>
        </p:nvGrpSpPr>
        <p:grpSpPr>
          <a:xfrm>
            <a:off x="3019049" y="1431019"/>
            <a:ext cx="6299124" cy="4739813"/>
            <a:chOff x="3323848" y="1431019"/>
            <a:chExt cx="6299124" cy="4739813"/>
          </a:xfrm>
        </p:grpSpPr>
        <p:pic>
          <p:nvPicPr>
            <p:cNvPr id="2" name="Picture 1"/>
            <p:cNvPicPr>
              <a:picLocks noChangeAspect="1"/>
            </p:cNvPicPr>
            <p:nvPr/>
          </p:nvPicPr>
          <p:blipFill>
            <a:blip r:embed="rId3"/>
            <a:stretch>
              <a:fillRect/>
            </a:stretch>
          </p:blipFill>
          <p:spPr>
            <a:xfrm>
              <a:off x="3323848" y="1431019"/>
              <a:ext cx="6299124" cy="4739813"/>
            </a:xfrm>
            <a:prstGeom prst="rect">
              <a:avLst/>
            </a:prstGeom>
          </p:spPr>
        </p:pic>
        <p:sp>
          <p:nvSpPr>
            <p:cNvPr id="5" name="Rectangle 4"/>
            <p:cNvSpPr/>
            <p:nvPr/>
          </p:nvSpPr>
          <p:spPr>
            <a:xfrm>
              <a:off x="3683282" y="3410857"/>
              <a:ext cx="2703003" cy="2278743"/>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grpSp>
      <p:sp>
        <p:nvSpPr>
          <p:cNvPr id="11" name="Rectangle 10"/>
          <p:cNvSpPr/>
          <p:nvPr/>
        </p:nvSpPr>
        <p:spPr>
          <a:xfrm>
            <a:off x="3643086" y="3595517"/>
            <a:ext cx="2220686" cy="729739"/>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cxnSp>
        <p:nvCxnSpPr>
          <p:cNvPr id="12" name="Straight Arrow Connector 11"/>
          <p:cNvCxnSpPr>
            <a:stCxn id="11" idx="1"/>
          </p:cNvCxnSpPr>
          <p:nvPr/>
        </p:nvCxnSpPr>
        <p:spPr>
          <a:xfrm flipH="1" flipV="1">
            <a:off x="2060403" y="3960386"/>
            <a:ext cx="1582683" cy="1"/>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1796" y="2521853"/>
            <a:ext cx="1918607" cy="2558143"/>
          </a:xfrm>
          <a:prstGeom prst="rect">
            <a:avLst/>
          </a:prstGeom>
        </p:spPr>
      </p:pic>
    </p:spTree>
    <p:extLst>
      <p:ext uri="{BB962C8B-B14F-4D97-AF65-F5344CB8AC3E}">
        <p14:creationId xmlns:p14="http://schemas.microsoft.com/office/powerpoint/2010/main" val="152028550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Server</a:t>
            </a:r>
            <a:endParaRPr lang="en-US" sz="2400" b="1" dirty="0">
              <a:effectLst>
                <a:outerShdw blurRad="38100" dist="38100" dir="2700000" algn="tl">
                  <a:srgbClr val="000000">
                    <a:alpha val="43137"/>
                  </a:srgbClr>
                </a:outerShdw>
              </a:effectLst>
              <a:latin typeface="Cambria" panose="02040503050406030204" pitchFamily="18" charset="0"/>
            </a:endParaRPr>
          </a:p>
        </p:txBody>
      </p:sp>
      <p:grpSp>
        <p:nvGrpSpPr>
          <p:cNvPr id="3" name="Group 2"/>
          <p:cNvGrpSpPr/>
          <p:nvPr/>
        </p:nvGrpSpPr>
        <p:grpSpPr>
          <a:xfrm>
            <a:off x="3019049" y="1431019"/>
            <a:ext cx="6299124" cy="4739813"/>
            <a:chOff x="3323848" y="1431019"/>
            <a:chExt cx="6299124" cy="4739813"/>
          </a:xfrm>
        </p:grpSpPr>
        <p:pic>
          <p:nvPicPr>
            <p:cNvPr id="2" name="Picture 1"/>
            <p:cNvPicPr>
              <a:picLocks noChangeAspect="1"/>
            </p:cNvPicPr>
            <p:nvPr/>
          </p:nvPicPr>
          <p:blipFill>
            <a:blip r:embed="rId3"/>
            <a:stretch>
              <a:fillRect/>
            </a:stretch>
          </p:blipFill>
          <p:spPr>
            <a:xfrm>
              <a:off x="3323848" y="1431019"/>
              <a:ext cx="6299124" cy="4739813"/>
            </a:xfrm>
            <a:prstGeom prst="rect">
              <a:avLst/>
            </a:prstGeom>
          </p:spPr>
        </p:pic>
        <p:sp>
          <p:nvSpPr>
            <p:cNvPr id="6" name="Rectangle 5"/>
            <p:cNvSpPr/>
            <p:nvPr/>
          </p:nvSpPr>
          <p:spPr>
            <a:xfrm>
              <a:off x="6696669" y="2679778"/>
              <a:ext cx="2703003" cy="32468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grpSp>
      <p:sp>
        <p:nvSpPr>
          <p:cNvPr id="16" name="Rectangle 15"/>
          <p:cNvSpPr/>
          <p:nvPr/>
        </p:nvSpPr>
        <p:spPr>
          <a:xfrm>
            <a:off x="3931700" y="3928537"/>
            <a:ext cx="1699844" cy="411234"/>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17" name="Rectangle 16"/>
          <p:cNvSpPr/>
          <p:nvPr/>
        </p:nvSpPr>
        <p:spPr>
          <a:xfrm>
            <a:off x="9782555" y="4113590"/>
            <a:ext cx="2148113" cy="1233715"/>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Tx/>
              <a:buChar char="-"/>
            </a:pPr>
            <a:r>
              <a:rPr lang="en-US" dirty="0" smtClean="0">
                <a:solidFill>
                  <a:schemeClr val="tx1"/>
                </a:solidFill>
                <a:latin typeface="Cambria" panose="02040503050406030204" pitchFamily="18" charset="0"/>
              </a:rPr>
              <a:t>Server</a:t>
            </a:r>
            <a:r>
              <a:rPr lang="en-US" dirty="0" smtClean="0">
                <a:solidFill>
                  <a:schemeClr val="tx1"/>
                </a:solidFill>
                <a:latin typeface="Cambria" panose="02040503050406030204" pitchFamily="18" charset="0"/>
              </a:rPr>
              <a:t>’s</a:t>
            </a:r>
            <a:r>
              <a:rPr lang="en-US" dirty="0" smtClean="0">
                <a:solidFill>
                  <a:schemeClr val="tx1"/>
                </a:solidFill>
                <a:latin typeface="Cambria" panose="02040503050406030204" pitchFamily="18" charset="0"/>
              </a:rPr>
              <a:t> </a:t>
            </a:r>
            <a:r>
              <a:rPr lang="en-US" dirty="0" smtClean="0">
                <a:solidFill>
                  <a:schemeClr val="tx1"/>
                </a:solidFill>
                <a:latin typeface="Cambria" panose="02040503050406030204" pitchFamily="18" charset="0"/>
              </a:rPr>
              <a:t>location in the system</a:t>
            </a:r>
          </a:p>
        </p:txBody>
      </p:sp>
      <p:cxnSp>
        <p:nvCxnSpPr>
          <p:cNvPr id="18" name="Elbow Connector 17"/>
          <p:cNvCxnSpPr>
            <a:stCxn id="16" idx="3"/>
            <a:endCxn id="17" idx="1"/>
          </p:cNvCxnSpPr>
          <p:nvPr/>
        </p:nvCxnSpPr>
        <p:spPr>
          <a:xfrm>
            <a:off x="5631544" y="4134154"/>
            <a:ext cx="4151011" cy="596294"/>
          </a:xfrm>
          <a:prstGeom prst="bentConnector3">
            <a:avLst>
              <a:gd name="adj1" fmla="val 17132"/>
            </a:avLst>
          </a:prstGeom>
          <a:ln w="25400">
            <a:prstDash val="dash"/>
          </a:ln>
        </p:spPr>
        <p:style>
          <a:lnRef idx="1">
            <a:schemeClr val="accent2"/>
          </a:lnRef>
          <a:fillRef idx="0">
            <a:schemeClr val="accent2"/>
          </a:fillRef>
          <a:effectRef idx="0">
            <a:schemeClr val="accent2"/>
          </a:effectRef>
          <a:fontRef idx="minor">
            <a:schemeClr val="tx1"/>
          </a:fontRef>
        </p:style>
      </p:cxnSp>
      <p:cxnSp>
        <p:nvCxnSpPr>
          <p:cNvPr id="24" name="Elbow Connector 23"/>
          <p:cNvCxnSpPr>
            <a:stCxn id="6" idx="3"/>
            <a:endCxn id="17" idx="0"/>
          </p:cNvCxnSpPr>
          <p:nvPr/>
        </p:nvCxnSpPr>
        <p:spPr>
          <a:xfrm>
            <a:off x="9094873" y="2842118"/>
            <a:ext cx="1761739" cy="1271472"/>
          </a:xfrm>
          <a:prstGeom prst="bentConnector2">
            <a:avLst/>
          </a:prstGeom>
          <a:ln w="25400">
            <a:prstDash val="dash"/>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79249228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Server</a:t>
            </a:r>
            <a:endParaRPr lang="en-US" sz="2400" b="1" dirty="0">
              <a:effectLst>
                <a:outerShdw blurRad="38100" dist="38100" dir="2700000" algn="tl">
                  <a:srgbClr val="000000">
                    <a:alpha val="43137"/>
                  </a:srgbClr>
                </a:outerShdw>
              </a:effectLst>
              <a:latin typeface="Cambria" panose="02040503050406030204" pitchFamily="18" charset="0"/>
            </a:endParaRPr>
          </a:p>
        </p:txBody>
      </p:sp>
      <p:grpSp>
        <p:nvGrpSpPr>
          <p:cNvPr id="3" name="Group 2"/>
          <p:cNvGrpSpPr/>
          <p:nvPr/>
        </p:nvGrpSpPr>
        <p:grpSpPr>
          <a:xfrm>
            <a:off x="3019049" y="1431019"/>
            <a:ext cx="6299124" cy="4739813"/>
            <a:chOff x="3323848" y="1431019"/>
            <a:chExt cx="6299124" cy="4739813"/>
          </a:xfrm>
        </p:grpSpPr>
        <p:pic>
          <p:nvPicPr>
            <p:cNvPr id="2" name="Picture 1"/>
            <p:cNvPicPr>
              <a:picLocks noChangeAspect="1"/>
            </p:cNvPicPr>
            <p:nvPr/>
          </p:nvPicPr>
          <p:blipFill>
            <a:blip r:embed="rId3"/>
            <a:stretch>
              <a:fillRect/>
            </a:stretch>
          </p:blipFill>
          <p:spPr>
            <a:xfrm>
              <a:off x="3323848" y="1431019"/>
              <a:ext cx="6299124" cy="4739813"/>
            </a:xfrm>
            <a:prstGeom prst="rect">
              <a:avLst/>
            </a:prstGeom>
          </p:spPr>
        </p:pic>
        <p:sp>
          <p:nvSpPr>
            <p:cNvPr id="7" name="Rectangle 6"/>
            <p:cNvSpPr/>
            <p:nvPr/>
          </p:nvSpPr>
          <p:spPr>
            <a:xfrm>
              <a:off x="6696669" y="3059832"/>
              <a:ext cx="2703003" cy="1396053"/>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grpSp>
      <p:sp>
        <p:nvSpPr>
          <p:cNvPr id="8" name="Rectangle 7"/>
          <p:cNvSpPr/>
          <p:nvPr/>
        </p:nvSpPr>
        <p:spPr>
          <a:xfrm>
            <a:off x="9318172" y="4620382"/>
            <a:ext cx="2873827" cy="1233715"/>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Tx/>
              <a:buChar char="-"/>
            </a:pPr>
            <a:r>
              <a:rPr lang="en-US" dirty="0" smtClean="0">
                <a:solidFill>
                  <a:schemeClr val="tx1"/>
                </a:solidFill>
                <a:latin typeface="Cambria" panose="02040503050406030204" pitchFamily="18" charset="0"/>
              </a:rPr>
              <a:t>Only one Default IP</a:t>
            </a:r>
          </a:p>
          <a:p>
            <a:pPr marL="285750" indent="-285750">
              <a:buFontTx/>
              <a:buChar char="-"/>
            </a:pPr>
            <a:r>
              <a:rPr lang="en-US" dirty="0" smtClean="0">
                <a:solidFill>
                  <a:schemeClr val="tx1"/>
                </a:solidFill>
                <a:latin typeface="Cambria" panose="02040503050406030204" pitchFamily="18" charset="0"/>
              </a:rPr>
              <a:t>Default IP is server’s identification</a:t>
            </a:r>
          </a:p>
          <a:p>
            <a:pPr marL="285750" indent="-285750">
              <a:buFontTx/>
              <a:buChar char="-"/>
            </a:pPr>
            <a:r>
              <a:rPr lang="en-US" dirty="0" smtClean="0">
                <a:solidFill>
                  <a:schemeClr val="tx1"/>
                </a:solidFill>
                <a:latin typeface="Cambria" panose="02040503050406030204" pitchFamily="18" charset="0"/>
              </a:rPr>
              <a:t>All IPs in the same range</a:t>
            </a:r>
            <a:endParaRPr lang="en-US" dirty="0">
              <a:solidFill>
                <a:schemeClr val="tx1"/>
              </a:solidFill>
              <a:latin typeface="Cambria" panose="02040503050406030204" pitchFamily="18" charset="0"/>
            </a:endParaRPr>
          </a:p>
        </p:txBody>
      </p:sp>
      <p:cxnSp>
        <p:nvCxnSpPr>
          <p:cNvPr id="10" name="Elbow Connector 9"/>
          <p:cNvCxnSpPr>
            <a:stCxn id="7" idx="2"/>
            <a:endCxn id="8" idx="1"/>
          </p:cNvCxnSpPr>
          <p:nvPr/>
        </p:nvCxnSpPr>
        <p:spPr>
          <a:xfrm rot="16200000" flipH="1">
            <a:off x="8140095" y="4059162"/>
            <a:ext cx="781355" cy="1574800"/>
          </a:xfrm>
          <a:prstGeom prst="bentConnector2">
            <a:avLst/>
          </a:prstGeom>
          <a:ln w="25400">
            <a:prstDash val="dash"/>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77275222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176287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356034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CURRENT SITUATION</a:t>
            </a:r>
            <a:endParaRPr lang="en-US" sz="3600" b="1" dirty="0">
              <a:solidFill>
                <a:schemeClr val="bg1"/>
              </a:solidFill>
              <a:latin typeface="Cambria" panose="02040503050406030204" pitchFamily="18"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7202" y="1963737"/>
            <a:ext cx="4975810" cy="3731858"/>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56952" y="2191366"/>
            <a:ext cx="5524501" cy="3276600"/>
          </a:xfrm>
          <a:prstGeom prst="rect">
            <a:avLst/>
          </a:prstGeom>
        </p:spPr>
      </p:pic>
    </p:spTree>
    <p:extLst>
      <p:ext uri="{BB962C8B-B14F-4D97-AF65-F5344CB8AC3E}">
        <p14:creationId xmlns:p14="http://schemas.microsoft.com/office/powerpoint/2010/main" val="85112282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2197929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3 ca 4 kíp</a:t>
            </a:r>
            <a:endParaRPr lang="en-US" sz="3600" b="1" dirty="0">
              <a:solidFill>
                <a:schemeClr val="bg1"/>
              </a:solidFill>
              <a:latin typeface="Cambria" panose="02040503050406030204" pitchFamily="18" charset="0"/>
            </a:endParaRPr>
          </a:p>
        </p:txBody>
      </p:sp>
      <p:sp>
        <p:nvSpPr>
          <p:cNvPr id="9" name="Subtitle 8"/>
          <p:cNvSpPr>
            <a:spLocks noGrp="1"/>
          </p:cNvSpPr>
          <p:nvPr>
            <p:ph type="subTitle" idx="1"/>
          </p:nvPr>
        </p:nvSpPr>
        <p:spPr>
          <a:xfrm>
            <a:off x="8961120" y="2291504"/>
            <a:ext cx="3438144" cy="2481663"/>
          </a:xfrm>
        </p:spPr>
        <p:txBody>
          <a:bodyPr>
            <a:normAutofit/>
          </a:bodyPr>
          <a:lstStyle/>
          <a:p>
            <a:pPr algn="l"/>
            <a:r>
              <a:rPr lang="en-US" dirty="0" smtClean="0">
                <a:latin typeface="Cambria" panose="02040503050406030204" pitchFamily="18" charset="0"/>
              </a:rPr>
              <a:t>1 ca làm việc là 8 tiếng</a:t>
            </a:r>
          </a:p>
          <a:p>
            <a:pPr algn="l"/>
            <a:endParaRPr lang="en-US" dirty="0" smtClean="0">
              <a:latin typeface="Cambria" panose="02040503050406030204" pitchFamily="18" charset="0"/>
            </a:endParaRPr>
          </a:p>
          <a:p>
            <a:pPr algn="l"/>
            <a:r>
              <a:rPr lang="en-US" sz="2400" dirty="0" smtClean="0">
                <a:latin typeface="Cambria" panose="02040503050406030204" pitchFamily="18" charset="0"/>
              </a:rPr>
              <a:t>Ca 1 từ 6:00 đến 14:00</a:t>
            </a:r>
          </a:p>
          <a:p>
            <a:pPr algn="l"/>
            <a:r>
              <a:rPr lang="en-US" sz="2400" dirty="0" smtClean="0">
                <a:latin typeface="Cambria" panose="02040503050406030204" pitchFamily="18" charset="0"/>
              </a:rPr>
              <a:t>Ca 2 từ 14:00 đến 22:00</a:t>
            </a:r>
          </a:p>
          <a:p>
            <a:pPr algn="l"/>
            <a:r>
              <a:rPr lang="en-US" sz="2400" dirty="0" smtClean="0">
                <a:latin typeface="Cambria" panose="02040503050406030204" pitchFamily="18" charset="0"/>
              </a:rPr>
              <a:t>Ca 3 từ 22:00 đến 6:00 </a:t>
            </a:r>
            <a:endParaRPr lang="en-US" sz="2400" dirty="0">
              <a:latin typeface="Cambria" panose="02040503050406030204" pitchFamily="18"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3325408010"/>
              </p:ext>
            </p:extLst>
          </p:nvPr>
        </p:nvGraphicFramePr>
        <p:xfrm>
          <a:off x="707136" y="785611"/>
          <a:ext cx="8253984" cy="6045150"/>
        </p:xfrm>
        <a:graphic>
          <a:graphicData uri="http://schemas.openxmlformats.org/drawingml/2006/table">
            <a:tbl>
              <a:tblPr firstRow="1" bandRow="1">
                <a:tableStyleId>{5940675A-B579-460E-94D1-54222C63F5DA}</a:tableStyleId>
              </a:tblPr>
              <a:tblGrid>
                <a:gridCol w="1375664">
                  <a:extLst>
                    <a:ext uri="{9D8B030D-6E8A-4147-A177-3AD203B41FA5}">
                      <a16:colId xmlns:a16="http://schemas.microsoft.com/office/drawing/2014/main" val="2498636515"/>
                    </a:ext>
                  </a:extLst>
                </a:gridCol>
                <a:gridCol w="1375664">
                  <a:extLst>
                    <a:ext uri="{9D8B030D-6E8A-4147-A177-3AD203B41FA5}">
                      <a16:colId xmlns:a16="http://schemas.microsoft.com/office/drawing/2014/main" val="1470174339"/>
                    </a:ext>
                  </a:extLst>
                </a:gridCol>
                <a:gridCol w="1375664">
                  <a:extLst>
                    <a:ext uri="{9D8B030D-6E8A-4147-A177-3AD203B41FA5}">
                      <a16:colId xmlns:a16="http://schemas.microsoft.com/office/drawing/2014/main" val="4054118758"/>
                    </a:ext>
                  </a:extLst>
                </a:gridCol>
                <a:gridCol w="1375664">
                  <a:extLst>
                    <a:ext uri="{9D8B030D-6E8A-4147-A177-3AD203B41FA5}">
                      <a16:colId xmlns:a16="http://schemas.microsoft.com/office/drawing/2014/main" val="3001337027"/>
                    </a:ext>
                  </a:extLst>
                </a:gridCol>
                <a:gridCol w="1375664">
                  <a:extLst>
                    <a:ext uri="{9D8B030D-6E8A-4147-A177-3AD203B41FA5}">
                      <a16:colId xmlns:a16="http://schemas.microsoft.com/office/drawing/2014/main" val="2281553336"/>
                    </a:ext>
                  </a:extLst>
                </a:gridCol>
                <a:gridCol w="1375664">
                  <a:extLst>
                    <a:ext uri="{9D8B030D-6E8A-4147-A177-3AD203B41FA5}">
                      <a16:colId xmlns:a16="http://schemas.microsoft.com/office/drawing/2014/main" val="3420303864"/>
                    </a:ext>
                  </a:extLst>
                </a:gridCol>
              </a:tblGrid>
              <a:tr h="372530">
                <a:tc>
                  <a:txBody>
                    <a:bodyPr/>
                    <a:lstStyle/>
                    <a:p>
                      <a:pPr algn="ctr"/>
                      <a:r>
                        <a:rPr lang="en-US" sz="2400" b="1" dirty="0" smtClean="0">
                          <a:latin typeface="Cambria" panose="02040503050406030204" pitchFamily="18" charset="0"/>
                        </a:rPr>
                        <a:t>Ngày</a:t>
                      </a:r>
                      <a:endParaRPr lang="en-US" sz="2400" b="1" dirty="0">
                        <a:latin typeface="Cambria" panose="02040503050406030204" pitchFamily="18" charset="0"/>
                      </a:endParaRPr>
                    </a:p>
                  </a:txBody>
                  <a:tcPr/>
                </a:tc>
                <a:tc>
                  <a:txBody>
                    <a:bodyPr/>
                    <a:lstStyle/>
                    <a:p>
                      <a:pPr algn="ctr"/>
                      <a:r>
                        <a:rPr lang="en-US" sz="2400" b="1" dirty="0" smtClean="0">
                          <a:latin typeface="Cambria" panose="02040503050406030204" pitchFamily="18" charset="0"/>
                        </a:rPr>
                        <a:t>Ca/Kíp</a:t>
                      </a:r>
                      <a:endParaRPr lang="en-US" sz="2400" b="1" dirty="0">
                        <a:latin typeface="Cambria" panose="02040503050406030204" pitchFamily="18" charset="0"/>
                      </a:endParaRPr>
                    </a:p>
                  </a:txBody>
                  <a:tcPr/>
                </a:tc>
                <a:tc>
                  <a:txBody>
                    <a:bodyPr/>
                    <a:lstStyle/>
                    <a:p>
                      <a:pPr algn="ctr"/>
                      <a:r>
                        <a:rPr lang="en-US" sz="2400" b="1" dirty="0" smtClean="0">
                          <a:latin typeface="Cambria" panose="02040503050406030204" pitchFamily="18" charset="0"/>
                        </a:rPr>
                        <a:t>Kíp</a:t>
                      </a:r>
                      <a:r>
                        <a:rPr lang="en-US" sz="2400" b="1" baseline="0" dirty="0" smtClean="0">
                          <a:latin typeface="Cambria" panose="02040503050406030204" pitchFamily="18" charset="0"/>
                        </a:rPr>
                        <a:t> 1</a:t>
                      </a:r>
                      <a:endParaRPr lang="en-US" sz="2400" b="1" dirty="0">
                        <a:latin typeface="Cambria" panose="02040503050406030204" pitchFamily="18" charset="0"/>
                      </a:endParaRPr>
                    </a:p>
                  </a:txBody>
                  <a:tcPr/>
                </a:tc>
                <a:tc>
                  <a:txBody>
                    <a:bodyPr/>
                    <a:lstStyle/>
                    <a:p>
                      <a:pPr algn="ctr"/>
                      <a:r>
                        <a:rPr lang="en-US" sz="2400" b="1" dirty="0" smtClean="0">
                          <a:latin typeface="Cambria" panose="02040503050406030204" pitchFamily="18" charset="0"/>
                        </a:rPr>
                        <a:t>Kíp</a:t>
                      </a:r>
                      <a:r>
                        <a:rPr lang="en-US" sz="2400" b="1" baseline="0" dirty="0" smtClean="0">
                          <a:latin typeface="Cambria" panose="02040503050406030204" pitchFamily="18" charset="0"/>
                        </a:rPr>
                        <a:t> 2</a:t>
                      </a:r>
                      <a:endParaRPr lang="en-US" sz="2400" b="1" dirty="0">
                        <a:latin typeface="Cambria" panose="02040503050406030204" pitchFamily="18" charset="0"/>
                      </a:endParaRPr>
                    </a:p>
                  </a:txBody>
                  <a:tcPr/>
                </a:tc>
                <a:tc>
                  <a:txBody>
                    <a:bodyPr/>
                    <a:lstStyle/>
                    <a:p>
                      <a:pPr algn="ctr"/>
                      <a:r>
                        <a:rPr lang="en-US" sz="2400" b="1" dirty="0" smtClean="0">
                          <a:latin typeface="Cambria" panose="02040503050406030204" pitchFamily="18" charset="0"/>
                        </a:rPr>
                        <a:t>Kíp</a:t>
                      </a:r>
                      <a:r>
                        <a:rPr lang="en-US" sz="2400" b="1" baseline="0" dirty="0" smtClean="0">
                          <a:latin typeface="Cambria" panose="02040503050406030204" pitchFamily="18" charset="0"/>
                        </a:rPr>
                        <a:t> 3</a:t>
                      </a:r>
                      <a:endParaRPr lang="en-US" sz="2400" b="1" dirty="0">
                        <a:latin typeface="Cambria" panose="02040503050406030204" pitchFamily="18" charset="0"/>
                      </a:endParaRPr>
                    </a:p>
                  </a:txBody>
                  <a:tcPr/>
                </a:tc>
                <a:tc>
                  <a:txBody>
                    <a:bodyPr/>
                    <a:lstStyle/>
                    <a:p>
                      <a:pPr algn="ctr"/>
                      <a:r>
                        <a:rPr lang="en-US" sz="2400" b="1" dirty="0" smtClean="0">
                          <a:latin typeface="Cambria" panose="02040503050406030204" pitchFamily="18" charset="0"/>
                        </a:rPr>
                        <a:t>Kíp</a:t>
                      </a:r>
                      <a:r>
                        <a:rPr lang="en-US" sz="2400" b="1" baseline="0" dirty="0" smtClean="0">
                          <a:latin typeface="Cambria" panose="02040503050406030204" pitchFamily="18" charset="0"/>
                        </a:rPr>
                        <a:t> 4</a:t>
                      </a:r>
                      <a:endParaRPr lang="en-US" sz="2400" b="1" dirty="0">
                        <a:latin typeface="Cambria" panose="02040503050406030204" pitchFamily="18" charset="0"/>
                      </a:endParaRPr>
                    </a:p>
                  </a:txBody>
                  <a:tcPr/>
                </a:tc>
                <a:extLst>
                  <a:ext uri="{0D108BD9-81ED-4DB2-BD59-A6C34878D82A}">
                    <a16:rowId xmlns:a16="http://schemas.microsoft.com/office/drawing/2014/main" val="2998347403"/>
                  </a:ext>
                </a:extLst>
              </a:tr>
              <a:tr h="372530">
                <a:tc>
                  <a:txBody>
                    <a:bodyPr/>
                    <a:lstStyle/>
                    <a:p>
                      <a:r>
                        <a:rPr lang="en-US" dirty="0" smtClean="0">
                          <a:latin typeface="Cambria" panose="02040503050406030204" pitchFamily="18" charset="0"/>
                        </a:rPr>
                        <a:t>23/4/2016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a:t>
                      </a:r>
                      <a:r>
                        <a:rPr lang="en-US" baseline="0" dirty="0" smtClean="0">
                          <a:latin typeface="Cambria" panose="02040503050406030204" pitchFamily="18" charset="0"/>
                        </a:rPr>
                        <a:t> 1</a:t>
                      </a:r>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a:latin typeface="Cambria" panose="02040503050406030204" pitchFamily="18" charset="0"/>
                      </a:endParaRPr>
                    </a:p>
                  </a:txBody>
                  <a:tcPr/>
                </a:tc>
                <a:extLst>
                  <a:ext uri="{0D108BD9-81ED-4DB2-BD59-A6C34878D82A}">
                    <a16:rowId xmlns:a16="http://schemas.microsoft.com/office/drawing/2014/main" val="3464333801"/>
                  </a:ext>
                </a:extLst>
              </a:tr>
              <a:tr h="372530">
                <a:tc>
                  <a:txBody>
                    <a:bodyPr/>
                    <a:lstStyle/>
                    <a:p>
                      <a:r>
                        <a:rPr lang="en-US" dirty="0" smtClean="0">
                          <a:latin typeface="Cambria" panose="02040503050406030204" pitchFamily="18" charset="0"/>
                        </a:rPr>
                        <a:t>23/4/2016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 2</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val="497594061"/>
                  </a:ext>
                </a:extLst>
              </a:tr>
              <a:tr h="3725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panose="02040503050406030204" pitchFamily="18" charset="0"/>
                        </a:rPr>
                        <a:t>23/4/2016</a:t>
                      </a:r>
                    </a:p>
                  </a:txBody>
                  <a:tcPr/>
                </a:tc>
                <a:tc>
                  <a:txBody>
                    <a:bodyPr/>
                    <a:lstStyle/>
                    <a:p>
                      <a:pPr algn="ctr"/>
                      <a:r>
                        <a:rPr lang="en-US" dirty="0" smtClean="0">
                          <a:latin typeface="Cambria" panose="02040503050406030204" pitchFamily="18" charset="0"/>
                        </a:rPr>
                        <a:t>Ca 3</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val="2881827153"/>
                  </a:ext>
                </a:extLst>
              </a:tr>
              <a:tr h="372530">
                <a:tc>
                  <a:txBody>
                    <a:bodyPr/>
                    <a:lstStyle/>
                    <a:p>
                      <a:r>
                        <a:rPr lang="en-US" dirty="0" smtClean="0">
                          <a:latin typeface="Cambria" panose="02040503050406030204" pitchFamily="18" charset="0"/>
                        </a:rPr>
                        <a:t>24/4/2016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a:t>
                      </a:r>
                      <a:r>
                        <a:rPr lang="en-US" baseline="0" dirty="0" smtClean="0">
                          <a:latin typeface="Cambria" panose="02040503050406030204" pitchFamily="18" charset="0"/>
                        </a:rPr>
                        <a:t> 1</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extLst>
                  <a:ext uri="{0D108BD9-81ED-4DB2-BD59-A6C34878D82A}">
                    <a16:rowId xmlns:a16="http://schemas.microsoft.com/office/drawing/2014/main" val="2323929116"/>
                  </a:ext>
                </a:extLst>
              </a:tr>
              <a:tr h="3725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panose="02040503050406030204" pitchFamily="18" charset="0"/>
                        </a:rPr>
                        <a:t>24/4/2016</a:t>
                      </a:r>
                    </a:p>
                  </a:txBody>
                  <a:tcPr/>
                </a:tc>
                <a:tc>
                  <a:txBody>
                    <a:bodyPr/>
                    <a:lstStyle/>
                    <a:p>
                      <a:pPr algn="ctr"/>
                      <a:r>
                        <a:rPr lang="en-US" dirty="0" smtClean="0">
                          <a:latin typeface="Cambria" panose="02040503050406030204" pitchFamily="18" charset="0"/>
                        </a:rPr>
                        <a:t>Ca 2</a:t>
                      </a:r>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val="2439242754"/>
                  </a:ext>
                </a:extLst>
              </a:tr>
              <a:tr h="3725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panose="02040503050406030204" pitchFamily="18" charset="0"/>
                        </a:rPr>
                        <a:t>24/4/2016</a:t>
                      </a:r>
                    </a:p>
                  </a:txBody>
                  <a:tcPr/>
                </a:tc>
                <a:tc>
                  <a:txBody>
                    <a:bodyPr/>
                    <a:lstStyle/>
                    <a:p>
                      <a:pPr algn="ctr"/>
                      <a:r>
                        <a:rPr lang="en-US" dirty="0" smtClean="0">
                          <a:latin typeface="Cambria" panose="02040503050406030204" pitchFamily="18" charset="0"/>
                        </a:rPr>
                        <a:t>Ca 3</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val="1018990133"/>
                  </a:ext>
                </a:extLst>
              </a:tr>
              <a:tr h="372530">
                <a:tc>
                  <a:txBody>
                    <a:bodyPr/>
                    <a:lstStyle/>
                    <a:p>
                      <a:r>
                        <a:rPr lang="en-US" dirty="0" smtClean="0">
                          <a:latin typeface="Cambria" panose="02040503050406030204" pitchFamily="18" charset="0"/>
                        </a:rPr>
                        <a:t>25/4/2016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a:t>
                      </a:r>
                      <a:r>
                        <a:rPr lang="en-US" baseline="0" dirty="0" smtClean="0">
                          <a:latin typeface="Cambria" panose="02040503050406030204" pitchFamily="18" charset="0"/>
                        </a:rPr>
                        <a:t> 1</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extLst>
                  <a:ext uri="{0D108BD9-81ED-4DB2-BD59-A6C34878D82A}">
                    <a16:rowId xmlns:a16="http://schemas.microsoft.com/office/drawing/2014/main" val="470260516"/>
                  </a:ext>
                </a:extLst>
              </a:tr>
              <a:tr h="3725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panose="02040503050406030204" pitchFamily="18" charset="0"/>
                        </a:rPr>
                        <a:t>25/4/2016</a:t>
                      </a:r>
                    </a:p>
                  </a:txBody>
                  <a:tcPr/>
                </a:tc>
                <a:tc>
                  <a:txBody>
                    <a:bodyPr/>
                    <a:lstStyle/>
                    <a:p>
                      <a:pPr algn="ctr"/>
                      <a:r>
                        <a:rPr lang="en-US" dirty="0" smtClean="0">
                          <a:latin typeface="Cambria" panose="02040503050406030204" pitchFamily="18" charset="0"/>
                        </a:rPr>
                        <a:t>Ca 2</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extLst>
                  <a:ext uri="{0D108BD9-81ED-4DB2-BD59-A6C34878D82A}">
                    <a16:rowId xmlns:a16="http://schemas.microsoft.com/office/drawing/2014/main" val="1578979779"/>
                  </a:ext>
                </a:extLst>
              </a:tr>
              <a:tr h="3725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panose="02040503050406030204" pitchFamily="18" charset="0"/>
                        </a:rPr>
                        <a:t>25/4/2016</a:t>
                      </a:r>
                    </a:p>
                  </a:txBody>
                  <a:tcPr/>
                </a:tc>
                <a:tc>
                  <a:txBody>
                    <a:bodyPr/>
                    <a:lstStyle/>
                    <a:p>
                      <a:pPr algn="ctr"/>
                      <a:r>
                        <a:rPr lang="en-US" dirty="0" smtClean="0">
                          <a:latin typeface="Cambria" panose="02040503050406030204" pitchFamily="18" charset="0"/>
                        </a:rPr>
                        <a:t>Ca 3</a:t>
                      </a:r>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val="807003505"/>
                  </a:ext>
                </a:extLst>
              </a:tr>
              <a:tr h="372530">
                <a:tc>
                  <a:txBody>
                    <a:bodyPr/>
                    <a:lstStyle/>
                    <a:p>
                      <a:r>
                        <a:rPr lang="en-US" dirty="0" smtClean="0">
                          <a:latin typeface="Cambria" panose="02040503050406030204" pitchFamily="18" charset="0"/>
                        </a:rPr>
                        <a:t>26/4/2016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a:t>
                      </a:r>
                      <a:r>
                        <a:rPr lang="en-US" baseline="0" dirty="0" smtClean="0">
                          <a:latin typeface="Cambria" panose="02040503050406030204" pitchFamily="18" charset="0"/>
                        </a:rPr>
                        <a:t> 1</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val="2597453923"/>
                  </a:ext>
                </a:extLst>
              </a:tr>
              <a:tr h="372530">
                <a:tc>
                  <a:txBody>
                    <a:bodyPr/>
                    <a:lstStyle/>
                    <a:p>
                      <a:r>
                        <a:rPr lang="en-US" dirty="0" smtClean="0">
                          <a:latin typeface="Cambria" panose="02040503050406030204" pitchFamily="18" charset="0"/>
                        </a:rPr>
                        <a:t>26/4/2016</a:t>
                      </a:r>
                      <a:endParaRPr lang="en-US" dirty="0">
                        <a:latin typeface="Cambria" panose="02040503050406030204" pitchFamily="18" charset="0"/>
                      </a:endParaRPr>
                    </a:p>
                  </a:txBody>
                  <a:tcPr>
                    <a:solidFill>
                      <a:schemeClr val="accent1">
                        <a:lumMod val="40000"/>
                        <a:lumOff val="60000"/>
                      </a:schemeClr>
                    </a:solidFill>
                  </a:tcPr>
                </a:tc>
                <a:tc>
                  <a:txBody>
                    <a:bodyPr/>
                    <a:lstStyle/>
                    <a:p>
                      <a:pPr algn="ctr"/>
                      <a:r>
                        <a:rPr lang="en-US" dirty="0" smtClean="0">
                          <a:latin typeface="Cambria" panose="02040503050406030204" pitchFamily="18" charset="0"/>
                        </a:rPr>
                        <a:t>Ca 2</a:t>
                      </a:r>
                      <a:endParaRPr lang="en-US" dirty="0">
                        <a:latin typeface="Cambria" panose="02040503050406030204" pitchFamily="18" charset="0"/>
                      </a:endParaRPr>
                    </a:p>
                  </a:txBody>
                  <a:tcPr>
                    <a:solidFill>
                      <a:schemeClr val="accent1">
                        <a:lumMod val="40000"/>
                        <a:lumOff val="60000"/>
                      </a:schemeClr>
                    </a:solidFill>
                  </a:tcPr>
                </a:tc>
                <a:tc>
                  <a:txBody>
                    <a:bodyPr/>
                    <a:lstStyle/>
                    <a:p>
                      <a:endParaRPr lang="en-US">
                        <a:latin typeface="Cambria" panose="02040503050406030204" pitchFamily="18" charset="0"/>
                      </a:endParaRPr>
                    </a:p>
                  </a:txBody>
                  <a:tcPr>
                    <a:solidFill>
                      <a:schemeClr val="accent1">
                        <a:lumMod val="40000"/>
                        <a:lumOff val="60000"/>
                      </a:schemeClr>
                    </a:solidFill>
                  </a:tcPr>
                </a:tc>
                <a:tc>
                  <a:txBody>
                    <a:bodyPr/>
                    <a:lstStyle/>
                    <a:p>
                      <a:endParaRPr lang="en-US">
                        <a:latin typeface="Cambria" panose="02040503050406030204" pitchFamily="18" charset="0"/>
                      </a:endParaRPr>
                    </a:p>
                  </a:txBody>
                  <a:tcPr>
                    <a:solidFill>
                      <a:schemeClr val="accent1">
                        <a:lumMod val="40000"/>
                        <a:lumOff val="60000"/>
                      </a:schemeClr>
                    </a:solidFill>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solidFill>
                      <a:schemeClr val="accent1">
                        <a:lumMod val="40000"/>
                        <a:lumOff val="60000"/>
                      </a:schemeClr>
                    </a:solidFill>
                  </a:tcPr>
                </a:tc>
                <a:tc>
                  <a:txBody>
                    <a:bodyPr/>
                    <a:lstStyle/>
                    <a:p>
                      <a:endParaRPr lang="en-US" dirty="0">
                        <a:latin typeface="Cambria" panose="02040503050406030204" pitchFamily="18" charset="0"/>
                      </a:endParaRPr>
                    </a:p>
                  </a:txBody>
                  <a:tcPr>
                    <a:solidFill>
                      <a:schemeClr val="accent1">
                        <a:lumMod val="40000"/>
                        <a:lumOff val="60000"/>
                      </a:schemeClr>
                    </a:solidFill>
                  </a:tcPr>
                </a:tc>
                <a:extLst>
                  <a:ext uri="{0D108BD9-81ED-4DB2-BD59-A6C34878D82A}">
                    <a16:rowId xmlns:a16="http://schemas.microsoft.com/office/drawing/2014/main" val="1568504160"/>
                  </a:ext>
                </a:extLst>
              </a:tr>
              <a:tr h="372530">
                <a:tc>
                  <a:txBody>
                    <a:bodyPr/>
                    <a:lstStyle/>
                    <a:p>
                      <a:r>
                        <a:rPr lang="en-US" dirty="0" smtClean="0">
                          <a:latin typeface="Cambria" panose="02040503050406030204" pitchFamily="18" charset="0"/>
                        </a:rPr>
                        <a:t>26/4/2016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 3</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extLst>
                  <a:ext uri="{0D108BD9-81ED-4DB2-BD59-A6C34878D82A}">
                    <a16:rowId xmlns:a16="http://schemas.microsoft.com/office/drawing/2014/main" val="3082688359"/>
                  </a:ext>
                </a:extLst>
              </a:tr>
              <a:tr h="372530">
                <a:tc>
                  <a:txBody>
                    <a:bodyPr/>
                    <a:lstStyle/>
                    <a:p>
                      <a:r>
                        <a:rPr lang="en-US" dirty="0" smtClean="0">
                          <a:latin typeface="Cambria" panose="02040503050406030204" pitchFamily="18" charset="0"/>
                        </a:rPr>
                        <a:t>27/4/2016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a:t>
                      </a:r>
                      <a:r>
                        <a:rPr lang="en-US" baseline="0" dirty="0" smtClean="0">
                          <a:latin typeface="Cambria" panose="02040503050406030204" pitchFamily="18" charset="0"/>
                        </a:rPr>
                        <a:t> 1</a:t>
                      </a:r>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val="3020563494"/>
                  </a:ext>
                </a:extLst>
              </a:tr>
              <a:tr h="372530">
                <a:tc>
                  <a:txBody>
                    <a:bodyPr/>
                    <a:lstStyle/>
                    <a:p>
                      <a:r>
                        <a:rPr lang="en-US" dirty="0" smtClean="0">
                          <a:latin typeface="Cambria" panose="02040503050406030204" pitchFamily="18" charset="0"/>
                        </a:rPr>
                        <a:t>27/4/2016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 2</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val="1995448826"/>
                  </a:ext>
                </a:extLst>
              </a:tr>
              <a:tr h="372530">
                <a:tc>
                  <a:txBody>
                    <a:bodyPr/>
                    <a:lstStyle/>
                    <a:p>
                      <a:r>
                        <a:rPr lang="en-US" dirty="0" smtClean="0">
                          <a:latin typeface="Cambria" panose="02040503050406030204" pitchFamily="18" charset="0"/>
                        </a:rPr>
                        <a:t>27/4/2016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 3</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val="3274121781"/>
                  </a:ext>
                </a:extLst>
              </a:tr>
            </a:tbl>
          </a:graphicData>
        </a:graphic>
      </p:graphicFrame>
    </p:spTree>
    <p:extLst>
      <p:ext uri="{BB962C8B-B14F-4D97-AF65-F5344CB8AC3E}">
        <p14:creationId xmlns:p14="http://schemas.microsoft.com/office/powerpoint/2010/main" val="81880114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3 ca 4 kíp</a:t>
            </a:r>
            <a:endParaRPr lang="en-US" sz="3600" b="1" dirty="0">
              <a:solidFill>
                <a:schemeClr val="bg1"/>
              </a:solidFill>
              <a:latin typeface="Cambria" panose="02040503050406030204" pitchFamily="18" charset="0"/>
            </a:endParaRPr>
          </a:p>
        </p:txBody>
      </p:sp>
      <p:sp>
        <p:nvSpPr>
          <p:cNvPr id="9" name="Subtitle 8"/>
          <p:cNvSpPr>
            <a:spLocks noGrp="1"/>
          </p:cNvSpPr>
          <p:nvPr>
            <p:ph type="subTitle" idx="1"/>
          </p:nvPr>
        </p:nvSpPr>
        <p:spPr>
          <a:xfrm>
            <a:off x="8961120" y="2291504"/>
            <a:ext cx="3438144" cy="2481663"/>
          </a:xfrm>
        </p:spPr>
        <p:txBody>
          <a:bodyPr>
            <a:normAutofit/>
          </a:bodyPr>
          <a:lstStyle/>
          <a:p>
            <a:pPr algn="l"/>
            <a:r>
              <a:rPr lang="en-US" dirty="0" smtClean="0">
                <a:latin typeface="Cambria" panose="02040503050406030204" pitchFamily="18" charset="0"/>
              </a:rPr>
              <a:t>1 ca làm việc là 8 tiếng</a:t>
            </a:r>
          </a:p>
          <a:p>
            <a:pPr algn="l"/>
            <a:endParaRPr lang="en-US" dirty="0" smtClean="0">
              <a:latin typeface="Cambria" panose="02040503050406030204" pitchFamily="18" charset="0"/>
            </a:endParaRPr>
          </a:p>
          <a:p>
            <a:pPr algn="l"/>
            <a:r>
              <a:rPr lang="en-US" sz="2400" dirty="0" smtClean="0">
                <a:latin typeface="Cambria" panose="02040503050406030204" pitchFamily="18" charset="0"/>
              </a:rPr>
              <a:t>Ca 1 từ 6:00 đến 14:00</a:t>
            </a:r>
          </a:p>
          <a:p>
            <a:pPr algn="l"/>
            <a:r>
              <a:rPr lang="en-US" sz="2400" dirty="0" smtClean="0">
                <a:latin typeface="Cambria" panose="02040503050406030204" pitchFamily="18" charset="0"/>
              </a:rPr>
              <a:t>Ca 2 từ 14:00 đến 22:00</a:t>
            </a:r>
          </a:p>
          <a:p>
            <a:pPr algn="l"/>
            <a:r>
              <a:rPr lang="en-US" sz="2400" dirty="0" smtClean="0">
                <a:latin typeface="Cambria" panose="02040503050406030204" pitchFamily="18" charset="0"/>
              </a:rPr>
              <a:t>Ca 3 từ 22:00 đến 6:00 </a:t>
            </a:r>
            <a:endParaRPr lang="en-US" sz="2400" dirty="0">
              <a:latin typeface="Cambria" panose="02040503050406030204" pitchFamily="18"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803515917"/>
              </p:ext>
            </p:extLst>
          </p:nvPr>
        </p:nvGraphicFramePr>
        <p:xfrm>
          <a:off x="707136" y="785611"/>
          <a:ext cx="8253984" cy="6045150"/>
        </p:xfrm>
        <a:graphic>
          <a:graphicData uri="http://schemas.openxmlformats.org/drawingml/2006/table">
            <a:tbl>
              <a:tblPr firstRow="1" bandRow="1">
                <a:tableStyleId>{5940675A-B579-460E-94D1-54222C63F5DA}</a:tableStyleId>
              </a:tblPr>
              <a:tblGrid>
                <a:gridCol w="1375664">
                  <a:extLst>
                    <a:ext uri="{9D8B030D-6E8A-4147-A177-3AD203B41FA5}">
                      <a16:colId xmlns:a16="http://schemas.microsoft.com/office/drawing/2014/main" val="2498636515"/>
                    </a:ext>
                  </a:extLst>
                </a:gridCol>
                <a:gridCol w="1375664">
                  <a:extLst>
                    <a:ext uri="{9D8B030D-6E8A-4147-A177-3AD203B41FA5}">
                      <a16:colId xmlns:a16="http://schemas.microsoft.com/office/drawing/2014/main" val="1470174339"/>
                    </a:ext>
                  </a:extLst>
                </a:gridCol>
                <a:gridCol w="1375664">
                  <a:extLst>
                    <a:ext uri="{9D8B030D-6E8A-4147-A177-3AD203B41FA5}">
                      <a16:colId xmlns:a16="http://schemas.microsoft.com/office/drawing/2014/main" val="4054118758"/>
                    </a:ext>
                  </a:extLst>
                </a:gridCol>
                <a:gridCol w="1375664">
                  <a:extLst>
                    <a:ext uri="{9D8B030D-6E8A-4147-A177-3AD203B41FA5}">
                      <a16:colId xmlns:a16="http://schemas.microsoft.com/office/drawing/2014/main" val="3001337027"/>
                    </a:ext>
                  </a:extLst>
                </a:gridCol>
                <a:gridCol w="1375664">
                  <a:extLst>
                    <a:ext uri="{9D8B030D-6E8A-4147-A177-3AD203B41FA5}">
                      <a16:colId xmlns:a16="http://schemas.microsoft.com/office/drawing/2014/main" val="2281553336"/>
                    </a:ext>
                  </a:extLst>
                </a:gridCol>
                <a:gridCol w="1375664">
                  <a:extLst>
                    <a:ext uri="{9D8B030D-6E8A-4147-A177-3AD203B41FA5}">
                      <a16:colId xmlns:a16="http://schemas.microsoft.com/office/drawing/2014/main" val="3420303864"/>
                    </a:ext>
                  </a:extLst>
                </a:gridCol>
              </a:tblGrid>
              <a:tr h="372530">
                <a:tc>
                  <a:txBody>
                    <a:bodyPr/>
                    <a:lstStyle/>
                    <a:p>
                      <a:pPr algn="ctr"/>
                      <a:r>
                        <a:rPr lang="en-US" sz="2400" b="1" dirty="0" smtClean="0">
                          <a:latin typeface="Cambria" panose="02040503050406030204" pitchFamily="18" charset="0"/>
                        </a:rPr>
                        <a:t>Ngày</a:t>
                      </a:r>
                      <a:endParaRPr lang="en-US" sz="2400" b="1" dirty="0">
                        <a:latin typeface="Cambria" panose="02040503050406030204" pitchFamily="18" charset="0"/>
                      </a:endParaRPr>
                    </a:p>
                  </a:txBody>
                  <a:tcPr/>
                </a:tc>
                <a:tc>
                  <a:txBody>
                    <a:bodyPr/>
                    <a:lstStyle/>
                    <a:p>
                      <a:pPr algn="ctr"/>
                      <a:r>
                        <a:rPr lang="en-US" sz="2400" b="1" dirty="0" smtClean="0">
                          <a:latin typeface="Cambria" panose="02040503050406030204" pitchFamily="18" charset="0"/>
                        </a:rPr>
                        <a:t>Ca/Kíp</a:t>
                      </a:r>
                      <a:endParaRPr lang="en-US" sz="2400" b="1" dirty="0">
                        <a:latin typeface="Cambria" panose="02040503050406030204" pitchFamily="18" charset="0"/>
                      </a:endParaRPr>
                    </a:p>
                  </a:txBody>
                  <a:tcPr/>
                </a:tc>
                <a:tc>
                  <a:txBody>
                    <a:bodyPr/>
                    <a:lstStyle/>
                    <a:p>
                      <a:pPr algn="ctr"/>
                      <a:r>
                        <a:rPr lang="en-US" sz="2400" b="1" dirty="0" smtClean="0">
                          <a:latin typeface="Cambria" panose="02040503050406030204" pitchFamily="18" charset="0"/>
                        </a:rPr>
                        <a:t>Kíp</a:t>
                      </a:r>
                      <a:r>
                        <a:rPr lang="en-US" sz="2400" b="1" baseline="0" dirty="0" smtClean="0">
                          <a:latin typeface="Cambria" panose="02040503050406030204" pitchFamily="18" charset="0"/>
                        </a:rPr>
                        <a:t> 1</a:t>
                      </a:r>
                      <a:endParaRPr lang="en-US" sz="2400" b="1" dirty="0">
                        <a:latin typeface="Cambria" panose="02040503050406030204" pitchFamily="18" charset="0"/>
                      </a:endParaRPr>
                    </a:p>
                  </a:txBody>
                  <a:tcPr/>
                </a:tc>
                <a:tc>
                  <a:txBody>
                    <a:bodyPr/>
                    <a:lstStyle/>
                    <a:p>
                      <a:pPr algn="ctr"/>
                      <a:r>
                        <a:rPr lang="en-US" sz="2400" b="1" dirty="0" smtClean="0">
                          <a:latin typeface="Cambria" panose="02040503050406030204" pitchFamily="18" charset="0"/>
                        </a:rPr>
                        <a:t>Kíp</a:t>
                      </a:r>
                      <a:r>
                        <a:rPr lang="en-US" sz="2400" b="1" baseline="0" dirty="0" smtClean="0">
                          <a:latin typeface="Cambria" panose="02040503050406030204" pitchFamily="18" charset="0"/>
                        </a:rPr>
                        <a:t> 2</a:t>
                      </a:r>
                      <a:endParaRPr lang="en-US" sz="2400" b="1" dirty="0">
                        <a:latin typeface="Cambria" panose="02040503050406030204" pitchFamily="18" charset="0"/>
                      </a:endParaRPr>
                    </a:p>
                  </a:txBody>
                  <a:tcPr/>
                </a:tc>
                <a:tc>
                  <a:txBody>
                    <a:bodyPr/>
                    <a:lstStyle/>
                    <a:p>
                      <a:pPr algn="ctr"/>
                      <a:r>
                        <a:rPr lang="en-US" sz="2400" b="1" dirty="0" smtClean="0">
                          <a:latin typeface="Cambria" panose="02040503050406030204" pitchFamily="18" charset="0"/>
                        </a:rPr>
                        <a:t>Kíp</a:t>
                      </a:r>
                      <a:r>
                        <a:rPr lang="en-US" sz="2400" b="1" baseline="0" dirty="0" smtClean="0">
                          <a:latin typeface="Cambria" panose="02040503050406030204" pitchFamily="18" charset="0"/>
                        </a:rPr>
                        <a:t> 3</a:t>
                      </a:r>
                      <a:endParaRPr lang="en-US" sz="2400" b="1" dirty="0">
                        <a:latin typeface="Cambria" panose="02040503050406030204" pitchFamily="18" charset="0"/>
                      </a:endParaRPr>
                    </a:p>
                  </a:txBody>
                  <a:tcPr/>
                </a:tc>
                <a:tc>
                  <a:txBody>
                    <a:bodyPr/>
                    <a:lstStyle/>
                    <a:p>
                      <a:pPr algn="ctr"/>
                      <a:r>
                        <a:rPr lang="en-US" sz="2400" b="1" dirty="0" smtClean="0">
                          <a:latin typeface="Cambria" panose="02040503050406030204" pitchFamily="18" charset="0"/>
                        </a:rPr>
                        <a:t>Kíp</a:t>
                      </a:r>
                      <a:r>
                        <a:rPr lang="en-US" sz="2400" b="1" baseline="0" dirty="0" smtClean="0">
                          <a:latin typeface="Cambria" panose="02040503050406030204" pitchFamily="18" charset="0"/>
                        </a:rPr>
                        <a:t> 4</a:t>
                      </a:r>
                      <a:endParaRPr lang="en-US" sz="2400" b="1" dirty="0">
                        <a:latin typeface="Cambria" panose="02040503050406030204" pitchFamily="18" charset="0"/>
                      </a:endParaRPr>
                    </a:p>
                  </a:txBody>
                  <a:tcPr/>
                </a:tc>
                <a:extLst>
                  <a:ext uri="{0D108BD9-81ED-4DB2-BD59-A6C34878D82A}">
                    <a16:rowId xmlns:a16="http://schemas.microsoft.com/office/drawing/2014/main" val="2998347403"/>
                  </a:ext>
                </a:extLst>
              </a:tr>
              <a:tr h="372530">
                <a:tc>
                  <a:txBody>
                    <a:bodyPr/>
                    <a:lstStyle/>
                    <a:p>
                      <a:r>
                        <a:rPr lang="en-US" dirty="0" smtClean="0">
                          <a:latin typeface="Cambria" panose="02040503050406030204" pitchFamily="18" charset="0"/>
                        </a:rPr>
                        <a:t>23/4/2016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a:t>
                      </a:r>
                      <a:r>
                        <a:rPr lang="en-US" baseline="0" dirty="0" smtClean="0">
                          <a:latin typeface="Cambria" panose="02040503050406030204" pitchFamily="18" charset="0"/>
                        </a:rPr>
                        <a:t> 1</a:t>
                      </a:r>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a:latin typeface="Cambria" panose="02040503050406030204" pitchFamily="18" charset="0"/>
                      </a:endParaRPr>
                    </a:p>
                  </a:txBody>
                  <a:tcPr/>
                </a:tc>
                <a:extLst>
                  <a:ext uri="{0D108BD9-81ED-4DB2-BD59-A6C34878D82A}">
                    <a16:rowId xmlns:a16="http://schemas.microsoft.com/office/drawing/2014/main" val="3464333801"/>
                  </a:ext>
                </a:extLst>
              </a:tr>
              <a:tr h="372530">
                <a:tc>
                  <a:txBody>
                    <a:bodyPr/>
                    <a:lstStyle/>
                    <a:p>
                      <a:r>
                        <a:rPr lang="en-US" dirty="0" smtClean="0">
                          <a:latin typeface="Cambria" panose="02040503050406030204" pitchFamily="18" charset="0"/>
                        </a:rPr>
                        <a:t>23/4/2016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 2</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val="497594061"/>
                  </a:ext>
                </a:extLst>
              </a:tr>
              <a:tr h="3725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panose="02040503050406030204" pitchFamily="18" charset="0"/>
                        </a:rPr>
                        <a:t>23/4/2016</a:t>
                      </a:r>
                    </a:p>
                  </a:txBody>
                  <a:tcPr/>
                </a:tc>
                <a:tc>
                  <a:txBody>
                    <a:bodyPr/>
                    <a:lstStyle/>
                    <a:p>
                      <a:pPr algn="ctr"/>
                      <a:r>
                        <a:rPr lang="en-US" dirty="0" smtClean="0">
                          <a:latin typeface="Cambria" panose="02040503050406030204" pitchFamily="18" charset="0"/>
                        </a:rPr>
                        <a:t>Ca 3</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val="2881827153"/>
                  </a:ext>
                </a:extLst>
              </a:tr>
              <a:tr h="372530">
                <a:tc>
                  <a:txBody>
                    <a:bodyPr/>
                    <a:lstStyle/>
                    <a:p>
                      <a:r>
                        <a:rPr lang="en-US" dirty="0" smtClean="0">
                          <a:latin typeface="Cambria" panose="02040503050406030204" pitchFamily="18" charset="0"/>
                        </a:rPr>
                        <a:t>24/4/2016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a:t>
                      </a:r>
                      <a:r>
                        <a:rPr lang="en-US" baseline="0" dirty="0" smtClean="0">
                          <a:latin typeface="Cambria" panose="02040503050406030204" pitchFamily="18" charset="0"/>
                        </a:rPr>
                        <a:t> 1</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extLst>
                  <a:ext uri="{0D108BD9-81ED-4DB2-BD59-A6C34878D82A}">
                    <a16:rowId xmlns:a16="http://schemas.microsoft.com/office/drawing/2014/main" val="2323929116"/>
                  </a:ext>
                </a:extLst>
              </a:tr>
              <a:tr h="3725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panose="02040503050406030204" pitchFamily="18" charset="0"/>
                        </a:rPr>
                        <a:t>24/4/2016</a:t>
                      </a:r>
                    </a:p>
                  </a:txBody>
                  <a:tcPr/>
                </a:tc>
                <a:tc>
                  <a:txBody>
                    <a:bodyPr/>
                    <a:lstStyle/>
                    <a:p>
                      <a:pPr algn="ctr"/>
                      <a:r>
                        <a:rPr lang="en-US" dirty="0" smtClean="0">
                          <a:latin typeface="Cambria" panose="02040503050406030204" pitchFamily="18" charset="0"/>
                        </a:rPr>
                        <a:t>Ca 2</a:t>
                      </a:r>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val="2439242754"/>
                  </a:ext>
                </a:extLst>
              </a:tr>
              <a:tr h="3725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panose="02040503050406030204" pitchFamily="18" charset="0"/>
                        </a:rPr>
                        <a:t>24/4/2016</a:t>
                      </a:r>
                    </a:p>
                  </a:txBody>
                  <a:tcPr/>
                </a:tc>
                <a:tc>
                  <a:txBody>
                    <a:bodyPr/>
                    <a:lstStyle/>
                    <a:p>
                      <a:pPr algn="ctr"/>
                      <a:r>
                        <a:rPr lang="en-US" dirty="0" smtClean="0">
                          <a:latin typeface="Cambria" panose="02040503050406030204" pitchFamily="18" charset="0"/>
                        </a:rPr>
                        <a:t>Ca 3</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val="1018990133"/>
                  </a:ext>
                </a:extLst>
              </a:tr>
              <a:tr h="372530">
                <a:tc>
                  <a:txBody>
                    <a:bodyPr/>
                    <a:lstStyle/>
                    <a:p>
                      <a:r>
                        <a:rPr lang="en-US" dirty="0" smtClean="0">
                          <a:latin typeface="Cambria" panose="02040503050406030204" pitchFamily="18" charset="0"/>
                        </a:rPr>
                        <a:t>25/4/2016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a:t>
                      </a:r>
                      <a:r>
                        <a:rPr lang="en-US" baseline="0" dirty="0" smtClean="0">
                          <a:latin typeface="Cambria" panose="02040503050406030204" pitchFamily="18" charset="0"/>
                        </a:rPr>
                        <a:t> 1</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extLst>
                  <a:ext uri="{0D108BD9-81ED-4DB2-BD59-A6C34878D82A}">
                    <a16:rowId xmlns:a16="http://schemas.microsoft.com/office/drawing/2014/main" val="470260516"/>
                  </a:ext>
                </a:extLst>
              </a:tr>
              <a:tr h="3725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panose="02040503050406030204" pitchFamily="18" charset="0"/>
                        </a:rPr>
                        <a:t>25/4/2016</a:t>
                      </a:r>
                    </a:p>
                  </a:txBody>
                  <a:tcPr/>
                </a:tc>
                <a:tc>
                  <a:txBody>
                    <a:bodyPr/>
                    <a:lstStyle/>
                    <a:p>
                      <a:pPr algn="ctr"/>
                      <a:r>
                        <a:rPr lang="en-US" dirty="0" smtClean="0">
                          <a:latin typeface="Cambria" panose="02040503050406030204" pitchFamily="18" charset="0"/>
                        </a:rPr>
                        <a:t>Ca 2</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extLst>
                  <a:ext uri="{0D108BD9-81ED-4DB2-BD59-A6C34878D82A}">
                    <a16:rowId xmlns:a16="http://schemas.microsoft.com/office/drawing/2014/main" val="1578979779"/>
                  </a:ext>
                </a:extLst>
              </a:tr>
              <a:tr h="3725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panose="02040503050406030204" pitchFamily="18" charset="0"/>
                        </a:rPr>
                        <a:t>25/4/2016</a:t>
                      </a:r>
                    </a:p>
                  </a:txBody>
                  <a:tcPr/>
                </a:tc>
                <a:tc>
                  <a:txBody>
                    <a:bodyPr/>
                    <a:lstStyle/>
                    <a:p>
                      <a:pPr algn="ctr"/>
                      <a:r>
                        <a:rPr lang="en-US" dirty="0" smtClean="0">
                          <a:latin typeface="Cambria" panose="02040503050406030204" pitchFamily="18" charset="0"/>
                        </a:rPr>
                        <a:t>Ca 3</a:t>
                      </a:r>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val="807003505"/>
                  </a:ext>
                </a:extLst>
              </a:tr>
              <a:tr h="372530">
                <a:tc>
                  <a:txBody>
                    <a:bodyPr/>
                    <a:lstStyle/>
                    <a:p>
                      <a:r>
                        <a:rPr lang="en-US" dirty="0" smtClean="0">
                          <a:latin typeface="Cambria" panose="02040503050406030204" pitchFamily="18" charset="0"/>
                        </a:rPr>
                        <a:t>26/4/2016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a:t>
                      </a:r>
                      <a:r>
                        <a:rPr lang="en-US" baseline="0" dirty="0" smtClean="0">
                          <a:latin typeface="Cambria" panose="02040503050406030204" pitchFamily="18" charset="0"/>
                        </a:rPr>
                        <a:t> 1</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val="2597453923"/>
                  </a:ext>
                </a:extLst>
              </a:tr>
              <a:tr h="372530">
                <a:tc>
                  <a:txBody>
                    <a:bodyPr/>
                    <a:lstStyle/>
                    <a:p>
                      <a:r>
                        <a:rPr lang="en-US" dirty="0" smtClean="0">
                          <a:latin typeface="Cambria" panose="02040503050406030204" pitchFamily="18" charset="0"/>
                        </a:rPr>
                        <a:t>26/4/2016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 2</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val="1568504160"/>
                  </a:ext>
                </a:extLst>
              </a:tr>
              <a:tr h="372530">
                <a:tc>
                  <a:txBody>
                    <a:bodyPr/>
                    <a:lstStyle/>
                    <a:p>
                      <a:r>
                        <a:rPr lang="en-US" dirty="0" smtClean="0">
                          <a:latin typeface="Cambria" panose="02040503050406030204" pitchFamily="18" charset="0"/>
                        </a:rPr>
                        <a:t>26/4/2016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 3</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extLst>
                  <a:ext uri="{0D108BD9-81ED-4DB2-BD59-A6C34878D82A}">
                    <a16:rowId xmlns:a16="http://schemas.microsoft.com/office/drawing/2014/main" val="3082688359"/>
                  </a:ext>
                </a:extLst>
              </a:tr>
              <a:tr h="372530">
                <a:tc>
                  <a:txBody>
                    <a:bodyPr/>
                    <a:lstStyle/>
                    <a:p>
                      <a:r>
                        <a:rPr lang="en-US" dirty="0" smtClean="0">
                          <a:latin typeface="Cambria" panose="02040503050406030204" pitchFamily="18" charset="0"/>
                        </a:rPr>
                        <a:t>27/4/2016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a:t>
                      </a:r>
                      <a:r>
                        <a:rPr lang="en-US" baseline="0" dirty="0" smtClean="0">
                          <a:latin typeface="Cambria" panose="02040503050406030204" pitchFamily="18" charset="0"/>
                        </a:rPr>
                        <a:t> 1</a:t>
                      </a:r>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val="3020563494"/>
                  </a:ext>
                </a:extLst>
              </a:tr>
              <a:tr h="372530">
                <a:tc>
                  <a:txBody>
                    <a:bodyPr/>
                    <a:lstStyle/>
                    <a:p>
                      <a:r>
                        <a:rPr lang="en-US" dirty="0" smtClean="0">
                          <a:latin typeface="Cambria" panose="02040503050406030204" pitchFamily="18" charset="0"/>
                        </a:rPr>
                        <a:t>27/4/2016</a:t>
                      </a:r>
                      <a:endParaRPr lang="en-US" dirty="0">
                        <a:latin typeface="Cambria" panose="02040503050406030204" pitchFamily="18" charset="0"/>
                      </a:endParaRPr>
                    </a:p>
                  </a:txBody>
                  <a:tcPr>
                    <a:solidFill>
                      <a:schemeClr val="accent1">
                        <a:lumMod val="40000"/>
                        <a:lumOff val="60000"/>
                      </a:schemeClr>
                    </a:solidFill>
                  </a:tcPr>
                </a:tc>
                <a:tc>
                  <a:txBody>
                    <a:bodyPr/>
                    <a:lstStyle/>
                    <a:p>
                      <a:pPr algn="ctr"/>
                      <a:r>
                        <a:rPr lang="en-US" dirty="0" smtClean="0">
                          <a:latin typeface="Cambria" panose="02040503050406030204" pitchFamily="18" charset="0"/>
                        </a:rPr>
                        <a:t>Ca 2</a:t>
                      </a:r>
                      <a:endParaRPr lang="en-US" dirty="0">
                        <a:latin typeface="Cambria" panose="02040503050406030204" pitchFamily="18" charset="0"/>
                      </a:endParaRPr>
                    </a:p>
                  </a:txBody>
                  <a:tcPr>
                    <a:solidFill>
                      <a:schemeClr val="accent1">
                        <a:lumMod val="40000"/>
                        <a:lumOff val="60000"/>
                      </a:schemeClr>
                    </a:solidFill>
                  </a:tcPr>
                </a:tc>
                <a:tc>
                  <a:txBody>
                    <a:bodyPr/>
                    <a:lstStyle/>
                    <a:p>
                      <a:endParaRPr lang="en-US" dirty="0">
                        <a:latin typeface="Cambria" panose="02040503050406030204" pitchFamily="18" charset="0"/>
                      </a:endParaRPr>
                    </a:p>
                  </a:txBody>
                  <a:tcPr>
                    <a:solidFill>
                      <a:schemeClr val="accent1">
                        <a:lumMod val="40000"/>
                        <a:lumOff val="60000"/>
                      </a:schemeClr>
                    </a:solidFill>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solidFill>
                      <a:schemeClr val="accent1">
                        <a:lumMod val="40000"/>
                        <a:lumOff val="60000"/>
                      </a:schemeClr>
                    </a:solidFill>
                  </a:tcPr>
                </a:tc>
                <a:tc>
                  <a:txBody>
                    <a:bodyPr/>
                    <a:lstStyle/>
                    <a:p>
                      <a:endParaRPr lang="en-US" dirty="0">
                        <a:latin typeface="Cambria" panose="02040503050406030204" pitchFamily="18" charset="0"/>
                      </a:endParaRPr>
                    </a:p>
                  </a:txBody>
                  <a:tcPr>
                    <a:solidFill>
                      <a:schemeClr val="accent1">
                        <a:lumMod val="40000"/>
                        <a:lumOff val="60000"/>
                      </a:schemeClr>
                    </a:solidFill>
                  </a:tcPr>
                </a:tc>
                <a:tc>
                  <a:txBody>
                    <a:bodyPr/>
                    <a:lstStyle/>
                    <a:p>
                      <a:endParaRPr lang="en-US" dirty="0">
                        <a:latin typeface="Cambria" panose="02040503050406030204" pitchFamily="18" charset="0"/>
                      </a:endParaRPr>
                    </a:p>
                  </a:txBody>
                  <a:tcPr>
                    <a:solidFill>
                      <a:schemeClr val="accent1">
                        <a:lumMod val="40000"/>
                        <a:lumOff val="60000"/>
                      </a:schemeClr>
                    </a:solidFill>
                  </a:tcPr>
                </a:tc>
                <a:extLst>
                  <a:ext uri="{0D108BD9-81ED-4DB2-BD59-A6C34878D82A}">
                    <a16:rowId xmlns:a16="http://schemas.microsoft.com/office/drawing/2014/main" val="1995448826"/>
                  </a:ext>
                </a:extLst>
              </a:tr>
              <a:tr h="372530">
                <a:tc>
                  <a:txBody>
                    <a:bodyPr/>
                    <a:lstStyle/>
                    <a:p>
                      <a:r>
                        <a:rPr lang="en-US" dirty="0" smtClean="0">
                          <a:latin typeface="Cambria" panose="02040503050406030204" pitchFamily="18" charset="0"/>
                        </a:rPr>
                        <a:t>27/4/2016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 3</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val="3274121781"/>
                  </a:ext>
                </a:extLst>
              </a:tr>
            </a:tbl>
          </a:graphicData>
        </a:graphic>
      </p:graphicFrame>
    </p:spTree>
    <p:extLst>
      <p:ext uri="{BB962C8B-B14F-4D97-AF65-F5344CB8AC3E}">
        <p14:creationId xmlns:p14="http://schemas.microsoft.com/office/powerpoint/2010/main" val="370584892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3" name="Subtitle 2"/>
          <p:cNvSpPr>
            <a:spLocks noGrp="1"/>
          </p:cNvSpPr>
          <p:nvPr>
            <p:ph type="subTitle" idx="1"/>
          </p:nvPr>
        </p:nvSpPr>
        <p:spPr/>
        <p:txBody>
          <a:bodyPr/>
          <a:lstStyle/>
          <a:p>
            <a:r>
              <a:rPr lang="en-US" dirty="0" smtClean="0"/>
              <a:t>Tạo 1 flow để thấy rõ luồng đi của request add server</a:t>
            </a:r>
          </a:p>
          <a:p>
            <a:r>
              <a:rPr lang="en-US" dirty="0" smtClean="0">
                <a:sym typeface="Wingdings" panose="05000000000000000000" pitchFamily="2" charset="2"/>
              </a:rPr>
              <a:t> action</a:t>
            </a:r>
            <a:endParaRPr lang="en-US" dirty="0"/>
          </a:p>
        </p:txBody>
      </p:sp>
    </p:spTree>
    <p:extLst>
      <p:ext uri="{BB962C8B-B14F-4D97-AF65-F5344CB8AC3E}">
        <p14:creationId xmlns:p14="http://schemas.microsoft.com/office/powerpoint/2010/main" val="394153852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8" name="Rectangle 7"/>
          <p:cNvSpPr/>
          <p:nvPr/>
        </p:nvSpPr>
        <p:spPr>
          <a:xfrm>
            <a:off x="0" y="2293256"/>
            <a:ext cx="12192000" cy="1959429"/>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solidFill>
                  <a:schemeClr val="bg1"/>
                </a:solidFill>
                <a:latin typeface="Cambria" panose="02040503050406030204" pitchFamily="18" charset="0"/>
              </a:rPr>
              <a:t>DEMONSTRATION</a:t>
            </a:r>
            <a:endParaRPr lang="en-US" sz="54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331048365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2293256"/>
            <a:ext cx="12192000" cy="1959429"/>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solidFill>
                  <a:schemeClr val="bg1"/>
                </a:solidFill>
                <a:latin typeface="Cambria" panose="02040503050406030204" pitchFamily="18" charset="0"/>
              </a:rPr>
              <a:t>DEMONSTRATION</a:t>
            </a:r>
            <a:endParaRPr lang="en-US" sz="54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119044136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2293256"/>
            <a:ext cx="12192000" cy="1959429"/>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solidFill>
                  <a:schemeClr val="bg1"/>
                </a:solidFill>
                <a:latin typeface="Cambria" panose="02040503050406030204" pitchFamily="18" charset="0"/>
              </a:rPr>
              <a:t>DEMONSTRATION</a:t>
            </a:r>
            <a:endParaRPr lang="en-US" sz="54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172388231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2293256"/>
            <a:ext cx="12192000" cy="1959429"/>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solidFill>
                  <a:schemeClr val="bg1"/>
                </a:solidFill>
                <a:latin typeface="Cambria" panose="02040503050406030204" pitchFamily="18" charset="0"/>
              </a:rPr>
              <a:t>DEMONSTRATION</a:t>
            </a:r>
            <a:endParaRPr lang="en-US" sz="54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230559263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2293256"/>
            <a:ext cx="12192000" cy="1959429"/>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solidFill>
                  <a:schemeClr val="bg1"/>
                </a:solidFill>
                <a:latin typeface="Cambria" panose="02040503050406030204" pitchFamily="18" charset="0"/>
              </a:rPr>
              <a:t>DEMONSTRATION</a:t>
            </a:r>
            <a:endParaRPr lang="en-US" sz="54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48681955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2293256"/>
            <a:ext cx="12192000" cy="1959429"/>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solidFill>
                  <a:schemeClr val="bg1"/>
                </a:solidFill>
                <a:latin typeface="Cambria" panose="02040503050406030204" pitchFamily="18" charset="0"/>
              </a:rPr>
              <a:t>DEMONSTRATION</a:t>
            </a:r>
            <a:endParaRPr lang="en-US" sz="54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37648861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CURRENT SITUATION</a:t>
            </a:r>
            <a:endParaRPr lang="en-US" sz="3600" b="1" dirty="0">
              <a:solidFill>
                <a:schemeClr val="bg1"/>
              </a:solidFill>
              <a:latin typeface="Cambria" panose="02040503050406030204" pitchFamily="18"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9660" y="3232366"/>
            <a:ext cx="1143001" cy="1143001"/>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3142" y="1143017"/>
            <a:ext cx="1117601" cy="1117601"/>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90190" y="820322"/>
            <a:ext cx="1658257" cy="1658257"/>
          </a:xfrm>
          <a:prstGeom prst="rect">
            <a:avLst/>
          </a:prstGeom>
        </p:spPr>
      </p:pic>
      <p:cxnSp>
        <p:nvCxnSpPr>
          <p:cNvPr id="9" name="Straight Arrow Connector 8"/>
          <p:cNvCxnSpPr>
            <a:stCxn id="7" idx="3"/>
          </p:cNvCxnSpPr>
          <p:nvPr/>
        </p:nvCxnSpPr>
        <p:spPr>
          <a:xfrm flipV="1">
            <a:off x="2294885" y="2047592"/>
            <a:ext cx="5117677" cy="143330"/>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211942" y="1649450"/>
            <a:ext cx="1082943" cy="1082943"/>
          </a:xfrm>
          <a:prstGeom prst="rect">
            <a:avLst/>
          </a:prstGeom>
        </p:spPr>
      </p:pic>
      <p:pic>
        <p:nvPicPr>
          <p:cNvPr id="16" name="Picture 15"/>
          <p:cNvPicPr>
            <a:picLocks noChangeAspect="1"/>
          </p:cNvPicPr>
          <p:nvPr/>
        </p:nvPicPr>
        <p:blipFill>
          <a:blip r:embed="rId7">
            <a:extLst>
              <a:ext uri="{BEBA8EAE-BF5A-486C-A8C5-ECC9F3942E4B}">
                <a14:imgProps xmlns:a14="http://schemas.microsoft.com/office/drawing/2010/main">
                  <a14:imgLayer r:embed="rId8">
                    <a14:imgEffect>
                      <a14:artisticCrisscrossEtching trans="35000" pressure="0"/>
                    </a14:imgEffect>
                  </a14:imgLayer>
                </a14:imgProps>
              </a:ext>
              <a:ext uri="{28A0092B-C50C-407E-A947-70E740481C1C}">
                <a14:useLocalDpi xmlns:a14="http://schemas.microsoft.com/office/drawing/2010/main" val="0"/>
              </a:ext>
            </a:extLst>
          </a:blip>
          <a:stretch>
            <a:fillRect/>
          </a:stretch>
        </p:blipFill>
        <p:spPr>
          <a:xfrm>
            <a:off x="3164397" y="2568623"/>
            <a:ext cx="892835" cy="879608"/>
          </a:xfrm>
          <a:prstGeom prst="rect">
            <a:avLst/>
          </a:prstGeom>
        </p:spPr>
      </p:pic>
      <p:cxnSp>
        <p:nvCxnSpPr>
          <p:cNvPr id="11" name="Straight Arrow Connector 10"/>
          <p:cNvCxnSpPr/>
          <p:nvPr/>
        </p:nvCxnSpPr>
        <p:spPr>
          <a:xfrm flipV="1">
            <a:off x="2366741" y="2201355"/>
            <a:ext cx="5141531" cy="1531856"/>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13" name="Subtitle 1"/>
          <p:cNvSpPr>
            <a:spLocks noGrp="1"/>
          </p:cNvSpPr>
          <p:nvPr>
            <p:ph type="subTitle" idx="1"/>
          </p:nvPr>
        </p:nvSpPr>
        <p:spPr>
          <a:xfrm rot="20591705">
            <a:off x="1985135" y="2835593"/>
            <a:ext cx="3541486" cy="418039"/>
          </a:xfrm>
        </p:spPr>
        <p:txBody>
          <a:bodyPr>
            <a:normAutofit lnSpcReduction="10000"/>
          </a:bodyPr>
          <a:lstStyle/>
          <a:p>
            <a:r>
              <a:rPr lang="en-US" dirty="0" smtClean="0">
                <a:latin typeface="Cambria" panose="02040503050406030204" pitchFamily="18" charset="0"/>
              </a:rPr>
              <a:t>IP Address: 127.0.0.7</a:t>
            </a:r>
            <a:endParaRPr lang="en-US" dirty="0">
              <a:latin typeface="Cambria" panose="02040503050406030204" pitchFamily="18" charset="0"/>
            </a:endParaRPr>
          </a:p>
        </p:txBody>
      </p:sp>
      <p:pic>
        <p:nvPicPr>
          <p:cNvPr id="23" name="Picture 2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182362" y="4163554"/>
            <a:ext cx="560636" cy="560636"/>
          </a:xfrm>
          <a:prstGeom prst="rect">
            <a:avLst/>
          </a:prstGeom>
        </p:spPr>
      </p:pic>
      <p:pic>
        <p:nvPicPr>
          <p:cNvPr id="25" name="Picture 2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125337" y="5276850"/>
            <a:ext cx="1478916" cy="1478916"/>
          </a:xfrm>
          <a:prstGeom prst="rect">
            <a:avLst/>
          </a:prstGeom>
        </p:spPr>
      </p:pic>
      <p:pic>
        <p:nvPicPr>
          <p:cNvPr id="28" name="Picture 27"/>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8207187" y="4306406"/>
            <a:ext cx="379084" cy="379084"/>
          </a:xfrm>
          <a:prstGeom prst="rect">
            <a:avLst/>
          </a:prstGeom>
        </p:spPr>
      </p:pic>
      <p:cxnSp>
        <p:nvCxnSpPr>
          <p:cNvPr id="30" name="Straight Arrow Connector 29"/>
          <p:cNvCxnSpPr>
            <a:stCxn id="6" idx="2"/>
          </p:cNvCxnSpPr>
          <p:nvPr/>
        </p:nvCxnSpPr>
        <p:spPr>
          <a:xfrm flipH="1">
            <a:off x="8719318" y="2478579"/>
            <a:ext cx="1" cy="2646690"/>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V="1">
            <a:off x="9083235" y="2472107"/>
            <a:ext cx="728" cy="2646690"/>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pic>
        <p:nvPicPr>
          <p:cNvPr id="33" name="Picture 32"/>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7294192" y="1615692"/>
            <a:ext cx="1312638" cy="1312638"/>
          </a:xfrm>
          <a:prstGeom prst="rect">
            <a:avLst/>
          </a:prstGeom>
        </p:spPr>
      </p:pic>
      <p:pic>
        <p:nvPicPr>
          <p:cNvPr id="1026" name="Picture 2" descr="http://icons.iconarchive.com/icons/dakirby309/simply-styled/256/Microsoft-Excel-2010-icon.pn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8177490" y="3395086"/>
            <a:ext cx="408781" cy="40878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www.austinmacworks.com/wp-content/uploads/2012/08/word-icon.jpg"/>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8201121" y="3852151"/>
            <a:ext cx="385150" cy="38515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www.melodymastering.com/wpimages/wpb24349fc_06.png"/>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902294" y="5118797"/>
            <a:ext cx="1250367" cy="1250367"/>
          </a:xfrm>
          <a:prstGeom prst="rect">
            <a:avLst/>
          </a:prstGeom>
          <a:noFill/>
          <a:extLst>
            <a:ext uri="{909E8E84-426E-40DD-AFC4-6F175D3DCCD1}">
              <a14:hiddenFill xmlns:a14="http://schemas.microsoft.com/office/drawing/2010/main">
                <a:solidFill>
                  <a:srgbClr val="FFFFFF"/>
                </a:solidFill>
              </a14:hiddenFill>
            </a:ext>
          </a:extLst>
        </p:spPr>
      </p:pic>
      <p:sp>
        <p:nvSpPr>
          <p:cNvPr id="18" name="AutoShape 8" descr="http://www.iconarchive.com/download/i60513/custom-icon-design/pretty-office-9/email-send.ic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40" name="Picture 16" descr="https://upload.wikimedia.org/wikipedia/commons/thumb/3/34/Gnome-mail-send-receive.svg/1024px-Gnome-mail-send-receive.svg.png"/>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1534074" y="5488779"/>
            <a:ext cx="1369221" cy="1369221"/>
          </a:xfrm>
          <a:prstGeom prst="rect">
            <a:avLst/>
          </a:prstGeom>
          <a:noFill/>
          <a:extLst>
            <a:ext uri="{909E8E84-426E-40DD-AFC4-6F175D3DCCD1}">
              <a14:hiddenFill xmlns:a14="http://schemas.microsoft.com/office/drawing/2010/main">
                <a:solidFill>
                  <a:srgbClr val="FFFFFF"/>
                </a:solidFill>
              </a14:hiddenFill>
            </a:ext>
          </a:extLst>
        </p:spPr>
      </p:pic>
      <p:cxnSp>
        <p:nvCxnSpPr>
          <p:cNvPr id="34" name="Straight Arrow Connector 33"/>
          <p:cNvCxnSpPr>
            <a:stCxn id="1040" idx="0"/>
          </p:cNvCxnSpPr>
          <p:nvPr/>
        </p:nvCxnSpPr>
        <p:spPr>
          <a:xfrm flipV="1">
            <a:off x="2218685" y="2332572"/>
            <a:ext cx="5307589" cy="3156207"/>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38" name="Subtitle 1"/>
          <p:cNvSpPr txBox="1">
            <a:spLocks/>
          </p:cNvSpPr>
          <p:nvPr/>
        </p:nvSpPr>
        <p:spPr>
          <a:xfrm rot="19706045">
            <a:off x="2363993" y="3940633"/>
            <a:ext cx="3541486" cy="418039"/>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Request</a:t>
            </a:r>
            <a:endParaRPr lang="en-US" dirty="0">
              <a:latin typeface="Cambria" panose="02040503050406030204" pitchFamily="18" charset="0"/>
            </a:endParaRPr>
          </a:p>
        </p:txBody>
      </p:sp>
      <p:sp>
        <p:nvSpPr>
          <p:cNvPr id="39" name="Subtitle 1"/>
          <p:cNvSpPr txBox="1">
            <a:spLocks/>
          </p:cNvSpPr>
          <p:nvPr/>
        </p:nvSpPr>
        <p:spPr>
          <a:xfrm rot="19728857">
            <a:off x="2606411" y="4259673"/>
            <a:ext cx="3541486" cy="418039"/>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How about my server?</a:t>
            </a:r>
            <a:endParaRPr lang="en-US" dirty="0">
              <a:latin typeface="Cambria" panose="02040503050406030204" pitchFamily="18" charset="0"/>
            </a:endParaRPr>
          </a:p>
        </p:txBody>
      </p:sp>
      <p:pic>
        <p:nvPicPr>
          <p:cNvPr id="1042" name="Picture 18" descr="http://gringoespanol.com/premium/travel-spanish-spain/images/numbersicon.png"/>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9151780" y="3479054"/>
            <a:ext cx="743335" cy="6054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272576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ADVANTAGES</a:t>
            </a:r>
            <a:endParaRPr lang="en-US" sz="3600" b="1" dirty="0">
              <a:solidFill>
                <a:schemeClr val="bg1"/>
              </a:solidFill>
              <a:latin typeface="Cambria" panose="02040503050406030204" pitchFamily="18" charset="0"/>
            </a:endParaRPr>
          </a:p>
        </p:txBody>
      </p:sp>
      <p:sp>
        <p:nvSpPr>
          <p:cNvPr id="5" name="Rounded Rectangle 4"/>
          <p:cNvSpPr/>
          <p:nvPr/>
        </p:nvSpPr>
        <p:spPr>
          <a:xfrm>
            <a:off x="840921" y="3472551"/>
            <a:ext cx="1727200" cy="838200"/>
          </a:xfrm>
          <a:prstGeom prst="round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latin typeface="Cambria" panose="02040503050406030204" pitchFamily="18" charset="0"/>
              </a:rPr>
              <a:t>IMS</a:t>
            </a:r>
            <a:endParaRPr lang="en-US" sz="3600" b="1" dirty="0">
              <a:latin typeface="Cambria" panose="02040503050406030204" pitchFamily="18" charset="0"/>
            </a:endParaRPr>
          </a:p>
        </p:txBody>
      </p:sp>
      <p:sp>
        <p:nvSpPr>
          <p:cNvPr id="6" name="Rectangle 5"/>
          <p:cNvSpPr/>
          <p:nvPr/>
        </p:nvSpPr>
        <p:spPr>
          <a:xfrm>
            <a:off x="3867150" y="1063768"/>
            <a:ext cx="7613650" cy="9144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latin typeface="Cambria" panose="02040503050406030204" pitchFamily="18" charset="0"/>
              </a:rPr>
              <a:t>Support staff managing information easier and faster, save time and reduce effort of staff.</a:t>
            </a:r>
          </a:p>
        </p:txBody>
      </p:sp>
      <p:sp>
        <p:nvSpPr>
          <p:cNvPr id="7" name="Rectangle 6"/>
          <p:cNvSpPr/>
          <p:nvPr/>
        </p:nvSpPr>
        <p:spPr>
          <a:xfrm>
            <a:off x="3867150" y="2249110"/>
            <a:ext cx="7613650" cy="9144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latin typeface="Cambria" panose="02040503050406030204" pitchFamily="18" charset="0"/>
              </a:rPr>
              <a:t>Customer can view information of their servers immediately by this system.</a:t>
            </a:r>
          </a:p>
        </p:txBody>
      </p:sp>
      <p:sp>
        <p:nvSpPr>
          <p:cNvPr id="8" name="Rectangle 7"/>
          <p:cNvSpPr/>
          <p:nvPr/>
        </p:nvSpPr>
        <p:spPr>
          <a:xfrm>
            <a:off x="3867150" y="4619792"/>
            <a:ext cx="7613650" cy="9144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latin typeface="Cambria" panose="02040503050406030204" pitchFamily="18" charset="0"/>
              </a:rPr>
              <a:t>Avoid losing information of data center.</a:t>
            </a:r>
          </a:p>
        </p:txBody>
      </p:sp>
      <p:cxnSp>
        <p:nvCxnSpPr>
          <p:cNvPr id="9" name="Straight Arrow Connector 8"/>
          <p:cNvCxnSpPr>
            <a:stCxn id="5" idx="3"/>
            <a:endCxn id="6" idx="1"/>
          </p:cNvCxnSpPr>
          <p:nvPr/>
        </p:nvCxnSpPr>
        <p:spPr>
          <a:xfrm flipV="1">
            <a:off x="2568121" y="1520968"/>
            <a:ext cx="1299029" cy="237068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5" idx="3"/>
            <a:endCxn id="7" idx="1"/>
          </p:cNvCxnSpPr>
          <p:nvPr/>
        </p:nvCxnSpPr>
        <p:spPr>
          <a:xfrm flipV="1">
            <a:off x="2568121" y="2706310"/>
            <a:ext cx="1299029" cy="118534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5" idx="3"/>
            <a:endCxn id="13" idx="1"/>
          </p:cNvCxnSpPr>
          <p:nvPr/>
        </p:nvCxnSpPr>
        <p:spPr>
          <a:xfrm>
            <a:off x="2568121" y="3891651"/>
            <a:ext cx="129902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5" idx="3"/>
            <a:endCxn id="8" idx="1"/>
          </p:cNvCxnSpPr>
          <p:nvPr/>
        </p:nvCxnSpPr>
        <p:spPr>
          <a:xfrm>
            <a:off x="2568121" y="3891651"/>
            <a:ext cx="1299029" cy="118534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3867150" y="3434451"/>
            <a:ext cx="7613650" cy="9144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latin typeface="Cambria" panose="02040503050406030204" pitchFamily="18" charset="0"/>
              </a:rPr>
              <a:t>Reduce conflicts, satisfy customer by meeting their need.</a:t>
            </a:r>
          </a:p>
        </p:txBody>
      </p:sp>
      <p:sp>
        <p:nvSpPr>
          <p:cNvPr id="14" name="Rectangle 13"/>
          <p:cNvSpPr/>
          <p:nvPr/>
        </p:nvSpPr>
        <p:spPr>
          <a:xfrm>
            <a:off x="3867150" y="5805134"/>
            <a:ext cx="7613650" cy="9144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latin typeface="Cambria" panose="02040503050406030204" pitchFamily="18" charset="0"/>
              </a:rPr>
              <a:t>Can create report to make a fast decision.</a:t>
            </a:r>
          </a:p>
        </p:txBody>
      </p:sp>
      <p:cxnSp>
        <p:nvCxnSpPr>
          <p:cNvPr id="20" name="Straight Arrow Connector 19"/>
          <p:cNvCxnSpPr>
            <a:stCxn id="5" idx="3"/>
            <a:endCxn id="14" idx="1"/>
          </p:cNvCxnSpPr>
          <p:nvPr/>
        </p:nvCxnSpPr>
        <p:spPr>
          <a:xfrm>
            <a:off x="2568121" y="3891651"/>
            <a:ext cx="1299029" cy="237068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580910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DISADVANTAGES</a:t>
            </a:r>
            <a:endParaRPr lang="en-US" sz="3600" b="1" dirty="0">
              <a:solidFill>
                <a:schemeClr val="bg1"/>
              </a:solidFill>
              <a:latin typeface="Cambria" panose="02040503050406030204" pitchFamily="18" charset="0"/>
            </a:endParaRPr>
          </a:p>
        </p:txBody>
      </p:sp>
      <p:sp>
        <p:nvSpPr>
          <p:cNvPr id="9" name="Rounded Rectangle 8"/>
          <p:cNvSpPr/>
          <p:nvPr/>
        </p:nvSpPr>
        <p:spPr>
          <a:xfrm>
            <a:off x="840921" y="3472551"/>
            <a:ext cx="1727200" cy="838200"/>
          </a:xfrm>
          <a:prstGeom prst="round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latin typeface="Cambria" panose="02040503050406030204" pitchFamily="18" charset="0"/>
              </a:rPr>
              <a:t>IMS</a:t>
            </a:r>
            <a:endParaRPr lang="en-US" sz="3600" b="1" dirty="0">
              <a:latin typeface="Cambria" panose="02040503050406030204" pitchFamily="18" charset="0"/>
            </a:endParaRPr>
          </a:p>
        </p:txBody>
      </p:sp>
      <p:sp>
        <p:nvSpPr>
          <p:cNvPr id="10" name="Rectangle 9"/>
          <p:cNvSpPr/>
          <p:nvPr/>
        </p:nvSpPr>
        <p:spPr>
          <a:xfrm>
            <a:off x="3867150" y="2239424"/>
            <a:ext cx="7613650" cy="9144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latin typeface="Cambria" panose="02040503050406030204" pitchFamily="18" charset="0"/>
              </a:rPr>
              <a:t>Initially, it takes time to input information into the system. </a:t>
            </a:r>
          </a:p>
        </p:txBody>
      </p:sp>
      <p:sp>
        <p:nvSpPr>
          <p:cNvPr id="11" name="Rectangle 10"/>
          <p:cNvSpPr/>
          <p:nvPr/>
        </p:nvSpPr>
        <p:spPr>
          <a:xfrm>
            <a:off x="3867150" y="3424766"/>
            <a:ext cx="7613650" cy="9144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latin typeface="Cambria" panose="02040503050406030204" pitchFamily="18" charset="0"/>
              </a:rPr>
              <a:t>The staff must spend time to learn how to use the system and practice to use expertly.</a:t>
            </a:r>
          </a:p>
        </p:txBody>
      </p:sp>
      <p:cxnSp>
        <p:nvCxnSpPr>
          <p:cNvPr id="14" name="Straight Arrow Connector 13"/>
          <p:cNvCxnSpPr>
            <a:stCxn id="9" idx="3"/>
            <a:endCxn id="10" idx="1"/>
          </p:cNvCxnSpPr>
          <p:nvPr/>
        </p:nvCxnSpPr>
        <p:spPr>
          <a:xfrm flipV="1">
            <a:off x="2568121" y="2696624"/>
            <a:ext cx="1299029" cy="11950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9" idx="3"/>
            <a:endCxn id="11" idx="1"/>
          </p:cNvCxnSpPr>
          <p:nvPr/>
        </p:nvCxnSpPr>
        <p:spPr>
          <a:xfrm flipV="1">
            <a:off x="2568121" y="3881966"/>
            <a:ext cx="1299029" cy="96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9" idx="3"/>
            <a:endCxn id="18" idx="1"/>
          </p:cNvCxnSpPr>
          <p:nvPr/>
        </p:nvCxnSpPr>
        <p:spPr>
          <a:xfrm>
            <a:off x="2568121" y="3891651"/>
            <a:ext cx="1299029" cy="11756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3867150" y="4610107"/>
            <a:ext cx="7613650" cy="9144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latin typeface="Cambria" panose="02040503050406030204" pitchFamily="18" charset="0"/>
              </a:rPr>
              <a:t>A few problems arising can happen and the system cannot cover all of the functions.</a:t>
            </a:r>
          </a:p>
        </p:txBody>
      </p:sp>
    </p:spTree>
    <p:extLst>
      <p:ext uri="{BB962C8B-B14F-4D97-AF65-F5344CB8AC3E}">
        <p14:creationId xmlns:p14="http://schemas.microsoft.com/office/powerpoint/2010/main" val="422161332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FUTURE PLAN</a:t>
            </a:r>
            <a:endParaRPr lang="en-US" sz="3600" b="1" dirty="0">
              <a:solidFill>
                <a:schemeClr val="bg1"/>
              </a:solidFill>
              <a:latin typeface="Cambria" panose="02040503050406030204" pitchFamily="18" charset="0"/>
            </a:endParaRPr>
          </a:p>
        </p:txBody>
      </p:sp>
      <p:sp>
        <p:nvSpPr>
          <p:cNvPr id="6" name="Rectangle 5"/>
          <p:cNvSpPr/>
          <p:nvPr/>
        </p:nvSpPr>
        <p:spPr>
          <a:xfrm>
            <a:off x="3547835" y="1417545"/>
            <a:ext cx="6771822" cy="1330178"/>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Cambria" panose="02040503050406030204" pitchFamily="18" charset="0"/>
              </a:rPr>
              <a:t>C</a:t>
            </a:r>
            <a:r>
              <a:rPr lang="en-US" sz="2400" dirty="0" smtClean="0">
                <a:latin typeface="Cambria" panose="02040503050406030204" pitchFamily="18" charset="0"/>
              </a:rPr>
              <a:t>ustomer </a:t>
            </a:r>
            <a:r>
              <a:rPr lang="en-US" sz="2400" dirty="0">
                <a:latin typeface="Cambria" panose="02040503050406030204" pitchFamily="18" charset="0"/>
              </a:rPr>
              <a:t>can use the electronic card or fingerprint to check the time they go into data </a:t>
            </a:r>
            <a:r>
              <a:rPr lang="en-US" sz="2400" dirty="0" smtClean="0">
                <a:latin typeface="Cambria" panose="02040503050406030204" pitchFamily="18" charset="0"/>
              </a:rPr>
              <a:t>center</a:t>
            </a:r>
            <a:endParaRPr lang="en-US" sz="2400" dirty="0">
              <a:latin typeface="Cambria" panose="02040503050406030204" pitchFamily="18" charset="0"/>
            </a:endParaRPr>
          </a:p>
        </p:txBody>
      </p:sp>
      <p:sp>
        <p:nvSpPr>
          <p:cNvPr id="7" name="Rectangle 6"/>
          <p:cNvSpPr/>
          <p:nvPr/>
        </p:nvSpPr>
        <p:spPr>
          <a:xfrm>
            <a:off x="3547835" y="3399971"/>
            <a:ext cx="6771822" cy="997857"/>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latin typeface="Cambria" panose="02040503050406030204" pitchFamily="18" charset="0"/>
              </a:rPr>
              <a:t>Improve performance</a:t>
            </a:r>
            <a:endParaRPr lang="en-US" sz="2400" dirty="0">
              <a:latin typeface="Cambria" panose="02040503050406030204" pitchFamily="18" charset="0"/>
            </a:endParaRPr>
          </a:p>
        </p:txBody>
      </p:sp>
      <p:sp>
        <p:nvSpPr>
          <p:cNvPr id="9" name="Rounded Rectangle 8"/>
          <p:cNvSpPr/>
          <p:nvPr/>
        </p:nvSpPr>
        <p:spPr>
          <a:xfrm>
            <a:off x="536120" y="3479799"/>
            <a:ext cx="1727200" cy="838200"/>
          </a:xfrm>
          <a:prstGeom prst="round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latin typeface="Cambria" panose="02040503050406030204" pitchFamily="18" charset="0"/>
              </a:rPr>
              <a:t>IMS</a:t>
            </a:r>
            <a:endParaRPr lang="en-US" sz="3600" b="1" dirty="0">
              <a:latin typeface="Cambria" panose="02040503050406030204" pitchFamily="18" charset="0"/>
            </a:endParaRPr>
          </a:p>
        </p:txBody>
      </p:sp>
      <p:cxnSp>
        <p:nvCxnSpPr>
          <p:cNvPr id="10" name="Straight Arrow Connector 9"/>
          <p:cNvCxnSpPr>
            <a:stCxn id="9" idx="3"/>
            <a:endCxn id="6" idx="1"/>
          </p:cNvCxnSpPr>
          <p:nvPr/>
        </p:nvCxnSpPr>
        <p:spPr>
          <a:xfrm flipV="1">
            <a:off x="2263320" y="2082634"/>
            <a:ext cx="1284515" cy="18162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9" idx="3"/>
            <a:endCxn id="7" idx="1"/>
          </p:cNvCxnSpPr>
          <p:nvPr/>
        </p:nvCxnSpPr>
        <p:spPr>
          <a:xfrm>
            <a:off x="2263320" y="3898899"/>
            <a:ext cx="1284515"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3547835" y="5050075"/>
            <a:ext cx="6771822" cy="997857"/>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latin typeface="Cambria" panose="02040503050406030204" pitchFamily="18" charset="0"/>
              </a:rPr>
              <a:t>Create more report for analysis</a:t>
            </a:r>
            <a:endParaRPr lang="en-US" sz="2400" dirty="0">
              <a:latin typeface="Cambria" panose="02040503050406030204" pitchFamily="18" charset="0"/>
            </a:endParaRPr>
          </a:p>
        </p:txBody>
      </p:sp>
      <p:cxnSp>
        <p:nvCxnSpPr>
          <p:cNvPr id="14" name="Straight Arrow Connector 13"/>
          <p:cNvCxnSpPr>
            <a:stCxn id="9" idx="3"/>
            <a:endCxn id="12" idx="1"/>
          </p:cNvCxnSpPr>
          <p:nvPr/>
        </p:nvCxnSpPr>
        <p:spPr>
          <a:xfrm>
            <a:off x="2263320" y="3898899"/>
            <a:ext cx="1284515" cy="16501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206099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2293256"/>
            <a:ext cx="12192000" cy="1959429"/>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solidFill>
                  <a:schemeClr val="bg1"/>
                </a:solidFill>
                <a:latin typeface="Cambria" panose="02040503050406030204" pitchFamily="18" charset="0"/>
              </a:rPr>
              <a:t>QUESTION &amp; ANSWER</a:t>
            </a:r>
            <a:endParaRPr lang="en-US" sz="54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83357653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2090056"/>
            <a:ext cx="12192000" cy="2598057"/>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600" b="1" dirty="0" smtClean="0">
                <a:solidFill>
                  <a:schemeClr val="bg1"/>
                </a:solidFill>
                <a:latin typeface="Cambria" panose="02040503050406030204" pitchFamily="18" charset="0"/>
              </a:rPr>
              <a:t>THANK YOU</a:t>
            </a:r>
            <a:endParaRPr lang="en-US" sz="96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290668479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6" name="Rounded Rectangle 5"/>
          <p:cNvSpPr/>
          <p:nvPr/>
        </p:nvSpPr>
        <p:spPr>
          <a:xfrm>
            <a:off x="391432" y="2996077"/>
            <a:ext cx="3028950" cy="14668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latin typeface="Cambria" panose="02040503050406030204" pitchFamily="18" charset="0"/>
              </a:rPr>
              <a:t>Why should we use Request?</a:t>
            </a:r>
            <a:endParaRPr lang="en-US" sz="2400" b="1" dirty="0">
              <a:latin typeface="Cambria" panose="02040503050406030204" pitchFamily="18" charset="0"/>
            </a:endParaRPr>
          </a:p>
        </p:txBody>
      </p:sp>
      <p:sp>
        <p:nvSpPr>
          <p:cNvPr id="13" name="Rectangle 12"/>
          <p:cNvSpPr/>
          <p:nvPr/>
        </p:nvSpPr>
        <p:spPr>
          <a:xfrm>
            <a:off x="4607378" y="1803400"/>
            <a:ext cx="6172200" cy="6096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800" dirty="0" smtClean="0">
                <a:latin typeface="Cambria" panose="02040503050406030204" pitchFamily="18" charset="0"/>
              </a:rPr>
              <a:t>Manage client – server transaction</a:t>
            </a:r>
            <a:endParaRPr lang="en-US" sz="1400" dirty="0">
              <a:latin typeface="Cambria" panose="02040503050406030204" pitchFamily="18" charset="0"/>
            </a:endParaRPr>
          </a:p>
        </p:txBody>
      </p:sp>
      <p:sp>
        <p:nvSpPr>
          <p:cNvPr id="16" name="Rectangle 15"/>
          <p:cNvSpPr/>
          <p:nvPr/>
        </p:nvSpPr>
        <p:spPr>
          <a:xfrm>
            <a:off x="4607378" y="2899228"/>
            <a:ext cx="6172200" cy="6096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800" dirty="0" smtClean="0">
                <a:latin typeface="Cambria" panose="02040503050406030204" pitchFamily="18" charset="0"/>
              </a:rPr>
              <a:t>Search information more quickly</a:t>
            </a:r>
            <a:endParaRPr lang="en-US" sz="1400" dirty="0">
              <a:latin typeface="Cambria" panose="02040503050406030204" pitchFamily="18" charset="0"/>
            </a:endParaRPr>
          </a:p>
        </p:txBody>
      </p:sp>
      <p:sp>
        <p:nvSpPr>
          <p:cNvPr id="17" name="Rectangle 16"/>
          <p:cNvSpPr/>
          <p:nvPr/>
        </p:nvSpPr>
        <p:spPr>
          <a:xfrm>
            <a:off x="4607378" y="4061278"/>
            <a:ext cx="6172200" cy="6096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800" dirty="0" smtClean="0">
                <a:latin typeface="Cambria" panose="02040503050406030204" pitchFamily="18" charset="0"/>
              </a:rPr>
              <a:t>Collect data to create report, statistic</a:t>
            </a:r>
            <a:endParaRPr lang="en-US" sz="1400" dirty="0">
              <a:latin typeface="Cambria" panose="02040503050406030204" pitchFamily="18" charset="0"/>
            </a:endParaRPr>
          </a:p>
        </p:txBody>
      </p:sp>
      <p:sp>
        <p:nvSpPr>
          <p:cNvPr id="18" name="Rectangle 17"/>
          <p:cNvSpPr/>
          <p:nvPr/>
        </p:nvSpPr>
        <p:spPr>
          <a:xfrm>
            <a:off x="4607378" y="5330371"/>
            <a:ext cx="6172200" cy="6096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800" dirty="0" smtClean="0">
                <a:latin typeface="Cambria" panose="02040503050406030204" pitchFamily="18" charset="0"/>
              </a:rPr>
              <a:t>Avoid data conflict</a:t>
            </a:r>
            <a:endParaRPr lang="en-US" sz="1400" dirty="0">
              <a:latin typeface="Cambria" panose="02040503050406030204" pitchFamily="18" charset="0"/>
            </a:endParaRPr>
          </a:p>
        </p:txBody>
      </p:sp>
      <p:cxnSp>
        <p:nvCxnSpPr>
          <p:cNvPr id="19" name="Straight Arrow Connector 18"/>
          <p:cNvCxnSpPr>
            <a:stCxn id="6" idx="3"/>
            <a:endCxn id="13" idx="1"/>
          </p:cNvCxnSpPr>
          <p:nvPr/>
        </p:nvCxnSpPr>
        <p:spPr>
          <a:xfrm flipV="1">
            <a:off x="3420382" y="2108200"/>
            <a:ext cx="1186996" cy="162130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6" idx="3"/>
            <a:endCxn id="16" idx="1"/>
          </p:cNvCxnSpPr>
          <p:nvPr/>
        </p:nvCxnSpPr>
        <p:spPr>
          <a:xfrm flipV="1">
            <a:off x="3420382" y="3204028"/>
            <a:ext cx="1186996" cy="5254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6" idx="3"/>
            <a:endCxn id="17" idx="1"/>
          </p:cNvCxnSpPr>
          <p:nvPr/>
        </p:nvCxnSpPr>
        <p:spPr>
          <a:xfrm>
            <a:off x="3420382" y="3729502"/>
            <a:ext cx="1186996" cy="6365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6" idx="3"/>
            <a:endCxn id="18" idx="1"/>
          </p:cNvCxnSpPr>
          <p:nvPr/>
        </p:nvCxnSpPr>
        <p:spPr>
          <a:xfrm>
            <a:off x="3420382" y="3729502"/>
            <a:ext cx="1186996" cy="19056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090573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Rack</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4190" y="1103086"/>
            <a:ext cx="4096657" cy="5462209"/>
          </a:xfrm>
          <a:prstGeom prst="rect">
            <a:avLst/>
          </a:prstGeom>
        </p:spPr>
      </p:pic>
      <p:sp>
        <p:nvSpPr>
          <p:cNvPr id="20" name="Oval 19"/>
          <p:cNvSpPr/>
          <p:nvPr/>
        </p:nvSpPr>
        <p:spPr>
          <a:xfrm>
            <a:off x="8921990" y="4506685"/>
            <a:ext cx="449943" cy="429490"/>
          </a:xfrm>
          <a:prstGeom prst="ellipse">
            <a:avLst/>
          </a:prstGeom>
          <a:noFill/>
          <a:ln w="5080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Subtitle 1"/>
          <p:cNvSpPr txBox="1">
            <a:spLocks/>
          </p:cNvSpPr>
          <p:nvPr/>
        </p:nvSpPr>
        <p:spPr>
          <a:xfrm>
            <a:off x="11294168" y="4506685"/>
            <a:ext cx="742043"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2U</a:t>
            </a:r>
            <a:endParaRPr lang="en-US" dirty="0">
              <a:latin typeface="Cambria" panose="02040503050406030204" pitchFamily="18" charset="0"/>
            </a:endParaRPr>
          </a:p>
        </p:txBody>
      </p:sp>
      <p:cxnSp>
        <p:nvCxnSpPr>
          <p:cNvPr id="28" name="Elbow Connector 27"/>
          <p:cNvCxnSpPr>
            <a:stCxn id="20" idx="6"/>
          </p:cNvCxnSpPr>
          <p:nvPr/>
        </p:nvCxnSpPr>
        <p:spPr>
          <a:xfrm flipV="1">
            <a:off x="9371933" y="4717144"/>
            <a:ext cx="2002972" cy="4286"/>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cxnSp>
        <p:nvCxnSpPr>
          <p:cNvPr id="24" name="Elbow Connector 23"/>
          <p:cNvCxnSpPr>
            <a:stCxn id="22" idx="6"/>
            <a:endCxn id="20" idx="2"/>
          </p:cNvCxnSpPr>
          <p:nvPr/>
        </p:nvCxnSpPr>
        <p:spPr>
          <a:xfrm>
            <a:off x="6215758" y="4717144"/>
            <a:ext cx="2706232" cy="4286"/>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4"/>
          <a:stretch>
            <a:fillRect/>
          </a:stretch>
        </p:blipFill>
        <p:spPr>
          <a:xfrm>
            <a:off x="608432" y="3725757"/>
            <a:ext cx="5621294" cy="1946959"/>
          </a:xfrm>
          <a:prstGeom prst="rect">
            <a:avLst/>
          </a:prstGeom>
        </p:spPr>
      </p:pic>
      <p:sp>
        <p:nvSpPr>
          <p:cNvPr id="22" name="Oval 21"/>
          <p:cNvSpPr/>
          <p:nvPr/>
        </p:nvSpPr>
        <p:spPr>
          <a:xfrm>
            <a:off x="4953468" y="4422663"/>
            <a:ext cx="1262290" cy="588961"/>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3782797" y="4399034"/>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3815228" y="5307958"/>
            <a:ext cx="1191534" cy="361112"/>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Picture 32"/>
          <p:cNvPicPr>
            <a:picLocks noChangeAspect="1"/>
          </p:cNvPicPr>
          <p:nvPr/>
        </p:nvPicPr>
        <p:blipFill>
          <a:blip r:embed="rId5"/>
          <a:stretch>
            <a:fillRect/>
          </a:stretch>
        </p:blipFill>
        <p:spPr>
          <a:xfrm>
            <a:off x="605306" y="6212238"/>
            <a:ext cx="5598883" cy="349021"/>
          </a:xfrm>
          <a:prstGeom prst="rect">
            <a:avLst/>
          </a:prstGeom>
        </p:spPr>
      </p:pic>
      <p:sp>
        <p:nvSpPr>
          <p:cNvPr id="36" name="Subtitle 1"/>
          <p:cNvSpPr txBox="1">
            <a:spLocks/>
          </p:cNvSpPr>
          <p:nvPr/>
        </p:nvSpPr>
        <p:spPr>
          <a:xfrm>
            <a:off x="2808300" y="5700305"/>
            <a:ext cx="1006928"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 . . . .</a:t>
            </a:r>
            <a:endParaRPr lang="en-US" dirty="0">
              <a:latin typeface="Cambria" panose="02040503050406030204" pitchFamily="18" charset="0"/>
            </a:endParaRPr>
          </a:p>
        </p:txBody>
      </p:sp>
      <p:cxnSp>
        <p:nvCxnSpPr>
          <p:cNvPr id="37" name="Elbow Connector 36"/>
          <p:cNvCxnSpPr>
            <a:stCxn id="29" idx="0"/>
          </p:cNvCxnSpPr>
          <p:nvPr/>
        </p:nvCxnSpPr>
        <p:spPr>
          <a:xfrm rot="5400000" flipH="1" flipV="1">
            <a:off x="3776558" y="3780812"/>
            <a:ext cx="1236445" cy="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0" name="Subtitle 1"/>
          <p:cNvSpPr txBox="1">
            <a:spLocks/>
          </p:cNvSpPr>
          <p:nvPr/>
        </p:nvSpPr>
        <p:spPr>
          <a:xfrm>
            <a:off x="3958109" y="2880401"/>
            <a:ext cx="936166" cy="324826"/>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Used</a:t>
            </a:r>
            <a:endParaRPr lang="en-US" sz="1800" dirty="0">
              <a:latin typeface="Cambria" panose="02040503050406030204" pitchFamily="18" charset="0"/>
            </a:endParaRPr>
          </a:p>
        </p:txBody>
      </p:sp>
      <p:sp>
        <p:nvSpPr>
          <p:cNvPr id="41" name="Subtitle 1"/>
          <p:cNvSpPr txBox="1">
            <a:spLocks/>
          </p:cNvSpPr>
          <p:nvPr/>
        </p:nvSpPr>
        <p:spPr>
          <a:xfrm>
            <a:off x="5055753" y="5816866"/>
            <a:ext cx="1148436" cy="37638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Available</a:t>
            </a:r>
            <a:endParaRPr lang="en-US" sz="1800" dirty="0">
              <a:latin typeface="Cambria" panose="02040503050406030204" pitchFamily="18" charset="0"/>
            </a:endParaRPr>
          </a:p>
        </p:txBody>
      </p:sp>
      <p:cxnSp>
        <p:nvCxnSpPr>
          <p:cNvPr id="42" name="Elbow Connector 41"/>
          <p:cNvCxnSpPr>
            <a:stCxn id="30" idx="4"/>
            <a:endCxn id="41" idx="1"/>
          </p:cNvCxnSpPr>
          <p:nvPr/>
        </p:nvCxnSpPr>
        <p:spPr>
          <a:xfrm rot="16200000" flipH="1">
            <a:off x="4565381" y="5514684"/>
            <a:ext cx="335986" cy="644758"/>
          </a:xfrm>
          <a:prstGeom prst="bentConnector2">
            <a:avLst/>
          </a:prstGeom>
          <a:ln w="19050"/>
        </p:spPr>
        <p:style>
          <a:lnRef idx="1">
            <a:schemeClr val="accent1"/>
          </a:lnRef>
          <a:fillRef idx="0">
            <a:schemeClr val="accent1"/>
          </a:fillRef>
          <a:effectRef idx="0">
            <a:schemeClr val="accent1"/>
          </a:effectRef>
          <a:fontRef idx="minor">
            <a:schemeClr val="tx1"/>
          </a:fontRef>
        </p:style>
      </p:cxnSp>
      <p:sp>
        <p:nvSpPr>
          <p:cNvPr id="45" name="Oval 44"/>
          <p:cNvSpPr/>
          <p:nvPr/>
        </p:nvSpPr>
        <p:spPr>
          <a:xfrm>
            <a:off x="2905819" y="4400891"/>
            <a:ext cx="380317" cy="301739"/>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2927593" y="6236948"/>
            <a:ext cx="380317" cy="301739"/>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9781166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Rack</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1026" name="Picture 2" descr="nhung-luu-y-khi-mua-tu-rack-cho-may-chu-dung-rieng-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14046" y="2189657"/>
            <a:ext cx="5563908" cy="35794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743570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1" y="1103086"/>
            <a:ext cx="2670629"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Create Request</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26" name="Picture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94972" y="2767673"/>
            <a:ext cx="1325356" cy="1325356"/>
          </a:xfrm>
          <a:prstGeom prst="rect">
            <a:avLst/>
          </a:prstGeom>
        </p:spPr>
      </p:pic>
      <p:cxnSp>
        <p:nvCxnSpPr>
          <p:cNvPr id="27" name="Straight Arrow Connector 26"/>
          <p:cNvCxnSpPr>
            <a:stCxn id="26" idx="3"/>
            <a:endCxn id="28" idx="1"/>
          </p:cNvCxnSpPr>
          <p:nvPr/>
        </p:nvCxnSpPr>
        <p:spPr>
          <a:xfrm>
            <a:off x="2820328" y="343035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8" name="Picture 2" descr="C:\Users\QuangTV\Desktop\serve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5963" y="2434835"/>
            <a:ext cx="2057400" cy="1991032"/>
          </a:xfrm>
          <a:prstGeom prst="rect">
            <a:avLst/>
          </a:prstGeom>
          <a:noFill/>
          <a:extLst>
            <a:ext uri="{909E8E84-426E-40DD-AFC4-6F175D3DCCD1}">
              <a14:hiddenFill xmlns:a14="http://schemas.microsoft.com/office/drawing/2010/main">
                <a:solidFill>
                  <a:srgbClr val="FFFFFF"/>
                </a:solidFill>
              </a14:hiddenFill>
            </a:ext>
          </a:extLst>
        </p:spPr>
      </p:pic>
      <p:sp>
        <p:nvSpPr>
          <p:cNvPr id="31" name="Oval 30"/>
          <p:cNvSpPr/>
          <p:nvPr/>
        </p:nvSpPr>
        <p:spPr>
          <a:xfrm>
            <a:off x="3658270" y="266271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34" name="Oval 33"/>
          <p:cNvSpPr/>
          <p:nvPr/>
        </p:nvSpPr>
        <p:spPr>
          <a:xfrm>
            <a:off x="3658270" y="4155992"/>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cxnSp>
        <p:nvCxnSpPr>
          <p:cNvPr id="36" name="Straight Arrow Connector 35"/>
          <p:cNvCxnSpPr/>
          <p:nvPr/>
        </p:nvCxnSpPr>
        <p:spPr>
          <a:xfrm flipH="1">
            <a:off x="2820328" y="3920142"/>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37" name="Picture 4" descr="C:\Users\QuangTV\Desktop\databas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55063" y="533400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38" name="Straight Arrow Connector 37"/>
          <p:cNvCxnSpPr>
            <a:stCxn id="28" idx="2"/>
            <a:endCxn id="37" idx="0"/>
          </p:cNvCxnSpPr>
          <p:nvPr/>
        </p:nvCxnSpPr>
        <p:spPr>
          <a:xfrm>
            <a:off x="6064663" y="442586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39" name="Oval 38"/>
          <p:cNvSpPr/>
          <p:nvPr/>
        </p:nvSpPr>
        <p:spPr>
          <a:xfrm>
            <a:off x="6220780" y="46100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Tree>
    <p:extLst>
      <p:ext uri="{BB962C8B-B14F-4D97-AF65-F5344CB8AC3E}">
        <p14:creationId xmlns:p14="http://schemas.microsoft.com/office/powerpoint/2010/main" val="401562165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1" y="1103086"/>
            <a:ext cx="2670629"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Accept Request</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94972" y="2767673"/>
            <a:ext cx="1325356" cy="1325356"/>
          </a:xfrm>
          <a:prstGeom prst="rect">
            <a:avLst/>
          </a:prstGeom>
        </p:spPr>
      </p:pic>
      <p:pic>
        <p:nvPicPr>
          <p:cNvPr id="12" name="Picture 2" descr="C:\Users\QuangTV\Desktop\serve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5963" y="2434835"/>
            <a:ext cx="2057400" cy="1991032"/>
          </a:xfrm>
          <a:prstGeom prst="rect">
            <a:avLst/>
          </a:prstGeom>
          <a:noFill/>
          <a:extLst>
            <a:ext uri="{909E8E84-426E-40DD-AFC4-6F175D3DCCD1}">
              <a14:hiddenFill xmlns:a14="http://schemas.microsoft.com/office/drawing/2010/main">
                <a:solidFill>
                  <a:srgbClr val="FFFFFF"/>
                </a:solidFill>
              </a14:hiddenFill>
            </a:ext>
          </a:extLst>
        </p:spPr>
      </p:pic>
      <p:sp>
        <p:nvSpPr>
          <p:cNvPr id="16" name="Oval 15"/>
          <p:cNvSpPr/>
          <p:nvPr/>
        </p:nvSpPr>
        <p:spPr>
          <a:xfrm>
            <a:off x="8008001" y="2767673"/>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7" name="Oval 16"/>
          <p:cNvSpPr/>
          <p:nvPr/>
        </p:nvSpPr>
        <p:spPr>
          <a:xfrm>
            <a:off x="3658652" y="274737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cxnSp>
        <p:nvCxnSpPr>
          <p:cNvPr id="18" name="Straight Arrow Connector 17"/>
          <p:cNvCxnSpPr/>
          <p:nvPr/>
        </p:nvCxnSpPr>
        <p:spPr>
          <a:xfrm flipH="1">
            <a:off x="7170059" y="3494956"/>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19" name="Straight Arrow Connector 18"/>
          <p:cNvCxnSpPr/>
          <p:nvPr/>
        </p:nvCxnSpPr>
        <p:spPr>
          <a:xfrm flipH="1">
            <a:off x="2820328" y="3455684"/>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1" name="Picture 4" descr="C:\Users\QuangTV\Desktop\databas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55063" y="533400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23" name="Straight Arrow Connector 22"/>
          <p:cNvCxnSpPr>
            <a:stCxn id="12" idx="2"/>
            <a:endCxn id="21" idx="0"/>
          </p:cNvCxnSpPr>
          <p:nvPr/>
        </p:nvCxnSpPr>
        <p:spPr>
          <a:xfrm>
            <a:off x="6064663" y="442586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5" name="Oval 24"/>
          <p:cNvSpPr/>
          <p:nvPr/>
        </p:nvSpPr>
        <p:spPr>
          <a:xfrm>
            <a:off x="6220780" y="46100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grpSp>
        <p:nvGrpSpPr>
          <p:cNvPr id="15" name="Group 14"/>
          <p:cNvGrpSpPr/>
          <p:nvPr/>
        </p:nvGrpSpPr>
        <p:grpSpPr>
          <a:xfrm>
            <a:off x="9462389" y="2823741"/>
            <a:ext cx="1423325" cy="1342429"/>
            <a:chOff x="1031197" y="2106002"/>
            <a:chExt cx="1244939" cy="1285703"/>
          </a:xfrm>
        </p:grpSpPr>
        <p:pic>
          <p:nvPicPr>
            <p:cNvPr id="20" name="Picture 1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22" name="Picture 2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grpSp>
    </p:spTree>
    <p:extLst>
      <p:ext uri="{BB962C8B-B14F-4D97-AF65-F5344CB8AC3E}">
        <p14:creationId xmlns:p14="http://schemas.microsoft.com/office/powerpoint/2010/main" val="42925501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6300" y="2571750"/>
            <a:ext cx="2000250" cy="2000250"/>
          </a:xfrm>
          <a:prstGeom prst="rect">
            <a:avLst/>
          </a:prstGeom>
        </p:spPr>
      </p:pic>
      <p:sp>
        <p:nvSpPr>
          <p:cNvPr id="6" name="Rounded Rectangle 5"/>
          <p:cNvSpPr/>
          <p:nvPr/>
        </p:nvSpPr>
        <p:spPr>
          <a:xfrm>
            <a:off x="4600575" y="2971800"/>
            <a:ext cx="3028950" cy="14668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b="1" dirty="0">
                <a:latin typeface="Cambria" panose="02040503050406030204" pitchFamily="18" charset="0"/>
              </a:rPr>
              <a:t>IMS</a:t>
            </a: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61840" y="2571750"/>
            <a:ext cx="1658257" cy="1658257"/>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065842" y="3367120"/>
            <a:ext cx="1312638" cy="1312638"/>
          </a:xfrm>
          <a:prstGeom prst="rect">
            <a:avLst/>
          </a:prstGeom>
        </p:spPr>
      </p:pic>
      <p:cxnSp>
        <p:nvCxnSpPr>
          <p:cNvPr id="10" name="Straight Arrow Connector 9"/>
          <p:cNvCxnSpPr>
            <a:stCxn id="5" idx="3"/>
          </p:cNvCxnSpPr>
          <p:nvPr/>
        </p:nvCxnSpPr>
        <p:spPr>
          <a:xfrm>
            <a:off x="2876550" y="3571875"/>
            <a:ext cx="15049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7800975" y="3571875"/>
            <a:ext cx="15049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2876550" y="4023439"/>
            <a:ext cx="15049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7800975" y="4027328"/>
            <a:ext cx="15049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Subtitle 1"/>
          <p:cNvSpPr txBox="1">
            <a:spLocks/>
          </p:cNvSpPr>
          <p:nvPr/>
        </p:nvSpPr>
        <p:spPr>
          <a:xfrm>
            <a:off x="2848265" y="3216725"/>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Send Request</a:t>
            </a:r>
            <a:endParaRPr lang="en-US" sz="1600" dirty="0">
              <a:latin typeface="Cambria" panose="02040503050406030204" pitchFamily="18" charset="0"/>
            </a:endParaRPr>
          </a:p>
        </p:txBody>
      </p:sp>
      <p:sp>
        <p:nvSpPr>
          <p:cNvPr id="13" name="Subtitle 1"/>
          <p:cNvSpPr txBox="1">
            <a:spLocks/>
          </p:cNvSpPr>
          <p:nvPr/>
        </p:nvSpPr>
        <p:spPr>
          <a:xfrm>
            <a:off x="7589101" y="4081911"/>
            <a:ext cx="1894782" cy="35673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Response Request</a:t>
            </a:r>
            <a:endParaRPr lang="en-US" sz="1600" dirty="0">
              <a:latin typeface="Cambria" panose="02040503050406030204" pitchFamily="18" charset="0"/>
            </a:endParaRPr>
          </a:p>
        </p:txBody>
      </p:sp>
      <p:sp>
        <p:nvSpPr>
          <p:cNvPr id="16" name="Subtitle 1"/>
          <p:cNvSpPr txBox="1">
            <a:spLocks/>
          </p:cNvSpPr>
          <p:nvPr/>
        </p:nvSpPr>
        <p:spPr>
          <a:xfrm>
            <a:off x="7589101" y="3177316"/>
            <a:ext cx="1848864" cy="44712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Push notification</a:t>
            </a:r>
            <a:endParaRPr lang="en-US" sz="1600" dirty="0">
              <a:latin typeface="Cambria" panose="02040503050406030204" pitchFamily="18" charset="0"/>
            </a:endParaRPr>
          </a:p>
        </p:txBody>
      </p:sp>
      <p:sp>
        <p:nvSpPr>
          <p:cNvPr id="17" name="Subtitle 1"/>
          <p:cNvSpPr txBox="1">
            <a:spLocks/>
          </p:cNvSpPr>
          <p:nvPr/>
        </p:nvSpPr>
        <p:spPr>
          <a:xfrm>
            <a:off x="2734526" y="4036718"/>
            <a:ext cx="1848864" cy="44712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Push notification</a:t>
            </a:r>
            <a:endParaRPr lang="en-US" sz="1600" dirty="0">
              <a:latin typeface="Cambria" panose="02040503050406030204" pitchFamily="18" charset="0"/>
            </a:endParaRPr>
          </a:p>
        </p:txBody>
      </p:sp>
      <p:sp>
        <p:nvSpPr>
          <p:cNvPr id="3" name="Oval 2"/>
          <p:cNvSpPr/>
          <p:nvPr/>
        </p:nvSpPr>
        <p:spPr>
          <a:xfrm>
            <a:off x="3342607" y="2603271"/>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8" name="Oval 17"/>
          <p:cNvSpPr/>
          <p:nvPr/>
        </p:nvSpPr>
        <p:spPr>
          <a:xfrm>
            <a:off x="8204218" y="2571750"/>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9" name="Oval 18"/>
          <p:cNvSpPr/>
          <p:nvPr/>
        </p:nvSpPr>
        <p:spPr>
          <a:xfrm>
            <a:off x="8263870" y="433811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20" name="Oval 19"/>
          <p:cNvSpPr/>
          <p:nvPr/>
        </p:nvSpPr>
        <p:spPr>
          <a:xfrm>
            <a:off x="3339057" y="433811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Tree>
    <p:extLst>
      <p:ext uri="{BB962C8B-B14F-4D97-AF65-F5344CB8AC3E}">
        <p14:creationId xmlns:p14="http://schemas.microsoft.com/office/powerpoint/2010/main" val="412445450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1" y="1103086"/>
            <a:ext cx="2670629"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Process Request</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94972" y="2767673"/>
            <a:ext cx="1325356" cy="1325356"/>
          </a:xfrm>
          <a:prstGeom prst="rect">
            <a:avLst/>
          </a:prstGeom>
        </p:spPr>
      </p:pic>
      <p:pic>
        <p:nvPicPr>
          <p:cNvPr id="13" name="Picture 2" descr="C:\Users\QuangTV\Desktop\serve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5963" y="2434835"/>
            <a:ext cx="2057400" cy="1991032"/>
          </a:xfrm>
          <a:prstGeom prst="rect">
            <a:avLst/>
          </a:prstGeom>
          <a:noFill/>
          <a:extLst>
            <a:ext uri="{909E8E84-426E-40DD-AFC4-6F175D3DCCD1}">
              <a14:hiddenFill xmlns:a14="http://schemas.microsoft.com/office/drawing/2010/main">
                <a:solidFill>
                  <a:srgbClr val="FFFFFF"/>
                </a:solidFill>
              </a14:hiddenFill>
            </a:ext>
          </a:extLst>
        </p:spPr>
      </p:pic>
      <p:sp>
        <p:nvSpPr>
          <p:cNvPr id="21" name="Oval 20"/>
          <p:cNvSpPr/>
          <p:nvPr/>
        </p:nvSpPr>
        <p:spPr>
          <a:xfrm>
            <a:off x="8020452" y="2767673"/>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23" name="Oval 22"/>
          <p:cNvSpPr/>
          <p:nvPr/>
        </p:nvSpPr>
        <p:spPr>
          <a:xfrm>
            <a:off x="3658270" y="2767673"/>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cxnSp>
        <p:nvCxnSpPr>
          <p:cNvPr id="25" name="Straight Arrow Connector 24"/>
          <p:cNvCxnSpPr/>
          <p:nvPr/>
        </p:nvCxnSpPr>
        <p:spPr>
          <a:xfrm flipH="1">
            <a:off x="7170059" y="3494956"/>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26" name="Straight Arrow Connector 25"/>
          <p:cNvCxnSpPr/>
          <p:nvPr/>
        </p:nvCxnSpPr>
        <p:spPr>
          <a:xfrm flipH="1">
            <a:off x="2820328" y="3455684"/>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7" name="Picture 4" descr="C:\Users\QuangTV\Desktop\databas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55063" y="533400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28" name="Straight Arrow Connector 27"/>
          <p:cNvCxnSpPr>
            <a:stCxn id="13" idx="2"/>
            <a:endCxn id="27" idx="0"/>
          </p:cNvCxnSpPr>
          <p:nvPr/>
        </p:nvCxnSpPr>
        <p:spPr>
          <a:xfrm>
            <a:off x="6064663" y="442586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9" name="Oval 28"/>
          <p:cNvSpPr/>
          <p:nvPr/>
        </p:nvSpPr>
        <p:spPr>
          <a:xfrm>
            <a:off x="6220780" y="46100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grpSp>
        <p:nvGrpSpPr>
          <p:cNvPr id="15" name="Group 14"/>
          <p:cNvGrpSpPr/>
          <p:nvPr/>
        </p:nvGrpSpPr>
        <p:grpSpPr>
          <a:xfrm>
            <a:off x="9385693" y="2906487"/>
            <a:ext cx="1895365" cy="1047728"/>
            <a:chOff x="721184" y="2508557"/>
            <a:chExt cx="1554952" cy="892470"/>
          </a:xfrm>
        </p:grpSpPr>
        <p:pic>
          <p:nvPicPr>
            <p:cNvPr id="18" name="Picture 1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19" name="Picture 1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17351295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1" y="1103086"/>
            <a:ext cx="2670629"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Cancel Request</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94972" y="2767673"/>
            <a:ext cx="1325356" cy="1325356"/>
          </a:xfrm>
          <a:prstGeom prst="rect">
            <a:avLst/>
          </a:prstGeom>
        </p:spPr>
      </p:pic>
      <p:cxnSp>
        <p:nvCxnSpPr>
          <p:cNvPr id="12" name="Straight Arrow Connector 11"/>
          <p:cNvCxnSpPr/>
          <p:nvPr/>
        </p:nvCxnSpPr>
        <p:spPr>
          <a:xfrm>
            <a:off x="2820328" y="355914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3" name="Picture 2" descr="C:\Users\QuangTV\Desktop\serve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5963" y="2434835"/>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Straight Arrow Connector 16"/>
          <p:cNvCxnSpPr/>
          <p:nvPr/>
        </p:nvCxnSpPr>
        <p:spPr>
          <a:xfrm>
            <a:off x="7170058" y="361676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8" name="Oval 17"/>
          <p:cNvSpPr/>
          <p:nvPr/>
        </p:nvSpPr>
        <p:spPr>
          <a:xfrm>
            <a:off x="3658270" y="279150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9" name="Oval 18"/>
          <p:cNvSpPr/>
          <p:nvPr/>
        </p:nvSpPr>
        <p:spPr>
          <a:xfrm>
            <a:off x="7969653" y="288043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pic>
        <p:nvPicPr>
          <p:cNvPr id="27" name="Picture 4" descr="C:\Users\QuangTV\Desktop\databas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55063" y="533400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28" name="Straight Arrow Connector 27"/>
          <p:cNvCxnSpPr>
            <a:stCxn id="13" idx="2"/>
            <a:endCxn id="27" idx="0"/>
          </p:cNvCxnSpPr>
          <p:nvPr/>
        </p:nvCxnSpPr>
        <p:spPr>
          <a:xfrm>
            <a:off x="6064663" y="442586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9" name="Oval 28"/>
          <p:cNvSpPr/>
          <p:nvPr/>
        </p:nvSpPr>
        <p:spPr>
          <a:xfrm>
            <a:off x="6220780" y="46100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grpSp>
        <p:nvGrpSpPr>
          <p:cNvPr id="15" name="Group 14"/>
          <p:cNvGrpSpPr/>
          <p:nvPr/>
        </p:nvGrpSpPr>
        <p:grpSpPr>
          <a:xfrm>
            <a:off x="9385693" y="2906487"/>
            <a:ext cx="1895365" cy="1047728"/>
            <a:chOff x="721184" y="2508557"/>
            <a:chExt cx="1554952" cy="892470"/>
          </a:xfrm>
        </p:grpSpPr>
        <p:pic>
          <p:nvPicPr>
            <p:cNvPr id="20" name="Picture 1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21" name="Picture 2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1544043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1" y="1103086"/>
            <a:ext cx="2670629"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Reject Request</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94972" y="2767673"/>
            <a:ext cx="1325356" cy="1325356"/>
          </a:xfrm>
          <a:prstGeom prst="rect">
            <a:avLst/>
          </a:prstGeom>
        </p:spPr>
      </p:pic>
      <p:pic>
        <p:nvPicPr>
          <p:cNvPr id="12" name="Picture 2" descr="C:\Users\QuangTV\Desktop\serve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5963" y="2434835"/>
            <a:ext cx="2057400" cy="1991032"/>
          </a:xfrm>
          <a:prstGeom prst="rect">
            <a:avLst/>
          </a:prstGeom>
          <a:noFill/>
          <a:extLst>
            <a:ext uri="{909E8E84-426E-40DD-AFC4-6F175D3DCCD1}">
              <a14:hiddenFill xmlns:a14="http://schemas.microsoft.com/office/drawing/2010/main">
                <a:solidFill>
                  <a:srgbClr val="FFFFFF"/>
                </a:solidFill>
              </a14:hiddenFill>
            </a:ext>
          </a:extLst>
        </p:spPr>
      </p:pic>
      <p:sp>
        <p:nvSpPr>
          <p:cNvPr id="16" name="Oval 15"/>
          <p:cNvSpPr/>
          <p:nvPr/>
        </p:nvSpPr>
        <p:spPr>
          <a:xfrm>
            <a:off x="8008001" y="2704636"/>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7" name="Oval 16"/>
          <p:cNvSpPr/>
          <p:nvPr/>
        </p:nvSpPr>
        <p:spPr>
          <a:xfrm>
            <a:off x="3465091" y="2704636"/>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cxnSp>
        <p:nvCxnSpPr>
          <p:cNvPr id="18" name="Straight Arrow Connector 17"/>
          <p:cNvCxnSpPr/>
          <p:nvPr/>
        </p:nvCxnSpPr>
        <p:spPr>
          <a:xfrm flipH="1">
            <a:off x="7170059" y="3494956"/>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19" name="Straight Arrow Connector 18"/>
          <p:cNvCxnSpPr/>
          <p:nvPr/>
        </p:nvCxnSpPr>
        <p:spPr>
          <a:xfrm flipH="1">
            <a:off x="2820328" y="3455684"/>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1" name="Picture 4" descr="C:\Users\QuangTV\Desktop\databas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55063" y="533400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23" name="Straight Arrow Connector 22"/>
          <p:cNvCxnSpPr>
            <a:stCxn id="12" idx="2"/>
            <a:endCxn id="21" idx="0"/>
          </p:cNvCxnSpPr>
          <p:nvPr/>
        </p:nvCxnSpPr>
        <p:spPr>
          <a:xfrm>
            <a:off x="6064663" y="442586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5" name="Oval 24"/>
          <p:cNvSpPr/>
          <p:nvPr/>
        </p:nvSpPr>
        <p:spPr>
          <a:xfrm>
            <a:off x="6220780" y="46100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grpSp>
        <p:nvGrpSpPr>
          <p:cNvPr id="15" name="Group 14"/>
          <p:cNvGrpSpPr/>
          <p:nvPr/>
        </p:nvGrpSpPr>
        <p:grpSpPr>
          <a:xfrm>
            <a:off x="9385693" y="2906487"/>
            <a:ext cx="1895365" cy="1047728"/>
            <a:chOff x="721184" y="2508557"/>
            <a:chExt cx="1554952" cy="892470"/>
          </a:xfrm>
        </p:grpSpPr>
        <p:pic>
          <p:nvPicPr>
            <p:cNvPr id="20" name="Picture 1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22" name="Picture 2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44149979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Assign Task</a:t>
            </a:r>
            <a:endParaRPr lang="en-US" sz="2400" b="1" dirty="0">
              <a:effectLst>
                <a:outerShdw blurRad="38100" dist="38100" dir="2700000" algn="tl">
                  <a:srgbClr val="000000">
                    <a:alpha val="43137"/>
                  </a:srgbClr>
                </a:outerShdw>
              </a:effectLst>
              <a:latin typeface="Cambria" panose="02040503050406030204" pitchFamily="18" charset="0"/>
            </a:endParaRPr>
          </a:p>
        </p:txBody>
      </p:sp>
      <p:cxnSp>
        <p:nvCxnSpPr>
          <p:cNvPr id="6" name="Straight Arrow Connector 5"/>
          <p:cNvCxnSpPr>
            <a:endCxn id="7" idx="1"/>
          </p:cNvCxnSpPr>
          <p:nvPr/>
        </p:nvCxnSpPr>
        <p:spPr>
          <a:xfrm>
            <a:off x="2820328" y="343035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7" name="Picture 2" descr="C:\Users\QuangTV\Desktop\serve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5963" y="2434835"/>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Arrow Connector 8"/>
          <p:cNvCxnSpPr/>
          <p:nvPr/>
        </p:nvCxnSpPr>
        <p:spPr>
          <a:xfrm>
            <a:off x="7170058" y="3602245"/>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0" name="Oval 9"/>
          <p:cNvSpPr/>
          <p:nvPr/>
        </p:nvSpPr>
        <p:spPr>
          <a:xfrm>
            <a:off x="3658270" y="266271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1" name="Oval 10"/>
          <p:cNvSpPr/>
          <p:nvPr/>
        </p:nvSpPr>
        <p:spPr>
          <a:xfrm>
            <a:off x="7969653" y="266271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2" name="Oval 11"/>
          <p:cNvSpPr/>
          <p:nvPr/>
        </p:nvSpPr>
        <p:spPr>
          <a:xfrm>
            <a:off x="3658270" y="4155992"/>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cxnSp>
        <p:nvCxnSpPr>
          <p:cNvPr id="13" name="Straight Arrow Connector 12"/>
          <p:cNvCxnSpPr/>
          <p:nvPr/>
        </p:nvCxnSpPr>
        <p:spPr>
          <a:xfrm flipH="1">
            <a:off x="2820328" y="3920142"/>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5"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55063" y="533400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6" name="Straight Arrow Connector 15"/>
          <p:cNvCxnSpPr>
            <a:stCxn id="7" idx="2"/>
            <a:endCxn id="15" idx="0"/>
          </p:cNvCxnSpPr>
          <p:nvPr/>
        </p:nvCxnSpPr>
        <p:spPr>
          <a:xfrm>
            <a:off x="6064663" y="442586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7" name="Oval 16"/>
          <p:cNvSpPr/>
          <p:nvPr/>
        </p:nvSpPr>
        <p:spPr>
          <a:xfrm>
            <a:off x="6220780" y="46100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9" name="Picture 1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62388" y="3001947"/>
            <a:ext cx="1300946" cy="1200595"/>
          </a:xfrm>
          <a:prstGeom prst="rect">
            <a:avLst/>
          </a:prstGeom>
        </p:spPr>
      </p:pic>
      <p:grpSp>
        <p:nvGrpSpPr>
          <p:cNvPr id="18" name="Group 17"/>
          <p:cNvGrpSpPr/>
          <p:nvPr/>
        </p:nvGrpSpPr>
        <p:grpSpPr>
          <a:xfrm>
            <a:off x="1333875" y="3010868"/>
            <a:ext cx="1423325" cy="1342429"/>
            <a:chOff x="1031197" y="2106002"/>
            <a:chExt cx="1244939" cy="1285703"/>
          </a:xfrm>
        </p:grpSpPr>
        <p:pic>
          <p:nvPicPr>
            <p:cNvPr id="20" name="Picture 1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21" name="Picture 2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grpSp>
    </p:spTree>
    <p:extLst>
      <p:ext uri="{BB962C8B-B14F-4D97-AF65-F5344CB8AC3E}">
        <p14:creationId xmlns:p14="http://schemas.microsoft.com/office/powerpoint/2010/main" val="217625258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Reassign Task</a:t>
            </a:r>
            <a:endParaRPr lang="en-US" sz="2400" b="1" dirty="0">
              <a:effectLst>
                <a:outerShdw blurRad="38100" dist="38100" dir="2700000" algn="tl">
                  <a:srgbClr val="000000">
                    <a:alpha val="43137"/>
                  </a:srgbClr>
                </a:outerShdw>
              </a:effectLst>
              <a:latin typeface="Cambria" panose="02040503050406030204" pitchFamily="18" charset="0"/>
            </a:endParaRPr>
          </a:p>
        </p:txBody>
      </p:sp>
      <p:cxnSp>
        <p:nvCxnSpPr>
          <p:cNvPr id="5" name="Straight Arrow Connector 4"/>
          <p:cNvCxnSpPr/>
          <p:nvPr/>
        </p:nvCxnSpPr>
        <p:spPr>
          <a:xfrm>
            <a:off x="2820328" y="3619035"/>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6" name="Picture 2" descr="C:\Users\QuangTV\Desktop\serve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5963" y="2434835"/>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7"/>
          <p:cNvCxnSpPr>
            <a:endCxn id="17" idx="1"/>
          </p:cNvCxnSpPr>
          <p:nvPr/>
        </p:nvCxnSpPr>
        <p:spPr>
          <a:xfrm flipV="1">
            <a:off x="7170058" y="2893017"/>
            <a:ext cx="2350770" cy="709228"/>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9" name="Oval 8"/>
          <p:cNvSpPr/>
          <p:nvPr/>
        </p:nvSpPr>
        <p:spPr>
          <a:xfrm>
            <a:off x="3658270" y="2851402"/>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Oval 9"/>
          <p:cNvSpPr/>
          <p:nvPr/>
        </p:nvSpPr>
        <p:spPr>
          <a:xfrm>
            <a:off x="8075568" y="2560761"/>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pic>
        <p:nvPicPr>
          <p:cNvPr id="13"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55063" y="533400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p:cNvCxnSpPr>
            <a:stCxn id="6" idx="2"/>
            <a:endCxn id="13" idx="0"/>
          </p:cNvCxnSpPr>
          <p:nvPr/>
        </p:nvCxnSpPr>
        <p:spPr>
          <a:xfrm>
            <a:off x="6064663" y="442586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6" name="Oval 15"/>
          <p:cNvSpPr/>
          <p:nvPr/>
        </p:nvSpPr>
        <p:spPr>
          <a:xfrm>
            <a:off x="6220780" y="46100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7" name="Picture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20828" y="2292719"/>
            <a:ext cx="1300946" cy="1200595"/>
          </a:xfrm>
          <a:prstGeom prst="rect">
            <a:avLst/>
          </a:prstGeom>
        </p:spPr>
      </p:pic>
      <p:sp>
        <p:nvSpPr>
          <p:cNvPr id="18" name="Rectangle 17"/>
          <p:cNvSpPr/>
          <p:nvPr/>
        </p:nvSpPr>
        <p:spPr>
          <a:xfrm>
            <a:off x="212682" y="5285734"/>
            <a:ext cx="4657301" cy="1122947"/>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Cambria" panose="02040503050406030204" pitchFamily="18" charset="0"/>
              </a:rPr>
              <a:t>if(</a:t>
            </a:r>
            <a:r>
              <a:rPr lang="en-US" sz="2400" dirty="0" err="1" smtClean="0">
                <a:solidFill>
                  <a:schemeClr val="tx1"/>
                </a:solidFill>
                <a:latin typeface="Cambria" panose="02040503050406030204" pitchFamily="18" charset="0"/>
              </a:rPr>
              <a:t>TaskStatus</a:t>
            </a:r>
            <a:r>
              <a:rPr lang="en-US" sz="2400" dirty="0" smtClean="0">
                <a:solidFill>
                  <a:schemeClr val="tx1"/>
                </a:solidFill>
                <a:latin typeface="Cambria" panose="02040503050406030204" pitchFamily="18" charset="0"/>
              </a:rPr>
              <a:t> == “Waiting” || </a:t>
            </a:r>
            <a:r>
              <a:rPr lang="en-US" sz="2400" dirty="0" err="1" smtClean="0">
                <a:solidFill>
                  <a:schemeClr val="tx1"/>
                </a:solidFill>
                <a:latin typeface="Cambria" panose="02040503050406030204" pitchFamily="18" charset="0"/>
              </a:rPr>
              <a:t>TaskStatus</a:t>
            </a:r>
            <a:r>
              <a:rPr lang="en-US" sz="2400" dirty="0" smtClean="0">
                <a:solidFill>
                  <a:schemeClr val="tx1"/>
                </a:solidFill>
                <a:latin typeface="Cambria" panose="02040503050406030204" pitchFamily="18" charset="0"/>
              </a:rPr>
              <a:t> == “Not Finished”)</a:t>
            </a:r>
            <a:endParaRPr lang="en-US" sz="2400" dirty="0">
              <a:solidFill>
                <a:schemeClr val="tx1"/>
              </a:solidFill>
              <a:latin typeface="Cambria" panose="02040503050406030204" pitchFamily="18" charset="0"/>
            </a:endParaRPr>
          </a:p>
        </p:txBody>
      </p:sp>
      <p:pic>
        <p:nvPicPr>
          <p:cNvPr id="19" name="Picture 1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62388" y="4407156"/>
            <a:ext cx="1300946" cy="1200595"/>
          </a:xfrm>
          <a:prstGeom prst="rect">
            <a:avLst/>
          </a:prstGeom>
        </p:spPr>
      </p:pic>
      <p:cxnSp>
        <p:nvCxnSpPr>
          <p:cNvPr id="20" name="Straight Arrow Connector 19"/>
          <p:cNvCxnSpPr>
            <a:endCxn id="19" idx="1"/>
          </p:cNvCxnSpPr>
          <p:nvPr/>
        </p:nvCxnSpPr>
        <p:spPr>
          <a:xfrm>
            <a:off x="7170058" y="3602245"/>
            <a:ext cx="2292330" cy="1405209"/>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2" name="Oval 21"/>
          <p:cNvSpPr/>
          <p:nvPr/>
        </p:nvSpPr>
        <p:spPr>
          <a:xfrm>
            <a:off x="8075568" y="4605786"/>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21" name="Subtitle 1"/>
          <p:cNvSpPr txBox="1">
            <a:spLocks/>
          </p:cNvSpPr>
          <p:nvPr/>
        </p:nvSpPr>
        <p:spPr>
          <a:xfrm>
            <a:off x="10503033" y="2766905"/>
            <a:ext cx="1688967" cy="333606"/>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Pre-assigned Staff</a:t>
            </a:r>
            <a:endParaRPr lang="en-US" sz="1600" dirty="0">
              <a:latin typeface="Cambria" panose="02040503050406030204" pitchFamily="18" charset="0"/>
            </a:endParaRPr>
          </a:p>
        </p:txBody>
      </p:sp>
      <p:sp>
        <p:nvSpPr>
          <p:cNvPr id="23" name="Subtitle 1"/>
          <p:cNvSpPr txBox="1">
            <a:spLocks/>
          </p:cNvSpPr>
          <p:nvPr/>
        </p:nvSpPr>
        <p:spPr>
          <a:xfrm>
            <a:off x="10503033" y="4995664"/>
            <a:ext cx="1747480" cy="338336"/>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New assigned Staff</a:t>
            </a:r>
            <a:endParaRPr lang="en-US" sz="1600" dirty="0">
              <a:latin typeface="Cambria" panose="02040503050406030204" pitchFamily="18" charset="0"/>
            </a:endParaRPr>
          </a:p>
        </p:txBody>
      </p:sp>
      <p:grpSp>
        <p:nvGrpSpPr>
          <p:cNvPr id="24" name="Group 23"/>
          <p:cNvGrpSpPr/>
          <p:nvPr/>
        </p:nvGrpSpPr>
        <p:grpSpPr>
          <a:xfrm>
            <a:off x="1450102" y="2975134"/>
            <a:ext cx="1423325" cy="1342429"/>
            <a:chOff x="1031197" y="2106002"/>
            <a:chExt cx="1244939" cy="1285703"/>
          </a:xfrm>
        </p:grpSpPr>
        <p:pic>
          <p:nvPicPr>
            <p:cNvPr id="25" name="Picture 2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26" name="Picture 2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grpSp>
    </p:spTree>
    <p:extLst>
      <p:ext uri="{BB962C8B-B14F-4D97-AF65-F5344CB8AC3E}">
        <p14:creationId xmlns:p14="http://schemas.microsoft.com/office/powerpoint/2010/main" val="251062821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IP Address Status</a:t>
            </a:r>
            <a:endParaRPr lang="en-US" sz="2400" b="1" dirty="0">
              <a:effectLst>
                <a:outerShdw blurRad="38100" dist="38100" dir="2700000" algn="tl">
                  <a:srgbClr val="000000">
                    <a:alpha val="43137"/>
                  </a:srgbClr>
                </a:outerShdw>
              </a:effectLst>
              <a:latin typeface="Cambria" panose="02040503050406030204" pitchFamily="18" charset="0"/>
            </a:endParaRPr>
          </a:p>
        </p:txBody>
      </p:sp>
      <p:sp>
        <p:nvSpPr>
          <p:cNvPr id="18" name="Rounded Rectangle 17"/>
          <p:cNvSpPr/>
          <p:nvPr/>
        </p:nvSpPr>
        <p:spPr>
          <a:xfrm>
            <a:off x="4248166" y="3737695"/>
            <a:ext cx="3446933" cy="329992"/>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Available</a:t>
            </a:r>
            <a:endParaRPr lang="en-US" b="1" dirty="0">
              <a:solidFill>
                <a:srgbClr val="367FA9"/>
              </a:solidFill>
              <a:latin typeface="Cambria" panose="02040503050406030204" pitchFamily="18" charset="0"/>
            </a:endParaRPr>
          </a:p>
        </p:txBody>
      </p:sp>
      <p:sp>
        <p:nvSpPr>
          <p:cNvPr id="19" name="Rounded Rectangle 18"/>
          <p:cNvSpPr/>
          <p:nvPr/>
        </p:nvSpPr>
        <p:spPr>
          <a:xfrm>
            <a:off x="9311513" y="3737695"/>
            <a:ext cx="1118548" cy="357199"/>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Used</a:t>
            </a:r>
            <a:endParaRPr lang="en-US" b="1" dirty="0">
              <a:solidFill>
                <a:srgbClr val="367FA9"/>
              </a:solidFill>
              <a:latin typeface="Cambria" panose="02040503050406030204" pitchFamily="18" charset="0"/>
            </a:endParaRPr>
          </a:p>
        </p:txBody>
      </p:sp>
      <p:sp>
        <p:nvSpPr>
          <p:cNvPr id="20" name="Rounded Rectangle 19"/>
          <p:cNvSpPr/>
          <p:nvPr/>
        </p:nvSpPr>
        <p:spPr>
          <a:xfrm>
            <a:off x="4155355" y="5338772"/>
            <a:ext cx="3539743" cy="307443"/>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Blocked</a:t>
            </a:r>
            <a:endParaRPr lang="en-US" b="1" dirty="0">
              <a:solidFill>
                <a:srgbClr val="367FA9"/>
              </a:solidFill>
              <a:latin typeface="Cambria" panose="02040503050406030204" pitchFamily="18" charset="0"/>
            </a:endParaRPr>
          </a:p>
        </p:txBody>
      </p:sp>
      <p:sp>
        <p:nvSpPr>
          <p:cNvPr id="23" name="Right Arrow 22"/>
          <p:cNvSpPr/>
          <p:nvPr/>
        </p:nvSpPr>
        <p:spPr>
          <a:xfrm>
            <a:off x="3148369" y="3790980"/>
            <a:ext cx="1006986" cy="170274"/>
          </a:xfrm>
          <a:prstGeom prst="rightArrow">
            <a:avLst/>
          </a:prstGeom>
          <a:solidFill>
            <a:srgbClr val="367F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8" name="Subtitle 1"/>
          <p:cNvSpPr txBox="1">
            <a:spLocks/>
          </p:cNvSpPr>
          <p:nvPr/>
        </p:nvSpPr>
        <p:spPr>
          <a:xfrm>
            <a:off x="7695099" y="3558192"/>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Assign IP</a:t>
            </a:r>
            <a:endParaRPr lang="en-US" sz="1600" dirty="0">
              <a:latin typeface="Cambria" panose="02040503050406030204" pitchFamily="18" charset="0"/>
            </a:endParaRPr>
          </a:p>
        </p:txBody>
      </p:sp>
      <p:sp>
        <p:nvSpPr>
          <p:cNvPr id="30" name="Subtitle 1"/>
          <p:cNvSpPr txBox="1">
            <a:spLocks/>
          </p:cNvSpPr>
          <p:nvPr/>
        </p:nvSpPr>
        <p:spPr>
          <a:xfrm>
            <a:off x="2887644" y="347913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Generate IP</a:t>
            </a:r>
            <a:endParaRPr lang="en-US" sz="1600" dirty="0">
              <a:latin typeface="Cambria" panose="02040503050406030204" pitchFamily="18" charset="0"/>
            </a:endParaRPr>
          </a:p>
        </p:txBody>
      </p:sp>
      <p:sp>
        <p:nvSpPr>
          <p:cNvPr id="32" name="Subtitle 1"/>
          <p:cNvSpPr txBox="1">
            <a:spLocks/>
          </p:cNvSpPr>
          <p:nvPr/>
        </p:nvSpPr>
        <p:spPr>
          <a:xfrm>
            <a:off x="7599242" y="290425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Return IP</a:t>
            </a:r>
            <a:endParaRPr lang="en-US" sz="1600" dirty="0">
              <a:latin typeface="Cambria" panose="02040503050406030204" pitchFamily="18" charset="0"/>
            </a:endParaRPr>
          </a:p>
        </p:txBody>
      </p:sp>
      <p:sp>
        <p:nvSpPr>
          <p:cNvPr id="44" name="Right Arrow 43"/>
          <p:cNvSpPr/>
          <p:nvPr/>
        </p:nvSpPr>
        <p:spPr>
          <a:xfrm rot="5400000">
            <a:off x="3954286" y="4601369"/>
            <a:ext cx="1200437" cy="187488"/>
          </a:xfrm>
          <a:prstGeom prst="rightArrow">
            <a:avLst/>
          </a:prstGeom>
          <a:solidFill>
            <a:srgbClr val="367F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45" name="Subtitle 1"/>
          <p:cNvSpPr txBox="1">
            <a:spLocks/>
          </p:cNvSpPr>
          <p:nvPr/>
        </p:nvSpPr>
        <p:spPr>
          <a:xfrm rot="5400000">
            <a:off x="4001080" y="4495788"/>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Block IP</a:t>
            </a:r>
            <a:endParaRPr lang="en-US" sz="1600" dirty="0">
              <a:latin typeface="Cambria" panose="02040503050406030204" pitchFamily="18" charset="0"/>
            </a:endParaRPr>
          </a:p>
        </p:txBody>
      </p:sp>
      <p:sp>
        <p:nvSpPr>
          <p:cNvPr id="2" name="U-Turn Arrow 1"/>
          <p:cNvSpPr/>
          <p:nvPr/>
        </p:nvSpPr>
        <p:spPr>
          <a:xfrm flipH="1">
            <a:off x="6819804" y="3193961"/>
            <a:ext cx="2726699" cy="514610"/>
          </a:xfrm>
          <a:prstGeom prst="uturnArrow">
            <a:avLst>
              <a:gd name="adj1" fmla="val 12408"/>
              <a:gd name="adj2" fmla="val 13821"/>
              <a:gd name="adj3" fmla="val 20348"/>
              <a:gd name="adj4" fmla="val 43750"/>
              <a:gd name="adj5" fmla="val 100000"/>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Right Arrow 25"/>
          <p:cNvSpPr/>
          <p:nvPr/>
        </p:nvSpPr>
        <p:spPr>
          <a:xfrm>
            <a:off x="7695100" y="3787860"/>
            <a:ext cx="1579102" cy="173393"/>
          </a:xfrm>
          <a:prstGeom prst="rightArrow">
            <a:avLst/>
          </a:prstGeom>
          <a:solidFill>
            <a:srgbClr val="367F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31" name="Right Arrow 30"/>
          <p:cNvSpPr/>
          <p:nvPr/>
        </p:nvSpPr>
        <p:spPr>
          <a:xfrm rot="16200000">
            <a:off x="6558031" y="4601368"/>
            <a:ext cx="1200437" cy="187488"/>
          </a:xfrm>
          <a:prstGeom prst="rightArrow">
            <a:avLst/>
          </a:prstGeom>
          <a:solidFill>
            <a:srgbClr val="367F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41" name="Subtitle 1"/>
          <p:cNvSpPr txBox="1">
            <a:spLocks/>
          </p:cNvSpPr>
          <p:nvPr/>
        </p:nvSpPr>
        <p:spPr>
          <a:xfrm rot="5400000">
            <a:off x="6599756" y="4522287"/>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Unblock IP</a:t>
            </a:r>
            <a:endParaRPr lang="en-US" sz="1600" dirty="0">
              <a:latin typeface="Cambria" panose="02040503050406030204" pitchFamily="18" charset="0"/>
            </a:endParaRPr>
          </a:p>
        </p:txBody>
      </p:sp>
      <p:sp>
        <p:nvSpPr>
          <p:cNvPr id="42" name="U-Turn Arrow 41"/>
          <p:cNvSpPr/>
          <p:nvPr/>
        </p:nvSpPr>
        <p:spPr>
          <a:xfrm flipH="1">
            <a:off x="6192283" y="2628029"/>
            <a:ext cx="3592209" cy="1092173"/>
          </a:xfrm>
          <a:prstGeom prst="uturnArrow">
            <a:avLst>
              <a:gd name="adj1" fmla="val 5333"/>
              <a:gd name="adj2" fmla="val 8816"/>
              <a:gd name="adj3" fmla="val 17845"/>
              <a:gd name="adj4" fmla="val 43750"/>
              <a:gd name="adj5" fmla="val 100000"/>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 name="Subtitle 1"/>
          <p:cNvSpPr txBox="1">
            <a:spLocks/>
          </p:cNvSpPr>
          <p:nvPr/>
        </p:nvSpPr>
        <p:spPr>
          <a:xfrm>
            <a:off x="7599242" y="2338203"/>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Change IP</a:t>
            </a:r>
            <a:endParaRPr lang="en-US" sz="1600" dirty="0">
              <a:latin typeface="Cambria" panose="02040503050406030204" pitchFamily="18" charset="0"/>
            </a:endParaRPr>
          </a:p>
        </p:txBody>
      </p:sp>
      <p:sp>
        <p:nvSpPr>
          <p:cNvPr id="47" name="U-Turn Arrow 46"/>
          <p:cNvSpPr/>
          <p:nvPr/>
        </p:nvSpPr>
        <p:spPr>
          <a:xfrm flipH="1">
            <a:off x="5522582" y="2163129"/>
            <a:ext cx="4603625" cy="1541751"/>
          </a:xfrm>
          <a:prstGeom prst="uturnArrow">
            <a:avLst>
              <a:gd name="adj1" fmla="val 5333"/>
              <a:gd name="adj2" fmla="val 5475"/>
              <a:gd name="adj3" fmla="val 7821"/>
              <a:gd name="adj4" fmla="val 43750"/>
              <a:gd name="adj5" fmla="val 100000"/>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8" name="Subtitle 1"/>
          <p:cNvSpPr txBox="1">
            <a:spLocks/>
          </p:cNvSpPr>
          <p:nvPr/>
        </p:nvSpPr>
        <p:spPr>
          <a:xfrm>
            <a:off x="7292740" y="1859684"/>
            <a:ext cx="2141438"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Bring Server Away</a:t>
            </a:r>
            <a:endParaRPr lang="en-US" sz="1600" dirty="0">
              <a:latin typeface="Cambria" panose="02040503050406030204" pitchFamily="18" charset="0"/>
            </a:endParaRPr>
          </a:p>
        </p:txBody>
      </p:sp>
      <p:grpSp>
        <p:nvGrpSpPr>
          <p:cNvPr id="22" name="Group 21"/>
          <p:cNvGrpSpPr/>
          <p:nvPr/>
        </p:nvGrpSpPr>
        <p:grpSpPr>
          <a:xfrm>
            <a:off x="1804101" y="3140797"/>
            <a:ext cx="1374906" cy="1047729"/>
            <a:chOff x="721184" y="2106002"/>
            <a:chExt cx="1554952" cy="1295025"/>
          </a:xfrm>
        </p:grpSpPr>
        <p:pic>
          <p:nvPicPr>
            <p:cNvPr id="24" name="Picture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25" name="Picture 2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27" name="Picture 2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53818466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Assign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6945" y="1634330"/>
            <a:ext cx="1325356" cy="1325356"/>
          </a:xfrm>
          <a:prstGeom prst="rect">
            <a:avLst/>
          </a:prstGeom>
        </p:spPr>
      </p:pic>
      <p:cxnSp>
        <p:nvCxnSpPr>
          <p:cNvPr id="6" name="Straight Arrow Connector 5"/>
          <p:cNvCxnSpPr>
            <a:stCxn id="5" idx="3"/>
          </p:cNvCxnSpPr>
          <p:nvPr/>
        </p:nvCxnSpPr>
        <p:spPr>
          <a:xfrm>
            <a:off x="3992301" y="2297008"/>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8" name="Straight Arrow Connector 7"/>
          <p:cNvCxnSpPr/>
          <p:nvPr/>
        </p:nvCxnSpPr>
        <p:spPr>
          <a:xfrm>
            <a:off x="8342031" y="2297008"/>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9" name="Oval 8"/>
          <p:cNvSpPr/>
          <p:nvPr/>
        </p:nvSpPr>
        <p:spPr>
          <a:xfrm>
            <a:off x="4830243" y="152937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Oval 9"/>
          <p:cNvSpPr/>
          <p:nvPr/>
        </p:nvSpPr>
        <p:spPr>
          <a:xfrm>
            <a:off x="9141626" y="152937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1" name="Oval 10"/>
          <p:cNvSpPr/>
          <p:nvPr/>
        </p:nvSpPr>
        <p:spPr>
          <a:xfrm>
            <a:off x="4830243" y="288174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2" name="Straight Arrow Connector 11"/>
          <p:cNvCxnSpPr/>
          <p:nvPr/>
        </p:nvCxnSpPr>
        <p:spPr>
          <a:xfrm flipH="1">
            <a:off x="3992301" y="2786799"/>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3"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7036" y="4200657"/>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p:cNvCxnSpPr/>
          <p:nvPr/>
        </p:nvCxnSpPr>
        <p:spPr>
          <a:xfrm>
            <a:off x="7236636" y="3292524"/>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6" name="Oval 15"/>
          <p:cNvSpPr/>
          <p:nvPr/>
        </p:nvSpPr>
        <p:spPr>
          <a:xfrm>
            <a:off x="7392753" y="347671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7" name="Picture 2" descr="C:\Users\QuangTV\Desktop\serve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7936" y="1301492"/>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Arrow Connector 17"/>
          <p:cNvCxnSpPr/>
          <p:nvPr/>
        </p:nvCxnSpPr>
        <p:spPr>
          <a:xfrm flipH="1">
            <a:off x="8342032" y="2750980"/>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9" name="Oval 18"/>
          <p:cNvSpPr/>
          <p:nvPr/>
        </p:nvSpPr>
        <p:spPr>
          <a:xfrm>
            <a:off x="9137671" y="284897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cxnSp>
        <p:nvCxnSpPr>
          <p:cNvPr id="25" name="Elbow Connector 24"/>
          <p:cNvCxnSpPr>
            <a:stCxn id="38" idx="4"/>
          </p:cNvCxnSpPr>
          <p:nvPr/>
        </p:nvCxnSpPr>
        <p:spPr>
          <a:xfrm rot="5400000">
            <a:off x="10889904" y="5390280"/>
            <a:ext cx="861373" cy="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grpSp>
        <p:nvGrpSpPr>
          <p:cNvPr id="34" name="Group 33"/>
          <p:cNvGrpSpPr/>
          <p:nvPr/>
        </p:nvGrpSpPr>
        <p:grpSpPr>
          <a:xfrm>
            <a:off x="10557666" y="1848999"/>
            <a:ext cx="1374906" cy="1047729"/>
            <a:chOff x="721184" y="2106002"/>
            <a:chExt cx="1554952" cy="1295025"/>
          </a:xfrm>
        </p:grpSpPr>
        <p:pic>
          <p:nvPicPr>
            <p:cNvPr id="35" name="Picture 3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36" name="Picture 3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37" name="Picture 3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pic>
        <p:nvPicPr>
          <p:cNvPr id="7" name="Picture 6"/>
          <p:cNvPicPr>
            <a:picLocks noChangeAspect="1"/>
          </p:cNvPicPr>
          <p:nvPr/>
        </p:nvPicPr>
        <p:blipFill>
          <a:blip r:embed="rId9"/>
          <a:stretch>
            <a:fillRect/>
          </a:stretch>
        </p:blipFill>
        <p:spPr>
          <a:xfrm>
            <a:off x="9065905" y="4285800"/>
            <a:ext cx="2866667" cy="638095"/>
          </a:xfrm>
          <a:prstGeom prst="rect">
            <a:avLst/>
          </a:prstGeom>
        </p:spPr>
      </p:pic>
      <p:sp>
        <p:nvSpPr>
          <p:cNvPr id="38" name="Oval 37"/>
          <p:cNvSpPr/>
          <p:nvPr/>
        </p:nvSpPr>
        <p:spPr>
          <a:xfrm>
            <a:off x="10708607" y="4660920"/>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Subtitle 1"/>
          <p:cNvSpPr txBox="1">
            <a:spLocks/>
          </p:cNvSpPr>
          <p:nvPr/>
        </p:nvSpPr>
        <p:spPr>
          <a:xfrm>
            <a:off x="10688292" y="5820967"/>
            <a:ext cx="1183705" cy="36858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Available</a:t>
            </a:r>
            <a:endParaRPr lang="en-US" sz="1800" dirty="0">
              <a:latin typeface="Cambria" panose="02040503050406030204" pitchFamily="18" charset="0"/>
            </a:endParaRPr>
          </a:p>
        </p:txBody>
      </p:sp>
    </p:spTree>
    <p:extLst>
      <p:ext uri="{BB962C8B-B14F-4D97-AF65-F5344CB8AC3E}">
        <p14:creationId xmlns:p14="http://schemas.microsoft.com/office/powerpoint/2010/main" val="308955050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Assign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6945" y="1634330"/>
            <a:ext cx="1325356" cy="1325356"/>
          </a:xfrm>
          <a:prstGeom prst="rect">
            <a:avLst/>
          </a:prstGeom>
        </p:spPr>
      </p:pic>
      <p:cxnSp>
        <p:nvCxnSpPr>
          <p:cNvPr id="6" name="Straight Arrow Connector 5"/>
          <p:cNvCxnSpPr>
            <a:stCxn id="5" idx="3"/>
          </p:cNvCxnSpPr>
          <p:nvPr/>
        </p:nvCxnSpPr>
        <p:spPr>
          <a:xfrm>
            <a:off x="3992301" y="2297008"/>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8" name="Straight Arrow Connector 7"/>
          <p:cNvCxnSpPr/>
          <p:nvPr/>
        </p:nvCxnSpPr>
        <p:spPr>
          <a:xfrm>
            <a:off x="8342031" y="2297008"/>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9" name="Oval 8"/>
          <p:cNvSpPr/>
          <p:nvPr/>
        </p:nvSpPr>
        <p:spPr>
          <a:xfrm>
            <a:off x="4830243" y="152937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Oval 9"/>
          <p:cNvSpPr/>
          <p:nvPr/>
        </p:nvSpPr>
        <p:spPr>
          <a:xfrm>
            <a:off x="9141626" y="152937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1" name="Oval 10"/>
          <p:cNvSpPr/>
          <p:nvPr/>
        </p:nvSpPr>
        <p:spPr>
          <a:xfrm>
            <a:off x="4830243" y="288174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2" name="Straight Arrow Connector 11"/>
          <p:cNvCxnSpPr/>
          <p:nvPr/>
        </p:nvCxnSpPr>
        <p:spPr>
          <a:xfrm flipH="1">
            <a:off x="3992301" y="2786799"/>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3"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7036" y="4200657"/>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p:cNvCxnSpPr/>
          <p:nvPr/>
        </p:nvCxnSpPr>
        <p:spPr>
          <a:xfrm>
            <a:off x="7236636" y="3292524"/>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6" name="Oval 15"/>
          <p:cNvSpPr/>
          <p:nvPr/>
        </p:nvSpPr>
        <p:spPr>
          <a:xfrm>
            <a:off x="7392753" y="347671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7" name="Picture 2" descr="C:\Users\QuangTV\Desktop\serve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7936" y="1301492"/>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Arrow Connector 17"/>
          <p:cNvCxnSpPr/>
          <p:nvPr/>
        </p:nvCxnSpPr>
        <p:spPr>
          <a:xfrm flipH="1">
            <a:off x="8342032" y="2750980"/>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9" name="Oval 18"/>
          <p:cNvSpPr/>
          <p:nvPr/>
        </p:nvSpPr>
        <p:spPr>
          <a:xfrm>
            <a:off x="9137671" y="284897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pic>
        <p:nvPicPr>
          <p:cNvPr id="2" name="Picture 1"/>
          <p:cNvPicPr>
            <a:picLocks noChangeAspect="1"/>
          </p:cNvPicPr>
          <p:nvPr/>
        </p:nvPicPr>
        <p:blipFill>
          <a:blip r:embed="rId6"/>
          <a:stretch>
            <a:fillRect/>
          </a:stretch>
        </p:blipFill>
        <p:spPr>
          <a:xfrm>
            <a:off x="377938" y="5650235"/>
            <a:ext cx="3838095" cy="876190"/>
          </a:xfrm>
          <a:prstGeom prst="rect">
            <a:avLst/>
          </a:prstGeom>
        </p:spPr>
      </p:pic>
      <p:pic>
        <p:nvPicPr>
          <p:cNvPr id="3" name="Picture 2"/>
          <p:cNvPicPr>
            <a:picLocks noChangeAspect="1"/>
          </p:cNvPicPr>
          <p:nvPr/>
        </p:nvPicPr>
        <p:blipFill>
          <a:blip r:embed="rId7"/>
          <a:stretch>
            <a:fillRect/>
          </a:stretch>
        </p:blipFill>
        <p:spPr>
          <a:xfrm>
            <a:off x="373176" y="4768946"/>
            <a:ext cx="1923810" cy="657143"/>
          </a:xfrm>
          <a:prstGeom prst="rect">
            <a:avLst/>
          </a:prstGeom>
        </p:spPr>
      </p:pic>
      <p:sp>
        <p:nvSpPr>
          <p:cNvPr id="20" name="Rectangle 19"/>
          <p:cNvSpPr/>
          <p:nvPr/>
        </p:nvSpPr>
        <p:spPr>
          <a:xfrm>
            <a:off x="1085327" y="5160444"/>
            <a:ext cx="1353074" cy="265645"/>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
        <p:nvSpPr>
          <p:cNvPr id="21" name="Rectangle 20"/>
          <p:cNvSpPr/>
          <p:nvPr/>
        </p:nvSpPr>
        <p:spPr>
          <a:xfrm>
            <a:off x="1085327" y="6272011"/>
            <a:ext cx="1211658" cy="254414"/>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pic>
        <p:nvPicPr>
          <p:cNvPr id="22" name="Picture 21"/>
          <p:cNvPicPr>
            <a:picLocks noChangeAspect="1"/>
          </p:cNvPicPr>
          <p:nvPr/>
        </p:nvPicPr>
        <p:blipFill>
          <a:blip r:embed="rId8"/>
          <a:stretch>
            <a:fillRect/>
          </a:stretch>
        </p:blipFill>
        <p:spPr>
          <a:xfrm>
            <a:off x="373176" y="3878128"/>
            <a:ext cx="2866667" cy="647619"/>
          </a:xfrm>
          <a:prstGeom prst="rect">
            <a:avLst/>
          </a:prstGeom>
        </p:spPr>
      </p:pic>
      <p:sp>
        <p:nvSpPr>
          <p:cNvPr id="23" name="Rectangle 22"/>
          <p:cNvSpPr/>
          <p:nvPr/>
        </p:nvSpPr>
        <p:spPr>
          <a:xfrm>
            <a:off x="217061" y="4314424"/>
            <a:ext cx="2079924" cy="25915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
        <p:nvSpPr>
          <p:cNvPr id="24" name="Oval 23"/>
          <p:cNvSpPr/>
          <p:nvPr/>
        </p:nvSpPr>
        <p:spPr>
          <a:xfrm>
            <a:off x="2103974" y="4274900"/>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Elbow Connector 24"/>
          <p:cNvCxnSpPr>
            <a:stCxn id="38" idx="4"/>
          </p:cNvCxnSpPr>
          <p:nvPr/>
        </p:nvCxnSpPr>
        <p:spPr>
          <a:xfrm rot="5400000">
            <a:off x="10889904" y="5390280"/>
            <a:ext cx="861373" cy="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26" name="Subtitle 1"/>
          <p:cNvSpPr txBox="1">
            <a:spLocks/>
          </p:cNvSpPr>
          <p:nvPr/>
        </p:nvSpPr>
        <p:spPr>
          <a:xfrm>
            <a:off x="4122571" y="4292350"/>
            <a:ext cx="936166" cy="324826"/>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Used</a:t>
            </a:r>
            <a:endParaRPr lang="en-US" sz="1800" dirty="0">
              <a:latin typeface="Cambria" panose="02040503050406030204" pitchFamily="18" charset="0"/>
            </a:endParaRPr>
          </a:p>
        </p:txBody>
      </p:sp>
      <p:sp>
        <p:nvSpPr>
          <p:cNvPr id="31" name="Oval 30"/>
          <p:cNvSpPr/>
          <p:nvPr/>
        </p:nvSpPr>
        <p:spPr>
          <a:xfrm>
            <a:off x="2119789" y="6252974"/>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Elbow Connector 31"/>
          <p:cNvCxnSpPr>
            <a:stCxn id="31" idx="4"/>
          </p:cNvCxnSpPr>
          <p:nvPr/>
        </p:nvCxnSpPr>
        <p:spPr>
          <a:xfrm rot="5400000" flipH="1" flipV="1">
            <a:off x="3869834" y="5051490"/>
            <a:ext cx="362095" cy="2638221"/>
          </a:xfrm>
          <a:prstGeom prst="bentConnector4">
            <a:avLst>
              <a:gd name="adj1" fmla="val -34679"/>
              <a:gd name="adj2" fmla="val 99675"/>
            </a:avLst>
          </a:prstGeom>
          <a:ln w="19050"/>
        </p:spPr>
        <p:style>
          <a:lnRef idx="1">
            <a:schemeClr val="accent1"/>
          </a:lnRef>
          <a:fillRef idx="0">
            <a:schemeClr val="accent1"/>
          </a:fillRef>
          <a:effectRef idx="0">
            <a:schemeClr val="accent1"/>
          </a:effectRef>
          <a:fontRef idx="minor">
            <a:schemeClr val="tx1"/>
          </a:fontRef>
        </p:style>
      </p:cxnSp>
      <p:sp>
        <p:nvSpPr>
          <p:cNvPr id="33" name="Subtitle 1"/>
          <p:cNvSpPr txBox="1">
            <a:spLocks/>
          </p:cNvSpPr>
          <p:nvPr/>
        </p:nvSpPr>
        <p:spPr>
          <a:xfrm>
            <a:off x="4919564" y="5900244"/>
            <a:ext cx="900855" cy="324826"/>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endParaRPr lang="en-US" sz="1800" dirty="0">
              <a:latin typeface="Cambria" panose="02040503050406030204" pitchFamily="18" charset="0"/>
            </a:endParaRPr>
          </a:p>
        </p:txBody>
      </p:sp>
      <p:sp>
        <p:nvSpPr>
          <p:cNvPr id="43" name="Rectangle 42"/>
          <p:cNvSpPr/>
          <p:nvPr/>
        </p:nvSpPr>
        <p:spPr>
          <a:xfrm>
            <a:off x="109341" y="3691143"/>
            <a:ext cx="5711078" cy="3087027"/>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44" name="Subtitle 1"/>
          <p:cNvSpPr txBox="1">
            <a:spLocks/>
          </p:cNvSpPr>
          <p:nvPr/>
        </p:nvSpPr>
        <p:spPr>
          <a:xfrm>
            <a:off x="2133826" y="3291886"/>
            <a:ext cx="1431034" cy="403392"/>
          </a:xfrm>
          <a:prstGeom prst="rect">
            <a:avLst/>
          </a:prstGeom>
        </p:spPr>
        <p:txBody>
          <a:bodyPr vert="horz" lIns="91440" tIns="45720" rIns="91440" bIns="45720" rtlCol="0">
            <a:normAutofit fontScale="8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200" b="1" dirty="0" smtClean="0">
                <a:solidFill>
                  <a:srgbClr val="367FA9"/>
                </a:solidFill>
                <a:effectLst>
                  <a:outerShdw blurRad="38100" dist="38100" dir="2700000" algn="tl">
                    <a:srgbClr val="000000">
                      <a:alpha val="43137"/>
                    </a:srgbClr>
                  </a:outerShdw>
                </a:effectLst>
                <a:latin typeface="Cambria" panose="02040503050406030204" pitchFamily="18" charset="0"/>
              </a:rPr>
              <a:t>Result</a:t>
            </a:r>
            <a:endParaRPr lang="en-US" sz="3200" b="1" dirty="0">
              <a:solidFill>
                <a:srgbClr val="367FA9"/>
              </a:solidFill>
              <a:effectLst>
                <a:outerShdw blurRad="38100" dist="38100" dir="2700000" algn="tl">
                  <a:srgbClr val="000000">
                    <a:alpha val="43137"/>
                  </a:srgbClr>
                </a:outerShdw>
              </a:effectLst>
              <a:latin typeface="Cambria" panose="02040503050406030204" pitchFamily="18" charset="0"/>
            </a:endParaRPr>
          </a:p>
        </p:txBody>
      </p:sp>
      <p:grpSp>
        <p:nvGrpSpPr>
          <p:cNvPr id="34" name="Group 33"/>
          <p:cNvGrpSpPr/>
          <p:nvPr/>
        </p:nvGrpSpPr>
        <p:grpSpPr>
          <a:xfrm>
            <a:off x="10557666" y="1848999"/>
            <a:ext cx="1374906" cy="1047729"/>
            <a:chOff x="721184" y="2106002"/>
            <a:chExt cx="1554952" cy="1295025"/>
          </a:xfrm>
        </p:grpSpPr>
        <p:pic>
          <p:nvPicPr>
            <p:cNvPr id="35" name="Picture 3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36" name="Picture 35"/>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37" name="Picture 3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pic>
        <p:nvPicPr>
          <p:cNvPr id="7" name="Picture 6"/>
          <p:cNvPicPr>
            <a:picLocks noChangeAspect="1"/>
          </p:cNvPicPr>
          <p:nvPr/>
        </p:nvPicPr>
        <p:blipFill>
          <a:blip r:embed="rId12"/>
          <a:stretch>
            <a:fillRect/>
          </a:stretch>
        </p:blipFill>
        <p:spPr>
          <a:xfrm>
            <a:off x="9065905" y="4285800"/>
            <a:ext cx="2866667" cy="638095"/>
          </a:xfrm>
          <a:prstGeom prst="rect">
            <a:avLst/>
          </a:prstGeom>
        </p:spPr>
      </p:pic>
      <p:sp>
        <p:nvSpPr>
          <p:cNvPr id="38" name="Oval 37"/>
          <p:cNvSpPr/>
          <p:nvPr/>
        </p:nvSpPr>
        <p:spPr>
          <a:xfrm>
            <a:off x="10708607" y="4660920"/>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Elbow Connector 38"/>
          <p:cNvCxnSpPr>
            <a:stCxn id="24" idx="6"/>
            <a:endCxn id="26" idx="1"/>
          </p:cNvCxnSpPr>
          <p:nvPr/>
        </p:nvCxnSpPr>
        <p:spPr>
          <a:xfrm>
            <a:off x="3327939" y="4424237"/>
            <a:ext cx="794632" cy="30526"/>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2" name="Subtitle 1"/>
          <p:cNvSpPr txBox="1">
            <a:spLocks/>
          </p:cNvSpPr>
          <p:nvPr/>
        </p:nvSpPr>
        <p:spPr>
          <a:xfrm>
            <a:off x="10688292" y="5820967"/>
            <a:ext cx="1183705" cy="36858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Available</a:t>
            </a:r>
            <a:endParaRPr lang="en-US" sz="1800" dirty="0">
              <a:latin typeface="Cambria" panose="02040503050406030204" pitchFamily="18" charset="0"/>
            </a:endParaRPr>
          </a:p>
        </p:txBody>
      </p:sp>
    </p:spTree>
    <p:extLst>
      <p:ext uri="{BB962C8B-B14F-4D97-AF65-F5344CB8AC3E}">
        <p14:creationId xmlns:p14="http://schemas.microsoft.com/office/powerpoint/2010/main" val="68934957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Change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6945" y="2836559"/>
            <a:ext cx="1325356" cy="1325356"/>
          </a:xfrm>
          <a:prstGeom prst="rect">
            <a:avLst/>
          </a:prstGeom>
        </p:spPr>
      </p:pic>
      <p:cxnSp>
        <p:nvCxnSpPr>
          <p:cNvPr id="6" name="Straight Arrow Connector 5"/>
          <p:cNvCxnSpPr>
            <a:stCxn id="5" idx="3"/>
          </p:cNvCxnSpPr>
          <p:nvPr/>
        </p:nvCxnSpPr>
        <p:spPr>
          <a:xfrm>
            <a:off x="399230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8" name="Straight Arrow Connector 7"/>
          <p:cNvCxnSpPr/>
          <p:nvPr/>
        </p:nvCxnSpPr>
        <p:spPr>
          <a:xfrm>
            <a:off x="834203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9" name="Oval 8"/>
          <p:cNvSpPr/>
          <p:nvPr/>
        </p:nvSpPr>
        <p:spPr>
          <a:xfrm>
            <a:off x="4830243"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Oval 9"/>
          <p:cNvSpPr/>
          <p:nvPr/>
        </p:nvSpPr>
        <p:spPr>
          <a:xfrm>
            <a:off x="9141626"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1" name="Oval 10"/>
          <p:cNvSpPr/>
          <p:nvPr/>
        </p:nvSpPr>
        <p:spPr>
          <a:xfrm>
            <a:off x="4830243" y="4083976"/>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2" name="Straight Arrow Connector 11"/>
          <p:cNvCxnSpPr/>
          <p:nvPr/>
        </p:nvCxnSpPr>
        <p:spPr>
          <a:xfrm flipH="1">
            <a:off x="3992301" y="3989028"/>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3"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7036" y="5402886"/>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p:cNvCxnSpPr/>
          <p:nvPr/>
        </p:nvCxnSpPr>
        <p:spPr>
          <a:xfrm>
            <a:off x="7236636" y="4516015"/>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6" name="Oval 15"/>
          <p:cNvSpPr/>
          <p:nvPr/>
        </p:nvSpPr>
        <p:spPr>
          <a:xfrm>
            <a:off x="7392753" y="467894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7" name="Picture 2" descr="C:\Users\QuangTV\Desktop\serve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7936" y="2503721"/>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Arrow Connector 17"/>
          <p:cNvCxnSpPr/>
          <p:nvPr/>
        </p:nvCxnSpPr>
        <p:spPr>
          <a:xfrm flipH="1">
            <a:off x="8342032" y="3953209"/>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9" name="Oval 18"/>
          <p:cNvSpPr/>
          <p:nvPr/>
        </p:nvSpPr>
        <p:spPr>
          <a:xfrm>
            <a:off x="9137671" y="405120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pic>
        <p:nvPicPr>
          <p:cNvPr id="28" name="Picture 27"/>
          <p:cNvPicPr>
            <a:picLocks noChangeAspect="1"/>
          </p:cNvPicPr>
          <p:nvPr/>
        </p:nvPicPr>
        <p:blipFill>
          <a:blip r:embed="rId6"/>
          <a:stretch>
            <a:fillRect/>
          </a:stretch>
        </p:blipFill>
        <p:spPr>
          <a:xfrm>
            <a:off x="2666945" y="858114"/>
            <a:ext cx="2876190" cy="876190"/>
          </a:xfrm>
          <a:prstGeom prst="rect">
            <a:avLst/>
          </a:prstGeom>
        </p:spPr>
      </p:pic>
      <p:pic>
        <p:nvPicPr>
          <p:cNvPr id="30" name="Picture 29"/>
          <p:cNvPicPr>
            <a:picLocks noChangeAspect="1"/>
          </p:cNvPicPr>
          <p:nvPr/>
        </p:nvPicPr>
        <p:blipFill>
          <a:blip r:embed="rId7"/>
          <a:stretch>
            <a:fillRect/>
          </a:stretch>
        </p:blipFill>
        <p:spPr>
          <a:xfrm>
            <a:off x="2666945" y="1755671"/>
            <a:ext cx="2876190" cy="647619"/>
          </a:xfrm>
          <a:prstGeom prst="rect">
            <a:avLst/>
          </a:prstGeom>
        </p:spPr>
      </p:pic>
      <p:sp>
        <p:nvSpPr>
          <p:cNvPr id="35" name="Oval 34"/>
          <p:cNvSpPr/>
          <p:nvPr/>
        </p:nvSpPr>
        <p:spPr>
          <a:xfrm>
            <a:off x="4319170" y="216383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Elbow Connector 46"/>
          <p:cNvCxnSpPr>
            <a:stCxn id="35" idx="6"/>
            <a:endCxn id="48" idx="1"/>
          </p:cNvCxnSpPr>
          <p:nvPr/>
        </p:nvCxnSpPr>
        <p:spPr>
          <a:xfrm>
            <a:off x="5543135" y="2313173"/>
            <a:ext cx="826760" cy="12700"/>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8" name="Subtitle 1"/>
          <p:cNvSpPr txBox="1">
            <a:spLocks/>
          </p:cNvSpPr>
          <p:nvPr/>
        </p:nvSpPr>
        <p:spPr>
          <a:xfrm>
            <a:off x="6369895" y="2136808"/>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endParaRPr lang="en-US" sz="1800" dirty="0">
              <a:latin typeface="Cambria" panose="02040503050406030204" pitchFamily="18" charset="0"/>
            </a:endParaRPr>
          </a:p>
        </p:txBody>
      </p:sp>
      <p:sp>
        <p:nvSpPr>
          <p:cNvPr id="55" name="Oval 54"/>
          <p:cNvSpPr/>
          <p:nvPr/>
        </p:nvSpPr>
        <p:spPr>
          <a:xfrm>
            <a:off x="4218260" y="126428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Elbow Connector 55"/>
          <p:cNvCxnSpPr/>
          <p:nvPr/>
        </p:nvCxnSpPr>
        <p:spPr>
          <a:xfrm>
            <a:off x="5442225" y="1407273"/>
            <a:ext cx="927670" cy="12700"/>
          </a:xfrm>
          <a:prstGeom prst="bentConnector3">
            <a:avLst>
              <a:gd name="adj1" fmla="val 99979"/>
            </a:avLst>
          </a:prstGeom>
          <a:ln w="19050"/>
        </p:spPr>
        <p:style>
          <a:lnRef idx="1">
            <a:schemeClr val="accent1"/>
          </a:lnRef>
          <a:fillRef idx="0">
            <a:schemeClr val="accent1"/>
          </a:fillRef>
          <a:effectRef idx="0">
            <a:schemeClr val="accent1"/>
          </a:effectRef>
          <a:fontRef idx="minor">
            <a:schemeClr val="tx1"/>
          </a:fontRef>
        </p:style>
      </p:cxnSp>
      <p:sp>
        <p:nvSpPr>
          <p:cNvPr id="59" name="Subtitle 1"/>
          <p:cNvSpPr txBox="1">
            <a:spLocks/>
          </p:cNvSpPr>
          <p:nvPr/>
        </p:nvSpPr>
        <p:spPr>
          <a:xfrm>
            <a:off x="6240857" y="1183533"/>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Used</a:t>
            </a:r>
            <a:endParaRPr lang="en-US" sz="1800" dirty="0">
              <a:latin typeface="Cambria" panose="02040503050406030204" pitchFamily="18" charset="0"/>
            </a:endParaRPr>
          </a:p>
        </p:txBody>
      </p:sp>
      <p:grpSp>
        <p:nvGrpSpPr>
          <p:cNvPr id="38" name="Group 37"/>
          <p:cNvGrpSpPr/>
          <p:nvPr/>
        </p:nvGrpSpPr>
        <p:grpSpPr>
          <a:xfrm>
            <a:off x="10531372" y="3114186"/>
            <a:ext cx="1374906" cy="1047729"/>
            <a:chOff x="721184" y="2106002"/>
            <a:chExt cx="1554952" cy="1295025"/>
          </a:xfrm>
        </p:grpSpPr>
        <p:pic>
          <p:nvPicPr>
            <p:cNvPr id="39" name="Picture 3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40" name="Picture 3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42" name="Picture 4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94900758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Change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6945" y="2836559"/>
            <a:ext cx="1325356" cy="1325356"/>
          </a:xfrm>
          <a:prstGeom prst="rect">
            <a:avLst/>
          </a:prstGeom>
        </p:spPr>
      </p:pic>
      <p:cxnSp>
        <p:nvCxnSpPr>
          <p:cNvPr id="6" name="Straight Arrow Connector 5"/>
          <p:cNvCxnSpPr>
            <a:stCxn id="5" idx="3"/>
          </p:cNvCxnSpPr>
          <p:nvPr/>
        </p:nvCxnSpPr>
        <p:spPr>
          <a:xfrm>
            <a:off x="399230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8" name="Straight Arrow Connector 7"/>
          <p:cNvCxnSpPr/>
          <p:nvPr/>
        </p:nvCxnSpPr>
        <p:spPr>
          <a:xfrm>
            <a:off x="834203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9" name="Oval 8"/>
          <p:cNvSpPr/>
          <p:nvPr/>
        </p:nvSpPr>
        <p:spPr>
          <a:xfrm>
            <a:off x="4830243"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Oval 9"/>
          <p:cNvSpPr/>
          <p:nvPr/>
        </p:nvSpPr>
        <p:spPr>
          <a:xfrm>
            <a:off x="9141626"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1" name="Oval 10"/>
          <p:cNvSpPr/>
          <p:nvPr/>
        </p:nvSpPr>
        <p:spPr>
          <a:xfrm>
            <a:off x="4830243" y="4083976"/>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2" name="Straight Arrow Connector 11"/>
          <p:cNvCxnSpPr/>
          <p:nvPr/>
        </p:nvCxnSpPr>
        <p:spPr>
          <a:xfrm flipH="1">
            <a:off x="3992301" y="3989028"/>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3"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7036" y="5402886"/>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p:cNvCxnSpPr/>
          <p:nvPr/>
        </p:nvCxnSpPr>
        <p:spPr>
          <a:xfrm>
            <a:off x="7236636" y="4516015"/>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6" name="Oval 15"/>
          <p:cNvSpPr/>
          <p:nvPr/>
        </p:nvSpPr>
        <p:spPr>
          <a:xfrm>
            <a:off x="7392753" y="467894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7" name="Picture 2" descr="C:\Users\QuangTV\Desktop\serve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7936" y="2503721"/>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Arrow Connector 17"/>
          <p:cNvCxnSpPr/>
          <p:nvPr/>
        </p:nvCxnSpPr>
        <p:spPr>
          <a:xfrm flipH="1">
            <a:off x="8342032" y="3953209"/>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9" name="Oval 18"/>
          <p:cNvSpPr/>
          <p:nvPr/>
        </p:nvSpPr>
        <p:spPr>
          <a:xfrm>
            <a:off x="9137671" y="405120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pic>
        <p:nvPicPr>
          <p:cNvPr id="28" name="Picture 27"/>
          <p:cNvPicPr>
            <a:picLocks noChangeAspect="1"/>
          </p:cNvPicPr>
          <p:nvPr/>
        </p:nvPicPr>
        <p:blipFill>
          <a:blip r:embed="rId6"/>
          <a:stretch>
            <a:fillRect/>
          </a:stretch>
        </p:blipFill>
        <p:spPr>
          <a:xfrm>
            <a:off x="2666945" y="858114"/>
            <a:ext cx="2876190" cy="876190"/>
          </a:xfrm>
          <a:prstGeom prst="rect">
            <a:avLst/>
          </a:prstGeom>
        </p:spPr>
      </p:pic>
      <p:pic>
        <p:nvPicPr>
          <p:cNvPr id="30" name="Picture 29"/>
          <p:cNvPicPr>
            <a:picLocks noChangeAspect="1"/>
          </p:cNvPicPr>
          <p:nvPr/>
        </p:nvPicPr>
        <p:blipFill>
          <a:blip r:embed="rId7"/>
          <a:stretch>
            <a:fillRect/>
          </a:stretch>
        </p:blipFill>
        <p:spPr>
          <a:xfrm>
            <a:off x="2666945" y="1755671"/>
            <a:ext cx="2876190" cy="647619"/>
          </a:xfrm>
          <a:prstGeom prst="rect">
            <a:avLst/>
          </a:prstGeom>
        </p:spPr>
      </p:pic>
      <p:pic>
        <p:nvPicPr>
          <p:cNvPr id="34" name="Picture 33"/>
          <p:cNvPicPr>
            <a:picLocks noChangeAspect="1"/>
          </p:cNvPicPr>
          <p:nvPr/>
        </p:nvPicPr>
        <p:blipFill>
          <a:blip r:embed="rId8"/>
          <a:stretch>
            <a:fillRect/>
          </a:stretch>
        </p:blipFill>
        <p:spPr>
          <a:xfrm>
            <a:off x="8831394" y="4763638"/>
            <a:ext cx="2866667" cy="647619"/>
          </a:xfrm>
          <a:prstGeom prst="rect">
            <a:avLst/>
          </a:prstGeom>
        </p:spPr>
      </p:pic>
      <p:sp>
        <p:nvSpPr>
          <p:cNvPr id="35" name="Oval 34"/>
          <p:cNvSpPr/>
          <p:nvPr/>
        </p:nvSpPr>
        <p:spPr>
          <a:xfrm>
            <a:off x="4319170" y="216383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Elbow Connector 35"/>
          <p:cNvCxnSpPr>
            <a:stCxn id="41" idx="4"/>
            <a:endCxn id="37" idx="0"/>
          </p:cNvCxnSpPr>
          <p:nvPr/>
        </p:nvCxnSpPr>
        <p:spPr>
          <a:xfrm rot="5400000">
            <a:off x="10665512" y="5868099"/>
            <a:ext cx="883618" cy="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37" name="Subtitle 1"/>
          <p:cNvSpPr txBox="1">
            <a:spLocks/>
          </p:cNvSpPr>
          <p:nvPr/>
        </p:nvSpPr>
        <p:spPr>
          <a:xfrm>
            <a:off x="10531372" y="6309908"/>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Changing</a:t>
            </a:r>
            <a:endParaRPr lang="en-US" sz="1800" dirty="0">
              <a:latin typeface="Cambria" panose="02040503050406030204" pitchFamily="18" charset="0"/>
            </a:endParaRPr>
          </a:p>
        </p:txBody>
      </p:sp>
      <p:sp>
        <p:nvSpPr>
          <p:cNvPr id="41" name="Oval 40"/>
          <p:cNvSpPr/>
          <p:nvPr/>
        </p:nvSpPr>
        <p:spPr>
          <a:xfrm>
            <a:off x="10495338" y="512761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Elbow Connector 46"/>
          <p:cNvCxnSpPr>
            <a:stCxn id="35" idx="6"/>
            <a:endCxn id="48" idx="1"/>
          </p:cNvCxnSpPr>
          <p:nvPr/>
        </p:nvCxnSpPr>
        <p:spPr>
          <a:xfrm>
            <a:off x="5543135" y="2313173"/>
            <a:ext cx="826760" cy="12700"/>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8" name="Subtitle 1"/>
          <p:cNvSpPr txBox="1">
            <a:spLocks/>
          </p:cNvSpPr>
          <p:nvPr/>
        </p:nvSpPr>
        <p:spPr>
          <a:xfrm>
            <a:off x="6369895" y="2136808"/>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endParaRPr lang="en-US" sz="1800" dirty="0">
              <a:latin typeface="Cambria" panose="02040503050406030204" pitchFamily="18" charset="0"/>
            </a:endParaRPr>
          </a:p>
        </p:txBody>
      </p:sp>
      <p:sp>
        <p:nvSpPr>
          <p:cNvPr id="55" name="Oval 54"/>
          <p:cNvSpPr/>
          <p:nvPr/>
        </p:nvSpPr>
        <p:spPr>
          <a:xfrm>
            <a:off x="4218260" y="126428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Elbow Connector 55"/>
          <p:cNvCxnSpPr/>
          <p:nvPr/>
        </p:nvCxnSpPr>
        <p:spPr>
          <a:xfrm>
            <a:off x="5442225" y="1407273"/>
            <a:ext cx="927670" cy="12700"/>
          </a:xfrm>
          <a:prstGeom prst="bentConnector3">
            <a:avLst>
              <a:gd name="adj1" fmla="val 99979"/>
            </a:avLst>
          </a:prstGeom>
          <a:ln w="19050"/>
        </p:spPr>
        <p:style>
          <a:lnRef idx="1">
            <a:schemeClr val="accent1"/>
          </a:lnRef>
          <a:fillRef idx="0">
            <a:schemeClr val="accent1"/>
          </a:fillRef>
          <a:effectRef idx="0">
            <a:schemeClr val="accent1"/>
          </a:effectRef>
          <a:fontRef idx="minor">
            <a:schemeClr val="tx1"/>
          </a:fontRef>
        </p:style>
      </p:cxnSp>
      <p:sp>
        <p:nvSpPr>
          <p:cNvPr id="59" name="Subtitle 1"/>
          <p:cNvSpPr txBox="1">
            <a:spLocks/>
          </p:cNvSpPr>
          <p:nvPr/>
        </p:nvSpPr>
        <p:spPr>
          <a:xfrm>
            <a:off x="6240857" y="1183533"/>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Used</a:t>
            </a:r>
            <a:endParaRPr lang="en-US" sz="1800" dirty="0">
              <a:latin typeface="Cambria" panose="02040503050406030204" pitchFamily="18" charset="0"/>
            </a:endParaRPr>
          </a:p>
        </p:txBody>
      </p:sp>
      <p:grpSp>
        <p:nvGrpSpPr>
          <p:cNvPr id="38" name="Group 37"/>
          <p:cNvGrpSpPr/>
          <p:nvPr/>
        </p:nvGrpSpPr>
        <p:grpSpPr>
          <a:xfrm>
            <a:off x="10531372" y="3114186"/>
            <a:ext cx="1374906" cy="1047729"/>
            <a:chOff x="721184" y="2106002"/>
            <a:chExt cx="1554952" cy="1295025"/>
          </a:xfrm>
        </p:grpSpPr>
        <p:pic>
          <p:nvPicPr>
            <p:cNvPr id="39" name="Picture 3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40" name="Picture 39"/>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42" name="Picture 41"/>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24098902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111" y="2220686"/>
            <a:ext cx="2481943" cy="2481943"/>
          </a:xfrm>
          <a:prstGeom prst="rect">
            <a:avLst/>
          </a:prstGeom>
        </p:spPr>
      </p:pic>
      <p:sp>
        <p:nvSpPr>
          <p:cNvPr id="5" name="Subtitle 1"/>
          <p:cNvSpPr txBox="1">
            <a:spLocks/>
          </p:cNvSpPr>
          <p:nvPr/>
        </p:nvSpPr>
        <p:spPr>
          <a:xfrm>
            <a:off x="0" y="4709718"/>
            <a:ext cx="2736592"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Datacenter side</a:t>
            </a:r>
            <a:endParaRPr lang="en-US" dirty="0">
              <a:latin typeface="Cambria" panose="02040503050406030204" pitchFamily="18" charset="0"/>
            </a:endParaRPr>
          </a:p>
        </p:txBody>
      </p:sp>
      <p:sp>
        <p:nvSpPr>
          <p:cNvPr id="6" name="Rectangle 5"/>
          <p:cNvSpPr/>
          <p:nvPr/>
        </p:nvSpPr>
        <p:spPr>
          <a:xfrm>
            <a:off x="3516830" y="1306286"/>
            <a:ext cx="7623922" cy="1323937"/>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3600" b="1" dirty="0" smtClean="0">
                <a:latin typeface="Cambria" panose="02040503050406030204" pitchFamily="18" charset="0"/>
              </a:rPr>
              <a:t>Manage</a:t>
            </a:r>
            <a:r>
              <a:rPr lang="en-US" sz="2400" dirty="0" smtClean="0">
                <a:latin typeface="Cambria" panose="02040503050406030204" pitchFamily="18" charset="0"/>
              </a:rPr>
              <a:t> </a:t>
            </a:r>
            <a:r>
              <a:rPr lang="en-US" sz="3600" b="1" dirty="0" smtClean="0">
                <a:latin typeface="Cambria" panose="02040503050406030204" pitchFamily="18" charset="0"/>
              </a:rPr>
              <a:t>easily</a:t>
            </a:r>
            <a:r>
              <a:rPr lang="en-US" sz="2400" dirty="0" smtClean="0">
                <a:latin typeface="Cambria" panose="02040503050406030204" pitchFamily="18" charset="0"/>
              </a:rPr>
              <a:t> and</a:t>
            </a:r>
            <a:r>
              <a:rPr lang="en-US" sz="3600" dirty="0" smtClean="0">
                <a:latin typeface="Cambria" panose="02040503050406030204" pitchFamily="18" charset="0"/>
              </a:rPr>
              <a:t> </a:t>
            </a:r>
            <a:r>
              <a:rPr lang="en-US" sz="3600" b="1" dirty="0" smtClean="0">
                <a:latin typeface="Cambria" panose="02040503050406030204" pitchFamily="18" charset="0"/>
              </a:rPr>
              <a:t>search quickly</a:t>
            </a:r>
            <a:r>
              <a:rPr lang="en-US" sz="3600" dirty="0" smtClean="0">
                <a:latin typeface="Cambria" panose="02040503050406030204" pitchFamily="18" charset="0"/>
              </a:rPr>
              <a:t> </a:t>
            </a:r>
            <a:r>
              <a:rPr lang="en-US" sz="3600" b="1" dirty="0" smtClean="0">
                <a:latin typeface="Cambria" panose="02040503050406030204" pitchFamily="18" charset="0"/>
              </a:rPr>
              <a:t>IP address</a:t>
            </a:r>
            <a:endParaRPr lang="en-US" sz="2400" dirty="0">
              <a:latin typeface="Cambria" panose="02040503050406030204" pitchFamily="18" charset="0"/>
            </a:endParaRPr>
          </a:p>
        </p:txBody>
      </p:sp>
      <p:sp>
        <p:nvSpPr>
          <p:cNvPr id="7" name="Oval 6"/>
          <p:cNvSpPr/>
          <p:nvPr/>
        </p:nvSpPr>
        <p:spPr>
          <a:xfrm>
            <a:off x="2695054" y="35801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9" name="Oval 8"/>
          <p:cNvSpPr/>
          <p:nvPr/>
        </p:nvSpPr>
        <p:spPr>
          <a:xfrm>
            <a:off x="2695054" y="1698379"/>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Rectangle 9"/>
          <p:cNvSpPr/>
          <p:nvPr/>
        </p:nvSpPr>
        <p:spPr>
          <a:xfrm>
            <a:off x="3516829" y="3251055"/>
            <a:ext cx="7623924" cy="1323937"/>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3600" b="1" dirty="0" smtClean="0">
                <a:latin typeface="Cambria" panose="02040503050406030204" pitchFamily="18" charset="0"/>
              </a:rPr>
              <a:t>Manage</a:t>
            </a:r>
            <a:r>
              <a:rPr lang="en-US" sz="2400" dirty="0" smtClean="0">
                <a:latin typeface="Cambria" panose="02040503050406030204" pitchFamily="18" charset="0"/>
              </a:rPr>
              <a:t> </a:t>
            </a:r>
            <a:r>
              <a:rPr lang="en-US" sz="3600" b="1" dirty="0" smtClean="0">
                <a:latin typeface="Cambria" panose="02040503050406030204" pitchFamily="18" charset="0"/>
              </a:rPr>
              <a:t>easily</a:t>
            </a:r>
            <a:r>
              <a:rPr lang="en-US" sz="2400" dirty="0" smtClean="0">
                <a:latin typeface="Cambria" panose="02040503050406030204" pitchFamily="18" charset="0"/>
              </a:rPr>
              <a:t> and</a:t>
            </a:r>
            <a:r>
              <a:rPr lang="en-US" sz="3600" dirty="0" smtClean="0">
                <a:latin typeface="Cambria" panose="02040503050406030204" pitchFamily="18" charset="0"/>
              </a:rPr>
              <a:t> </a:t>
            </a:r>
            <a:r>
              <a:rPr lang="en-US" sz="3600" b="1" dirty="0" smtClean="0">
                <a:latin typeface="Cambria" panose="02040503050406030204" pitchFamily="18" charset="0"/>
              </a:rPr>
              <a:t>search quickly</a:t>
            </a:r>
            <a:r>
              <a:rPr lang="en-US" sz="3600" dirty="0" smtClean="0">
                <a:latin typeface="Cambria" panose="02040503050406030204" pitchFamily="18" charset="0"/>
              </a:rPr>
              <a:t> </a:t>
            </a:r>
            <a:r>
              <a:rPr lang="en-US" sz="2400" dirty="0" smtClean="0">
                <a:latin typeface="Cambria" panose="02040503050406030204" pitchFamily="18" charset="0"/>
              </a:rPr>
              <a:t>server</a:t>
            </a:r>
            <a:r>
              <a:rPr lang="en-US" sz="3600" dirty="0" smtClean="0">
                <a:latin typeface="Cambria" panose="02040503050406030204" pitchFamily="18" charset="0"/>
              </a:rPr>
              <a:t> </a:t>
            </a:r>
            <a:r>
              <a:rPr lang="en-US" sz="3600" b="1" dirty="0" smtClean="0">
                <a:latin typeface="Cambria" panose="02040503050406030204" pitchFamily="18" charset="0"/>
              </a:rPr>
              <a:t>location</a:t>
            </a:r>
            <a:r>
              <a:rPr lang="en-US" sz="2400" dirty="0" smtClean="0">
                <a:latin typeface="Cambria" panose="02040503050406030204" pitchFamily="18" charset="0"/>
              </a:rPr>
              <a:t> or </a:t>
            </a:r>
            <a:r>
              <a:rPr lang="en-US" sz="3600" b="1" dirty="0" smtClean="0">
                <a:latin typeface="Cambria" panose="02040503050406030204" pitchFamily="18" charset="0"/>
              </a:rPr>
              <a:t>rack</a:t>
            </a:r>
            <a:endParaRPr lang="en-US" sz="2400" dirty="0">
              <a:latin typeface="Cambria" panose="02040503050406030204" pitchFamily="18" charset="0"/>
            </a:endParaRPr>
          </a:p>
        </p:txBody>
      </p:sp>
      <p:sp>
        <p:nvSpPr>
          <p:cNvPr id="11" name="Oval 10"/>
          <p:cNvSpPr/>
          <p:nvPr/>
        </p:nvSpPr>
        <p:spPr>
          <a:xfrm>
            <a:off x="2695054" y="5357121"/>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12" name="Rectangle 11"/>
          <p:cNvSpPr/>
          <p:nvPr/>
        </p:nvSpPr>
        <p:spPr>
          <a:xfrm>
            <a:off x="3516829" y="5028072"/>
            <a:ext cx="7623924" cy="1323937"/>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3600" b="1" dirty="0" smtClean="0">
                <a:latin typeface="Cambria" panose="02040503050406030204" pitchFamily="18" charset="0"/>
              </a:rPr>
              <a:t>Classify</a:t>
            </a:r>
            <a:r>
              <a:rPr lang="en-US" sz="2400" dirty="0" smtClean="0">
                <a:latin typeface="Cambria" panose="02040503050406030204" pitchFamily="18" charset="0"/>
              </a:rPr>
              <a:t> customer’s </a:t>
            </a:r>
            <a:r>
              <a:rPr lang="en-US" sz="3600" b="1" dirty="0" smtClean="0">
                <a:latin typeface="Cambria" panose="02040503050406030204" pitchFamily="18" charset="0"/>
              </a:rPr>
              <a:t>request</a:t>
            </a:r>
            <a:r>
              <a:rPr lang="en-US" sz="2400" dirty="0" smtClean="0">
                <a:latin typeface="Cambria" panose="02040503050406030204" pitchFamily="18" charset="0"/>
              </a:rPr>
              <a:t> easily and </a:t>
            </a:r>
            <a:r>
              <a:rPr lang="en-US" sz="3600" b="1" dirty="0" smtClean="0">
                <a:latin typeface="Cambria" panose="02040503050406030204" pitchFamily="18" charset="0"/>
              </a:rPr>
              <a:t>correctly</a:t>
            </a:r>
            <a:endParaRPr lang="en-US" sz="3600" b="1" dirty="0">
              <a:latin typeface="Cambria" panose="02040503050406030204" pitchFamily="18" charset="0"/>
            </a:endParaRPr>
          </a:p>
        </p:txBody>
      </p:sp>
    </p:spTree>
    <p:extLst>
      <p:ext uri="{BB962C8B-B14F-4D97-AF65-F5344CB8AC3E}">
        <p14:creationId xmlns:p14="http://schemas.microsoft.com/office/powerpoint/2010/main" val="309039131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Change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6945" y="2836559"/>
            <a:ext cx="1325356" cy="1325356"/>
          </a:xfrm>
          <a:prstGeom prst="rect">
            <a:avLst/>
          </a:prstGeom>
        </p:spPr>
      </p:pic>
      <p:cxnSp>
        <p:nvCxnSpPr>
          <p:cNvPr id="6" name="Straight Arrow Connector 5"/>
          <p:cNvCxnSpPr>
            <a:stCxn id="5" idx="3"/>
          </p:cNvCxnSpPr>
          <p:nvPr/>
        </p:nvCxnSpPr>
        <p:spPr>
          <a:xfrm>
            <a:off x="399230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8" name="Straight Arrow Connector 7"/>
          <p:cNvCxnSpPr/>
          <p:nvPr/>
        </p:nvCxnSpPr>
        <p:spPr>
          <a:xfrm>
            <a:off x="834203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9" name="Oval 8"/>
          <p:cNvSpPr/>
          <p:nvPr/>
        </p:nvSpPr>
        <p:spPr>
          <a:xfrm>
            <a:off x="4830243"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Oval 9"/>
          <p:cNvSpPr/>
          <p:nvPr/>
        </p:nvSpPr>
        <p:spPr>
          <a:xfrm>
            <a:off x="9141626"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1" name="Oval 10"/>
          <p:cNvSpPr/>
          <p:nvPr/>
        </p:nvSpPr>
        <p:spPr>
          <a:xfrm>
            <a:off x="4830243" y="4083976"/>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2" name="Straight Arrow Connector 11"/>
          <p:cNvCxnSpPr/>
          <p:nvPr/>
        </p:nvCxnSpPr>
        <p:spPr>
          <a:xfrm flipH="1">
            <a:off x="3992301" y="3989028"/>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3"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7036" y="5402886"/>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p:cNvCxnSpPr/>
          <p:nvPr/>
        </p:nvCxnSpPr>
        <p:spPr>
          <a:xfrm>
            <a:off x="7236636" y="4516015"/>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6" name="Oval 15"/>
          <p:cNvSpPr/>
          <p:nvPr/>
        </p:nvSpPr>
        <p:spPr>
          <a:xfrm>
            <a:off x="7392753" y="467894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7" name="Picture 2" descr="C:\Users\QuangTV\Desktop\serve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7936" y="2503721"/>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Arrow Connector 17"/>
          <p:cNvCxnSpPr/>
          <p:nvPr/>
        </p:nvCxnSpPr>
        <p:spPr>
          <a:xfrm flipH="1">
            <a:off x="8342032" y="3953209"/>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9" name="Oval 18"/>
          <p:cNvSpPr/>
          <p:nvPr/>
        </p:nvSpPr>
        <p:spPr>
          <a:xfrm>
            <a:off x="9137671" y="405120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pic>
        <p:nvPicPr>
          <p:cNvPr id="28" name="Picture 27"/>
          <p:cNvPicPr>
            <a:picLocks noChangeAspect="1"/>
          </p:cNvPicPr>
          <p:nvPr/>
        </p:nvPicPr>
        <p:blipFill>
          <a:blip r:embed="rId6"/>
          <a:stretch>
            <a:fillRect/>
          </a:stretch>
        </p:blipFill>
        <p:spPr>
          <a:xfrm>
            <a:off x="2666945" y="858114"/>
            <a:ext cx="2876190" cy="876190"/>
          </a:xfrm>
          <a:prstGeom prst="rect">
            <a:avLst/>
          </a:prstGeom>
        </p:spPr>
      </p:pic>
      <p:pic>
        <p:nvPicPr>
          <p:cNvPr id="29" name="Picture 28"/>
          <p:cNvPicPr>
            <a:picLocks noChangeAspect="1"/>
          </p:cNvPicPr>
          <p:nvPr/>
        </p:nvPicPr>
        <p:blipFill>
          <a:blip r:embed="rId7"/>
          <a:stretch>
            <a:fillRect/>
          </a:stretch>
        </p:blipFill>
        <p:spPr>
          <a:xfrm>
            <a:off x="262542" y="4410286"/>
            <a:ext cx="2666667" cy="866667"/>
          </a:xfrm>
          <a:prstGeom prst="rect">
            <a:avLst/>
          </a:prstGeom>
        </p:spPr>
      </p:pic>
      <p:pic>
        <p:nvPicPr>
          <p:cNvPr id="30" name="Picture 29"/>
          <p:cNvPicPr>
            <a:picLocks noChangeAspect="1"/>
          </p:cNvPicPr>
          <p:nvPr/>
        </p:nvPicPr>
        <p:blipFill>
          <a:blip r:embed="rId8"/>
          <a:stretch>
            <a:fillRect/>
          </a:stretch>
        </p:blipFill>
        <p:spPr>
          <a:xfrm>
            <a:off x="2666945" y="1755671"/>
            <a:ext cx="2876190" cy="647619"/>
          </a:xfrm>
          <a:prstGeom prst="rect">
            <a:avLst/>
          </a:prstGeom>
        </p:spPr>
      </p:pic>
      <p:pic>
        <p:nvPicPr>
          <p:cNvPr id="34" name="Picture 33"/>
          <p:cNvPicPr>
            <a:picLocks noChangeAspect="1"/>
          </p:cNvPicPr>
          <p:nvPr/>
        </p:nvPicPr>
        <p:blipFill>
          <a:blip r:embed="rId9"/>
          <a:stretch>
            <a:fillRect/>
          </a:stretch>
        </p:blipFill>
        <p:spPr>
          <a:xfrm>
            <a:off x="8831394" y="4763638"/>
            <a:ext cx="2866667" cy="647619"/>
          </a:xfrm>
          <a:prstGeom prst="rect">
            <a:avLst/>
          </a:prstGeom>
        </p:spPr>
      </p:pic>
      <p:sp>
        <p:nvSpPr>
          <p:cNvPr id="35" name="Oval 34"/>
          <p:cNvSpPr/>
          <p:nvPr/>
        </p:nvSpPr>
        <p:spPr>
          <a:xfrm>
            <a:off x="4319170" y="216383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Elbow Connector 35"/>
          <p:cNvCxnSpPr>
            <a:stCxn id="41" idx="4"/>
            <a:endCxn id="37" idx="0"/>
          </p:cNvCxnSpPr>
          <p:nvPr/>
        </p:nvCxnSpPr>
        <p:spPr>
          <a:xfrm rot="5400000">
            <a:off x="10665512" y="5868099"/>
            <a:ext cx="883618" cy="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37" name="Subtitle 1"/>
          <p:cNvSpPr txBox="1">
            <a:spLocks/>
          </p:cNvSpPr>
          <p:nvPr/>
        </p:nvSpPr>
        <p:spPr>
          <a:xfrm>
            <a:off x="10531372" y="6309908"/>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Changing</a:t>
            </a:r>
            <a:endParaRPr lang="en-US" sz="1800" dirty="0">
              <a:latin typeface="Cambria" panose="02040503050406030204" pitchFamily="18" charset="0"/>
            </a:endParaRPr>
          </a:p>
        </p:txBody>
      </p:sp>
      <p:sp>
        <p:nvSpPr>
          <p:cNvPr id="41" name="Oval 40"/>
          <p:cNvSpPr/>
          <p:nvPr/>
        </p:nvSpPr>
        <p:spPr>
          <a:xfrm>
            <a:off x="10495338" y="512761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Elbow Connector 46"/>
          <p:cNvCxnSpPr>
            <a:stCxn id="35" idx="6"/>
            <a:endCxn id="48" idx="1"/>
          </p:cNvCxnSpPr>
          <p:nvPr/>
        </p:nvCxnSpPr>
        <p:spPr>
          <a:xfrm>
            <a:off x="5543135" y="2313173"/>
            <a:ext cx="826760" cy="12700"/>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8" name="Subtitle 1"/>
          <p:cNvSpPr txBox="1">
            <a:spLocks/>
          </p:cNvSpPr>
          <p:nvPr/>
        </p:nvSpPr>
        <p:spPr>
          <a:xfrm>
            <a:off x="6369895" y="2136808"/>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endParaRPr lang="en-US" sz="1800" dirty="0">
              <a:latin typeface="Cambria" panose="02040503050406030204" pitchFamily="18" charset="0"/>
            </a:endParaRPr>
          </a:p>
        </p:txBody>
      </p:sp>
      <p:sp>
        <p:nvSpPr>
          <p:cNvPr id="55" name="Oval 54"/>
          <p:cNvSpPr/>
          <p:nvPr/>
        </p:nvSpPr>
        <p:spPr>
          <a:xfrm>
            <a:off x="4218260" y="126428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Elbow Connector 55"/>
          <p:cNvCxnSpPr/>
          <p:nvPr/>
        </p:nvCxnSpPr>
        <p:spPr>
          <a:xfrm>
            <a:off x="5442225" y="1407273"/>
            <a:ext cx="927670" cy="12700"/>
          </a:xfrm>
          <a:prstGeom prst="bentConnector3">
            <a:avLst>
              <a:gd name="adj1" fmla="val 99979"/>
            </a:avLst>
          </a:prstGeom>
          <a:ln w="19050"/>
        </p:spPr>
        <p:style>
          <a:lnRef idx="1">
            <a:schemeClr val="accent1"/>
          </a:lnRef>
          <a:fillRef idx="0">
            <a:schemeClr val="accent1"/>
          </a:fillRef>
          <a:effectRef idx="0">
            <a:schemeClr val="accent1"/>
          </a:effectRef>
          <a:fontRef idx="minor">
            <a:schemeClr val="tx1"/>
          </a:fontRef>
        </p:style>
      </p:cxnSp>
      <p:sp>
        <p:nvSpPr>
          <p:cNvPr id="59" name="Subtitle 1"/>
          <p:cNvSpPr txBox="1">
            <a:spLocks/>
          </p:cNvSpPr>
          <p:nvPr/>
        </p:nvSpPr>
        <p:spPr>
          <a:xfrm>
            <a:off x="6240857" y="1183533"/>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Used</a:t>
            </a:r>
            <a:endParaRPr lang="en-US" sz="1800" dirty="0">
              <a:latin typeface="Cambria" panose="02040503050406030204" pitchFamily="18" charset="0"/>
            </a:endParaRPr>
          </a:p>
        </p:txBody>
      </p:sp>
      <p:pic>
        <p:nvPicPr>
          <p:cNvPr id="61" name="Picture 60"/>
          <p:cNvPicPr>
            <a:picLocks noChangeAspect="1"/>
          </p:cNvPicPr>
          <p:nvPr/>
        </p:nvPicPr>
        <p:blipFill>
          <a:blip r:embed="rId10"/>
          <a:stretch>
            <a:fillRect/>
          </a:stretch>
        </p:blipFill>
        <p:spPr>
          <a:xfrm>
            <a:off x="262542" y="5619606"/>
            <a:ext cx="2876190" cy="866667"/>
          </a:xfrm>
          <a:prstGeom prst="rect">
            <a:avLst/>
          </a:prstGeom>
        </p:spPr>
      </p:pic>
      <p:sp>
        <p:nvSpPr>
          <p:cNvPr id="62" name="Oval 61"/>
          <p:cNvSpPr/>
          <p:nvPr/>
        </p:nvSpPr>
        <p:spPr>
          <a:xfrm>
            <a:off x="1715865" y="4820744"/>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3" name="Elbow Connector 62"/>
          <p:cNvCxnSpPr>
            <a:stCxn id="62" idx="6"/>
          </p:cNvCxnSpPr>
          <p:nvPr/>
        </p:nvCxnSpPr>
        <p:spPr>
          <a:xfrm flipV="1">
            <a:off x="2939830" y="4966379"/>
            <a:ext cx="743528" cy="3702"/>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67" name="Subtitle 1"/>
          <p:cNvSpPr txBox="1">
            <a:spLocks/>
          </p:cNvSpPr>
          <p:nvPr/>
        </p:nvSpPr>
        <p:spPr>
          <a:xfrm>
            <a:off x="3564573" y="4829948"/>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Available</a:t>
            </a:r>
            <a:endParaRPr lang="en-US" sz="1800" dirty="0">
              <a:latin typeface="Cambria" panose="02040503050406030204" pitchFamily="18" charset="0"/>
            </a:endParaRPr>
          </a:p>
        </p:txBody>
      </p:sp>
      <p:sp>
        <p:nvSpPr>
          <p:cNvPr id="68" name="Oval 67"/>
          <p:cNvSpPr/>
          <p:nvPr/>
        </p:nvSpPr>
        <p:spPr>
          <a:xfrm>
            <a:off x="1865054" y="599719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9" name="Elbow Connector 68"/>
          <p:cNvCxnSpPr/>
          <p:nvPr/>
        </p:nvCxnSpPr>
        <p:spPr>
          <a:xfrm flipV="1">
            <a:off x="3089937" y="6151892"/>
            <a:ext cx="743528" cy="3702"/>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70" name="Subtitle 1"/>
          <p:cNvSpPr txBox="1">
            <a:spLocks/>
          </p:cNvSpPr>
          <p:nvPr/>
        </p:nvSpPr>
        <p:spPr>
          <a:xfrm>
            <a:off x="3461701" y="5997196"/>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Old</a:t>
            </a:r>
            <a:endParaRPr lang="en-US" sz="1800" dirty="0">
              <a:latin typeface="Cambria" panose="02040503050406030204" pitchFamily="18" charset="0"/>
            </a:endParaRPr>
          </a:p>
        </p:txBody>
      </p:sp>
      <p:grpSp>
        <p:nvGrpSpPr>
          <p:cNvPr id="38" name="Group 37"/>
          <p:cNvGrpSpPr/>
          <p:nvPr/>
        </p:nvGrpSpPr>
        <p:grpSpPr>
          <a:xfrm>
            <a:off x="10531372" y="3114186"/>
            <a:ext cx="1374906" cy="1047729"/>
            <a:chOff x="721184" y="2106002"/>
            <a:chExt cx="1554952" cy="1295025"/>
          </a:xfrm>
        </p:grpSpPr>
        <p:pic>
          <p:nvPicPr>
            <p:cNvPr id="39" name="Picture 38"/>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40" name="Picture 39"/>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42" name="Picture 41"/>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398849658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pic>
        <p:nvPicPr>
          <p:cNvPr id="22" name="Picture 21"/>
          <p:cNvPicPr>
            <a:picLocks noChangeAspect="1"/>
          </p:cNvPicPr>
          <p:nvPr/>
        </p:nvPicPr>
        <p:blipFill>
          <a:blip r:embed="rId3"/>
          <a:stretch>
            <a:fillRect/>
          </a:stretch>
        </p:blipFill>
        <p:spPr>
          <a:xfrm>
            <a:off x="8933069" y="5099703"/>
            <a:ext cx="2866667" cy="666667"/>
          </a:xfrm>
          <a:prstGeom prst="rect">
            <a:avLst/>
          </a:prstGeom>
        </p:spPr>
      </p:pic>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Change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66945" y="3210050"/>
            <a:ext cx="1325356" cy="1325356"/>
          </a:xfrm>
          <a:prstGeom prst="rect">
            <a:avLst/>
          </a:prstGeom>
        </p:spPr>
      </p:pic>
      <p:cxnSp>
        <p:nvCxnSpPr>
          <p:cNvPr id="6" name="Straight Arrow Connector 5"/>
          <p:cNvCxnSpPr>
            <a:stCxn id="5" idx="3"/>
          </p:cNvCxnSpPr>
          <p:nvPr/>
        </p:nvCxnSpPr>
        <p:spPr>
          <a:xfrm>
            <a:off x="3992301" y="3872728"/>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8" name="Straight Arrow Connector 7"/>
          <p:cNvCxnSpPr/>
          <p:nvPr/>
        </p:nvCxnSpPr>
        <p:spPr>
          <a:xfrm>
            <a:off x="8342031" y="3872728"/>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9" name="Oval 8"/>
          <p:cNvSpPr/>
          <p:nvPr/>
        </p:nvSpPr>
        <p:spPr>
          <a:xfrm>
            <a:off x="4830243" y="310509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Oval 9"/>
          <p:cNvSpPr/>
          <p:nvPr/>
        </p:nvSpPr>
        <p:spPr>
          <a:xfrm>
            <a:off x="9141626" y="310509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1" name="Oval 10"/>
          <p:cNvSpPr/>
          <p:nvPr/>
        </p:nvSpPr>
        <p:spPr>
          <a:xfrm>
            <a:off x="4830243" y="445746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2" name="Straight Arrow Connector 11"/>
          <p:cNvCxnSpPr/>
          <p:nvPr/>
        </p:nvCxnSpPr>
        <p:spPr>
          <a:xfrm flipH="1">
            <a:off x="3992301" y="4195092"/>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3" name="Picture 4" descr="C:\Users\QuangTV\Desktop\databas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678552" y="5596071"/>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p:cNvCxnSpPr/>
          <p:nvPr/>
        </p:nvCxnSpPr>
        <p:spPr>
          <a:xfrm>
            <a:off x="7236636" y="4889506"/>
            <a:ext cx="14170" cy="78324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6" name="Oval 15"/>
          <p:cNvSpPr/>
          <p:nvPr/>
        </p:nvSpPr>
        <p:spPr>
          <a:xfrm>
            <a:off x="7392753" y="505243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7" name="Picture 2" descr="C:\Users\QuangTV\Desktop\server.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07936" y="2877212"/>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Arrow Connector 17"/>
          <p:cNvCxnSpPr/>
          <p:nvPr/>
        </p:nvCxnSpPr>
        <p:spPr>
          <a:xfrm flipH="1">
            <a:off x="8342031" y="4195092"/>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9" name="Oval 18"/>
          <p:cNvSpPr/>
          <p:nvPr/>
        </p:nvSpPr>
        <p:spPr>
          <a:xfrm>
            <a:off x="9137671" y="442469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37" name="Subtitle 1"/>
          <p:cNvSpPr txBox="1">
            <a:spLocks/>
          </p:cNvSpPr>
          <p:nvPr/>
        </p:nvSpPr>
        <p:spPr>
          <a:xfrm>
            <a:off x="10632190" y="6318250"/>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Changing</a:t>
            </a:r>
            <a:endParaRPr lang="en-US" sz="1800" dirty="0">
              <a:latin typeface="Cambria" panose="02040503050406030204" pitchFamily="18" charset="0"/>
            </a:endParaRPr>
          </a:p>
        </p:txBody>
      </p:sp>
      <p:pic>
        <p:nvPicPr>
          <p:cNvPr id="2" name="Picture 1"/>
          <p:cNvPicPr>
            <a:picLocks noChangeAspect="1"/>
          </p:cNvPicPr>
          <p:nvPr/>
        </p:nvPicPr>
        <p:blipFill>
          <a:blip r:embed="rId7"/>
          <a:stretch>
            <a:fillRect/>
          </a:stretch>
        </p:blipFill>
        <p:spPr>
          <a:xfrm>
            <a:off x="2666945" y="909359"/>
            <a:ext cx="2876190" cy="866667"/>
          </a:xfrm>
          <a:prstGeom prst="rect">
            <a:avLst/>
          </a:prstGeom>
        </p:spPr>
      </p:pic>
      <p:pic>
        <p:nvPicPr>
          <p:cNvPr id="40" name="Picture 39"/>
          <p:cNvPicPr>
            <a:picLocks noChangeAspect="1"/>
          </p:cNvPicPr>
          <p:nvPr/>
        </p:nvPicPr>
        <p:blipFill>
          <a:blip r:embed="rId8"/>
          <a:stretch>
            <a:fillRect/>
          </a:stretch>
        </p:blipFill>
        <p:spPr>
          <a:xfrm>
            <a:off x="2689787" y="2412408"/>
            <a:ext cx="1923810" cy="657143"/>
          </a:xfrm>
          <a:prstGeom prst="rect">
            <a:avLst/>
          </a:prstGeom>
        </p:spPr>
      </p:pic>
      <p:pic>
        <p:nvPicPr>
          <p:cNvPr id="23" name="Picture 22"/>
          <p:cNvPicPr>
            <a:picLocks noChangeAspect="1"/>
          </p:cNvPicPr>
          <p:nvPr/>
        </p:nvPicPr>
        <p:blipFill>
          <a:blip r:embed="rId9"/>
          <a:stretch>
            <a:fillRect/>
          </a:stretch>
        </p:blipFill>
        <p:spPr>
          <a:xfrm>
            <a:off x="2657421" y="1774801"/>
            <a:ext cx="2885714" cy="657143"/>
          </a:xfrm>
          <a:prstGeom prst="rect">
            <a:avLst/>
          </a:prstGeom>
        </p:spPr>
      </p:pic>
      <p:pic>
        <p:nvPicPr>
          <p:cNvPr id="24" name="Picture 23"/>
          <p:cNvPicPr>
            <a:picLocks noChangeAspect="1"/>
          </p:cNvPicPr>
          <p:nvPr/>
        </p:nvPicPr>
        <p:blipFill>
          <a:blip r:embed="rId10"/>
          <a:stretch>
            <a:fillRect/>
          </a:stretch>
        </p:blipFill>
        <p:spPr>
          <a:xfrm>
            <a:off x="267144" y="5280555"/>
            <a:ext cx="2866667" cy="876190"/>
          </a:xfrm>
          <a:prstGeom prst="rect">
            <a:avLst/>
          </a:prstGeom>
        </p:spPr>
      </p:pic>
      <p:pic>
        <p:nvPicPr>
          <p:cNvPr id="25" name="Picture 24"/>
          <p:cNvPicPr>
            <a:picLocks noChangeAspect="1"/>
          </p:cNvPicPr>
          <p:nvPr/>
        </p:nvPicPr>
        <p:blipFill>
          <a:blip r:embed="rId11"/>
          <a:stretch>
            <a:fillRect/>
          </a:stretch>
        </p:blipFill>
        <p:spPr>
          <a:xfrm>
            <a:off x="267144" y="6174073"/>
            <a:ext cx="1923810" cy="657143"/>
          </a:xfrm>
          <a:prstGeom prst="rect">
            <a:avLst/>
          </a:prstGeom>
        </p:spPr>
      </p:pic>
      <p:pic>
        <p:nvPicPr>
          <p:cNvPr id="26" name="Picture 25"/>
          <p:cNvPicPr>
            <a:picLocks noChangeAspect="1"/>
          </p:cNvPicPr>
          <p:nvPr/>
        </p:nvPicPr>
        <p:blipFill>
          <a:blip r:embed="rId12"/>
          <a:stretch>
            <a:fillRect/>
          </a:stretch>
        </p:blipFill>
        <p:spPr>
          <a:xfrm>
            <a:off x="283095" y="4413888"/>
            <a:ext cx="2866667" cy="866667"/>
          </a:xfrm>
          <a:prstGeom prst="rect">
            <a:avLst/>
          </a:prstGeom>
        </p:spPr>
      </p:pic>
      <p:sp>
        <p:nvSpPr>
          <p:cNvPr id="49" name="Oval 48"/>
          <p:cNvSpPr/>
          <p:nvPr/>
        </p:nvSpPr>
        <p:spPr>
          <a:xfrm>
            <a:off x="10596156" y="5516770"/>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4328694" y="1290114"/>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Elbow Connector 35"/>
          <p:cNvCxnSpPr>
            <a:stCxn id="41" idx="6"/>
          </p:cNvCxnSpPr>
          <p:nvPr/>
        </p:nvCxnSpPr>
        <p:spPr>
          <a:xfrm>
            <a:off x="5552659" y="1439451"/>
            <a:ext cx="912535" cy="883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cxnSp>
        <p:nvCxnSpPr>
          <p:cNvPr id="53" name="Elbow Connector 52"/>
          <p:cNvCxnSpPr>
            <a:stCxn id="49" idx="4"/>
            <a:endCxn id="37" idx="0"/>
          </p:cNvCxnSpPr>
          <p:nvPr/>
        </p:nvCxnSpPr>
        <p:spPr>
          <a:xfrm rot="5400000">
            <a:off x="10956736" y="6066847"/>
            <a:ext cx="502806" cy="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64" name="Subtitle 1"/>
          <p:cNvSpPr txBox="1">
            <a:spLocks/>
          </p:cNvSpPr>
          <p:nvPr/>
        </p:nvSpPr>
        <p:spPr>
          <a:xfrm>
            <a:off x="6356684" y="1271924"/>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Used</a:t>
            </a:r>
            <a:endParaRPr lang="en-US" sz="1800" dirty="0">
              <a:latin typeface="Cambria" panose="02040503050406030204" pitchFamily="18" charset="0"/>
            </a:endParaRPr>
          </a:p>
        </p:txBody>
      </p:sp>
      <p:sp>
        <p:nvSpPr>
          <p:cNvPr id="65" name="Oval 64"/>
          <p:cNvSpPr/>
          <p:nvPr/>
        </p:nvSpPr>
        <p:spPr>
          <a:xfrm>
            <a:off x="4351536" y="2177642"/>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6" name="Elbow Connector 65"/>
          <p:cNvCxnSpPr/>
          <p:nvPr/>
        </p:nvCxnSpPr>
        <p:spPr>
          <a:xfrm>
            <a:off x="5575501" y="2335160"/>
            <a:ext cx="912535" cy="883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71" name="Subtitle 1"/>
          <p:cNvSpPr txBox="1">
            <a:spLocks/>
          </p:cNvSpPr>
          <p:nvPr/>
        </p:nvSpPr>
        <p:spPr>
          <a:xfrm>
            <a:off x="6379526" y="2167633"/>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endParaRPr lang="en-US" sz="1800" dirty="0">
              <a:latin typeface="Cambria" panose="02040503050406030204" pitchFamily="18" charset="0"/>
            </a:endParaRPr>
          </a:p>
        </p:txBody>
      </p:sp>
      <p:sp>
        <p:nvSpPr>
          <p:cNvPr id="75" name="Rectangle 74"/>
          <p:cNvSpPr/>
          <p:nvPr/>
        </p:nvSpPr>
        <p:spPr>
          <a:xfrm>
            <a:off x="267144" y="6592355"/>
            <a:ext cx="1923810" cy="238861"/>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
        <p:nvSpPr>
          <p:cNvPr id="76" name="Rectangle 75"/>
          <p:cNvSpPr/>
          <p:nvPr/>
        </p:nvSpPr>
        <p:spPr>
          <a:xfrm>
            <a:off x="2657421" y="2828282"/>
            <a:ext cx="1923810" cy="238861"/>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
        <p:nvSpPr>
          <p:cNvPr id="77" name="Oval 76"/>
          <p:cNvSpPr/>
          <p:nvPr/>
        </p:nvSpPr>
        <p:spPr>
          <a:xfrm>
            <a:off x="1913634" y="4780263"/>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8" name="Elbow Connector 77"/>
          <p:cNvCxnSpPr>
            <a:stCxn id="77" idx="6"/>
          </p:cNvCxnSpPr>
          <p:nvPr/>
        </p:nvCxnSpPr>
        <p:spPr>
          <a:xfrm>
            <a:off x="3137599" y="4929600"/>
            <a:ext cx="977748" cy="507095"/>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79" name="Subtitle 1"/>
          <p:cNvSpPr txBox="1">
            <a:spLocks/>
          </p:cNvSpPr>
          <p:nvPr/>
        </p:nvSpPr>
        <p:spPr>
          <a:xfrm>
            <a:off x="4057922" y="5320016"/>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Available</a:t>
            </a:r>
            <a:endParaRPr lang="en-US" sz="1800" dirty="0">
              <a:latin typeface="Cambria" panose="02040503050406030204" pitchFamily="18" charset="0"/>
            </a:endParaRPr>
          </a:p>
        </p:txBody>
      </p:sp>
      <p:sp>
        <p:nvSpPr>
          <p:cNvPr id="80" name="Oval 79"/>
          <p:cNvSpPr/>
          <p:nvPr/>
        </p:nvSpPr>
        <p:spPr>
          <a:xfrm>
            <a:off x="1935220" y="5677774"/>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1" name="Elbow Connector 80"/>
          <p:cNvCxnSpPr/>
          <p:nvPr/>
        </p:nvCxnSpPr>
        <p:spPr>
          <a:xfrm flipV="1">
            <a:off x="3160103" y="5815444"/>
            <a:ext cx="955244" cy="2072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82" name="Subtitle 1"/>
          <p:cNvSpPr txBox="1">
            <a:spLocks/>
          </p:cNvSpPr>
          <p:nvPr/>
        </p:nvSpPr>
        <p:spPr>
          <a:xfrm>
            <a:off x="3815205" y="5690653"/>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Old</a:t>
            </a:r>
            <a:endParaRPr lang="en-US" sz="1800" dirty="0">
              <a:latin typeface="Cambria" panose="02040503050406030204" pitchFamily="18" charset="0"/>
            </a:endParaRPr>
          </a:p>
        </p:txBody>
      </p:sp>
      <p:grpSp>
        <p:nvGrpSpPr>
          <p:cNvPr id="42" name="Group 41"/>
          <p:cNvGrpSpPr/>
          <p:nvPr/>
        </p:nvGrpSpPr>
        <p:grpSpPr>
          <a:xfrm>
            <a:off x="10596156" y="3366159"/>
            <a:ext cx="1374906" cy="1047729"/>
            <a:chOff x="721184" y="2106002"/>
            <a:chExt cx="1554952" cy="1295025"/>
          </a:xfrm>
        </p:grpSpPr>
        <p:pic>
          <p:nvPicPr>
            <p:cNvPr id="43" name="Picture 42"/>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44" name="Picture 43"/>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45" name="Picture 44"/>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176068147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Return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6945" y="2664643"/>
            <a:ext cx="1325356" cy="1325356"/>
          </a:xfrm>
          <a:prstGeom prst="rect">
            <a:avLst/>
          </a:prstGeom>
        </p:spPr>
      </p:pic>
      <p:cxnSp>
        <p:nvCxnSpPr>
          <p:cNvPr id="18" name="Straight Arrow Connector 17"/>
          <p:cNvCxnSpPr>
            <a:stCxn id="17" idx="3"/>
          </p:cNvCxnSpPr>
          <p:nvPr/>
        </p:nvCxnSpPr>
        <p:spPr>
          <a:xfrm>
            <a:off x="3992301" y="332732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20" name="Straight Arrow Connector 19"/>
          <p:cNvCxnSpPr/>
          <p:nvPr/>
        </p:nvCxnSpPr>
        <p:spPr>
          <a:xfrm>
            <a:off x="8342031" y="332732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1" name="Oval 20"/>
          <p:cNvSpPr/>
          <p:nvPr/>
        </p:nvSpPr>
        <p:spPr>
          <a:xfrm>
            <a:off x="4830243" y="255968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22" name="Oval 21"/>
          <p:cNvSpPr/>
          <p:nvPr/>
        </p:nvSpPr>
        <p:spPr>
          <a:xfrm>
            <a:off x="9141626" y="255968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23" name="Oval 22"/>
          <p:cNvSpPr/>
          <p:nvPr/>
        </p:nvSpPr>
        <p:spPr>
          <a:xfrm>
            <a:off x="4830243" y="3912060"/>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24" name="Straight Arrow Connector 23"/>
          <p:cNvCxnSpPr/>
          <p:nvPr/>
        </p:nvCxnSpPr>
        <p:spPr>
          <a:xfrm flipH="1">
            <a:off x="3992301" y="3817112"/>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5"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7036" y="523097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26" name="Straight Arrow Connector 25"/>
          <p:cNvCxnSpPr/>
          <p:nvPr/>
        </p:nvCxnSpPr>
        <p:spPr>
          <a:xfrm>
            <a:off x="7236636" y="432283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7" name="Oval 26"/>
          <p:cNvSpPr/>
          <p:nvPr/>
        </p:nvSpPr>
        <p:spPr>
          <a:xfrm>
            <a:off x="7392753" y="450702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28" name="Picture 2" descr="C:\Users\QuangTV\Desktop\serve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7936" y="2331805"/>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29" name="Straight Arrow Connector 28"/>
          <p:cNvCxnSpPr/>
          <p:nvPr/>
        </p:nvCxnSpPr>
        <p:spPr>
          <a:xfrm flipH="1">
            <a:off x="8342032" y="3781293"/>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30" name="Oval 29"/>
          <p:cNvSpPr/>
          <p:nvPr/>
        </p:nvSpPr>
        <p:spPr>
          <a:xfrm>
            <a:off x="9137671" y="3879291"/>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pic>
        <p:nvPicPr>
          <p:cNvPr id="2" name="Picture 1"/>
          <p:cNvPicPr>
            <a:picLocks noChangeAspect="1"/>
          </p:cNvPicPr>
          <p:nvPr/>
        </p:nvPicPr>
        <p:blipFill>
          <a:blip r:embed="rId6"/>
          <a:stretch>
            <a:fillRect/>
          </a:stretch>
        </p:blipFill>
        <p:spPr>
          <a:xfrm>
            <a:off x="2666945" y="897045"/>
            <a:ext cx="2857143" cy="657143"/>
          </a:xfrm>
          <a:prstGeom prst="rect">
            <a:avLst/>
          </a:prstGeom>
        </p:spPr>
      </p:pic>
      <p:pic>
        <p:nvPicPr>
          <p:cNvPr id="3" name="Picture 2"/>
          <p:cNvPicPr>
            <a:picLocks noChangeAspect="1"/>
          </p:cNvPicPr>
          <p:nvPr/>
        </p:nvPicPr>
        <p:blipFill>
          <a:blip r:embed="rId7"/>
          <a:stretch>
            <a:fillRect/>
          </a:stretch>
        </p:blipFill>
        <p:spPr>
          <a:xfrm>
            <a:off x="2647898" y="1550199"/>
            <a:ext cx="2876190" cy="666667"/>
          </a:xfrm>
          <a:prstGeom prst="rect">
            <a:avLst/>
          </a:prstGeom>
        </p:spPr>
      </p:pic>
      <p:sp>
        <p:nvSpPr>
          <p:cNvPr id="34" name="Oval 33"/>
          <p:cNvSpPr/>
          <p:nvPr/>
        </p:nvSpPr>
        <p:spPr>
          <a:xfrm>
            <a:off x="4327950" y="128477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Elbow Connector 34"/>
          <p:cNvCxnSpPr/>
          <p:nvPr/>
        </p:nvCxnSpPr>
        <p:spPr>
          <a:xfrm flipV="1">
            <a:off x="5552833" y="1422446"/>
            <a:ext cx="955244" cy="2072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36" name="Subtitle 1"/>
          <p:cNvSpPr txBox="1">
            <a:spLocks/>
          </p:cNvSpPr>
          <p:nvPr/>
        </p:nvSpPr>
        <p:spPr>
          <a:xfrm>
            <a:off x="6207935" y="1297655"/>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Used</a:t>
            </a:r>
            <a:endParaRPr lang="en-US" sz="1800" dirty="0">
              <a:latin typeface="Cambria" panose="02040503050406030204" pitchFamily="18" charset="0"/>
            </a:endParaRPr>
          </a:p>
        </p:txBody>
      </p:sp>
      <p:sp>
        <p:nvSpPr>
          <p:cNvPr id="40" name="Oval 39"/>
          <p:cNvSpPr/>
          <p:nvPr/>
        </p:nvSpPr>
        <p:spPr>
          <a:xfrm>
            <a:off x="4344512" y="1932198"/>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Elbow Connector 40"/>
          <p:cNvCxnSpPr/>
          <p:nvPr/>
        </p:nvCxnSpPr>
        <p:spPr>
          <a:xfrm flipV="1">
            <a:off x="5569395" y="2069868"/>
            <a:ext cx="955244" cy="2072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2" name="Subtitle 1"/>
          <p:cNvSpPr txBox="1">
            <a:spLocks/>
          </p:cNvSpPr>
          <p:nvPr/>
        </p:nvSpPr>
        <p:spPr>
          <a:xfrm>
            <a:off x="6224497" y="1945077"/>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endParaRPr lang="en-US" sz="1800" dirty="0">
              <a:latin typeface="Cambria" panose="02040503050406030204" pitchFamily="18" charset="0"/>
            </a:endParaRPr>
          </a:p>
        </p:txBody>
      </p:sp>
      <p:grpSp>
        <p:nvGrpSpPr>
          <p:cNvPr id="49" name="Group 48"/>
          <p:cNvGrpSpPr/>
          <p:nvPr/>
        </p:nvGrpSpPr>
        <p:grpSpPr>
          <a:xfrm>
            <a:off x="10634361" y="2766142"/>
            <a:ext cx="1374906" cy="1047729"/>
            <a:chOff x="721184" y="2106002"/>
            <a:chExt cx="1554952" cy="1295025"/>
          </a:xfrm>
        </p:grpSpPr>
        <p:pic>
          <p:nvPicPr>
            <p:cNvPr id="50" name="Picture 4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51" name="Picture 5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52" name="Picture 5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123704229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Return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6945" y="2664643"/>
            <a:ext cx="1325356" cy="1325356"/>
          </a:xfrm>
          <a:prstGeom prst="rect">
            <a:avLst/>
          </a:prstGeom>
        </p:spPr>
      </p:pic>
      <p:cxnSp>
        <p:nvCxnSpPr>
          <p:cNvPr id="18" name="Straight Arrow Connector 17"/>
          <p:cNvCxnSpPr>
            <a:stCxn id="17" idx="3"/>
          </p:cNvCxnSpPr>
          <p:nvPr/>
        </p:nvCxnSpPr>
        <p:spPr>
          <a:xfrm>
            <a:off x="3992301" y="332732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20" name="Straight Arrow Connector 19"/>
          <p:cNvCxnSpPr/>
          <p:nvPr/>
        </p:nvCxnSpPr>
        <p:spPr>
          <a:xfrm>
            <a:off x="8342031" y="332732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1" name="Oval 20"/>
          <p:cNvSpPr/>
          <p:nvPr/>
        </p:nvSpPr>
        <p:spPr>
          <a:xfrm>
            <a:off x="4830243" y="255968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22" name="Oval 21"/>
          <p:cNvSpPr/>
          <p:nvPr/>
        </p:nvSpPr>
        <p:spPr>
          <a:xfrm>
            <a:off x="9141626" y="255968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23" name="Oval 22"/>
          <p:cNvSpPr/>
          <p:nvPr/>
        </p:nvSpPr>
        <p:spPr>
          <a:xfrm>
            <a:off x="4830243" y="3912060"/>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24" name="Straight Arrow Connector 23"/>
          <p:cNvCxnSpPr/>
          <p:nvPr/>
        </p:nvCxnSpPr>
        <p:spPr>
          <a:xfrm flipH="1">
            <a:off x="3992301" y="3817112"/>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5"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7036" y="523097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26" name="Straight Arrow Connector 25"/>
          <p:cNvCxnSpPr/>
          <p:nvPr/>
        </p:nvCxnSpPr>
        <p:spPr>
          <a:xfrm>
            <a:off x="7236636" y="432283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7" name="Oval 26"/>
          <p:cNvSpPr/>
          <p:nvPr/>
        </p:nvSpPr>
        <p:spPr>
          <a:xfrm>
            <a:off x="7392753" y="450702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28" name="Picture 2" descr="C:\Users\QuangTV\Desktop\serve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7936" y="2331805"/>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29" name="Straight Arrow Connector 28"/>
          <p:cNvCxnSpPr/>
          <p:nvPr/>
        </p:nvCxnSpPr>
        <p:spPr>
          <a:xfrm flipH="1">
            <a:off x="8342032" y="3781293"/>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30" name="Oval 29"/>
          <p:cNvSpPr/>
          <p:nvPr/>
        </p:nvSpPr>
        <p:spPr>
          <a:xfrm>
            <a:off x="9137671" y="3879291"/>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pic>
        <p:nvPicPr>
          <p:cNvPr id="2" name="Picture 1"/>
          <p:cNvPicPr>
            <a:picLocks noChangeAspect="1"/>
          </p:cNvPicPr>
          <p:nvPr/>
        </p:nvPicPr>
        <p:blipFill>
          <a:blip r:embed="rId6"/>
          <a:stretch>
            <a:fillRect/>
          </a:stretch>
        </p:blipFill>
        <p:spPr>
          <a:xfrm>
            <a:off x="2666945" y="897045"/>
            <a:ext cx="2857143" cy="657143"/>
          </a:xfrm>
          <a:prstGeom prst="rect">
            <a:avLst/>
          </a:prstGeom>
        </p:spPr>
      </p:pic>
      <p:pic>
        <p:nvPicPr>
          <p:cNvPr id="3" name="Picture 2"/>
          <p:cNvPicPr>
            <a:picLocks noChangeAspect="1"/>
          </p:cNvPicPr>
          <p:nvPr/>
        </p:nvPicPr>
        <p:blipFill>
          <a:blip r:embed="rId7"/>
          <a:stretch>
            <a:fillRect/>
          </a:stretch>
        </p:blipFill>
        <p:spPr>
          <a:xfrm>
            <a:off x="2647898" y="1550199"/>
            <a:ext cx="2876190" cy="666667"/>
          </a:xfrm>
          <a:prstGeom prst="rect">
            <a:avLst/>
          </a:prstGeom>
        </p:spPr>
      </p:pic>
      <p:pic>
        <p:nvPicPr>
          <p:cNvPr id="31" name="Picture 30"/>
          <p:cNvPicPr>
            <a:picLocks noChangeAspect="1"/>
          </p:cNvPicPr>
          <p:nvPr/>
        </p:nvPicPr>
        <p:blipFill>
          <a:blip r:embed="rId8"/>
          <a:stretch>
            <a:fillRect/>
          </a:stretch>
        </p:blipFill>
        <p:spPr>
          <a:xfrm>
            <a:off x="8745269" y="5035841"/>
            <a:ext cx="2866667" cy="647619"/>
          </a:xfrm>
          <a:prstGeom prst="rect">
            <a:avLst/>
          </a:prstGeom>
        </p:spPr>
      </p:pic>
      <p:sp>
        <p:nvSpPr>
          <p:cNvPr id="34" name="Oval 33"/>
          <p:cNvSpPr/>
          <p:nvPr/>
        </p:nvSpPr>
        <p:spPr>
          <a:xfrm>
            <a:off x="4327950" y="128477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Elbow Connector 34"/>
          <p:cNvCxnSpPr/>
          <p:nvPr/>
        </p:nvCxnSpPr>
        <p:spPr>
          <a:xfrm flipV="1">
            <a:off x="5552833" y="1422446"/>
            <a:ext cx="955244" cy="2072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36" name="Subtitle 1"/>
          <p:cNvSpPr txBox="1">
            <a:spLocks/>
          </p:cNvSpPr>
          <p:nvPr/>
        </p:nvSpPr>
        <p:spPr>
          <a:xfrm>
            <a:off x="6207935" y="1297655"/>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Used</a:t>
            </a:r>
            <a:endParaRPr lang="en-US" sz="1800" dirty="0">
              <a:latin typeface="Cambria" panose="02040503050406030204" pitchFamily="18" charset="0"/>
            </a:endParaRPr>
          </a:p>
        </p:txBody>
      </p:sp>
      <p:sp>
        <p:nvSpPr>
          <p:cNvPr id="40" name="Oval 39"/>
          <p:cNvSpPr/>
          <p:nvPr/>
        </p:nvSpPr>
        <p:spPr>
          <a:xfrm>
            <a:off x="4344512" y="1932198"/>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Elbow Connector 40"/>
          <p:cNvCxnSpPr/>
          <p:nvPr/>
        </p:nvCxnSpPr>
        <p:spPr>
          <a:xfrm flipV="1">
            <a:off x="5569395" y="2069868"/>
            <a:ext cx="955244" cy="2072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2" name="Subtitle 1"/>
          <p:cNvSpPr txBox="1">
            <a:spLocks/>
          </p:cNvSpPr>
          <p:nvPr/>
        </p:nvSpPr>
        <p:spPr>
          <a:xfrm>
            <a:off x="6224497" y="1945077"/>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endParaRPr lang="en-US" sz="1800" dirty="0">
              <a:latin typeface="Cambria" panose="02040503050406030204" pitchFamily="18" charset="0"/>
            </a:endParaRPr>
          </a:p>
        </p:txBody>
      </p:sp>
      <p:sp>
        <p:nvSpPr>
          <p:cNvPr id="46" name="Subtitle 1"/>
          <p:cNvSpPr txBox="1">
            <a:spLocks/>
          </p:cNvSpPr>
          <p:nvPr/>
        </p:nvSpPr>
        <p:spPr>
          <a:xfrm>
            <a:off x="10400368" y="6215218"/>
            <a:ext cx="1355212"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Returning</a:t>
            </a:r>
            <a:endParaRPr lang="en-US" sz="1800" dirty="0">
              <a:latin typeface="Cambria" panose="02040503050406030204" pitchFamily="18" charset="0"/>
            </a:endParaRPr>
          </a:p>
        </p:txBody>
      </p:sp>
      <p:sp>
        <p:nvSpPr>
          <p:cNvPr id="47" name="Oval 46"/>
          <p:cNvSpPr/>
          <p:nvPr/>
        </p:nvSpPr>
        <p:spPr>
          <a:xfrm>
            <a:off x="10467366" y="5413738"/>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Elbow Connector 47"/>
          <p:cNvCxnSpPr>
            <a:stCxn id="47" idx="4"/>
            <a:endCxn id="46" idx="0"/>
          </p:cNvCxnSpPr>
          <p:nvPr/>
        </p:nvCxnSpPr>
        <p:spPr>
          <a:xfrm rot="5400000">
            <a:off x="10827259" y="5963128"/>
            <a:ext cx="502806" cy="1375"/>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10634361" y="2766142"/>
            <a:ext cx="1374906" cy="1047729"/>
            <a:chOff x="721184" y="2106002"/>
            <a:chExt cx="1554952" cy="1295025"/>
          </a:xfrm>
        </p:grpSpPr>
        <p:pic>
          <p:nvPicPr>
            <p:cNvPr id="50" name="Picture 4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51" name="Picture 5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52" name="Picture 51"/>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205203847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Return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6945" y="2664643"/>
            <a:ext cx="1325356" cy="1325356"/>
          </a:xfrm>
          <a:prstGeom prst="rect">
            <a:avLst/>
          </a:prstGeom>
        </p:spPr>
      </p:pic>
      <p:cxnSp>
        <p:nvCxnSpPr>
          <p:cNvPr id="18" name="Straight Arrow Connector 17"/>
          <p:cNvCxnSpPr>
            <a:stCxn id="17" idx="3"/>
          </p:cNvCxnSpPr>
          <p:nvPr/>
        </p:nvCxnSpPr>
        <p:spPr>
          <a:xfrm>
            <a:off x="3992301" y="332732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20" name="Straight Arrow Connector 19"/>
          <p:cNvCxnSpPr/>
          <p:nvPr/>
        </p:nvCxnSpPr>
        <p:spPr>
          <a:xfrm>
            <a:off x="8342031" y="332732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1" name="Oval 20"/>
          <p:cNvSpPr/>
          <p:nvPr/>
        </p:nvSpPr>
        <p:spPr>
          <a:xfrm>
            <a:off x="4830243" y="255968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22" name="Oval 21"/>
          <p:cNvSpPr/>
          <p:nvPr/>
        </p:nvSpPr>
        <p:spPr>
          <a:xfrm>
            <a:off x="9141626" y="255968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23" name="Oval 22"/>
          <p:cNvSpPr/>
          <p:nvPr/>
        </p:nvSpPr>
        <p:spPr>
          <a:xfrm>
            <a:off x="4830243" y="3912060"/>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24" name="Straight Arrow Connector 23"/>
          <p:cNvCxnSpPr/>
          <p:nvPr/>
        </p:nvCxnSpPr>
        <p:spPr>
          <a:xfrm flipH="1">
            <a:off x="3992301" y="3817112"/>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5"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7036" y="523097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26" name="Straight Arrow Connector 25"/>
          <p:cNvCxnSpPr/>
          <p:nvPr/>
        </p:nvCxnSpPr>
        <p:spPr>
          <a:xfrm>
            <a:off x="7236636" y="432283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7" name="Oval 26"/>
          <p:cNvSpPr/>
          <p:nvPr/>
        </p:nvSpPr>
        <p:spPr>
          <a:xfrm>
            <a:off x="7392753" y="450702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28" name="Picture 2" descr="C:\Users\QuangTV\Desktop\serve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7936" y="2331805"/>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29" name="Straight Arrow Connector 28"/>
          <p:cNvCxnSpPr/>
          <p:nvPr/>
        </p:nvCxnSpPr>
        <p:spPr>
          <a:xfrm flipH="1">
            <a:off x="8342032" y="3781293"/>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30" name="Oval 29"/>
          <p:cNvSpPr/>
          <p:nvPr/>
        </p:nvSpPr>
        <p:spPr>
          <a:xfrm>
            <a:off x="9137671" y="3879291"/>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pic>
        <p:nvPicPr>
          <p:cNvPr id="2" name="Picture 1"/>
          <p:cNvPicPr>
            <a:picLocks noChangeAspect="1"/>
          </p:cNvPicPr>
          <p:nvPr/>
        </p:nvPicPr>
        <p:blipFill>
          <a:blip r:embed="rId6"/>
          <a:stretch>
            <a:fillRect/>
          </a:stretch>
        </p:blipFill>
        <p:spPr>
          <a:xfrm>
            <a:off x="2666945" y="897045"/>
            <a:ext cx="2857143" cy="657143"/>
          </a:xfrm>
          <a:prstGeom prst="rect">
            <a:avLst/>
          </a:prstGeom>
        </p:spPr>
      </p:pic>
      <p:pic>
        <p:nvPicPr>
          <p:cNvPr id="3" name="Picture 2"/>
          <p:cNvPicPr>
            <a:picLocks noChangeAspect="1"/>
          </p:cNvPicPr>
          <p:nvPr/>
        </p:nvPicPr>
        <p:blipFill>
          <a:blip r:embed="rId7"/>
          <a:stretch>
            <a:fillRect/>
          </a:stretch>
        </p:blipFill>
        <p:spPr>
          <a:xfrm>
            <a:off x="2647898" y="1550199"/>
            <a:ext cx="2876190" cy="666667"/>
          </a:xfrm>
          <a:prstGeom prst="rect">
            <a:avLst/>
          </a:prstGeom>
        </p:spPr>
      </p:pic>
      <p:pic>
        <p:nvPicPr>
          <p:cNvPr id="31" name="Picture 30"/>
          <p:cNvPicPr>
            <a:picLocks noChangeAspect="1"/>
          </p:cNvPicPr>
          <p:nvPr/>
        </p:nvPicPr>
        <p:blipFill>
          <a:blip r:embed="rId8"/>
          <a:stretch>
            <a:fillRect/>
          </a:stretch>
        </p:blipFill>
        <p:spPr>
          <a:xfrm>
            <a:off x="8745269" y="5035841"/>
            <a:ext cx="2866667" cy="647619"/>
          </a:xfrm>
          <a:prstGeom prst="rect">
            <a:avLst/>
          </a:prstGeom>
        </p:spPr>
      </p:pic>
      <p:pic>
        <p:nvPicPr>
          <p:cNvPr id="32" name="Picture 31"/>
          <p:cNvPicPr>
            <a:picLocks noChangeAspect="1"/>
          </p:cNvPicPr>
          <p:nvPr/>
        </p:nvPicPr>
        <p:blipFill>
          <a:blip r:embed="rId9"/>
          <a:stretch>
            <a:fillRect/>
          </a:stretch>
        </p:blipFill>
        <p:spPr>
          <a:xfrm>
            <a:off x="462956" y="5618770"/>
            <a:ext cx="2866667" cy="647619"/>
          </a:xfrm>
          <a:prstGeom prst="rect">
            <a:avLst/>
          </a:prstGeom>
        </p:spPr>
      </p:pic>
      <p:pic>
        <p:nvPicPr>
          <p:cNvPr id="33" name="Picture 32"/>
          <p:cNvPicPr>
            <a:picLocks noChangeAspect="1"/>
          </p:cNvPicPr>
          <p:nvPr/>
        </p:nvPicPr>
        <p:blipFill>
          <a:blip r:embed="rId10"/>
          <a:stretch>
            <a:fillRect/>
          </a:stretch>
        </p:blipFill>
        <p:spPr>
          <a:xfrm>
            <a:off x="453433" y="4622263"/>
            <a:ext cx="2876190" cy="657143"/>
          </a:xfrm>
          <a:prstGeom prst="rect">
            <a:avLst/>
          </a:prstGeom>
        </p:spPr>
      </p:pic>
      <p:sp>
        <p:nvSpPr>
          <p:cNvPr id="34" name="Oval 33"/>
          <p:cNvSpPr/>
          <p:nvPr/>
        </p:nvSpPr>
        <p:spPr>
          <a:xfrm>
            <a:off x="4327950" y="128477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Elbow Connector 34"/>
          <p:cNvCxnSpPr/>
          <p:nvPr/>
        </p:nvCxnSpPr>
        <p:spPr>
          <a:xfrm flipV="1">
            <a:off x="5552833" y="1422446"/>
            <a:ext cx="955244" cy="2072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36" name="Subtitle 1"/>
          <p:cNvSpPr txBox="1">
            <a:spLocks/>
          </p:cNvSpPr>
          <p:nvPr/>
        </p:nvSpPr>
        <p:spPr>
          <a:xfrm>
            <a:off x="6207935" y="1297655"/>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Used</a:t>
            </a:r>
            <a:endParaRPr lang="en-US" sz="1800" dirty="0">
              <a:latin typeface="Cambria" panose="02040503050406030204" pitchFamily="18" charset="0"/>
            </a:endParaRPr>
          </a:p>
        </p:txBody>
      </p:sp>
      <p:sp>
        <p:nvSpPr>
          <p:cNvPr id="37" name="Oval 36"/>
          <p:cNvSpPr/>
          <p:nvPr/>
        </p:nvSpPr>
        <p:spPr>
          <a:xfrm>
            <a:off x="2164385" y="5010301"/>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Elbow Connector 37"/>
          <p:cNvCxnSpPr/>
          <p:nvPr/>
        </p:nvCxnSpPr>
        <p:spPr>
          <a:xfrm flipV="1">
            <a:off x="3389268" y="5147971"/>
            <a:ext cx="955244" cy="2072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39" name="Subtitle 1"/>
          <p:cNvSpPr txBox="1">
            <a:spLocks/>
          </p:cNvSpPr>
          <p:nvPr/>
        </p:nvSpPr>
        <p:spPr>
          <a:xfrm>
            <a:off x="4044370" y="5023180"/>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Available</a:t>
            </a:r>
            <a:endParaRPr lang="en-US" sz="1800" dirty="0">
              <a:latin typeface="Cambria" panose="02040503050406030204" pitchFamily="18" charset="0"/>
            </a:endParaRPr>
          </a:p>
        </p:txBody>
      </p:sp>
      <p:sp>
        <p:nvSpPr>
          <p:cNvPr id="40" name="Oval 39"/>
          <p:cNvSpPr/>
          <p:nvPr/>
        </p:nvSpPr>
        <p:spPr>
          <a:xfrm>
            <a:off x="4344512" y="1932198"/>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Elbow Connector 40"/>
          <p:cNvCxnSpPr/>
          <p:nvPr/>
        </p:nvCxnSpPr>
        <p:spPr>
          <a:xfrm flipV="1">
            <a:off x="5569395" y="2069868"/>
            <a:ext cx="955244" cy="2072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2" name="Subtitle 1"/>
          <p:cNvSpPr txBox="1">
            <a:spLocks/>
          </p:cNvSpPr>
          <p:nvPr/>
        </p:nvSpPr>
        <p:spPr>
          <a:xfrm>
            <a:off x="6224497" y="1945077"/>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endParaRPr lang="en-US" sz="1800" dirty="0">
              <a:latin typeface="Cambria" panose="02040503050406030204" pitchFamily="18" charset="0"/>
            </a:endParaRPr>
          </a:p>
        </p:txBody>
      </p:sp>
      <p:sp>
        <p:nvSpPr>
          <p:cNvPr id="43" name="Oval 42"/>
          <p:cNvSpPr/>
          <p:nvPr/>
        </p:nvSpPr>
        <p:spPr>
          <a:xfrm>
            <a:off x="2154163" y="6011603"/>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Elbow Connector 43"/>
          <p:cNvCxnSpPr/>
          <p:nvPr/>
        </p:nvCxnSpPr>
        <p:spPr>
          <a:xfrm flipV="1">
            <a:off x="3379046" y="6149273"/>
            <a:ext cx="955244" cy="2072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5" name="Subtitle 1"/>
          <p:cNvSpPr txBox="1">
            <a:spLocks/>
          </p:cNvSpPr>
          <p:nvPr/>
        </p:nvSpPr>
        <p:spPr>
          <a:xfrm>
            <a:off x="4034148" y="6024482"/>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Old</a:t>
            </a:r>
            <a:endParaRPr lang="en-US" sz="1800" dirty="0">
              <a:latin typeface="Cambria" panose="02040503050406030204" pitchFamily="18" charset="0"/>
            </a:endParaRPr>
          </a:p>
        </p:txBody>
      </p:sp>
      <p:sp>
        <p:nvSpPr>
          <p:cNvPr id="46" name="Subtitle 1"/>
          <p:cNvSpPr txBox="1">
            <a:spLocks/>
          </p:cNvSpPr>
          <p:nvPr/>
        </p:nvSpPr>
        <p:spPr>
          <a:xfrm>
            <a:off x="10400368" y="6215218"/>
            <a:ext cx="1355212"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Returning</a:t>
            </a:r>
            <a:endParaRPr lang="en-US" sz="1800" dirty="0">
              <a:latin typeface="Cambria" panose="02040503050406030204" pitchFamily="18" charset="0"/>
            </a:endParaRPr>
          </a:p>
        </p:txBody>
      </p:sp>
      <p:sp>
        <p:nvSpPr>
          <p:cNvPr id="47" name="Oval 46"/>
          <p:cNvSpPr/>
          <p:nvPr/>
        </p:nvSpPr>
        <p:spPr>
          <a:xfrm>
            <a:off x="10467366" y="5413738"/>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Elbow Connector 47"/>
          <p:cNvCxnSpPr>
            <a:stCxn id="47" idx="4"/>
            <a:endCxn id="46" idx="0"/>
          </p:cNvCxnSpPr>
          <p:nvPr/>
        </p:nvCxnSpPr>
        <p:spPr>
          <a:xfrm rot="5400000">
            <a:off x="10827259" y="5963128"/>
            <a:ext cx="502806" cy="1375"/>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10634361" y="2766142"/>
            <a:ext cx="1374906" cy="1047729"/>
            <a:chOff x="721184" y="2106002"/>
            <a:chExt cx="1554952" cy="1295025"/>
          </a:xfrm>
        </p:grpSpPr>
        <p:pic>
          <p:nvPicPr>
            <p:cNvPr id="50" name="Picture 49"/>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51" name="Picture 50"/>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52" name="Picture 51"/>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155179981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Return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2"/>
          <a:stretch>
            <a:fillRect/>
          </a:stretch>
        </p:blipFill>
        <p:spPr>
          <a:xfrm>
            <a:off x="3025875" y="2076321"/>
            <a:ext cx="7685714" cy="4009524"/>
          </a:xfrm>
          <a:prstGeom prst="rect">
            <a:avLst/>
          </a:prstGeom>
        </p:spPr>
      </p:pic>
      <p:sp>
        <p:nvSpPr>
          <p:cNvPr id="50" name="Rectangle 49"/>
          <p:cNvSpPr/>
          <p:nvPr/>
        </p:nvSpPr>
        <p:spPr>
          <a:xfrm>
            <a:off x="4172189" y="4366797"/>
            <a:ext cx="6728040" cy="524517"/>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
        <p:nvSpPr>
          <p:cNvPr id="51" name="Subtitle 1"/>
          <p:cNvSpPr txBox="1">
            <a:spLocks/>
          </p:cNvSpPr>
          <p:nvPr/>
        </p:nvSpPr>
        <p:spPr>
          <a:xfrm>
            <a:off x="5003249" y="1239599"/>
            <a:ext cx="3415036" cy="55134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smtClean="0">
                <a:effectLst>
                  <a:outerShdw blurRad="38100" dist="38100" dir="2700000" algn="tl">
                    <a:srgbClr val="000000">
                      <a:alpha val="43137"/>
                    </a:srgbClr>
                  </a:outerShdw>
                </a:effectLst>
                <a:latin typeface="Cambria" panose="02040503050406030204" pitchFamily="18" charset="0"/>
              </a:rPr>
              <a:t>Return Default IP</a:t>
            </a:r>
            <a:endParaRPr lang="en-US" b="1" dirty="0">
              <a:effectLst>
                <a:outerShdw blurRad="38100" dist="38100" dir="2700000" algn="tl">
                  <a:srgbClr val="000000">
                    <a:alpha val="43137"/>
                  </a:srgbClr>
                </a:outerShdw>
              </a:effectLst>
              <a:latin typeface="Cambria" panose="02040503050406030204" pitchFamily="18" charset="0"/>
            </a:endParaRPr>
          </a:p>
        </p:txBody>
      </p:sp>
      <p:sp>
        <p:nvSpPr>
          <p:cNvPr id="52" name="Rectangle 51"/>
          <p:cNvSpPr/>
          <p:nvPr/>
        </p:nvSpPr>
        <p:spPr>
          <a:xfrm>
            <a:off x="4803561" y="1213783"/>
            <a:ext cx="3614724" cy="524517"/>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Tree>
    <p:extLst>
      <p:ext uri="{BB962C8B-B14F-4D97-AF65-F5344CB8AC3E}">
        <p14:creationId xmlns:p14="http://schemas.microsoft.com/office/powerpoint/2010/main" val="13056738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Return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6" name="Picture 5"/>
          <p:cNvPicPr>
            <a:picLocks noChangeAspect="1"/>
          </p:cNvPicPr>
          <p:nvPr/>
        </p:nvPicPr>
        <p:blipFill>
          <a:blip r:embed="rId2"/>
          <a:stretch>
            <a:fillRect/>
          </a:stretch>
        </p:blipFill>
        <p:spPr>
          <a:xfrm>
            <a:off x="3025875" y="2153799"/>
            <a:ext cx="7752381" cy="4009524"/>
          </a:xfrm>
          <a:prstGeom prst="rect">
            <a:avLst/>
          </a:prstGeom>
        </p:spPr>
      </p:pic>
      <p:sp>
        <p:nvSpPr>
          <p:cNvPr id="7" name="Rectangle 6"/>
          <p:cNvSpPr/>
          <p:nvPr/>
        </p:nvSpPr>
        <p:spPr>
          <a:xfrm>
            <a:off x="4209143" y="3699138"/>
            <a:ext cx="6569113" cy="1366347"/>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
        <p:nvSpPr>
          <p:cNvPr id="10" name="Subtitle 1"/>
          <p:cNvSpPr txBox="1">
            <a:spLocks/>
          </p:cNvSpPr>
          <p:nvPr/>
        </p:nvSpPr>
        <p:spPr>
          <a:xfrm>
            <a:off x="5003249" y="1239599"/>
            <a:ext cx="3415036" cy="55134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smtClean="0">
                <a:effectLst>
                  <a:outerShdw blurRad="38100" dist="38100" dir="2700000" algn="tl">
                    <a:srgbClr val="000000">
                      <a:alpha val="43137"/>
                    </a:srgbClr>
                  </a:outerShdw>
                </a:effectLst>
                <a:latin typeface="Cambria" panose="02040503050406030204" pitchFamily="18" charset="0"/>
              </a:rPr>
              <a:t>Return Default IP</a:t>
            </a:r>
            <a:endParaRPr lang="en-US" b="1" dirty="0">
              <a:effectLst>
                <a:outerShdw blurRad="38100" dist="38100" dir="2700000" algn="tl">
                  <a:srgbClr val="000000">
                    <a:alpha val="43137"/>
                  </a:srgbClr>
                </a:outerShdw>
              </a:effectLst>
              <a:latin typeface="Cambria" panose="02040503050406030204" pitchFamily="18" charset="0"/>
            </a:endParaRPr>
          </a:p>
        </p:txBody>
      </p:sp>
      <p:sp>
        <p:nvSpPr>
          <p:cNvPr id="11" name="Rectangle 10"/>
          <p:cNvSpPr/>
          <p:nvPr/>
        </p:nvSpPr>
        <p:spPr>
          <a:xfrm>
            <a:off x="4803561" y="1213783"/>
            <a:ext cx="3614724" cy="524517"/>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Tree>
    <p:extLst>
      <p:ext uri="{BB962C8B-B14F-4D97-AF65-F5344CB8AC3E}">
        <p14:creationId xmlns:p14="http://schemas.microsoft.com/office/powerpoint/2010/main" val="122343089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Block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2" name="Picture 1"/>
          <p:cNvPicPr>
            <a:picLocks noChangeAspect="1"/>
          </p:cNvPicPr>
          <p:nvPr/>
        </p:nvPicPr>
        <p:blipFill>
          <a:blip r:embed="rId2"/>
          <a:stretch>
            <a:fillRect/>
          </a:stretch>
        </p:blipFill>
        <p:spPr>
          <a:xfrm>
            <a:off x="2474248" y="1911467"/>
            <a:ext cx="7504762" cy="2104762"/>
          </a:xfrm>
          <a:prstGeom prst="rect">
            <a:avLst/>
          </a:prstGeom>
        </p:spPr>
      </p:pic>
      <p:pic>
        <p:nvPicPr>
          <p:cNvPr id="3" name="Picture 2"/>
          <p:cNvPicPr>
            <a:picLocks noChangeAspect="1"/>
          </p:cNvPicPr>
          <p:nvPr/>
        </p:nvPicPr>
        <p:blipFill>
          <a:blip r:embed="rId3"/>
          <a:stretch>
            <a:fillRect/>
          </a:stretch>
        </p:blipFill>
        <p:spPr>
          <a:xfrm>
            <a:off x="2474248" y="4573263"/>
            <a:ext cx="7504762" cy="2123810"/>
          </a:xfrm>
          <a:prstGeom prst="rect">
            <a:avLst/>
          </a:prstGeom>
        </p:spPr>
      </p:pic>
      <p:grpSp>
        <p:nvGrpSpPr>
          <p:cNvPr id="21" name="Group 20"/>
          <p:cNvGrpSpPr/>
          <p:nvPr/>
        </p:nvGrpSpPr>
        <p:grpSpPr>
          <a:xfrm>
            <a:off x="10541323" y="2837265"/>
            <a:ext cx="1374906" cy="1047729"/>
            <a:chOff x="721184" y="2106002"/>
            <a:chExt cx="1554952" cy="1295025"/>
          </a:xfrm>
        </p:grpSpPr>
        <p:pic>
          <p:nvPicPr>
            <p:cNvPr id="20" name="Picture 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18" name="Picture 1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19" name="Picture 1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
        <p:nvSpPr>
          <p:cNvPr id="22" name="Rectangle 21"/>
          <p:cNvSpPr/>
          <p:nvPr/>
        </p:nvSpPr>
        <p:spPr>
          <a:xfrm>
            <a:off x="7285506" y="3303075"/>
            <a:ext cx="1031182" cy="44683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
        <p:nvSpPr>
          <p:cNvPr id="23" name="Rectangle 22"/>
          <p:cNvSpPr/>
          <p:nvPr/>
        </p:nvSpPr>
        <p:spPr>
          <a:xfrm>
            <a:off x="8632258" y="3303074"/>
            <a:ext cx="1031182" cy="44683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
        <p:nvSpPr>
          <p:cNvPr id="24" name="Rectangle 23"/>
          <p:cNvSpPr/>
          <p:nvPr/>
        </p:nvSpPr>
        <p:spPr>
          <a:xfrm>
            <a:off x="7285506" y="5966446"/>
            <a:ext cx="1031182" cy="44683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cxnSp>
        <p:nvCxnSpPr>
          <p:cNvPr id="26" name="Straight Arrow Connector 25"/>
          <p:cNvCxnSpPr/>
          <p:nvPr/>
        </p:nvCxnSpPr>
        <p:spPr>
          <a:xfrm flipH="1">
            <a:off x="8018811" y="3749904"/>
            <a:ext cx="2048" cy="2216542"/>
          </a:xfrm>
          <a:prstGeom prst="straightConnector1">
            <a:avLst/>
          </a:prstGeom>
          <a:ln w="25400">
            <a:tailEnd type="stealth" w="lg" len="lg"/>
          </a:ln>
        </p:spPr>
        <p:style>
          <a:lnRef idx="1">
            <a:schemeClr val="accent2"/>
          </a:lnRef>
          <a:fillRef idx="0">
            <a:schemeClr val="accent2"/>
          </a:fillRef>
          <a:effectRef idx="0">
            <a:schemeClr val="accent2"/>
          </a:effectRef>
          <a:fontRef idx="minor">
            <a:schemeClr val="tx1"/>
          </a:fontRef>
        </p:style>
      </p:cxnSp>
      <p:cxnSp>
        <p:nvCxnSpPr>
          <p:cNvPr id="28" name="Straight Arrow Connector 27"/>
          <p:cNvCxnSpPr>
            <a:stCxn id="19" idx="1"/>
            <a:endCxn id="23" idx="3"/>
          </p:cNvCxnSpPr>
          <p:nvPr/>
        </p:nvCxnSpPr>
        <p:spPr>
          <a:xfrm flipH="1">
            <a:off x="9663440" y="3523972"/>
            <a:ext cx="877883" cy="2517"/>
          </a:xfrm>
          <a:prstGeom prst="straightConnector1">
            <a:avLst/>
          </a:prstGeom>
          <a:ln w="25400">
            <a:tailEnd type="stealth" w="lg" len="lg"/>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88197691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Unblock IP</a:t>
            </a:r>
            <a:endParaRPr lang="en-US" sz="2400" b="1" dirty="0">
              <a:effectLst>
                <a:outerShdw blurRad="38100" dist="38100" dir="2700000" algn="tl">
                  <a:srgbClr val="000000">
                    <a:alpha val="43137"/>
                  </a:srgbClr>
                </a:outerShdw>
              </a:effectLst>
              <a:latin typeface="Cambria" panose="02040503050406030204" pitchFamily="18" charset="0"/>
            </a:endParaRPr>
          </a:p>
        </p:txBody>
      </p:sp>
      <p:grpSp>
        <p:nvGrpSpPr>
          <p:cNvPr id="19" name="Group 18"/>
          <p:cNvGrpSpPr/>
          <p:nvPr/>
        </p:nvGrpSpPr>
        <p:grpSpPr>
          <a:xfrm>
            <a:off x="10541323" y="2837265"/>
            <a:ext cx="1374906" cy="1047729"/>
            <a:chOff x="721184" y="2106002"/>
            <a:chExt cx="1554952" cy="1295025"/>
          </a:xfrm>
        </p:grpSpPr>
        <p:pic>
          <p:nvPicPr>
            <p:cNvPr id="20" name="Picture 1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22" name="Picture 2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pic>
        <p:nvPicPr>
          <p:cNvPr id="2" name="Picture 1"/>
          <p:cNvPicPr>
            <a:picLocks noChangeAspect="1"/>
          </p:cNvPicPr>
          <p:nvPr/>
        </p:nvPicPr>
        <p:blipFill>
          <a:blip r:embed="rId5"/>
          <a:stretch>
            <a:fillRect/>
          </a:stretch>
        </p:blipFill>
        <p:spPr>
          <a:xfrm>
            <a:off x="2438400" y="1912552"/>
            <a:ext cx="7495238" cy="2133333"/>
          </a:xfrm>
          <a:prstGeom prst="rect">
            <a:avLst/>
          </a:prstGeom>
        </p:spPr>
      </p:pic>
      <p:sp>
        <p:nvSpPr>
          <p:cNvPr id="23" name="Rectangle 22"/>
          <p:cNvSpPr/>
          <p:nvPr/>
        </p:nvSpPr>
        <p:spPr>
          <a:xfrm>
            <a:off x="7285506" y="3303075"/>
            <a:ext cx="1031182" cy="44683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
        <p:nvSpPr>
          <p:cNvPr id="24" name="Rectangle 23"/>
          <p:cNvSpPr/>
          <p:nvPr/>
        </p:nvSpPr>
        <p:spPr>
          <a:xfrm>
            <a:off x="8588716" y="3303074"/>
            <a:ext cx="1031182" cy="44683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cxnSp>
        <p:nvCxnSpPr>
          <p:cNvPr id="27" name="Straight Arrow Connector 26"/>
          <p:cNvCxnSpPr>
            <a:stCxn id="22" idx="1"/>
            <a:endCxn id="24" idx="3"/>
          </p:cNvCxnSpPr>
          <p:nvPr/>
        </p:nvCxnSpPr>
        <p:spPr>
          <a:xfrm flipH="1">
            <a:off x="9619898" y="3523972"/>
            <a:ext cx="921425" cy="2517"/>
          </a:xfrm>
          <a:prstGeom prst="straightConnector1">
            <a:avLst/>
          </a:prstGeom>
          <a:ln w="25400">
            <a:tailEnd type="stealth" w="lg" len="lg"/>
          </a:ln>
        </p:spPr>
        <p:style>
          <a:lnRef idx="1">
            <a:schemeClr val="accent2"/>
          </a:lnRef>
          <a:fillRef idx="0">
            <a:schemeClr val="accent2"/>
          </a:fillRef>
          <a:effectRef idx="0">
            <a:schemeClr val="accent2"/>
          </a:effectRef>
          <a:fontRef idx="minor">
            <a:schemeClr val="tx1"/>
          </a:fontRef>
        </p:style>
      </p:cxnSp>
      <p:pic>
        <p:nvPicPr>
          <p:cNvPr id="3" name="Picture 2"/>
          <p:cNvPicPr>
            <a:picLocks noChangeAspect="1"/>
          </p:cNvPicPr>
          <p:nvPr/>
        </p:nvPicPr>
        <p:blipFill>
          <a:blip r:embed="rId6"/>
          <a:stretch>
            <a:fillRect/>
          </a:stretch>
        </p:blipFill>
        <p:spPr>
          <a:xfrm>
            <a:off x="2447924" y="4594781"/>
            <a:ext cx="7485714" cy="2142857"/>
          </a:xfrm>
          <a:prstGeom prst="rect">
            <a:avLst/>
          </a:prstGeom>
        </p:spPr>
      </p:pic>
      <p:sp>
        <p:nvSpPr>
          <p:cNvPr id="25" name="Rectangle 24"/>
          <p:cNvSpPr/>
          <p:nvPr/>
        </p:nvSpPr>
        <p:spPr>
          <a:xfrm>
            <a:off x="7285506" y="5966446"/>
            <a:ext cx="1031182" cy="44683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cxnSp>
        <p:nvCxnSpPr>
          <p:cNvPr id="26" name="Straight Arrow Connector 25"/>
          <p:cNvCxnSpPr/>
          <p:nvPr/>
        </p:nvCxnSpPr>
        <p:spPr>
          <a:xfrm flipH="1">
            <a:off x="8018811" y="3749904"/>
            <a:ext cx="2048" cy="2216542"/>
          </a:xfrm>
          <a:prstGeom prst="straightConnector1">
            <a:avLst/>
          </a:prstGeom>
          <a:ln w="25400">
            <a:tailEnd type="stealth" w="lg" len="lg"/>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00761220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Rack Status</a:t>
            </a:r>
            <a:endParaRPr lang="en-US" sz="2400" b="1" dirty="0">
              <a:effectLst>
                <a:outerShdw blurRad="38100" dist="38100" dir="2700000" algn="tl">
                  <a:srgbClr val="000000">
                    <a:alpha val="43137"/>
                  </a:srgbClr>
                </a:outerShdw>
              </a:effectLst>
              <a:latin typeface="Cambria" panose="02040503050406030204" pitchFamily="18" charset="0"/>
            </a:endParaRPr>
          </a:p>
        </p:txBody>
      </p:sp>
      <p:sp>
        <p:nvSpPr>
          <p:cNvPr id="5" name="Rounded Rectangle 4"/>
          <p:cNvSpPr/>
          <p:nvPr/>
        </p:nvSpPr>
        <p:spPr>
          <a:xfrm>
            <a:off x="4480393" y="3258725"/>
            <a:ext cx="3446933" cy="329992"/>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Available</a:t>
            </a:r>
            <a:endParaRPr lang="en-US" b="1" dirty="0">
              <a:solidFill>
                <a:srgbClr val="367FA9"/>
              </a:solidFill>
              <a:latin typeface="Cambria" panose="02040503050406030204" pitchFamily="18" charset="0"/>
            </a:endParaRPr>
          </a:p>
        </p:txBody>
      </p:sp>
      <p:sp>
        <p:nvSpPr>
          <p:cNvPr id="6" name="Rounded Rectangle 5"/>
          <p:cNvSpPr/>
          <p:nvPr/>
        </p:nvSpPr>
        <p:spPr>
          <a:xfrm>
            <a:off x="9873951" y="3258725"/>
            <a:ext cx="1118548" cy="357199"/>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Used</a:t>
            </a:r>
            <a:endParaRPr lang="en-US" b="1" dirty="0">
              <a:solidFill>
                <a:srgbClr val="367FA9"/>
              </a:solidFill>
              <a:latin typeface="Cambria" panose="02040503050406030204" pitchFamily="18" charset="0"/>
            </a:endParaRPr>
          </a:p>
        </p:txBody>
      </p:sp>
      <p:sp>
        <p:nvSpPr>
          <p:cNvPr id="7" name="Rounded Rectangle 6"/>
          <p:cNvSpPr/>
          <p:nvPr/>
        </p:nvSpPr>
        <p:spPr>
          <a:xfrm>
            <a:off x="4387582" y="4859802"/>
            <a:ext cx="3539743" cy="307443"/>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Rented</a:t>
            </a:r>
            <a:endParaRPr lang="en-US" b="1" dirty="0">
              <a:solidFill>
                <a:srgbClr val="367FA9"/>
              </a:solidFill>
              <a:latin typeface="Cambria" panose="02040503050406030204" pitchFamily="18" charset="0"/>
            </a:endParaRPr>
          </a:p>
        </p:txBody>
      </p:sp>
      <p:sp>
        <p:nvSpPr>
          <p:cNvPr id="8" name="Right Arrow 7"/>
          <p:cNvSpPr/>
          <p:nvPr/>
        </p:nvSpPr>
        <p:spPr>
          <a:xfrm>
            <a:off x="2720727" y="3312010"/>
            <a:ext cx="1666855" cy="170274"/>
          </a:xfrm>
          <a:prstGeom prst="rightArrow">
            <a:avLst/>
          </a:prstGeom>
          <a:solidFill>
            <a:srgbClr val="367F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9" name="Subtitle 1"/>
          <p:cNvSpPr txBox="1">
            <a:spLocks/>
          </p:cNvSpPr>
          <p:nvPr/>
        </p:nvSpPr>
        <p:spPr>
          <a:xfrm>
            <a:off x="7927326" y="3025024"/>
            <a:ext cx="1889159" cy="46037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Assign Location</a:t>
            </a:r>
            <a:endParaRPr lang="en-US" sz="1600" dirty="0">
              <a:latin typeface="Cambria" panose="02040503050406030204" pitchFamily="18" charset="0"/>
            </a:endParaRPr>
          </a:p>
        </p:txBody>
      </p:sp>
      <p:sp>
        <p:nvSpPr>
          <p:cNvPr id="10" name="Subtitle 1"/>
          <p:cNvSpPr txBox="1">
            <a:spLocks/>
          </p:cNvSpPr>
          <p:nvPr/>
        </p:nvSpPr>
        <p:spPr>
          <a:xfrm>
            <a:off x="2741012" y="2985646"/>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Add Rack</a:t>
            </a:r>
            <a:endParaRPr lang="en-US" sz="1600" dirty="0">
              <a:latin typeface="Cambria" panose="02040503050406030204" pitchFamily="18" charset="0"/>
            </a:endParaRPr>
          </a:p>
        </p:txBody>
      </p:sp>
      <p:sp>
        <p:nvSpPr>
          <p:cNvPr id="13" name="Right Arrow 12"/>
          <p:cNvSpPr/>
          <p:nvPr/>
        </p:nvSpPr>
        <p:spPr>
          <a:xfrm rot="5400000">
            <a:off x="4186513" y="4122399"/>
            <a:ext cx="1200437" cy="187488"/>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panose="02040503050406030204" pitchFamily="18" charset="0"/>
            </a:endParaRPr>
          </a:p>
        </p:txBody>
      </p:sp>
      <p:sp>
        <p:nvSpPr>
          <p:cNvPr id="15" name="Subtitle 1"/>
          <p:cNvSpPr txBox="1">
            <a:spLocks/>
          </p:cNvSpPr>
          <p:nvPr/>
        </p:nvSpPr>
        <p:spPr>
          <a:xfrm rot="5400000">
            <a:off x="4255650" y="3991443"/>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Rent Rack</a:t>
            </a:r>
            <a:endParaRPr lang="en-US" sz="1600" dirty="0">
              <a:latin typeface="Cambria" panose="02040503050406030204" pitchFamily="18" charset="0"/>
            </a:endParaRPr>
          </a:p>
        </p:txBody>
      </p:sp>
      <p:sp>
        <p:nvSpPr>
          <p:cNvPr id="17" name="Right Arrow 16"/>
          <p:cNvSpPr/>
          <p:nvPr/>
        </p:nvSpPr>
        <p:spPr>
          <a:xfrm>
            <a:off x="7927327" y="3308890"/>
            <a:ext cx="1889158" cy="173394"/>
          </a:xfrm>
          <a:prstGeom prst="rightArrow">
            <a:avLst/>
          </a:prstGeom>
          <a:solidFill>
            <a:srgbClr val="367F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18" name="Right Arrow 17"/>
          <p:cNvSpPr/>
          <p:nvPr/>
        </p:nvSpPr>
        <p:spPr>
          <a:xfrm rot="16200000">
            <a:off x="6790258" y="4122398"/>
            <a:ext cx="1200437" cy="187488"/>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panose="02040503050406030204" pitchFamily="18" charset="0"/>
            </a:endParaRPr>
          </a:p>
        </p:txBody>
      </p:sp>
      <p:sp>
        <p:nvSpPr>
          <p:cNvPr id="19" name="Subtitle 1"/>
          <p:cNvSpPr txBox="1">
            <a:spLocks/>
          </p:cNvSpPr>
          <p:nvPr/>
        </p:nvSpPr>
        <p:spPr>
          <a:xfrm rot="5400000">
            <a:off x="6831983" y="4043317"/>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Return Rack</a:t>
            </a:r>
            <a:endParaRPr lang="en-US" sz="1600" dirty="0">
              <a:latin typeface="Cambria" panose="02040503050406030204" pitchFamily="18" charset="0"/>
            </a:endParaRPr>
          </a:p>
        </p:txBody>
      </p:sp>
      <p:grpSp>
        <p:nvGrpSpPr>
          <p:cNvPr id="24" name="Group 23"/>
          <p:cNvGrpSpPr/>
          <p:nvPr/>
        </p:nvGrpSpPr>
        <p:grpSpPr>
          <a:xfrm>
            <a:off x="1376945" y="2809910"/>
            <a:ext cx="1374906" cy="1047729"/>
            <a:chOff x="721184" y="2106002"/>
            <a:chExt cx="1554952" cy="1295025"/>
          </a:xfrm>
        </p:grpSpPr>
        <p:pic>
          <p:nvPicPr>
            <p:cNvPr id="25" name="Picture 2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26" name="Picture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27" name="Picture 2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13870103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pic>
        <p:nvPicPr>
          <p:cNvPr id="2050" name="Picture 2" descr="http://www.railwaytouring.net/_assets/images/testimonials/female-ico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1395" y="2038123"/>
            <a:ext cx="2286000" cy="2286001"/>
          </a:xfrm>
          <a:prstGeom prst="rect">
            <a:avLst/>
          </a:prstGeom>
          <a:noFill/>
          <a:extLst>
            <a:ext uri="{909E8E84-426E-40DD-AFC4-6F175D3DCCD1}">
              <a14:hiddenFill xmlns:a14="http://schemas.microsoft.com/office/drawing/2010/main">
                <a:solidFill>
                  <a:srgbClr val="FFFFFF"/>
                </a:solidFill>
              </a14:hiddenFill>
            </a:ext>
          </a:extLst>
        </p:spPr>
      </p:pic>
      <p:sp>
        <p:nvSpPr>
          <p:cNvPr id="6" name="Subtitle 1"/>
          <p:cNvSpPr txBox="1">
            <a:spLocks/>
          </p:cNvSpPr>
          <p:nvPr/>
        </p:nvSpPr>
        <p:spPr>
          <a:xfrm>
            <a:off x="546099" y="4324124"/>
            <a:ext cx="2736592"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Client side</a:t>
            </a:r>
            <a:endParaRPr lang="en-US" dirty="0">
              <a:latin typeface="Cambria" panose="02040503050406030204" pitchFamily="18" charset="0"/>
            </a:endParaRPr>
          </a:p>
        </p:txBody>
      </p:sp>
      <p:sp>
        <p:nvSpPr>
          <p:cNvPr id="7" name="Rectangle 6"/>
          <p:cNvSpPr/>
          <p:nvPr/>
        </p:nvSpPr>
        <p:spPr>
          <a:xfrm>
            <a:off x="4516015" y="1472517"/>
            <a:ext cx="6139544" cy="1158717"/>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3600" b="1" dirty="0">
                <a:latin typeface="Cambria" panose="02040503050406030204" pitchFamily="18" charset="0"/>
              </a:rPr>
              <a:t>O</a:t>
            </a:r>
            <a:r>
              <a:rPr lang="en-US" sz="3600" b="1" dirty="0" smtClean="0">
                <a:latin typeface="Cambria" panose="02040503050406030204" pitchFamily="18" charset="0"/>
              </a:rPr>
              <a:t>bserve</a:t>
            </a:r>
            <a:r>
              <a:rPr lang="en-US" sz="2400" dirty="0" smtClean="0">
                <a:latin typeface="Cambria" panose="02040503050406030204" pitchFamily="18" charset="0"/>
              </a:rPr>
              <a:t> </a:t>
            </a:r>
            <a:r>
              <a:rPr lang="en-US" sz="2400" dirty="0">
                <a:latin typeface="Cambria" panose="02040503050406030204" pitchFamily="18" charset="0"/>
              </a:rPr>
              <a:t>his </a:t>
            </a:r>
            <a:r>
              <a:rPr lang="en-US" sz="3600" b="1" dirty="0">
                <a:latin typeface="Cambria" panose="02040503050406030204" pitchFamily="18" charset="0"/>
              </a:rPr>
              <a:t>servers</a:t>
            </a:r>
            <a:r>
              <a:rPr lang="en-US" sz="2400" dirty="0">
                <a:latin typeface="Cambria" panose="02040503050406030204" pitchFamily="18" charset="0"/>
              </a:rPr>
              <a:t> </a:t>
            </a:r>
            <a:r>
              <a:rPr lang="en-US" sz="2400" dirty="0" smtClean="0">
                <a:latin typeface="Cambria" panose="02040503050406030204" pitchFamily="18" charset="0"/>
              </a:rPr>
              <a:t>, </a:t>
            </a:r>
          </a:p>
          <a:p>
            <a:pPr lvl="1"/>
            <a:r>
              <a:rPr lang="en-US" sz="2400" dirty="0" smtClean="0">
                <a:latin typeface="Cambria" panose="02040503050406030204" pitchFamily="18" charset="0"/>
              </a:rPr>
              <a:t>rental </a:t>
            </a:r>
            <a:r>
              <a:rPr lang="en-US" sz="3600" b="1" dirty="0">
                <a:latin typeface="Cambria" panose="02040503050406030204" pitchFamily="18" charset="0"/>
              </a:rPr>
              <a:t>IP </a:t>
            </a:r>
            <a:r>
              <a:rPr lang="en-US" sz="3600" b="1" dirty="0" smtClean="0">
                <a:latin typeface="Cambria" panose="02040503050406030204" pitchFamily="18" charset="0"/>
              </a:rPr>
              <a:t>addresses </a:t>
            </a:r>
            <a:r>
              <a:rPr lang="en-US" sz="2400" dirty="0" smtClean="0">
                <a:latin typeface="Cambria" panose="02040503050406030204" pitchFamily="18" charset="0"/>
              </a:rPr>
              <a:t>and </a:t>
            </a:r>
            <a:r>
              <a:rPr lang="en-US" sz="3600" b="1" dirty="0" smtClean="0">
                <a:latin typeface="Cambria" panose="02040503050406030204" pitchFamily="18" charset="0"/>
              </a:rPr>
              <a:t>racks</a:t>
            </a:r>
            <a:endParaRPr lang="en-US" sz="2400" dirty="0">
              <a:latin typeface="Cambria" panose="02040503050406030204" pitchFamily="18" charset="0"/>
            </a:endParaRPr>
          </a:p>
        </p:txBody>
      </p:sp>
      <p:sp>
        <p:nvSpPr>
          <p:cNvPr id="8" name="Rectangle 7"/>
          <p:cNvSpPr/>
          <p:nvPr/>
        </p:nvSpPr>
        <p:spPr>
          <a:xfrm>
            <a:off x="4516014" y="3181123"/>
            <a:ext cx="6139545" cy="1437482"/>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3600" b="1" dirty="0">
                <a:latin typeface="Cambria" panose="02040503050406030204" pitchFamily="18" charset="0"/>
              </a:rPr>
              <a:t>S</a:t>
            </a:r>
            <a:r>
              <a:rPr lang="en-US" sz="3600" b="1" dirty="0" smtClean="0">
                <a:latin typeface="Cambria" panose="02040503050406030204" pitchFamily="18" charset="0"/>
              </a:rPr>
              <a:t>end </a:t>
            </a:r>
            <a:r>
              <a:rPr lang="en-US" sz="3600" b="1" dirty="0">
                <a:latin typeface="Cambria" panose="02040503050406030204" pitchFamily="18" charset="0"/>
              </a:rPr>
              <a:t>request </a:t>
            </a:r>
            <a:r>
              <a:rPr lang="en-US" sz="2400" dirty="0">
                <a:latin typeface="Cambria" panose="02040503050406030204" pitchFamily="18" charset="0"/>
              </a:rPr>
              <a:t>by the IMS system and receive </a:t>
            </a:r>
            <a:r>
              <a:rPr lang="en-US" sz="2400" dirty="0" smtClean="0">
                <a:latin typeface="Cambria" panose="02040503050406030204" pitchFamily="18" charset="0"/>
              </a:rPr>
              <a:t>notification about </a:t>
            </a:r>
            <a:r>
              <a:rPr lang="en-US" sz="2400" dirty="0">
                <a:latin typeface="Cambria" panose="02040503050406030204" pitchFamily="18" charset="0"/>
              </a:rPr>
              <a:t>request status by both email &amp; the </a:t>
            </a:r>
            <a:r>
              <a:rPr lang="en-US" sz="2400" dirty="0" smtClean="0">
                <a:latin typeface="Cambria" panose="02040503050406030204" pitchFamily="18" charset="0"/>
              </a:rPr>
              <a:t>system</a:t>
            </a:r>
            <a:endParaRPr lang="en-US" sz="2400" dirty="0">
              <a:latin typeface="Cambria" panose="02040503050406030204" pitchFamily="18" charset="0"/>
            </a:endParaRPr>
          </a:p>
        </p:txBody>
      </p:sp>
      <p:sp>
        <p:nvSpPr>
          <p:cNvPr id="9" name="Rectangle 8"/>
          <p:cNvSpPr/>
          <p:nvPr/>
        </p:nvSpPr>
        <p:spPr>
          <a:xfrm>
            <a:off x="4516014" y="5244860"/>
            <a:ext cx="6139545" cy="1193262"/>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3600" b="1" dirty="0" smtClean="0">
                <a:latin typeface="Cambria" panose="02040503050406030204" pitchFamily="18" charset="0"/>
              </a:rPr>
              <a:t>Easily </a:t>
            </a:r>
            <a:r>
              <a:rPr lang="en-US" sz="3600" b="1" dirty="0">
                <a:latin typeface="Cambria" panose="02040503050406030204" pitchFamily="18" charset="0"/>
              </a:rPr>
              <a:t>manage</a:t>
            </a:r>
            <a:r>
              <a:rPr lang="en-US" sz="2400" dirty="0">
                <a:latin typeface="Cambria" panose="02040503050406030204" pitchFamily="18" charset="0"/>
              </a:rPr>
              <a:t> his current and old </a:t>
            </a:r>
            <a:r>
              <a:rPr lang="en-US" sz="3600" b="1" dirty="0">
                <a:latin typeface="Cambria" panose="02040503050406030204" pitchFamily="18" charset="0"/>
              </a:rPr>
              <a:t>requests</a:t>
            </a:r>
            <a:r>
              <a:rPr lang="en-US" sz="2400" dirty="0">
                <a:latin typeface="Cambria" panose="02040503050406030204" pitchFamily="18" charset="0"/>
              </a:rPr>
              <a:t> by the system.</a:t>
            </a:r>
          </a:p>
        </p:txBody>
      </p:sp>
      <p:sp>
        <p:nvSpPr>
          <p:cNvPr id="10" name="Oval 9"/>
          <p:cNvSpPr/>
          <p:nvPr/>
        </p:nvSpPr>
        <p:spPr>
          <a:xfrm>
            <a:off x="3516829" y="1659843"/>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1" name="Oval 10"/>
          <p:cNvSpPr/>
          <p:nvPr/>
        </p:nvSpPr>
        <p:spPr>
          <a:xfrm>
            <a:off x="3516829" y="3629989"/>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12" name="Oval 11"/>
          <p:cNvSpPr/>
          <p:nvPr/>
        </p:nvSpPr>
        <p:spPr>
          <a:xfrm>
            <a:off x="3516829" y="5524962"/>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Tree>
    <p:extLst>
      <p:ext uri="{BB962C8B-B14F-4D97-AF65-F5344CB8AC3E}">
        <p14:creationId xmlns:p14="http://schemas.microsoft.com/office/powerpoint/2010/main" val="381713915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Rent Rack</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6945" y="2836559"/>
            <a:ext cx="1325356" cy="1325356"/>
          </a:xfrm>
          <a:prstGeom prst="rect">
            <a:avLst/>
          </a:prstGeom>
        </p:spPr>
      </p:pic>
      <p:cxnSp>
        <p:nvCxnSpPr>
          <p:cNvPr id="6" name="Straight Arrow Connector 5"/>
          <p:cNvCxnSpPr>
            <a:stCxn id="5" idx="3"/>
          </p:cNvCxnSpPr>
          <p:nvPr/>
        </p:nvCxnSpPr>
        <p:spPr>
          <a:xfrm>
            <a:off x="399230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7" name="Straight Arrow Connector 6"/>
          <p:cNvCxnSpPr/>
          <p:nvPr/>
        </p:nvCxnSpPr>
        <p:spPr>
          <a:xfrm>
            <a:off x="834203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8" name="Oval 7"/>
          <p:cNvSpPr/>
          <p:nvPr/>
        </p:nvSpPr>
        <p:spPr>
          <a:xfrm>
            <a:off x="4830243"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9" name="Oval 8"/>
          <p:cNvSpPr/>
          <p:nvPr/>
        </p:nvSpPr>
        <p:spPr>
          <a:xfrm>
            <a:off x="9141626"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0" name="Oval 9"/>
          <p:cNvSpPr/>
          <p:nvPr/>
        </p:nvSpPr>
        <p:spPr>
          <a:xfrm>
            <a:off x="4830243" y="4083976"/>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1" name="Straight Arrow Connector 10"/>
          <p:cNvCxnSpPr/>
          <p:nvPr/>
        </p:nvCxnSpPr>
        <p:spPr>
          <a:xfrm flipH="1">
            <a:off x="3992301" y="3989028"/>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2" name="Picture 4" descr="C:\Users\QuangTV\Desktop\databas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27036" y="5402886"/>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Straight Arrow Connector 12"/>
          <p:cNvCxnSpPr/>
          <p:nvPr/>
        </p:nvCxnSpPr>
        <p:spPr>
          <a:xfrm>
            <a:off x="7236636" y="4516015"/>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5" name="Oval 14"/>
          <p:cNvSpPr/>
          <p:nvPr/>
        </p:nvSpPr>
        <p:spPr>
          <a:xfrm>
            <a:off x="7392753" y="467894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6" name="Picture 2" descr="C:\Users\QuangTV\Desktop\serve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07936" y="2503721"/>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Straight Arrow Connector 16"/>
          <p:cNvCxnSpPr/>
          <p:nvPr/>
        </p:nvCxnSpPr>
        <p:spPr>
          <a:xfrm flipH="1">
            <a:off x="8342032" y="3953209"/>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8" name="Oval 17"/>
          <p:cNvSpPr/>
          <p:nvPr/>
        </p:nvSpPr>
        <p:spPr>
          <a:xfrm>
            <a:off x="9137671" y="405120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grpSp>
        <p:nvGrpSpPr>
          <p:cNvPr id="39" name="Group 38"/>
          <p:cNvGrpSpPr/>
          <p:nvPr/>
        </p:nvGrpSpPr>
        <p:grpSpPr>
          <a:xfrm>
            <a:off x="10531372" y="3114186"/>
            <a:ext cx="1374906" cy="1047729"/>
            <a:chOff x="721184" y="2106002"/>
            <a:chExt cx="1554952" cy="1295025"/>
          </a:xfrm>
        </p:grpSpPr>
        <p:pic>
          <p:nvPicPr>
            <p:cNvPr id="40" name="Picture 3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41" name="Picture 4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42" name="Picture 4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pic>
        <p:nvPicPr>
          <p:cNvPr id="2" name="Picture 1"/>
          <p:cNvPicPr>
            <a:picLocks noChangeAspect="1"/>
          </p:cNvPicPr>
          <p:nvPr/>
        </p:nvPicPr>
        <p:blipFill>
          <a:blip r:embed="rId8"/>
          <a:stretch>
            <a:fillRect/>
          </a:stretch>
        </p:blipFill>
        <p:spPr>
          <a:xfrm>
            <a:off x="2666945" y="1171470"/>
            <a:ext cx="2180952" cy="866667"/>
          </a:xfrm>
          <a:prstGeom prst="rect">
            <a:avLst/>
          </a:prstGeom>
        </p:spPr>
      </p:pic>
      <p:sp>
        <p:nvSpPr>
          <p:cNvPr id="52" name="Oval 51"/>
          <p:cNvSpPr/>
          <p:nvPr/>
        </p:nvSpPr>
        <p:spPr>
          <a:xfrm>
            <a:off x="3764966" y="1562835"/>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Elbow Connector 52"/>
          <p:cNvCxnSpPr/>
          <p:nvPr/>
        </p:nvCxnSpPr>
        <p:spPr>
          <a:xfrm flipV="1">
            <a:off x="4944389" y="1712172"/>
            <a:ext cx="1263546" cy="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54" name="Subtitle 1"/>
          <p:cNvSpPr txBox="1">
            <a:spLocks/>
          </p:cNvSpPr>
          <p:nvPr/>
        </p:nvSpPr>
        <p:spPr>
          <a:xfrm>
            <a:off x="6207935" y="1527397"/>
            <a:ext cx="1100332" cy="45359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a:latin typeface="Cambria" panose="02040503050406030204" pitchFamily="18" charset="0"/>
              </a:rPr>
              <a:t>Available</a:t>
            </a:r>
          </a:p>
        </p:txBody>
      </p:sp>
    </p:spTree>
    <p:extLst>
      <p:ext uri="{BB962C8B-B14F-4D97-AF65-F5344CB8AC3E}">
        <p14:creationId xmlns:p14="http://schemas.microsoft.com/office/powerpoint/2010/main" val="87321600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Rent Rack</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6945" y="2836559"/>
            <a:ext cx="1325356" cy="1325356"/>
          </a:xfrm>
          <a:prstGeom prst="rect">
            <a:avLst/>
          </a:prstGeom>
        </p:spPr>
      </p:pic>
      <p:cxnSp>
        <p:nvCxnSpPr>
          <p:cNvPr id="6" name="Straight Arrow Connector 5"/>
          <p:cNvCxnSpPr>
            <a:stCxn id="5" idx="3"/>
          </p:cNvCxnSpPr>
          <p:nvPr/>
        </p:nvCxnSpPr>
        <p:spPr>
          <a:xfrm>
            <a:off x="399230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7" name="Straight Arrow Connector 6"/>
          <p:cNvCxnSpPr/>
          <p:nvPr/>
        </p:nvCxnSpPr>
        <p:spPr>
          <a:xfrm>
            <a:off x="834203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8" name="Oval 7"/>
          <p:cNvSpPr/>
          <p:nvPr/>
        </p:nvSpPr>
        <p:spPr>
          <a:xfrm>
            <a:off x="4830243"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9" name="Oval 8"/>
          <p:cNvSpPr/>
          <p:nvPr/>
        </p:nvSpPr>
        <p:spPr>
          <a:xfrm>
            <a:off x="9141626"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0" name="Oval 9"/>
          <p:cNvSpPr/>
          <p:nvPr/>
        </p:nvSpPr>
        <p:spPr>
          <a:xfrm>
            <a:off x="4830243" y="4083976"/>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1" name="Straight Arrow Connector 10"/>
          <p:cNvCxnSpPr/>
          <p:nvPr/>
        </p:nvCxnSpPr>
        <p:spPr>
          <a:xfrm flipH="1">
            <a:off x="3992301" y="3989028"/>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2" name="Picture 4" descr="C:\Users\QuangTV\Desktop\databas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27036" y="5402886"/>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Straight Arrow Connector 12"/>
          <p:cNvCxnSpPr/>
          <p:nvPr/>
        </p:nvCxnSpPr>
        <p:spPr>
          <a:xfrm>
            <a:off x="7236636" y="4516015"/>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5" name="Oval 14"/>
          <p:cNvSpPr/>
          <p:nvPr/>
        </p:nvSpPr>
        <p:spPr>
          <a:xfrm>
            <a:off x="7392753" y="467894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6" name="Picture 2" descr="C:\Users\QuangTV\Desktop\serve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07936" y="2503721"/>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Straight Arrow Connector 16"/>
          <p:cNvCxnSpPr/>
          <p:nvPr/>
        </p:nvCxnSpPr>
        <p:spPr>
          <a:xfrm flipH="1">
            <a:off x="8342032" y="3953209"/>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8" name="Oval 17"/>
          <p:cNvSpPr/>
          <p:nvPr/>
        </p:nvSpPr>
        <p:spPr>
          <a:xfrm>
            <a:off x="9137671" y="405120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grpSp>
        <p:nvGrpSpPr>
          <p:cNvPr id="39" name="Group 38"/>
          <p:cNvGrpSpPr/>
          <p:nvPr/>
        </p:nvGrpSpPr>
        <p:grpSpPr>
          <a:xfrm>
            <a:off x="10531372" y="3114186"/>
            <a:ext cx="1374906" cy="1047729"/>
            <a:chOff x="721184" y="2106002"/>
            <a:chExt cx="1554952" cy="1295025"/>
          </a:xfrm>
        </p:grpSpPr>
        <p:pic>
          <p:nvPicPr>
            <p:cNvPr id="40" name="Picture 3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41" name="Picture 4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42" name="Picture 4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pic>
        <p:nvPicPr>
          <p:cNvPr id="2" name="Picture 1"/>
          <p:cNvPicPr>
            <a:picLocks noChangeAspect="1"/>
          </p:cNvPicPr>
          <p:nvPr/>
        </p:nvPicPr>
        <p:blipFill>
          <a:blip r:embed="rId8"/>
          <a:stretch>
            <a:fillRect/>
          </a:stretch>
        </p:blipFill>
        <p:spPr>
          <a:xfrm>
            <a:off x="2666945" y="1171470"/>
            <a:ext cx="2180952" cy="866667"/>
          </a:xfrm>
          <a:prstGeom prst="rect">
            <a:avLst/>
          </a:prstGeom>
        </p:spPr>
      </p:pic>
      <p:pic>
        <p:nvPicPr>
          <p:cNvPr id="3" name="Picture 2"/>
          <p:cNvPicPr>
            <a:picLocks noChangeAspect="1"/>
          </p:cNvPicPr>
          <p:nvPr/>
        </p:nvPicPr>
        <p:blipFill>
          <a:blip r:embed="rId9"/>
          <a:stretch>
            <a:fillRect/>
          </a:stretch>
        </p:blipFill>
        <p:spPr>
          <a:xfrm>
            <a:off x="495516" y="4519127"/>
            <a:ext cx="2171429" cy="866667"/>
          </a:xfrm>
          <a:prstGeom prst="rect">
            <a:avLst/>
          </a:prstGeom>
        </p:spPr>
      </p:pic>
      <p:pic>
        <p:nvPicPr>
          <p:cNvPr id="43" name="Picture 42"/>
          <p:cNvPicPr>
            <a:picLocks noChangeAspect="1"/>
          </p:cNvPicPr>
          <p:nvPr/>
        </p:nvPicPr>
        <p:blipFill>
          <a:blip r:embed="rId10"/>
          <a:stretch>
            <a:fillRect/>
          </a:stretch>
        </p:blipFill>
        <p:spPr>
          <a:xfrm>
            <a:off x="495516" y="5588990"/>
            <a:ext cx="2457143" cy="876190"/>
          </a:xfrm>
          <a:prstGeom prst="rect">
            <a:avLst/>
          </a:prstGeom>
        </p:spPr>
      </p:pic>
      <p:sp>
        <p:nvSpPr>
          <p:cNvPr id="44" name="Oval 43"/>
          <p:cNvSpPr/>
          <p:nvPr/>
        </p:nvSpPr>
        <p:spPr>
          <a:xfrm>
            <a:off x="1673665" y="4920020"/>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Elbow Connector 44"/>
          <p:cNvCxnSpPr/>
          <p:nvPr/>
        </p:nvCxnSpPr>
        <p:spPr>
          <a:xfrm flipV="1">
            <a:off x="2864825" y="5045866"/>
            <a:ext cx="1263546" cy="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6" name="Subtitle 1"/>
          <p:cNvSpPr txBox="1">
            <a:spLocks/>
          </p:cNvSpPr>
          <p:nvPr/>
        </p:nvSpPr>
        <p:spPr>
          <a:xfrm>
            <a:off x="3993823" y="4920020"/>
            <a:ext cx="936166" cy="324826"/>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a:latin typeface="Cambria" panose="02040503050406030204" pitchFamily="18" charset="0"/>
              </a:rPr>
              <a:t>Rented</a:t>
            </a:r>
          </a:p>
        </p:txBody>
      </p:sp>
      <p:sp>
        <p:nvSpPr>
          <p:cNvPr id="48" name="Oval 47"/>
          <p:cNvSpPr/>
          <p:nvPr/>
        </p:nvSpPr>
        <p:spPr>
          <a:xfrm>
            <a:off x="1041893" y="6214636"/>
            <a:ext cx="990108" cy="25054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Elbow Connector 48"/>
          <p:cNvCxnSpPr/>
          <p:nvPr/>
        </p:nvCxnSpPr>
        <p:spPr>
          <a:xfrm flipV="1">
            <a:off x="2032001" y="6340483"/>
            <a:ext cx="1464597" cy="1510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50" name="Subtitle 1"/>
          <p:cNvSpPr txBox="1">
            <a:spLocks/>
          </p:cNvSpPr>
          <p:nvPr/>
        </p:nvSpPr>
        <p:spPr>
          <a:xfrm>
            <a:off x="3362050" y="6214636"/>
            <a:ext cx="936166" cy="324826"/>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endParaRPr lang="en-US" sz="1800" dirty="0">
              <a:latin typeface="Cambria" panose="02040503050406030204" pitchFamily="18" charset="0"/>
            </a:endParaRPr>
          </a:p>
        </p:txBody>
      </p:sp>
      <p:sp>
        <p:nvSpPr>
          <p:cNvPr id="52" name="Oval 51"/>
          <p:cNvSpPr/>
          <p:nvPr/>
        </p:nvSpPr>
        <p:spPr>
          <a:xfrm>
            <a:off x="3764966" y="1562835"/>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Elbow Connector 52"/>
          <p:cNvCxnSpPr/>
          <p:nvPr/>
        </p:nvCxnSpPr>
        <p:spPr>
          <a:xfrm flipV="1">
            <a:off x="4944389" y="1712172"/>
            <a:ext cx="1263546" cy="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54" name="Subtitle 1"/>
          <p:cNvSpPr txBox="1">
            <a:spLocks/>
          </p:cNvSpPr>
          <p:nvPr/>
        </p:nvSpPr>
        <p:spPr>
          <a:xfrm>
            <a:off x="6207935" y="1527397"/>
            <a:ext cx="1100332" cy="45359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a:latin typeface="Cambria" panose="02040503050406030204" pitchFamily="18" charset="0"/>
              </a:rPr>
              <a:t>Available</a:t>
            </a:r>
          </a:p>
        </p:txBody>
      </p:sp>
    </p:spTree>
    <p:extLst>
      <p:ext uri="{BB962C8B-B14F-4D97-AF65-F5344CB8AC3E}">
        <p14:creationId xmlns:p14="http://schemas.microsoft.com/office/powerpoint/2010/main" val="903999715"/>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Return Rack</a:t>
            </a:r>
          </a:p>
        </p:txBody>
      </p:sp>
      <p:pic>
        <p:nvPicPr>
          <p:cNvPr id="20" name="Picture 19"/>
          <p:cNvPicPr>
            <a:picLocks noChangeAspect="1"/>
          </p:cNvPicPr>
          <p:nvPr/>
        </p:nvPicPr>
        <p:blipFill>
          <a:blip r:embed="rId2"/>
          <a:stretch>
            <a:fillRect/>
          </a:stretch>
        </p:blipFill>
        <p:spPr>
          <a:xfrm>
            <a:off x="440876" y="2007737"/>
            <a:ext cx="4073067" cy="2679836"/>
          </a:xfrm>
          <a:prstGeom prst="rect">
            <a:avLst/>
          </a:prstGeom>
        </p:spPr>
      </p:pic>
      <p:sp>
        <p:nvSpPr>
          <p:cNvPr id="35" name="Oval 34"/>
          <p:cNvSpPr/>
          <p:nvPr/>
        </p:nvSpPr>
        <p:spPr>
          <a:xfrm>
            <a:off x="2351616" y="3434269"/>
            <a:ext cx="271325" cy="271325"/>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p:cNvPicPr>
            <a:picLocks noChangeAspect="1"/>
          </p:cNvPicPr>
          <p:nvPr/>
        </p:nvPicPr>
        <p:blipFill>
          <a:blip r:embed="rId3"/>
          <a:stretch>
            <a:fillRect/>
          </a:stretch>
        </p:blipFill>
        <p:spPr>
          <a:xfrm>
            <a:off x="749493" y="5772786"/>
            <a:ext cx="2533333" cy="857143"/>
          </a:xfrm>
          <a:prstGeom prst="rect">
            <a:avLst/>
          </a:prstGeom>
        </p:spPr>
      </p:pic>
      <p:pic>
        <p:nvPicPr>
          <p:cNvPr id="22" name="Picture 21"/>
          <p:cNvPicPr>
            <a:picLocks noChangeAspect="1"/>
          </p:cNvPicPr>
          <p:nvPr/>
        </p:nvPicPr>
        <p:blipFill>
          <a:blip r:embed="rId4"/>
          <a:stretch>
            <a:fillRect/>
          </a:stretch>
        </p:blipFill>
        <p:spPr>
          <a:xfrm>
            <a:off x="763706" y="4843073"/>
            <a:ext cx="2142857" cy="857143"/>
          </a:xfrm>
          <a:prstGeom prst="rect">
            <a:avLst/>
          </a:prstGeom>
        </p:spPr>
      </p:pic>
      <p:sp>
        <p:nvSpPr>
          <p:cNvPr id="23" name="Rectangle 22"/>
          <p:cNvSpPr/>
          <p:nvPr/>
        </p:nvSpPr>
        <p:spPr>
          <a:xfrm>
            <a:off x="1117600" y="4296229"/>
            <a:ext cx="1030514" cy="391344"/>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Arrow Connector 46"/>
          <p:cNvCxnSpPr>
            <a:stCxn id="23" idx="3"/>
          </p:cNvCxnSpPr>
          <p:nvPr/>
        </p:nvCxnSpPr>
        <p:spPr>
          <a:xfrm flipV="1">
            <a:off x="2148114" y="2554514"/>
            <a:ext cx="3701143" cy="1937387"/>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7" name="Picture 26"/>
          <p:cNvPicPr>
            <a:picLocks noChangeAspect="1"/>
          </p:cNvPicPr>
          <p:nvPr/>
        </p:nvPicPr>
        <p:blipFill>
          <a:blip r:embed="rId5"/>
          <a:stretch>
            <a:fillRect/>
          </a:stretch>
        </p:blipFill>
        <p:spPr>
          <a:xfrm>
            <a:off x="5849257" y="2007737"/>
            <a:ext cx="2123810" cy="876190"/>
          </a:xfrm>
          <a:prstGeom prst="rect">
            <a:avLst/>
          </a:prstGeom>
        </p:spPr>
      </p:pic>
      <p:sp>
        <p:nvSpPr>
          <p:cNvPr id="57" name="Oval 56"/>
          <p:cNvSpPr/>
          <p:nvPr/>
        </p:nvSpPr>
        <p:spPr>
          <a:xfrm>
            <a:off x="2037080" y="5234350"/>
            <a:ext cx="869484" cy="324826"/>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Elbow Connector 57"/>
          <p:cNvCxnSpPr>
            <a:stCxn id="57" idx="6"/>
          </p:cNvCxnSpPr>
          <p:nvPr/>
        </p:nvCxnSpPr>
        <p:spPr>
          <a:xfrm>
            <a:off x="2906564" y="5396763"/>
            <a:ext cx="838122" cy="12700"/>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59" name="Subtitle 1"/>
          <p:cNvSpPr txBox="1">
            <a:spLocks/>
          </p:cNvSpPr>
          <p:nvPr/>
        </p:nvSpPr>
        <p:spPr>
          <a:xfrm>
            <a:off x="3711854" y="5232352"/>
            <a:ext cx="936166" cy="324826"/>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a:latin typeface="Cambria" panose="02040503050406030204" pitchFamily="18" charset="0"/>
              </a:rPr>
              <a:t>Rented</a:t>
            </a:r>
          </a:p>
        </p:txBody>
      </p:sp>
      <p:sp>
        <p:nvSpPr>
          <p:cNvPr id="60" name="Oval 59"/>
          <p:cNvSpPr/>
          <p:nvPr/>
        </p:nvSpPr>
        <p:spPr>
          <a:xfrm>
            <a:off x="1399266" y="6127446"/>
            <a:ext cx="838562" cy="331028"/>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Elbow Connector 60"/>
          <p:cNvCxnSpPr>
            <a:stCxn id="60" idx="6"/>
            <a:endCxn id="62" idx="1"/>
          </p:cNvCxnSpPr>
          <p:nvPr/>
        </p:nvCxnSpPr>
        <p:spPr>
          <a:xfrm flipV="1">
            <a:off x="2237828" y="6275883"/>
            <a:ext cx="1503516" cy="17077"/>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62" name="Subtitle 1"/>
          <p:cNvSpPr txBox="1">
            <a:spLocks/>
          </p:cNvSpPr>
          <p:nvPr/>
        </p:nvSpPr>
        <p:spPr>
          <a:xfrm>
            <a:off x="3741344" y="6095290"/>
            <a:ext cx="1077399" cy="36118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p>
        </p:txBody>
      </p:sp>
      <p:sp>
        <p:nvSpPr>
          <p:cNvPr id="63" name="Oval 62"/>
          <p:cNvSpPr/>
          <p:nvPr/>
        </p:nvSpPr>
        <p:spPr>
          <a:xfrm>
            <a:off x="6460490" y="2627129"/>
            <a:ext cx="838562" cy="331028"/>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4" name="Elbow Connector 63"/>
          <p:cNvCxnSpPr>
            <a:stCxn id="63" idx="4"/>
          </p:cNvCxnSpPr>
          <p:nvPr/>
        </p:nvCxnSpPr>
        <p:spPr>
          <a:xfrm rot="16200000" flipH="1">
            <a:off x="6630400" y="3207528"/>
            <a:ext cx="498744" cy="2"/>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68" name="Subtitle 1"/>
          <p:cNvSpPr txBox="1">
            <a:spLocks/>
          </p:cNvSpPr>
          <p:nvPr/>
        </p:nvSpPr>
        <p:spPr>
          <a:xfrm>
            <a:off x="6198293" y="3457919"/>
            <a:ext cx="1363652" cy="327011"/>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Returning</a:t>
            </a:r>
          </a:p>
        </p:txBody>
      </p:sp>
      <p:sp>
        <p:nvSpPr>
          <p:cNvPr id="80" name="Oval 79"/>
          <p:cNvSpPr/>
          <p:nvPr/>
        </p:nvSpPr>
        <p:spPr>
          <a:xfrm>
            <a:off x="4702625" y="2284639"/>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Tree>
    <p:extLst>
      <p:ext uri="{BB962C8B-B14F-4D97-AF65-F5344CB8AC3E}">
        <p14:creationId xmlns:p14="http://schemas.microsoft.com/office/powerpoint/2010/main" val="299190764"/>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Return Rack</a:t>
            </a:r>
          </a:p>
        </p:txBody>
      </p:sp>
      <p:pic>
        <p:nvPicPr>
          <p:cNvPr id="20" name="Picture 19"/>
          <p:cNvPicPr>
            <a:picLocks noChangeAspect="1"/>
          </p:cNvPicPr>
          <p:nvPr/>
        </p:nvPicPr>
        <p:blipFill>
          <a:blip r:embed="rId2"/>
          <a:stretch>
            <a:fillRect/>
          </a:stretch>
        </p:blipFill>
        <p:spPr>
          <a:xfrm>
            <a:off x="440876" y="2007737"/>
            <a:ext cx="4073067" cy="2679836"/>
          </a:xfrm>
          <a:prstGeom prst="rect">
            <a:avLst/>
          </a:prstGeom>
        </p:spPr>
      </p:pic>
      <p:sp>
        <p:nvSpPr>
          <p:cNvPr id="35" name="Oval 34"/>
          <p:cNvSpPr/>
          <p:nvPr/>
        </p:nvSpPr>
        <p:spPr>
          <a:xfrm>
            <a:off x="2351616" y="3434269"/>
            <a:ext cx="271325" cy="271325"/>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p:cNvPicPr>
            <a:picLocks noChangeAspect="1"/>
          </p:cNvPicPr>
          <p:nvPr/>
        </p:nvPicPr>
        <p:blipFill>
          <a:blip r:embed="rId3"/>
          <a:stretch>
            <a:fillRect/>
          </a:stretch>
        </p:blipFill>
        <p:spPr>
          <a:xfrm>
            <a:off x="749493" y="5772786"/>
            <a:ext cx="2533333" cy="857143"/>
          </a:xfrm>
          <a:prstGeom prst="rect">
            <a:avLst/>
          </a:prstGeom>
        </p:spPr>
      </p:pic>
      <p:pic>
        <p:nvPicPr>
          <p:cNvPr id="22" name="Picture 21"/>
          <p:cNvPicPr>
            <a:picLocks noChangeAspect="1"/>
          </p:cNvPicPr>
          <p:nvPr/>
        </p:nvPicPr>
        <p:blipFill>
          <a:blip r:embed="rId4"/>
          <a:stretch>
            <a:fillRect/>
          </a:stretch>
        </p:blipFill>
        <p:spPr>
          <a:xfrm>
            <a:off x="763706" y="4843073"/>
            <a:ext cx="2142857" cy="857143"/>
          </a:xfrm>
          <a:prstGeom prst="rect">
            <a:avLst/>
          </a:prstGeom>
        </p:spPr>
      </p:pic>
      <p:sp>
        <p:nvSpPr>
          <p:cNvPr id="23" name="Rectangle 22"/>
          <p:cNvSpPr/>
          <p:nvPr/>
        </p:nvSpPr>
        <p:spPr>
          <a:xfrm>
            <a:off x="1117600" y="4296229"/>
            <a:ext cx="1030514" cy="391344"/>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Arrow Connector 46"/>
          <p:cNvCxnSpPr>
            <a:stCxn id="23" idx="3"/>
          </p:cNvCxnSpPr>
          <p:nvPr/>
        </p:nvCxnSpPr>
        <p:spPr>
          <a:xfrm flipV="1">
            <a:off x="2148114" y="2554514"/>
            <a:ext cx="3701143" cy="1937387"/>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7" name="Picture 26"/>
          <p:cNvPicPr>
            <a:picLocks noChangeAspect="1"/>
          </p:cNvPicPr>
          <p:nvPr/>
        </p:nvPicPr>
        <p:blipFill>
          <a:blip r:embed="rId5"/>
          <a:stretch>
            <a:fillRect/>
          </a:stretch>
        </p:blipFill>
        <p:spPr>
          <a:xfrm>
            <a:off x="5849257" y="2007737"/>
            <a:ext cx="2123810" cy="876190"/>
          </a:xfrm>
          <a:prstGeom prst="rect">
            <a:avLst/>
          </a:prstGeom>
        </p:spPr>
      </p:pic>
      <p:pic>
        <p:nvPicPr>
          <p:cNvPr id="30" name="Picture 29"/>
          <p:cNvPicPr>
            <a:picLocks noChangeAspect="1"/>
          </p:cNvPicPr>
          <p:nvPr/>
        </p:nvPicPr>
        <p:blipFill>
          <a:blip r:embed="rId6"/>
          <a:stretch>
            <a:fillRect/>
          </a:stretch>
        </p:blipFill>
        <p:spPr>
          <a:xfrm>
            <a:off x="9308381" y="1106895"/>
            <a:ext cx="2219048" cy="2895238"/>
          </a:xfrm>
          <a:prstGeom prst="rect">
            <a:avLst/>
          </a:prstGeom>
        </p:spPr>
      </p:pic>
      <p:cxnSp>
        <p:nvCxnSpPr>
          <p:cNvPr id="51" name="Straight Arrow Connector 50"/>
          <p:cNvCxnSpPr>
            <a:stCxn id="27" idx="3"/>
          </p:cNvCxnSpPr>
          <p:nvPr/>
        </p:nvCxnSpPr>
        <p:spPr>
          <a:xfrm>
            <a:off x="7973067" y="2445832"/>
            <a:ext cx="2611244" cy="1341272"/>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57" name="Oval 56"/>
          <p:cNvSpPr/>
          <p:nvPr/>
        </p:nvSpPr>
        <p:spPr>
          <a:xfrm>
            <a:off x="2037080" y="5234350"/>
            <a:ext cx="869484" cy="324826"/>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Elbow Connector 57"/>
          <p:cNvCxnSpPr>
            <a:stCxn id="57" idx="6"/>
          </p:cNvCxnSpPr>
          <p:nvPr/>
        </p:nvCxnSpPr>
        <p:spPr>
          <a:xfrm>
            <a:off x="2906564" y="5396763"/>
            <a:ext cx="838122" cy="12700"/>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59" name="Subtitle 1"/>
          <p:cNvSpPr txBox="1">
            <a:spLocks/>
          </p:cNvSpPr>
          <p:nvPr/>
        </p:nvSpPr>
        <p:spPr>
          <a:xfrm>
            <a:off x="3711854" y="5232352"/>
            <a:ext cx="936166" cy="324826"/>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a:latin typeface="Cambria" panose="02040503050406030204" pitchFamily="18" charset="0"/>
              </a:rPr>
              <a:t>Rented</a:t>
            </a:r>
          </a:p>
        </p:txBody>
      </p:sp>
      <p:sp>
        <p:nvSpPr>
          <p:cNvPr id="60" name="Oval 59"/>
          <p:cNvSpPr/>
          <p:nvPr/>
        </p:nvSpPr>
        <p:spPr>
          <a:xfrm>
            <a:off x="1399266" y="6127446"/>
            <a:ext cx="838562" cy="331028"/>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Elbow Connector 60"/>
          <p:cNvCxnSpPr>
            <a:stCxn id="60" idx="6"/>
            <a:endCxn id="62" idx="1"/>
          </p:cNvCxnSpPr>
          <p:nvPr/>
        </p:nvCxnSpPr>
        <p:spPr>
          <a:xfrm flipV="1">
            <a:off x="2237828" y="6275883"/>
            <a:ext cx="1503516" cy="17077"/>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62" name="Subtitle 1"/>
          <p:cNvSpPr txBox="1">
            <a:spLocks/>
          </p:cNvSpPr>
          <p:nvPr/>
        </p:nvSpPr>
        <p:spPr>
          <a:xfrm>
            <a:off x="3741344" y="6095290"/>
            <a:ext cx="1077399" cy="36118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p>
        </p:txBody>
      </p:sp>
      <p:sp>
        <p:nvSpPr>
          <p:cNvPr id="63" name="Oval 62"/>
          <p:cNvSpPr/>
          <p:nvPr/>
        </p:nvSpPr>
        <p:spPr>
          <a:xfrm>
            <a:off x="6460490" y="2627129"/>
            <a:ext cx="838562" cy="331028"/>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4" name="Elbow Connector 63"/>
          <p:cNvCxnSpPr>
            <a:stCxn id="63" idx="4"/>
          </p:cNvCxnSpPr>
          <p:nvPr/>
        </p:nvCxnSpPr>
        <p:spPr>
          <a:xfrm rot="16200000" flipH="1">
            <a:off x="6630400" y="3207528"/>
            <a:ext cx="498744" cy="2"/>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68" name="Subtitle 1"/>
          <p:cNvSpPr txBox="1">
            <a:spLocks/>
          </p:cNvSpPr>
          <p:nvPr/>
        </p:nvSpPr>
        <p:spPr>
          <a:xfrm>
            <a:off x="6198293" y="3457919"/>
            <a:ext cx="1363652" cy="327011"/>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Returning</a:t>
            </a:r>
          </a:p>
        </p:txBody>
      </p:sp>
      <p:sp>
        <p:nvSpPr>
          <p:cNvPr id="80" name="Oval 79"/>
          <p:cNvSpPr/>
          <p:nvPr/>
        </p:nvSpPr>
        <p:spPr>
          <a:xfrm>
            <a:off x="4702625" y="2284639"/>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81" name="Oval 80"/>
          <p:cNvSpPr/>
          <p:nvPr/>
        </p:nvSpPr>
        <p:spPr>
          <a:xfrm>
            <a:off x="8658499" y="2284639"/>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Tree>
    <p:extLst>
      <p:ext uri="{BB962C8B-B14F-4D97-AF65-F5344CB8AC3E}">
        <p14:creationId xmlns:p14="http://schemas.microsoft.com/office/powerpoint/2010/main" val="3170422336"/>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Return Rack</a:t>
            </a:r>
          </a:p>
        </p:txBody>
      </p:sp>
      <p:pic>
        <p:nvPicPr>
          <p:cNvPr id="20" name="Picture 19"/>
          <p:cNvPicPr>
            <a:picLocks noChangeAspect="1"/>
          </p:cNvPicPr>
          <p:nvPr/>
        </p:nvPicPr>
        <p:blipFill>
          <a:blip r:embed="rId2"/>
          <a:stretch>
            <a:fillRect/>
          </a:stretch>
        </p:blipFill>
        <p:spPr>
          <a:xfrm>
            <a:off x="440876" y="2007737"/>
            <a:ext cx="4073067" cy="2679836"/>
          </a:xfrm>
          <a:prstGeom prst="rect">
            <a:avLst/>
          </a:prstGeom>
        </p:spPr>
      </p:pic>
      <p:sp>
        <p:nvSpPr>
          <p:cNvPr id="35" name="Oval 34"/>
          <p:cNvSpPr/>
          <p:nvPr/>
        </p:nvSpPr>
        <p:spPr>
          <a:xfrm>
            <a:off x="2351616" y="3434269"/>
            <a:ext cx="271325" cy="271325"/>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p:cNvPicPr>
            <a:picLocks noChangeAspect="1"/>
          </p:cNvPicPr>
          <p:nvPr/>
        </p:nvPicPr>
        <p:blipFill>
          <a:blip r:embed="rId3"/>
          <a:stretch>
            <a:fillRect/>
          </a:stretch>
        </p:blipFill>
        <p:spPr>
          <a:xfrm>
            <a:off x="749493" y="5772786"/>
            <a:ext cx="2533333" cy="857143"/>
          </a:xfrm>
          <a:prstGeom prst="rect">
            <a:avLst/>
          </a:prstGeom>
        </p:spPr>
      </p:pic>
      <p:pic>
        <p:nvPicPr>
          <p:cNvPr id="22" name="Picture 21"/>
          <p:cNvPicPr>
            <a:picLocks noChangeAspect="1"/>
          </p:cNvPicPr>
          <p:nvPr/>
        </p:nvPicPr>
        <p:blipFill>
          <a:blip r:embed="rId4"/>
          <a:stretch>
            <a:fillRect/>
          </a:stretch>
        </p:blipFill>
        <p:spPr>
          <a:xfrm>
            <a:off x="763706" y="4843073"/>
            <a:ext cx="2142857" cy="857143"/>
          </a:xfrm>
          <a:prstGeom prst="rect">
            <a:avLst/>
          </a:prstGeom>
        </p:spPr>
      </p:pic>
      <p:sp>
        <p:nvSpPr>
          <p:cNvPr id="23" name="Rectangle 22"/>
          <p:cNvSpPr/>
          <p:nvPr/>
        </p:nvSpPr>
        <p:spPr>
          <a:xfrm>
            <a:off x="1117600" y="4296229"/>
            <a:ext cx="1030514" cy="391344"/>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Arrow Connector 46"/>
          <p:cNvCxnSpPr>
            <a:stCxn id="23" idx="3"/>
          </p:cNvCxnSpPr>
          <p:nvPr/>
        </p:nvCxnSpPr>
        <p:spPr>
          <a:xfrm flipV="1">
            <a:off x="2148114" y="2554514"/>
            <a:ext cx="3701143" cy="1937387"/>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7" name="Picture 26"/>
          <p:cNvPicPr>
            <a:picLocks noChangeAspect="1"/>
          </p:cNvPicPr>
          <p:nvPr/>
        </p:nvPicPr>
        <p:blipFill>
          <a:blip r:embed="rId5"/>
          <a:stretch>
            <a:fillRect/>
          </a:stretch>
        </p:blipFill>
        <p:spPr>
          <a:xfrm>
            <a:off x="5849257" y="2007737"/>
            <a:ext cx="2123810" cy="876190"/>
          </a:xfrm>
          <a:prstGeom prst="rect">
            <a:avLst/>
          </a:prstGeom>
        </p:spPr>
      </p:pic>
      <p:pic>
        <p:nvPicPr>
          <p:cNvPr id="30" name="Picture 29"/>
          <p:cNvPicPr>
            <a:picLocks noChangeAspect="1"/>
          </p:cNvPicPr>
          <p:nvPr/>
        </p:nvPicPr>
        <p:blipFill>
          <a:blip r:embed="rId6"/>
          <a:stretch>
            <a:fillRect/>
          </a:stretch>
        </p:blipFill>
        <p:spPr>
          <a:xfrm>
            <a:off x="9308381" y="1106895"/>
            <a:ext cx="2219048" cy="2895238"/>
          </a:xfrm>
          <a:prstGeom prst="rect">
            <a:avLst/>
          </a:prstGeom>
        </p:spPr>
      </p:pic>
      <p:sp>
        <p:nvSpPr>
          <p:cNvPr id="55" name="Rectangle 54"/>
          <p:cNvSpPr/>
          <p:nvPr/>
        </p:nvSpPr>
        <p:spPr>
          <a:xfrm>
            <a:off x="10584311" y="3591432"/>
            <a:ext cx="1030514" cy="391344"/>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1" name="Straight Arrow Connector 50"/>
          <p:cNvCxnSpPr>
            <a:stCxn id="27" idx="3"/>
            <a:endCxn id="55" idx="1"/>
          </p:cNvCxnSpPr>
          <p:nvPr/>
        </p:nvCxnSpPr>
        <p:spPr>
          <a:xfrm>
            <a:off x="7973067" y="2445832"/>
            <a:ext cx="2611244" cy="1341272"/>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32" name="Picture 31"/>
          <p:cNvPicPr>
            <a:picLocks noChangeAspect="1"/>
          </p:cNvPicPr>
          <p:nvPr/>
        </p:nvPicPr>
        <p:blipFill>
          <a:blip r:embed="rId7"/>
          <a:stretch>
            <a:fillRect/>
          </a:stretch>
        </p:blipFill>
        <p:spPr>
          <a:xfrm>
            <a:off x="6958781" y="5598310"/>
            <a:ext cx="2123810" cy="866667"/>
          </a:xfrm>
          <a:prstGeom prst="rect">
            <a:avLst/>
          </a:prstGeom>
        </p:spPr>
      </p:pic>
      <p:pic>
        <p:nvPicPr>
          <p:cNvPr id="33" name="Picture 32"/>
          <p:cNvPicPr>
            <a:picLocks noChangeAspect="1"/>
          </p:cNvPicPr>
          <p:nvPr/>
        </p:nvPicPr>
        <p:blipFill>
          <a:blip r:embed="rId8"/>
          <a:stretch>
            <a:fillRect/>
          </a:stretch>
        </p:blipFill>
        <p:spPr>
          <a:xfrm>
            <a:off x="6911162" y="4802231"/>
            <a:ext cx="2171429" cy="647619"/>
          </a:xfrm>
          <a:prstGeom prst="rect">
            <a:avLst/>
          </a:prstGeom>
        </p:spPr>
      </p:pic>
      <p:sp>
        <p:nvSpPr>
          <p:cNvPr id="56" name="Rectangle 55"/>
          <p:cNvSpPr/>
          <p:nvPr/>
        </p:nvSpPr>
        <p:spPr>
          <a:xfrm>
            <a:off x="6589486" y="4613877"/>
            <a:ext cx="2718895" cy="2016052"/>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Cambria" panose="02040503050406030204" pitchFamily="18" charset="0"/>
            </a:endParaRPr>
          </a:p>
        </p:txBody>
      </p:sp>
      <p:sp>
        <p:nvSpPr>
          <p:cNvPr id="57" name="Oval 56"/>
          <p:cNvSpPr/>
          <p:nvPr/>
        </p:nvSpPr>
        <p:spPr>
          <a:xfrm>
            <a:off x="2037080" y="5234350"/>
            <a:ext cx="869484" cy="324826"/>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Elbow Connector 57"/>
          <p:cNvCxnSpPr>
            <a:stCxn id="57" idx="6"/>
          </p:cNvCxnSpPr>
          <p:nvPr/>
        </p:nvCxnSpPr>
        <p:spPr>
          <a:xfrm>
            <a:off x="2906564" y="5396763"/>
            <a:ext cx="838122" cy="12700"/>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59" name="Subtitle 1"/>
          <p:cNvSpPr txBox="1">
            <a:spLocks/>
          </p:cNvSpPr>
          <p:nvPr/>
        </p:nvSpPr>
        <p:spPr>
          <a:xfrm>
            <a:off x="3711854" y="5232352"/>
            <a:ext cx="936166" cy="324826"/>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a:latin typeface="Cambria" panose="02040503050406030204" pitchFamily="18" charset="0"/>
              </a:rPr>
              <a:t>Rented</a:t>
            </a:r>
          </a:p>
        </p:txBody>
      </p:sp>
      <p:sp>
        <p:nvSpPr>
          <p:cNvPr id="60" name="Oval 59"/>
          <p:cNvSpPr/>
          <p:nvPr/>
        </p:nvSpPr>
        <p:spPr>
          <a:xfrm>
            <a:off x="1399266" y="6127446"/>
            <a:ext cx="838562" cy="331028"/>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Elbow Connector 60"/>
          <p:cNvCxnSpPr>
            <a:stCxn id="60" idx="6"/>
            <a:endCxn id="62" idx="1"/>
          </p:cNvCxnSpPr>
          <p:nvPr/>
        </p:nvCxnSpPr>
        <p:spPr>
          <a:xfrm flipV="1">
            <a:off x="2237828" y="6275883"/>
            <a:ext cx="1503516" cy="17077"/>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62" name="Subtitle 1"/>
          <p:cNvSpPr txBox="1">
            <a:spLocks/>
          </p:cNvSpPr>
          <p:nvPr/>
        </p:nvSpPr>
        <p:spPr>
          <a:xfrm>
            <a:off x="3741344" y="6095290"/>
            <a:ext cx="1077399" cy="36118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p>
        </p:txBody>
      </p:sp>
      <p:sp>
        <p:nvSpPr>
          <p:cNvPr id="63" name="Oval 62"/>
          <p:cNvSpPr/>
          <p:nvPr/>
        </p:nvSpPr>
        <p:spPr>
          <a:xfrm>
            <a:off x="6460490" y="2627129"/>
            <a:ext cx="838562" cy="331028"/>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4" name="Elbow Connector 63"/>
          <p:cNvCxnSpPr>
            <a:stCxn id="63" idx="4"/>
          </p:cNvCxnSpPr>
          <p:nvPr/>
        </p:nvCxnSpPr>
        <p:spPr>
          <a:xfrm rot="16200000" flipH="1">
            <a:off x="6630400" y="3207528"/>
            <a:ext cx="498744" cy="2"/>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68" name="Subtitle 1"/>
          <p:cNvSpPr txBox="1">
            <a:spLocks/>
          </p:cNvSpPr>
          <p:nvPr/>
        </p:nvSpPr>
        <p:spPr>
          <a:xfrm>
            <a:off x="6198293" y="3457919"/>
            <a:ext cx="1363652" cy="327011"/>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Returning</a:t>
            </a:r>
          </a:p>
        </p:txBody>
      </p:sp>
      <p:sp>
        <p:nvSpPr>
          <p:cNvPr id="69" name="Oval 68"/>
          <p:cNvSpPr/>
          <p:nvPr/>
        </p:nvSpPr>
        <p:spPr>
          <a:xfrm>
            <a:off x="8188200" y="5135032"/>
            <a:ext cx="869484" cy="324826"/>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0" name="Elbow Connector 69"/>
          <p:cNvCxnSpPr>
            <a:stCxn id="69" idx="6"/>
          </p:cNvCxnSpPr>
          <p:nvPr/>
        </p:nvCxnSpPr>
        <p:spPr>
          <a:xfrm>
            <a:off x="9057684" y="5297445"/>
            <a:ext cx="838122" cy="12700"/>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71" name="Subtitle 1"/>
          <p:cNvSpPr txBox="1">
            <a:spLocks/>
          </p:cNvSpPr>
          <p:nvPr/>
        </p:nvSpPr>
        <p:spPr>
          <a:xfrm>
            <a:off x="9862974" y="5133034"/>
            <a:ext cx="1216150" cy="326824"/>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Available</a:t>
            </a:r>
            <a:endParaRPr lang="en-US" sz="1800" dirty="0">
              <a:latin typeface="Cambria" panose="02040503050406030204" pitchFamily="18" charset="0"/>
            </a:endParaRPr>
          </a:p>
        </p:txBody>
      </p:sp>
      <p:sp>
        <p:nvSpPr>
          <p:cNvPr id="72" name="Oval 71"/>
          <p:cNvSpPr/>
          <p:nvPr/>
        </p:nvSpPr>
        <p:spPr>
          <a:xfrm>
            <a:off x="7561945" y="6146695"/>
            <a:ext cx="869484" cy="324826"/>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Elbow Connector 72"/>
          <p:cNvCxnSpPr>
            <a:stCxn id="72" idx="6"/>
          </p:cNvCxnSpPr>
          <p:nvPr/>
        </p:nvCxnSpPr>
        <p:spPr>
          <a:xfrm flipV="1">
            <a:off x="8431429" y="6292960"/>
            <a:ext cx="1480116" cy="1614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74" name="Subtitle 1"/>
          <p:cNvSpPr txBox="1">
            <a:spLocks/>
          </p:cNvSpPr>
          <p:nvPr/>
        </p:nvSpPr>
        <p:spPr>
          <a:xfrm>
            <a:off x="9672765" y="6129652"/>
            <a:ext cx="1216150" cy="326824"/>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Old</a:t>
            </a:r>
            <a:endParaRPr lang="en-US" sz="1800" dirty="0">
              <a:latin typeface="Cambria" panose="02040503050406030204" pitchFamily="18" charset="0"/>
            </a:endParaRPr>
          </a:p>
        </p:txBody>
      </p:sp>
      <p:cxnSp>
        <p:nvCxnSpPr>
          <p:cNvPr id="76" name="Straight Arrow Connector 75"/>
          <p:cNvCxnSpPr>
            <a:endCxn id="56" idx="0"/>
          </p:cNvCxnSpPr>
          <p:nvPr/>
        </p:nvCxnSpPr>
        <p:spPr>
          <a:xfrm flipH="1">
            <a:off x="7948934" y="3857341"/>
            <a:ext cx="2619425" cy="756536"/>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80" name="Oval 79"/>
          <p:cNvSpPr/>
          <p:nvPr/>
        </p:nvSpPr>
        <p:spPr>
          <a:xfrm>
            <a:off x="4702625" y="2284639"/>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81" name="Oval 80"/>
          <p:cNvSpPr/>
          <p:nvPr/>
        </p:nvSpPr>
        <p:spPr>
          <a:xfrm>
            <a:off x="8658499" y="2284639"/>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82" name="Oval 81"/>
          <p:cNvSpPr/>
          <p:nvPr/>
        </p:nvSpPr>
        <p:spPr>
          <a:xfrm>
            <a:off x="8587658" y="376825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Tree>
    <p:extLst>
      <p:ext uri="{BB962C8B-B14F-4D97-AF65-F5344CB8AC3E}">
        <p14:creationId xmlns:p14="http://schemas.microsoft.com/office/powerpoint/2010/main" val="4053073236"/>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Return Rack</a:t>
            </a:r>
          </a:p>
        </p:txBody>
      </p:sp>
      <p:pic>
        <p:nvPicPr>
          <p:cNvPr id="2" name="Picture 1"/>
          <p:cNvPicPr>
            <a:picLocks noChangeAspect="1"/>
          </p:cNvPicPr>
          <p:nvPr/>
        </p:nvPicPr>
        <p:blipFill>
          <a:blip r:embed="rId2"/>
          <a:stretch>
            <a:fillRect/>
          </a:stretch>
        </p:blipFill>
        <p:spPr>
          <a:xfrm>
            <a:off x="591238" y="2274328"/>
            <a:ext cx="5504762" cy="3657143"/>
          </a:xfrm>
          <a:prstGeom prst="rect">
            <a:avLst/>
          </a:prstGeom>
        </p:spPr>
      </p:pic>
      <p:sp>
        <p:nvSpPr>
          <p:cNvPr id="6" name="Rectangle 5"/>
          <p:cNvSpPr/>
          <p:nvPr/>
        </p:nvSpPr>
        <p:spPr>
          <a:xfrm>
            <a:off x="1465943" y="3846283"/>
            <a:ext cx="4630057" cy="473354"/>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Cambria" panose="02040503050406030204" pitchFamily="18" charset="0"/>
            </a:endParaRPr>
          </a:p>
        </p:txBody>
      </p:sp>
      <p:sp>
        <p:nvSpPr>
          <p:cNvPr id="3" name="Oval 2"/>
          <p:cNvSpPr/>
          <p:nvPr/>
        </p:nvSpPr>
        <p:spPr>
          <a:xfrm>
            <a:off x="3175819" y="3903166"/>
            <a:ext cx="271325" cy="271325"/>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3432629" y="3887288"/>
            <a:ext cx="1487713" cy="391344"/>
          </a:xfrm>
          <a:prstGeom prst="rect">
            <a:avLst/>
          </a:prstGeom>
          <a:solidFill>
            <a:srgbClr val="F4F4F4"/>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p:cNvCxnSpPr>
            <a:endCxn id="12" idx="1"/>
          </p:cNvCxnSpPr>
          <p:nvPr/>
        </p:nvCxnSpPr>
        <p:spPr>
          <a:xfrm>
            <a:off x="4949370" y="4101919"/>
            <a:ext cx="2525487" cy="98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2" name="Picture 11"/>
          <p:cNvPicPr>
            <a:picLocks noChangeAspect="1"/>
          </p:cNvPicPr>
          <p:nvPr/>
        </p:nvPicPr>
        <p:blipFill>
          <a:blip r:embed="rId3"/>
          <a:stretch>
            <a:fillRect/>
          </a:stretch>
        </p:blipFill>
        <p:spPr>
          <a:xfrm>
            <a:off x="7474857" y="2274327"/>
            <a:ext cx="4472381" cy="3657143"/>
          </a:xfrm>
          <a:prstGeom prst="rect">
            <a:avLst/>
          </a:prstGeom>
        </p:spPr>
      </p:pic>
      <p:pic>
        <p:nvPicPr>
          <p:cNvPr id="13" name="Picture 12"/>
          <p:cNvPicPr>
            <a:picLocks noChangeAspect="1"/>
          </p:cNvPicPr>
          <p:nvPr/>
        </p:nvPicPr>
        <p:blipFill>
          <a:blip r:embed="rId4"/>
          <a:stretch>
            <a:fillRect/>
          </a:stretch>
        </p:blipFill>
        <p:spPr>
          <a:xfrm>
            <a:off x="3567190" y="3968674"/>
            <a:ext cx="1247619" cy="228571"/>
          </a:xfrm>
          <a:prstGeom prst="rect">
            <a:avLst/>
          </a:prstGeom>
        </p:spPr>
      </p:pic>
    </p:spTree>
    <p:extLst>
      <p:ext uri="{BB962C8B-B14F-4D97-AF65-F5344CB8AC3E}">
        <p14:creationId xmlns:p14="http://schemas.microsoft.com/office/powerpoint/2010/main" val="1824834252"/>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Server Status</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65608" y="2468006"/>
            <a:ext cx="1325356" cy="1325356"/>
          </a:xfrm>
          <a:prstGeom prst="rect">
            <a:avLst/>
          </a:prstGeom>
        </p:spPr>
      </p:pic>
      <p:sp>
        <p:nvSpPr>
          <p:cNvPr id="22" name="Rounded Rectangle 21"/>
          <p:cNvSpPr/>
          <p:nvPr/>
        </p:nvSpPr>
        <p:spPr>
          <a:xfrm>
            <a:off x="4964323" y="3073757"/>
            <a:ext cx="1118548" cy="314643"/>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Waiting</a:t>
            </a:r>
            <a:endParaRPr lang="en-US" b="1" dirty="0">
              <a:solidFill>
                <a:srgbClr val="367FA9"/>
              </a:solidFill>
              <a:latin typeface="Cambria" panose="02040503050406030204" pitchFamily="18" charset="0"/>
            </a:endParaRPr>
          </a:p>
        </p:txBody>
      </p:sp>
      <p:sp>
        <p:nvSpPr>
          <p:cNvPr id="23" name="Right Arrow 22"/>
          <p:cNvSpPr/>
          <p:nvPr/>
        </p:nvSpPr>
        <p:spPr>
          <a:xfrm>
            <a:off x="2790963" y="3145942"/>
            <a:ext cx="2173359" cy="1230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4" name="Right Arrow 23"/>
          <p:cNvSpPr/>
          <p:nvPr/>
        </p:nvSpPr>
        <p:spPr>
          <a:xfrm>
            <a:off x="6063880" y="3144819"/>
            <a:ext cx="2173359" cy="12309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panose="02040503050406030204" pitchFamily="18" charset="0"/>
            </a:endParaRPr>
          </a:p>
        </p:txBody>
      </p:sp>
      <p:sp>
        <p:nvSpPr>
          <p:cNvPr id="25" name="Subtitle 1"/>
          <p:cNvSpPr txBox="1">
            <a:spLocks/>
          </p:cNvSpPr>
          <p:nvPr/>
        </p:nvSpPr>
        <p:spPr>
          <a:xfrm>
            <a:off x="2695330" y="2874518"/>
            <a:ext cx="2428363" cy="320581"/>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Send Request “Add Server”</a:t>
            </a:r>
            <a:endParaRPr lang="en-US" sz="1600" dirty="0">
              <a:latin typeface="Cambria" panose="02040503050406030204" pitchFamily="18" charset="0"/>
            </a:endParaRPr>
          </a:p>
        </p:txBody>
      </p:sp>
      <p:sp>
        <p:nvSpPr>
          <p:cNvPr id="26" name="Subtitle 1"/>
          <p:cNvSpPr txBox="1">
            <a:spLocks/>
          </p:cNvSpPr>
          <p:nvPr/>
        </p:nvSpPr>
        <p:spPr>
          <a:xfrm>
            <a:off x="5963578" y="2885783"/>
            <a:ext cx="2292652" cy="333606"/>
          </a:xfrm>
          <a:prstGeom prst="rect">
            <a:avLst/>
          </a:prstGeom>
        </p:spPr>
        <p:txBody>
          <a:bodyPr vert="horz" lIns="91440" tIns="45720" rIns="91440" bIns="45720" rtlCol="0">
            <a:normAutofit/>
          </a:bodyPr>
          <a:lstStyle>
            <a:defPPr>
              <a:defRPr lang="en-US"/>
            </a:defPPr>
            <a:lvl1pPr indent="0" algn="ctr">
              <a:lnSpc>
                <a:spcPct val="90000"/>
              </a:lnSpc>
              <a:spcBef>
                <a:spcPts val="1000"/>
              </a:spcBef>
              <a:buFont typeface="Arial" panose="020B0604020202020204" pitchFamily="34" charset="0"/>
              <a:buNone/>
              <a:defRPr sz="1600">
                <a:latin typeface="Cambria" panose="02040503050406030204" pitchFamily="18" charset="0"/>
              </a:defRPr>
            </a:lvl1pPr>
            <a:lvl2pPr indent="0" algn="ctr">
              <a:lnSpc>
                <a:spcPct val="90000"/>
              </a:lnSpc>
              <a:spcBef>
                <a:spcPts val="500"/>
              </a:spcBef>
              <a:buFont typeface="Arial" panose="020B0604020202020204" pitchFamily="34" charset="0"/>
              <a:buNone/>
              <a:defRPr sz="2000"/>
            </a:lvl2pPr>
            <a:lvl3pPr indent="0" algn="ctr">
              <a:lnSpc>
                <a:spcPct val="90000"/>
              </a:lnSpc>
              <a:spcBef>
                <a:spcPts val="500"/>
              </a:spcBef>
              <a:buFont typeface="Arial" panose="020B0604020202020204" pitchFamily="34" charset="0"/>
              <a:buNone/>
            </a:lvl3pPr>
            <a:lvl4pPr indent="0" algn="ctr">
              <a:lnSpc>
                <a:spcPct val="90000"/>
              </a:lnSpc>
              <a:spcBef>
                <a:spcPts val="500"/>
              </a:spcBef>
              <a:buFont typeface="Arial" panose="020B0604020202020204" pitchFamily="34" charset="0"/>
              <a:buNone/>
              <a:defRPr sz="1600"/>
            </a:lvl4pPr>
            <a:lvl5pPr indent="0" algn="ctr">
              <a:lnSpc>
                <a:spcPct val="90000"/>
              </a:lnSpc>
              <a:spcBef>
                <a:spcPts val="500"/>
              </a:spcBef>
              <a:buFont typeface="Arial" panose="020B0604020202020204" pitchFamily="34" charset="0"/>
              <a:buNone/>
              <a:defRPr sz="1600"/>
            </a:lvl5pPr>
            <a:lvl6pPr indent="0" algn="ctr">
              <a:lnSpc>
                <a:spcPct val="90000"/>
              </a:lnSpc>
              <a:spcBef>
                <a:spcPts val="500"/>
              </a:spcBef>
              <a:buFont typeface="Arial" panose="020B0604020202020204" pitchFamily="34" charset="0"/>
              <a:buNone/>
              <a:defRPr sz="1600"/>
            </a:lvl6pPr>
            <a:lvl7pPr indent="0" algn="ctr">
              <a:lnSpc>
                <a:spcPct val="90000"/>
              </a:lnSpc>
              <a:spcBef>
                <a:spcPts val="500"/>
              </a:spcBef>
              <a:buFont typeface="Arial" panose="020B0604020202020204" pitchFamily="34" charset="0"/>
              <a:buNone/>
              <a:defRPr sz="1600"/>
            </a:lvl7pPr>
            <a:lvl8pPr indent="0" algn="ctr">
              <a:lnSpc>
                <a:spcPct val="90000"/>
              </a:lnSpc>
              <a:spcBef>
                <a:spcPts val="500"/>
              </a:spcBef>
              <a:buFont typeface="Arial" panose="020B0604020202020204" pitchFamily="34" charset="0"/>
              <a:buNone/>
              <a:defRPr sz="1600"/>
            </a:lvl8pPr>
            <a:lvl9pPr indent="0" algn="ctr">
              <a:lnSpc>
                <a:spcPct val="90000"/>
              </a:lnSpc>
              <a:spcBef>
                <a:spcPts val="500"/>
              </a:spcBef>
              <a:buFont typeface="Arial" panose="020B0604020202020204" pitchFamily="34" charset="0"/>
              <a:buNone/>
              <a:defRPr sz="1600"/>
            </a:lvl9pPr>
          </a:lstStyle>
          <a:p>
            <a:r>
              <a:rPr lang="en-US" sz="1500" dirty="0"/>
              <a:t>Complete Request</a:t>
            </a:r>
          </a:p>
        </p:txBody>
      </p:sp>
      <p:sp>
        <p:nvSpPr>
          <p:cNvPr id="27" name="Rounded Rectangle 26"/>
          <p:cNvSpPr/>
          <p:nvPr/>
        </p:nvSpPr>
        <p:spPr>
          <a:xfrm>
            <a:off x="8256230" y="3049042"/>
            <a:ext cx="1118548" cy="314643"/>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Running</a:t>
            </a:r>
            <a:endParaRPr lang="en-US" b="1" dirty="0">
              <a:solidFill>
                <a:srgbClr val="367FA9"/>
              </a:solidFill>
              <a:latin typeface="Cambria" panose="02040503050406030204" pitchFamily="18" charset="0"/>
            </a:endParaRPr>
          </a:p>
        </p:txBody>
      </p:sp>
      <p:pic>
        <p:nvPicPr>
          <p:cNvPr id="28" name="Picture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65607" y="4552642"/>
            <a:ext cx="1325356" cy="1325356"/>
          </a:xfrm>
          <a:prstGeom prst="rect">
            <a:avLst/>
          </a:prstGeom>
        </p:spPr>
      </p:pic>
      <p:sp>
        <p:nvSpPr>
          <p:cNvPr id="29" name="Rounded Rectangle 28"/>
          <p:cNvSpPr/>
          <p:nvPr/>
        </p:nvSpPr>
        <p:spPr>
          <a:xfrm>
            <a:off x="4964321" y="5158394"/>
            <a:ext cx="1900117" cy="289928"/>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Bringing away</a:t>
            </a:r>
            <a:endParaRPr lang="en-US" b="1" dirty="0">
              <a:solidFill>
                <a:srgbClr val="367FA9"/>
              </a:solidFill>
              <a:latin typeface="Cambria" panose="02040503050406030204" pitchFamily="18" charset="0"/>
            </a:endParaRPr>
          </a:p>
        </p:txBody>
      </p:sp>
      <p:sp>
        <p:nvSpPr>
          <p:cNvPr id="30" name="Right Arrow 29"/>
          <p:cNvSpPr/>
          <p:nvPr/>
        </p:nvSpPr>
        <p:spPr>
          <a:xfrm>
            <a:off x="2790962" y="5230578"/>
            <a:ext cx="2173359" cy="1230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31" name="Right Arrow 30"/>
          <p:cNvSpPr/>
          <p:nvPr/>
        </p:nvSpPr>
        <p:spPr>
          <a:xfrm>
            <a:off x="6864438" y="5229454"/>
            <a:ext cx="1623492" cy="124213"/>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panose="02040503050406030204" pitchFamily="18" charset="0"/>
            </a:endParaRPr>
          </a:p>
        </p:txBody>
      </p:sp>
      <p:sp>
        <p:nvSpPr>
          <p:cNvPr id="32" name="Subtitle 1"/>
          <p:cNvSpPr txBox="1">
            <a:spLocks/>
          </p:cNvSpPr>
          <p:nvPr/>
        </p:nvSpPr>
        <p:spPr>
          <a:xfrm>
            <a:off x="2653966" y="4794846"/>
            <a:ext cx="2191063" cy="72709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Send Request “Bring Server Away”</a:t>
            </a:r>
            <a:endParaRPr lang="en-US" sz="1600" dirty="0">
              <a:latin typeface="Cambria" panose="02040503050406030204" pitchFamily="18" charset="0"/>
            </a:endParaRPr>
          </a:p>
        </p:txBody>
      </p:sp>
      <p:sp>
        <p:nvSpPr>
          <p:cNvPr id="33" name="Subtitle 1"/>
          <p:cNvSpPr txBox="1">
            <a:spLocks/>
          </p:cNvSpPr>
          <p:nvPr/>
        </p:nvSpPr>
        <p:spPr>
          <a:xfrm>
            <a:off x="6404512" y="4901107"/>
            <a:ext cx="2292652" cy="333606"/>
          </a:xfrm>
          <a:prstGeom prst="rect">
            <a:avLst/>
          </a:prstGeom>
        </p:spPr>
        <p:txBody>
          <a:bodyPr vert="horz" lIns="91440" tIns="45720" rIns="91440" bIns="45720" rtlCol="0">
            <a:normAutofit/>
          </a:bodyPr>
          <a:lstStyle>
            <a:defPPr>
              <a:defRPr lang="en-US"/>
            </a:defPPr>
            <a:lvl1pPr indent="0" algn="ctr">
              <a:lnSpc>
                <a:spcPct val="90000"/>
              </a:lnSpc>
              <a:spcBef>
                <a:spcPts val="1000"/>
              </a:spcBef>
              <a:buFont typeface="Arial" panose="020B0604020202020204" pitchFamily="34" charset="0"/>
              <a:buNone/>
              <a:defRPr sz="1600">
                <a:latin typeface="Cambria" panose="02040503050406030204" pitchFamily="18" charset="0"/>
              </a:defRPr>
            </a:lvl1pPr>
            <a:lvl2pPr indent="0" algn="ctr">
              <a:lnSpc>
                <a:spcPct val="90000"/>
              </a:lnSpc>
              <a:spcBef>
                <a:spcPts val="500"/>
              </a:spcBef>
              <a:buFont typeface="Arial" panose="020B0604020202020204" pitchFamily="34" charset="0"/>
              <a:buNone/>
              <a:defRPr sz="2000"/>
            </a:lvl2pPr>
            <a:lvl3pPr indent="0" algn="ctr">
              <a:lnSpc>
                <a:spcPct val="90000"/>
              </a:lnSpc>
              <a:spcBef>
                <a:spcPts val="500"/>
              </a:spcBef>
              <a:buFont typeface="Arial" panose="020B0604020202020204" pitchFamily="34" charset="0"/>
              <a:buNone/>
            </a:lvl3pPr>
            <a:lvl4pPr indent="0" algn="ctr">
              <a:lnSpc>
                <a:spcPct val="90000"/>
              </a:lnSpc>
              <a:spcBef>
                <a:spcPts val="500"/>
              </a:spcBef>
              <a:buFont typeface="Arial" panose="020B0604020202020204" pitchFamily="34" charset="0"/>
              <a:buNone/>
              <a:defRPr sz="1600"/>
            </a:lvl4pPr>
            <a:lvl5pPr indent="0" algn="ctr">
              <a:lnSpc>
                <a:spcPct val="90000"/>
              </a:lnSpc>
              <a:spcBef>
                <a:spcPts val="500"/>
              </a:spcBef>
              <a:buFont typeface="Arial" panose="020B0604020202020204" pitchFamily="34" charset="0"/>
              <a:buNone/>
              <a:defRPr sz="1600"/>
            </a:lvl5pPr>
            <a:lvl6pPr indent="0" algn="ctr">
              <a:lnSpc>
                <a:spcPct val="90000"/>
              </a:lnSpc>
              <a:spcBef>
                <a:spcPts val="500"/>
              </a:spcBef>
              <a:buFont typeface="Arial" panose="020B0604020202020204" pitchFamily="34" charset="0"/>
              <a:buNone/>
              <a:defRPr sz="1600"/>
            </a:lvl6pPr>
            <a:lvl7pPr indent="0" algn="ctr">
              <a:lnSpc>
                <a:spcPct val="90000"/>
              </a:lnSpc>
              <a:spcBef>
                <a:spcPts val="500"/>
              </a:spcBef>
              <a:buFont typeface="Arial" panose="020B0604020202020204" pitchFamily="34" charset="0"/>
              <a:buNone/>
              <a:defRPr sz="1600"/>
            </a:lvl7pPr>
            <a:lvl8pPr indent="0" algn="ctr">
              <a:lnSpc>
                <a:spcPct val="90000"/>
              </a:lnSpc>
              <a:spcBef>
                <a:spcPts val="500"/>
              </a:spcBef>
              <a:buFont typeface="Arial" panose="020B0604020202020204" pitchFamily="34" charset="0"/>
              <a:buNone/>
              <a:defRPr sz="1600"/>
            </a:lvl8pPr>
            <a:lvl9pPr indent="0" algn="ctr">
              <a:lnSpc>
                <a:spcPct val="90000"/>
              </a:lnSpc>
              <a:spcBef>
                <a:spcPts val="500"/>
              </a:spcBef>
              <a:buFont typeface="Arial" panose="020B0604020202020204" pitchFamily="34" charset="0"/>
              <a:buNone/>
              <a:defRPr sz="1600"/>
            </a:lvl9pPr>
          </a:lstStyle>
          <a:p>
            <a:r>
              <a:rPr lang="en-US" sz="1500" dirty="0"/>
              <a:t>Complete Request</a:t>
            </a:r>
          </a:p>
        </p:txBody>
      </p:sp>
      <p:sp>
        <p:nvSpPr>
          <p:cNvPr id="34" name="Rounded Rectangle 33"/>
          <p:cNvSpPr/>
          <p:nvPr/>
        </p:nvSpPr>
        <p:spPr>
          <a:xfrm>
            <a:off x="8487930" y="5146036"/>
            <a:ext cx="1338319" cy="314643"/>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Deactivate</a:t>
            </a:r>
            <a:endParaRPr lang="en-US" b="1" dirty="0">
              <a:solidFill>
                <a:srgbClr val="367FA9"/>
              </a:solidFill>
              <a:latin typeface="Cambria" panose="02040503050406030204" pitchFamily="18" charset="0"/>
            </a:endParaRPr>
          </a:p>
        </p:txBody>
      </p:sp>
      <p:cxnSp>
        <p:nvCxnSpPr>
          <p:cNvPr id="35" name="Elbow Connector 34"/>
          <p:cNvCxnSpPr>
            <a:endCxn id="36" idx="2"/>
          </p:cNvCxnSpPr>
          <p:nvPr/>
        </p:nvCxnSpPr>
        <p:spPr>
          <a:xfrm>
            <a:off x="9795924" y="5324601"/>
            <a:ext cx="682861" cy="5578"/>
          </a:xfrm>
          <a:prstGeom prst="bentConnector3">
            <a:avLst>
              <a:gd name="adj1" fmla="val 50000"/>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sp>
        <p:nvSpPr>
          <p:cNvPr id="36" name="Oval 35"/>
          <p:cNvSpPr/>
          <p:nvPr/>
        </p:nvSpPr>
        <p:spPr>
          <a:xfrm>
            <a:off x="10478785" y="5146036"/>
            <a:ext cx="368285" cy="3682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7" name="Oval 36"/>
          <p:cNvSpPr/>
          <p:nvPr/>
        </p:nvSpPr>
        <p:spPr>
          <a:xfrm>
            <a:off x="10538005" y="5199679"/>
            <a:ext cx="249844" cy="24984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39" name="Curved Connector 38"/>
          <p:cNvCxnSpPr>
            <a:stCxn id="27" idx="2"/>
            <a:endCxn id="28" idx="0"/>
          </p:cNvCxnSpPr>
          <p:nvPr/>
        </p:nvCxnSpPr>
        <p:spPr>
          <a:xfrm rot="5400000">
            <a:off x="4877417" y="614554"/>
            <a:ext cx="1188957" cy="6687219"/>
          </a:xfrm>
          <a:prstGeom prst="curvedConnector3">
            <a:avLst/>
          </a:prstGeom>
          <a:ln>
            <a:prstDash val="dash"/>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55323907"/>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Add Server</a:t>
            </a:r>
            <a:endParaRPr lang="en-US" sz="2400" b="1" dirty="0">
              <a:effectLst>
                <a:outerShdw blurRad="38100" dist="38100" dir="2700000" algn="tl">
                  <a:srgbClr val="000000">
                    <a:alpha val="43137"/>
                  </a:srgbClr>
                </a:outerShdw>
              </a:effectLst>
              <a:latin typeface="Cambria" panose="02040503050406030204" pitchFamily="18" charset="0"/>
            </a:endParaRPr>
          </a:p>
        </p:txBody>
      </p:sp>
      <p:cxnSp>
        <p:nvCxnSpPr>
          <p:cNvPr id="5" name="Straight Arrow Connector 4"/>
          <p:cNvCxnSpPr>
            <a:endCxn id="6" idx="1"/>
          </p:cNvCxnSpPr>
          <p:nvPr/>
        </p:nvCxnSpPr>
        <p:spPr>
          <a:xfrm>
            <a:off x="2820328" y="343035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6" name="Picture 2" descr="C:\Users\QuangTV\Desktop\serve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5963" y="2434835"/>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7"/>
          <p:cNvCxnSpPr/>
          <p:nvPr/>
        </p:nvCxnSpPr>
        <p:spPr>
          <a:xfrm>
            <a:off x="7130225" y="343035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9" name="Oval 8"/>
          <p:cNvSpPr/>
          <p:nvPr/>
        </p:nvSpPr>
        <p:spPr>
          <a:xfrm>
            <a:off x="3606493" y="2817731"/>
            <a:ext cx="539750" cy="5318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Oval 9"/>
          <p:cNvSpPr/>
          <p:nvPr/>
        </p:nvSpPr>
        <p:spPr>
          <a:xfrm>
            <a:off x="7994394" y="280321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1" name="Oval 10"/>
          <p:cNvSpPr/>
          <p:nvPr/>
        </p:nvSpPr>
        <p:spPr>
          <a:xfrm>
            <a:off x="3592429" y="398256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9</a:t>
            </a:r>
          </a:p>
        </p:txBody>
      </p:sp>
      <p:cxnSp>
        <p:nvCxnSpPr>
          <p:cNvPr id="12" name="Straight Arrow Connector 11"/>
          <p:cNvCxnSpPr/>
          <p:nvPr/>
        </p:nvCxnSpPr>
        <p:spPr>
          <a:xfrm flipH="1">
            <a:off x="2820328" y="3920142"/>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3"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55063" y="533400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p:cNvCxnSpPr/>
          <p:nvPr/>
        </p:nvCxnSpPr>
        <p:spPr>
          <a:xfrm>
            <a:off x="6064663" y="4462040"/>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6" name="Oval 15"/>
          <p:cNvSpPr/>
          <p:nvPr/>
        </p:nvSpPr>
        <p:spPr>
          <a:xfrm>
            <a:off x="6220780" y="46100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8" name="Picture 1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456624" y="2970408"/>
            <a:ext cx="1325356" cy="1325356"/>
          </a:xfrm>
          <a:prstGeom prst="rect">
            <a:avLst/>
          </a:prstGeom>
        </p:spPr>
      </p:pic>
      <p:grpSp>
        <p:nvGrpSpPr>
          <p:cNvPr id="43" name="Group 42"/>
          <p:cNvGrpSpPr/>
          <p:nvPr/>
        </p:nvGrpSpPr>
        <p:grpSpPr>
          <a:xfrm>
            <a:off x="8940397" y="937166"/>
            <a:ext cx="1915797" cy="1441076"/>
            <a:chOff x="9015576" y="896920"/>
            <a:chExt cx="2194566" cy="1639825"/>
          </a:xfrm>
        </p:grpSpPr>
        <p:sp>
          <p:nvSpPr>
            <p:cNvPr id="21" name="Rectangle 20"/>
            <p:cNvSpPr/>
            <p:nvPr/>
          </p:nvSpPr>
          <p:spPr>
            <a:xfrm>
              <a:off x="9015581" y="1519033"/>
              <a:ext cx="2194560" cy="124652"/>
            </a:xfrm>
            <a:prstGeom prst="rect">
              <a:avLst/>
            </a:prstGeom>
            <a:solidFill>
              <a:schemeClr val="accent1">
                <a:lumMod val="75000"/>
              </a:schemeClr>
            </a:solid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9015581" y="896921"/>
              <a:ext cx="2194560" cy="1639824"/>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9015581" y="1274292"/>
              <a:ext cx="2194560" cy="1254412"/>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9015582" y="1404921"/>
              <a:ext cx="2194560" cy="1131824"/>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9015580" y="1649601"/>
              <a:ext cx="2194560" cy="879103"/>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015579" y="1773463"/>
              <a:ext cx="2194560" cy="755242"/>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9015579" y="1898406"/>
              <a:ext cx="2194560" cy="630298"/>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9015578" y="2043550"/>
              <a:ext cx="2194560" cy="493194"/>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9015577" y="2159372"/>
              <a:ext cx="2194560" cy="377372"/>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9015576" y="2298831"/>
              <a:ext cx="2194560" cy="130628"/>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9480038" y="896920"/>
              <a:ext cx="1546763" cy="369332"/>
            </a:xfrm>
            <a:prstGeom prst="rect">
              <a:avLst/>
            </a:prstGeom>
            <a:noFill/>
          </p:spPr>
          <p:txBody>
            <a:bodyPr wrap="square" rtlCol="0">
              <a:spAutoFit/>
            </a:bodyPr>
            <a:lstStyle/>
            <a:p>
              <a:r>
                <a:rPr lang="en-US" b="1" dirty="0" smtClean="0">
                  <a:solidFill>
                    <a:srgbClr val="FF0000"/>
                  </a:solidFill>
                  <a:latin typeface="Cambria" panose="02040503050406030204" pitchFamily="18" charset="0"/>
                </a:rPr>
                <a:t>IP Address</a:t>
              </a:r>
              <a:endParaRPr lang="en-US" b="1" dirty="0">
                <a:solidFill>
                  <a:srgbClr val="FF0000"/>
                </a:solidFill>
                <a:latin typeface="Cambria" panose="02040503050406030204" pitchFamily="18" charset="0"/>
              </a:endParaRPr>
            </a:p>
          </p:txBody>
        </p:sp>
      </p:grpSp>
      <p:grpSp>
        <p:nvGrpSpPr>
          <p:cNvPr id="42" name="Group 41"/>
          <p:cNvGrpSpPr/>
          <p:nvPr/>
        </p:nvGrpSpPr>
        <p:grpSpPr>
          <a:xfrm>
            <a:off x="9134698" y="5046155"/>
            <a:ext cx="1915792" cy="1449456"/>
            <a:chOff x="9015576" y="4663450"/>
            <a:chExt cx="2194566" cy="1652161"/>
          </a:xfrm>
        </p:grpSpPr>
        <p:sp>
          <p:nvSpPr>
            <p:cNvPr id="28" name="Rectangle 27"/>
            <p:cNvSpPr/>
            <p:nvPr/>
          </p:nvSpPr>
          <p:spPr>
            <a:xfrm>
              <a:off x="9015581" y="5314415"/>
              <a:ext cx="2194560" cy="124652"/>
            </a:xfrm>
            <a:prstGeom prst="rect">
              <a:avLst/>
            </a:prstGeom>
            <a:solidFill>
              <a:schemeClr val="accent1">
                <a:lumMod val="75000"/>
              </a:schemeClr>
            </a:solid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9015581" y="4675787"/>
              <a:ext cx="2194560" cy="1639824"/>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9015581" y="5053158"/>
              <a:ext cx="2194560" cy="1254412"/>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9015582" y="5183787"/>
              <a:ext cx="2194560" cy="1131824"/>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9015580" y="5428468"/>
              <a:ext cx="2194560" cy="123862"/>
            </a:xfrm>
            <a:prstGeom prst="rect">
              <a:avLst/>
            </a:prstGeom>
            <a:solidFill>
              <a:srgbClr val="367FA9"/>
            </a:solid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9015579" y="5552329"/>
              <a:ext cx="2194560" cy="755242"/>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9015579" y="5677272"/>
              <a:ext cx="2194560" cy="630298"/>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9015578" y="5822416"/>
              <a:ext cx="2194560" cy="493194"/>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9015577" y="5938238"/>
              <a:ext cx="2194560" cy="377372"/>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9015576" y="6077697"/>
              <a:ext cx="2194560" cy="130628"/>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9527486" y="4663450"/>
              <a:ext cx="1546763" cy="369332"/>
            </a:xfrm>
            <a:prstGeom prst="rect">
              <a:avLst/>
            </a:prstGeom>
            <a:noFill/>
          </p:spPr>
          <p:txBody>
            <a:bodyPr wrap="square" rtlCol="0">
              <a:spAutoFit/>
            </a:bodyPr>
            <a:lstStyle/>
            <a:p>
              <a:r>
                <a:rPr lang="en-US" b="1" dirty="0" smtClean="0">
                  <a:solidFill>
                    <a:srgbClr val="FF0000"/>
                  </a:solidFill>
                  <a:latin typeface="Cambria" panose="02040503050406030204" pitchFamily="18" charset="0"/>
                </a:rPr>
                <a:t>Location</a:t>
              </a:r>
              <a:endParaRPr lang="en-US" b="1" dirty="0">
                <a:solidFill>
                  <a:srgbClr val="FF0000"/>
                </a:solidFill>
                <a:latin typeface="Cambria" panose="02040503050406030204" pitchFamily="18" charset="0"/>
              </a:endParaRPr>
            </a:p>
          </p:txBody>
        </p:sp>
      </p:grpSp>
      <p:cxnSp>
        <p:nvCxnSpPr>
          <p:cNvPr id="39" name="Straight Arrow Connector 38"/>
          <p:cNvCxnSpPr>
            <a:endCxn id="26" idx="2"/>
          </p:cNvCxnSpPr>
          <p:nvPr/>
        </p:nvCxnSpPr>
        <p:spPr>
          <a:xfrm flipH="1" flipV="1">
            <a:off x="9898294" y="2378241"/>
            <a:ext cx="6191" cy="584745"/>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44" name="Oval 43"/>
          <p:cNvSpPr/>
          <p:nvPr/>
        </p:nvSpPr>
        <p:spPr>
          <a:xfrm>
            <a:off x="10180189" y="24727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cxnSp>
        <p:nvCxnSpPr>
          <p:cNvPr id="45" name="Straight Arrow Connector 44"/>
          <p:cNvCxnSpPr/>
          <p:nvPr/>
        </p:nvCxnSpPr>
        <p:spPr>
          <a:xfrm flipH="1">
            <a:off x="7143772" y="1632720"/>
            <a:ext cx="1796623" cy="1466059"/>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50" name="Oval 49"/>
          <p:cNvSpPr/>
          <p:nvPr/>
        </p:nvSpPr>
        <p:spPr>
          <a:xfrm>
            <a:off x="7724519" y="1693141"/>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51" name="Straight Arrow Connector 50"/>
          <p:cNvCxnSpPr/>
          <p:nvPr/>
        </p:nvCxnSpPr>
        <p:spPr>
          <a:xfrm flipH="1">
            <a:off x="9898296" y="4163581"/>
            <a:ext cx="6189" cy="805818"/>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55" name="Oval 54"/>
          <p:cNvSpPr/>
          <p:nvPr/>
        </p:nvSpPr>
        <p:spPr>
          <a:xfrm>
            <a:off x="10180189" y="4326861"/>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a:t>
            </a:r>
            <a:endParaRPr lang="en-US" dirty="0"/>
          </a:p>
        </p:txBody>
      </p:sp>
      <p:cxnSp>
        <p:nvCxnSpPr>
          <p:cNvPr id="56" name="Straight Arrow Connector 55"/>
          <p:cNvCxnSpPr/>
          <p:nvPr/>
        </p:nvCxnSpPr>
        <p:spPr>
          <a:xfrm flipH="1" flipV="1">
            <a:off x="7074144" y="4106435"/>
            <a:ext cx="2045480" cy="175521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59" name="Oval 58"/>
          <p:cNvSpPr/>
          <p:nvPr/>
        </p:nvSpPr>
        <p:spPr>
          <a:xfrm>
            <a:off x="7634605" y="5061742"/>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a:t>
            </a:r>
            <a:endParaRPr lang="en-US" dirty="0"/>
          </a:p>
        </p:txBody>
      </p:sp>
      <p:cxnSp>
        <p:nvCxnSpPr>
          <p:cNvPr id="65" name="Straight Arrow Connector 64"/>
          <p:cNvCxnSpPr/>
          <p:nvPr/>
        </p:nvCxnSpPr>
        <p:spPr>
          <a:xfrm flipH="1" flipV="1">
            <a:off x="7118164" y="3896060"/>
            <a:ext cx="2190834" cy="24468"/>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69" name="Oval 68"/>
          <p:cNvSpPr/>
          <p:nvPr/>
        </p:nvSpPr>
        <p:spPr>
          <a:xfrm>
            <a:off x="8022600" y="398458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8</a:t>
            </a:r>
            <a:endParaRPr lang="en-US" dirty="0"/>
          </a:p>
        </p:txBody>
      </p:sp>
      <p:grpSp>
        <p:nvGrpSpPr>
          <p:cNvPr id="52" name="Group 51"/>
          <p:cNvGrpSpPr/>
          <p:nvPr/>
        </p:nvGrpSpPr>
        <p:grpSpPr>
          <a:xfrm>
            <a:off x="9240235" y="3038456"/>
            <a:ext cx="1374906" cy="1047729"/>
            <a:chOff x="721184" y="2106002"/>
            <a:chExt cx="1554952" cy="1295025"/>
          </a:xfrm>
        </p:grpSpPr>
        <p:pic>
          <p:nvPicPr>
            <p:cNvPr id="53" name="Picture 5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54" name="Picture 5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57" name="Picture 5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3490267090"/>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Bring Server Away</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2" name="Picture 1"/>
          <p:cNvPicPr>
            <a:picLocks noChangeAspect="1"/>
          </p:cNvPicPr>
          <p:nvPr/>
        </p:nvPicPr>
        <p:blipFill>
          <a:blip r:embed="rId3"/>
          <a:stretch>
            <a:fillRect/>
          </a:stretch>
        </p:blipFill>
        <p:spPr>
          <a:xfrm>
            <a:off x="7454019" y="2199134"/>
            <a:ext cx="4047619" cy="3504762"/>
          </a:xfrm>
          <a:prstGeom prst="rect">
            <a:avLst/>
          </a:prstGeom>
        </p:spPr>
      </p:pic>
      <p:pic>
        <p:nvPicPr>
          <p:cNvPr id="23" name="Picture 22"/>
          <p:cNvPicPr>
            <a:picLocks noChangeAspect="1"/>
          </p:cNvPicPr>
          <p:nvPr/>
        </p:nvPicPr>
        <p:blipFill>
          <a:blip r:embed="rId4"/>
          <a:stretch>
            <a:fillRect/>
          </a:stretch>
        </p:blipFill>
        <p:spPr>
          <a:xfrm>
            <a:off x="400077" y="2199134"/>
            <a:ext cx="4657764" cy="3504762"/>
          </a:xfrm>
          <a:prstGeom prst="rect">
            <a:avLst/>
          </a:prstGeom>
        </p:spPr>
      </p:pic>
      <p:cxnSp>
        <p:nvCxnSpPr>
          <p:cNvPr id="27" name="Straight Arrow Connector 26"/>
          <p:cNvCxnSpPr>
            <a:stCxn id="23" idx="3"/>
            <a:endCxn id="2" idx="1"/>
          </p:cNvCxnSpPr>
          <p:nvPr/>
        </p:nvCxnSpPr>
        <p:spPr>
          <a:xfrm>
            <a:off x="5057841" y="3951515"/>
            <a:ext cx="2396178"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30" name="Rectangle 29"/>
          <p:cNvSpPr/>
          <p:nvPr/>
        </p:nvSpPr>
        <p:spPr>
          <a:xfrm>
            <a:off x="542613" y="3420007"/>
            <a:ext cx="2098987" cy="310164"/>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31" name="Rectangle 30"/>
          <p:cNvSpPr/>
          <p:nvPr/>
        </p:nvSpPr>
        <p:spPr>
          <a:xfrm>
            <a:off x="7574784" y="3264925"/>
            <a:ext cx="2098987" cy="310164"/>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32" name="Rectangle 31"/>
          <p:cNvSpPr/>
          <p:nvPr/>
        </p:nvSpPr>
        <p:spPr>
          <a:xfrm>
            <a:off x="2823294" y="3128932"/>
            <a:ext cx="2098987" cy="1326954"/>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34" name="Rectangle 33"/>
          <p:cNvSpPr/>
          <p:nvPr/>
        </p:nvSpPr>
        <p:spPr>
          <a:xfrm>
            <a:off x="9850197" y="2911612"/>
            <a:ext cx="1543517" cy="1039903"/>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35" name="Subtitle 1"/>
          <p:cNvSpPr txBox="1">
            <a:spLocks/>
          </p:cNvSpPr>
          <p:nvPr/>
        </p:nvSpPr>
        <p:spPr>
          <a:xfrm>
            <a:off x="5025656" y="3420007"/>
            <a:ext cx="2428363" cy="102512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Complete Request “Bring Server Away”</a:t>
            </a:r>
            <a:endParaRPr lang="en-US" sz="1600" dirty="0">
              <a:latin typeface="Cambria" panose="02040503050406030204" pitchFamily="18" charset="0"/>
            </a:endParaRPr>
          </a:p>
        </p:txBody>
      </p:sp>
    </p:spTree>
    <p:extLst>
      <p:ext uri="{BB962C8B-B14F-4D97-AF65-F5344CB8AC3E}">
        <p14:creationId xmlns:p14="http://schemas.microsoft.com/office/powerpoint/2010/main" val="3506580068"/>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Task Status</a:t>
            </a:r>
            <a:endParaRPr lang="en-US" sz="2400" b="1" dirty="0">
              <a:effectLst>
                <a:outerShdw blurRad="38100" dist="38100" dir="2700000" algn="tl">
                  <a:srgbClr val="000000">
                    <a:alpha val="43137"/>
                  </a:srgbClr>
                </a:outerShdw>
              </a:effectLst>
              <a:latin typeface="Cambria" panose="02040503050406030204" pitchFamily="18" charset="0"/>
            </a:endParaRPr>
          </a:p>
        </p:txBody>
      </p:sp>
      <p:sp>
        <p:nvSpPr>
          <p:cNvPr id="11" name="Rounded Rectangle 10"/>
          <p:cNvSpPr/>
          <p:nvPr/>
        </p:nvSpPr>
        <p:spPr>
          <a:xfrm>
            <a:off x="2898340" y="3737695"/>
            <a:ext cx="1118548" cy="314643"/>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Waiting</a:t>
            </a:r>
            <a:endParaRPr lang="en-US" b="1" dirty="0">
              <a:solidFill>
                <a:srgbClr val="367FA9"/>
              </a:solidFill>
              <a:latin typeface="Cambria" panose="02040503050406030204" pitchFamily="18" charset="0"/>
            </a:endParaRPr>
          </a:p>
        </p:txBody>
      </p:sp>
      <p:sp>
        <p:nvSpPr>
          <p:cNvPr id="12" name="Rounded Rectangle 11"/>
          <p:cNvSpPr/>
          <p:nvPr/>
        </p:nvSpPr>
        <p:spPr>
          <a:xfrm>
            <a:off x="5437426" y="3710488"/>
            <a:ext cx="1118548" cy="357199"/>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Doing</a:t>
            </a:r>
            <a:endParaRPr lang="en-US" b="1" dirty="0">
              <a:solidFill>
                <a:srgbClr val="367FA9"/>
              </a:solidFill>
              <a:latin typeface="Cambria" panose="02040503050406030204" pitchFamily="18" charset="0"/>
            </a:endParaRPr>
          </a:p>
        </p:txBody>
      </p:sp>
      <p:sp>
        <p:nvSpPr>
          <p:cNvPr id="13" name="Rounded Rectangle 12"/>
          <p:cNvSpPr/>
          <p:nvPr/>
        </p:nvSpPr>
        <p:spPr>
          <a:xfrm>
            <a:off x="2738603" y="5425421"/>
            <a:ext cx="1322615" cy="304426"/>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Cancelled</a:t>
            </a:r>
            <a:endParaRPr lang="en-US" b="1" dirty="0">
              <a:solidFill>
                <a:srgbClr val="367FA9"/>
              </a:solidFill>
              <a:latin typeface="Cambria" panose="02040503050406030204" pitchFamily="18" charset="0"/>
            </a:endParaRPr>
          </a:p>
        </p:txBody>
      </p:sp>
      <p:sp>
        <p:nvSpPr>
          <p:cNvPr id="15" name="Rounded Rectangle 14"/>
          <p:cNvSpPr/>
          <p:nvPr/>
        </p:nvSpPr>
        <p:spPr>
          <a:xfrm>
            <a:off x="5216455" y="2168312"/>
            <a:ext cx="1560489" cy="298312"/>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Not Finished</a:t>
            </a:r>
            <a:endParaRPr lang="en-US" b="1" dirty="0">
              <a:solidFill>
                <a:srgbClr val="367FA9"/>
              </a:solidFill>
              <a:latin typeface="Cambria" panose="02040503050406030204" pitchFamily="18" charset="0"/>
            </a:endParaRPr>
          </a:p>
        </p:txBody>
      </p:sp>
      <p:sp>
        <p:nvSpPr>
          <p:cNvPr id="17" name="Rounded Rectangle 16"/>
          <p:cNvSpPr/>
          <p:nvPr/>
        </p:nvSpPr>
        <p:spPr>
          <a:xfrm>
            <a:off x="8519066" y="2637444"/>
            <a:ext cx="1753231" cy="2678583"/>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Completed</a:t>
            </a:r>
            <a:endParaRPr lang="en-US" b="1" dirty="0">
              <a:solidFill>
                <a:srgbClr val="367FA9"/>
              </a:solidFill>
              <a:latin typeface="Cambria" panose="02040503050406030204" pitchFamily="18" charset="0"/>
            </a:endParaRPr>
          </a:p>
        </p:txBody>
      </p:sp>
      <p:sp>
        <p:nvSpPr>
          <p:cNvPr id="18" name="Right Arrow 17"/>
          <p:cNvSpPr/>
          <p:nvPr/>
        </p:nvSpPr>
        <p:spPr>
          <a:xfrm>
            <a:off x="1798541" y="3790980"/>
            <a:ext cx="1006986" cy="170274"/>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0" name="Right Arrow 19"/>
          <p:cNvSpPr/>
          <p:nvPr/>
        </p:nvSpPr>
        <p:spPr>
          <a:xfrm>
            <a:off x="4072899" y="3805086"/>
            <a:ext cx="1316856" cy="153159"/>
          </a:xfrm>
          <a:prstGeom prs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ight Arrow 20"/>
          <p:cNvSpPr/>
          <p:nvPr/>
        </p:nvSpPr>
        <p:spPr>
          <a:xfrm rot="20523937">
            <a:off x="6623724" y="3178755"/>
            <a:ext cx="1800230" cy="20473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Arrow 22"/>
          <p:cNvSpPr/>
          <p:nvPr/>
        </p:nvSpPr>
        <p:spPr>
          <a:xfrm rot="16200000">
            <a:off x="5425679" y="2989304"/>
            <a:ext cx="1156781" cy="169476"/>
          </a:xfrm>
          <a:prstGeom prs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ight Arrow 25"/>
          <p:cNvSpPr/>
          <p:nvPr/>
        </p:nvSpPr>
        <p:spPr>
          <a:xfrm rot="5400000">
            <a:off x="2778639" y="4652898"/>
            <a:ext cx="1156781" cy="169476"/>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5B9BD5"/>
              </a:solidFill>
            </a:endParaRPr>
          </a:p>
        </p:txBody>
      </p:sp>
      <p:sp>
        <p:nvSpPr>
          <p:cNvPr id="29" name="Subtitle 1"/>
          <p:cNvSpPr txBox="1">
            <a:spLocks/>
          </p:cNvSpPr>
          <p:nvPr/>
        </p:nvSpPr>
        <p:spPr>
          <a:xfrm>
            <a:off x="3839524" y="3501706"/>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Accept</a:t>
            </a:r>
            <a:endParaRPr lang="en-US" sz="1600" dirty="0">
              <a:latin typeface="Cambria" panose="02040503050406030204" pitchFamily="18" charset="0"/>
            </a:endParaRPr>
          </a:p>
        </p:txBody>
      </p:sp>
      <p:sp>
        <p:nvSpPr>
          <p:cNvPr id="30" name="Subtitle 1"/>
          <p:cNvSpPr txBox="1">
            <a:spLocks/>
          </p:cNvSpPr>
          <p:nvPr/>
        </p:nvSpPr>
        <p:spPr>
          <a:xfrm rot="20532736">
            <a:off x="6413906" y="2937541"/>
            <a:ext cx="2038728" cy="47318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Complete (request)</a:t>
            </a:r>
            <a:endParaRPr lang="en-US" sz="1600" dirty="0">
              <a:latin typeface="Cambria" panose="02040503050406030204" pitchFamily="18" charset="0"/>
            </a:endParaRPr>
          </a:p>
        </p:txBody>
      </p:sp>
      <p:sp>
        <p:nvSpPr>
          <p:cNvPr id="32" name="Subtitle 1"/>
          <p:cNvSpPr txBox="1">
            <a:spLocks/>
          </p:cNvSpPr>
          <p:nvPr/>
        </p:nvSpPr>
        <p:spPr>
          <a:xfrm>
            <a:off x="1537816" y="347913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Assign Task</a:t>
            </a:r>
            <a:endParaRPr lang="en-US" sz="1600" dirty="0">
              <a:latin typeface="Cambria" panose="02040503050406030204" pitchFamily="18" charset="0"/>
            </a:endParaRPr>
          </a:p>
        </p:txBody>
      </p:sp>
      <p:sp>
        <p:nvSpPr>
          <p:cNvPr id="34" name="Subtitle 1"/>
          <p:cNvSpPr txBox="1">
            <a:spLocks/>
          </p:cNvSpPr>
          <p:nvPr/>
        </p:nvSpPr>
        <p:spPr>
          <a:xfrm rot="5400000">
            <a:off x="2802497" y="4555660"/>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Reassign</a:t>
            </a:r>
            <a:endParaRPr lang="en-US" sz="1600" dirty="0">
              <a:latin typeface="Cambria" panose="02040503050406030204" pitchFamily="18" charset="0"/>
            </a:endParaRPr>
          </a:p>
        </p:txBody>
      </p:sp>
      <p:sp>
        <p:nvSpPr>
          <p:cNvPr id="36" name="Subtitle 1"/>
          <p:cNvSpPr txBox="1">
            <a:spLocks/>
          </p:cNvSpPr>
          <p:nvPr/>
        </p:nvSpPr>
        <p:spPr>
          <a:xfrm rot="5400000">
            <a:off x="5484984" y="2883921"/>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Not Finish</a:t>
            </a:r>
            <a:endParaRPr lang="en-US" sz="1600" dirty="0">
              <a:latin typeface="Cambria" panose="02040503050406030204" pitchFamily="18" charset="0"/>
            </a:endParaRPr>
          </a:p>
        </p:txBody>
      </p:sp>
      <p:cxnSp>
        <p:nvCxnSpPr>
          <p:cNvPr id="40" name="Elbow Connector 39"/>
          <p:cNvCxnSpPr>
            <a:stCxn id="17" idx="3"/>
            <a:endCxn id="42" idx="2"/>
          </p:cNvCxnSpPr>
          <p:nvPr/>
        </p:nvCxnSpPr>
        <p:spPr>
          <a:xfrm>
            <a:off x="10272297" y="3976736"/>
            <a:ext cx="682861" cy="5578"/>
          </a:xfrm>
          <a:prstGeom prst="bentConnector3">
            <a:avLst>
              <a:gd name="adj1" fmla="val 50000"/>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pic>
        <p:nvPicPr>
          <p:cNvPr id="41" name="Picture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2521" y="3431424"/>
            <a:ext cx="883148" cy="883148"/>
          </a:xfrm>
          <a:prstGeom prst="rect">
            <a:avLst/>
          </a:prstGeom>
        </p:spPr>
      </p:pic>
      <p:sp>
        <p:nvSpPr>
          <p:cNvPr id="42" name="Oval 41"/>
          <p:cNvSpPr/>
          <p:nvPr/>
        </p:nvSpPr>
        <p:spPr>
          <a:xfrm>
            <a:off x="10955158" y="3798171"/>
            <a:ext cx="368285" cy="3682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3" name="Oval 42"/>
          <p:cNvSpPr/>
          <p:nvPr/>
        </p:nvSpPr>
        <p:spPr>
          <a:xfrm>
            <a:off x="11014378" y="3851814"/>
            <a:ext cx="249844" cy="24984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4" name="Right Arrow 43"/>
          <p:cNvSpPr/>
          <p:nvPr/>
        </p:nvSpPr>
        <p:spPr>
          <a:xfrm>
            <a:off x="6648787" y="3795790"/>
            <a:ext cx="1800230" cy="204730"/>
          </a:xfrm>
          <a:prstGeom prs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Subtitle 1"/>
          <p:cNvSpPr txBox="1">
            <a:spLocks/>
          </p:cNvSpPr>
          <p:nvPr/>
        </p:nvSpPr>
        <p:spPr>
          <a:xfrm>
            <a:off x="6497025" y="3554576"/>
            <a:ext cx="2038728" cy="47318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Cancel (request)</a:t>
            </a:r>
            <a:endParaRPr lang="en-US" sz="1600" dirty="0">
              <a:latin typeface="Cambria" panose="02040503050406030204" pitchFamily="18" charset="0"/>
            </a:endParaRPr>
          </a:p>
        </p:txBody>
      </p:sp>
      <p:sp>
        <p:nvSpPr>
          <p:cNvPr id="46" name="Right Arrow 45"/>
          <p:cNvSpPr/>
          <p:nvPr/>
        </p:nvSpPr>
        <p:spPr>
          <a:xfrm rot="858266">
            <a:off x="6666918" y="4475472"/>
            <a:ext cx="1800230" cy="20473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Subtitle 1"/>
          <p:cNvSpPr txBox="1">
            <a:spLocks/>
          </p:cNvSpPr>
          <p:nvPr/>
        </p:nvSpPr>
        <p:spPr>
          <a:xfrm rot="913861">
            <a:off x="6558698" y="4248772"/>
            <a:ext cx="2038728" cy="47318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Reject (request)</a:t>
            </a:r>
            <a:endParaRPr lang="en-US" sz="1600" dirty="0">
              <a:latin typeface="Cambria" panose="02040503050406030204" pitchFamily="18" charset="0"/>
            </a:endParaRPr>
          </a:p>
        </p:txBody>
      </p:sp>
      <p:cxnSp>
        <p:nvCxnSpPr>
          <p:cNvPr id="48" name="Elbow Connector 47"/>
          <p:cNvCxnSpPr>
            <a:stCxn id="15" idx="1"/>
            <a:endCxn id="41" idx="0"/>
          </p:cNvCxnSpPr>
          <p:nvPr/>
        </p:nvCxnSpPr>
        <p:spPr>
          <a:xfrm rot="10800000" flipV="1">
            <a:off x="1404095" y="2317468"/>
            <a:ext cx="3812360" cy="1113956"/>
          </a:xfrm>
          <a:prstGeom prst="bentConnector2">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cxnSp>
        <p:nvCxnSpPr>
          <p:cNvPr id="56" name="Elbow Connector 55"/>
          <p:cNvCxnSpPr>
            <a:stCxn id="13" idx="1"/>
            <a:endCxn id="41" idx="2"/>
          </p:cNvCxnSpPr>
          <p:nvPr/>
        </p:nvCxnSpPr>
        <p:spPr>
          <a:xfrm rot="10800000">
            <a:off x="1404095" y="4314572"/>
            <a:ext cx="1334508" cy="1263062"/>
          </a:xfrm>
          <a:prstGeom prst="bentConnector2">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08772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SCOPE</a:t>
            </a:r>
            <a:endParaRPr lang="en-US" sz="3600" b="1" dirty="0">
              <a:solidFill>
                <a:schemeClr val="bg1"/>
              </a:solidFill>
              <a:latin typeface="Cambria" panose="02040503050406030204" pitchFamily="18"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1783" y="2201523"/>
            <a:ext cx="2438400" cy="2438400"/>
          </a:xfrm>
          <a:prstGeom prst="rect">
            <a:avLst/>
          </a:prstGeom>
        </p:spPr>
      </p:pic>
      <p:sp>
        <p:nvSpPr>
          <p:cNvPr id="8" name="Oval 7"/>
          <p:cNvSpPr/>
          <p:nvPr/>
        </p:nvSpPr>
        <p:spPr>
          <a:xfrm>
            <a:off x="6482719" y="1026580"/>
            <a:ext cx="2187379" cy="625908"/>
          </a:xfrm>
          <a:prstGeom prst="ellipse">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Power Management</a:t>
            </a:r>
          </a:p>
        </p:txBody>
      </p:sp>
      <p:sp>
        <p:nvSpPr>
          <p:cNvPr id="10" name="Oval 9"/>
          <p:cNvSpPr/>
          <p:nvPr/>
        </p:nvSpPr>
        <p:spPr>
          <a:xfrm>
            <a:off x="9161285" y="1307700"/>
            <a:ext cx="2187379" cy="625908"/>
          </a:xfrm>
          <a:prstGeom prst="ellipse">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Maintenance Management</a:t>
            </a:r>
          </a:p>
        </p:txBody>
      </p:sp>
      <p:sp>
        <p:nvSpPr>
          <p:cNvPr id="11" name="Oval 10"/>
          <p:cNvSpPr/>
          <p:nvPr/>
        </p:nvSpPr>
        <p:spPr>
          <a:xfrm>
            <a:off x="6620836" y="5750123"/>
            <a:ext cx="2187379" cy="625908"/>
          </a:xfrm>
          <a:prstGeom prst="ellipse">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Facility Management</a:t>
            </a:r>
          </a:p>
        </p:txBody>
      </p:sp>
      <p:sp>
        <p:nvSpPr>
          <p:cNvPr id="12" name="Oval 11"/>
          <p:cNvSpPr/>
          <p:nvPr/>
        </p:nvSpPr>
        <p:spPr>
          <a:xfrm>
            <a:off x="9189908" y="5153055"/>
            <a:ext cx="2187379" cy="625908"/>
          </a:xfrm>
          <a:prstGeom prst="ellipse">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Energy Management</a:t>
            </a:r>
          </a:p>
        </p:txBody>
      </p:sp>
      <p:sp>
        <p:nvSpPr>
          <p:cNvPr id="13" name="Oval 12"/>
          <p:cNvSpPr/>
          <p:nvPr/>
        </p:nvSpPr>
        <p:spPr>
          <a:xfrm>
            <a:off x="9809844" y="2409587"/>
            <a:ext cx="2187379" cy="625908"/>
          </a:xfrm>
          <a:prstGeom prst="ellipse">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Environment Management</a:t>
            </a:r>
          </a:p>
        </p:txBody>
      </p:sp>
      <p:sp>
        <p:nvSpPr>
          <p:cNvPr id="14" name="Oval 13"/>
          <p:cNvSpPr/>
          <p:nvPr/>
        </p:nvSpPr>
        <p:spPr>
          <a:xfrm>
            <a:off x="1306056" y="1338640"/>
            <a:ext cx="3591786" cy="1432922"/>
          </a:xfrm>
          <a:prstGeom prst="ellipse">
            <a:avLst/>
          </a:prstGeom>
          <a:solidFill>
            <a:srgbClr val="FFC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Cambria" panose="02040503050406030204" pitchFamily="18" charset="0"/>
              </a:rPr>
              <a:t>Customer Management</a:t>
            </a:r>
          </a:p>
        </p:txBody>
      </p:sp>
      <p:sp>
        <p:nvSpPr>
          <p:cNvPr id="15" name="Oval 14"/>
          <p:cNvSpPr/>
          <p:nvPr/>
        </p:nvSpPr>
        <p:spPr>
          <a:xfrm>
            <a:off x="9809843" y="3810743"/>
            <a:ext cx="2187379" cy="625908"/>
          </a:xfrm>
          <a:prstGeom prst="ellipse">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Capacity Management</a:t>
            </a:r>
          </a:p>
        </p:txBody>
      </p:sp>
      <p:sp>
        <p:nvSpPr>
          <p:cNvPr id="16" name="Oval 15"/>
          <p:cNvSpPr/>
          <p:nvPr/>
        </p:nvSpPr>
        <p:spPr>
          <a:xfrm>
            <a:off x="23884" y="3568126"/>
            <a:ext cx="5806509" cy="2904882"/>
          </a:xfrm>
          <a:prstGeom prst="ellipse">
            <a:avLst/>
          </a:prstGeom>
          <a:solidFill>
            <a:srgbClr val="FFC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FF0000"/>
              </a:solidFill>
              <a:latin typeface="Cambria" panose="02040503050406030204" pitchFamily="18" charset="0"/>
            </a:endParaRPr>
          </a:p>
        </p:txBody>
      </p:sp>
      <p:pic>
        <p:nvPicPr>
          <p:cNvPr id="25" name="Picture 2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20611" y="4343631"/>
            <a:ext cx="1962677" cy="1543137"/>
          </a:xfrm>
          <a:prstGeom prst="rect">
            <a:avLst/>
          </a:prstGeom>
        </p:spPr>
      </p:pic>
      <p:pic>
        <p:nvPicPr>
          <p:cNvPr id="27" name="Picture 2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6931" y="4183492"/>
            <a:ext cx="1361587" cy="1815449"/>
          </a:xfrm>
          <a:prstGeom prst="rect">
            <a:avLst/>
          </a:prstGeom>
        </p:spPr>
      </p:pic>
      <p:sp>
        <p:nvSpPr>
          <p:cNvPr id="31" name="Subtitle 1"/>
          <p:cNvSpPr txBox="1">
            <a:spLocks/>
          </p:cNvSpPr>
          <p:nvPr/>
        </p:nvSpPr>
        <p:spPr>
          <a:xfrm>
            <a:off x="1977011" y="3858362"/>
            <a:ext cx="2249876"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b="1" dirty="0" smtClean="0">
                <a:solidFill>
                  <a:srgbClr val="FF0000"/>
                </a:solidFill>
                <a:latin typeface="Cambria" panose="02040503050406030204" pitchFamily="18" charset="0"/>
              </a:rPr>
              <a:t>Asset Management</a:t>
            </a:r>
            <a:endParaRPr lang="en-US" sz="1800" b="1" dirty="0">
              <a:solidFill>
                <a:srgbClr val="FF0000"/>
              </a:solidFill>
              <a:latin typeface="Cambria" panose="02040503050406030204" pitchFamily="18" charset="0"/>
            </a:endParaRPr>
          </a:p>
        </p:txBody>
      </p:sp>
      <p:sp>
        <p:nvSpPr>
          <p:cNvPr id="33" name="Rectangle 32"/>
          <p:cNvSpPr/>
          <p:nvPr/>
        </p:nvSpPr>
        <p:spPr>
          <a:xfrm>
            <a:off x="4258389" y="4764388"/>
            <a:ext cx="1265133" cy="701621"/>
          </a:xfrm>
          <a:prstGeom prst="rect">
            <a:avLst/>
          </a:prstGeom>
          <a:solidFill>
            <a:srgbClr val="FFFFFF"/>
          </a:solidFill>
          <a:effectLst>
            <a:outerShdw blurRad="50800" dist="38100" dir="13500000" algn="br" rotWithShape="0">
              <a:prstClr val="black">
                <a:alpha val="40000"/>
              </a:prstClr>
            </a:outerShdw>
          </a:effectLst>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ln w="10160">
                  <a:solidFill>
                    <a:srgbClr val="367FA9"/>
                  </a:solidFill>
                  <a:prstDash val="solid"/>
                </a:ln>
                <a:solidFill>
                  <a:srgbClr val="367FA9"/>
                </a:solidFill>
                <a:effectLst>
                  <a:outerShdw blurRad="38100" dist="22860" dir="5400000" algn="tl" rotWithShape="0">
                    <a:srgbClr val="000000">
                      <a:alpha val="30000"/>
                    </a:srgbClr>
                  </a:outerShdw>
                </a:effectLst>
                <a:latin typeface="Cambria" panose="02040503050406030204" pitchFamily="18" charset="0"/>
              </a:rPr>
              <a:t>IP Address</a:t>
            </a:r>
            <a:endParaRPr lang="en-US" sz="1600" b="1" dirty="0">
              <a:ln w="10160">
                <a:solidFill>
                  <a:srgbClr val="367FA9"/>
                </a:solidFill>
                <a:prstDash val="solid"/>
              </a:ln>
              <a:solidFill>
                <a:srgbClr val="367FA9"/>
              </a:solidFill>
              <a:effectLst>
                <a:outerShdw blurRad="38100" dist="22860" dir="5400000" algn="tl" rotWithShape="0">
                  <a:srgbClr val="000000">
                    <a:alpha val="30000"/>
                  </a:srgbClr>
                </a:outerShdw>
              </a:effectLst>
              <a:latin typeface="Cambria" panose="02040503050406030204" pitchFamily="18" charset="0"/>
            </a:endParaRPr>
          </a:p>
        </p:txBody>
      </p:sp>
      <p:cxnSp>
        <p:nvCxnSpPr>
          <p:cNvPr id="36" name="Straight Arrow Connector 35"/>
          <p:cNvCxnSpPr>
            <a:stCxn id="10" idx="3"/>
          </p:cNvCxnSpPr>
          <p:nvPr/>
        </p:nvCxnSpPr>
        <p:spPr>
          <a:xfrm flipH="1">
            <a:off x="8248261" y="1841946"/>
            <a:ext cx="1233358" cy="733303"/>
          </a:xfrm>
          <a:prstGeom prst="straightConnector1">
            <a:avLst/>
          </a:prstGeom>
          <a:ln w="22225">
            <a:tailEnd type="none" w="med" len="lg"/>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H="1">
            <a:off x="8920185" y="2790849"/>
            <a:ext cx="1044909" cy="355581"/>
          </a:xfrm>
          <a:prstGeom prst="straightConnector1">
            <a:avLst/>
          </a:prstGeom>
          <a:ln w="22225">
            <a:tailEnd type="none" w="med" len="lg"/>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8" idx="4"/>
          </p:cNvCxnSpPr>
          <p:nvPr/>
        </p:nvCxnSpPr>
        <p:spPr>
          <a:xfrm flipH="1">
            <a:off x="7512850" y="1652488"/>
            <a:ext cx="63559" cy="556109"/>
          </a:xfrm>
          <a:prstGeom prst="straightConnector1">
            <a:avLst/>
          </a:prstGeom>
          <a:ln w="22225">
            <a:tailEnd type="none" w="med" len="lg"/>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15" idx="2"/>
          </p:cNvCxnSpPr>
          <p:nvPr/>
        </p:nvCxnSpPr>
        <p:spPr>
          <a:xfrm flipH="1" flipV="1">
            <a:off x="8864941" y="4096720"/>
            <a:ext cx="944902" cy="26977"/>
          </a:xfrm>
          <a:prstGeom prst="straightConnector1">
            <a:avLst/>
          </a:prstGeom>
          <a:ln w="22225">
            <a:tailEnd type="none" w="med" len="lg"/>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12" idx="1"/>
          </p:cNvCxnSpPr>
          <p:nvPr/>
        </p:nvCxnSpPr>
        <p:spPr>
          <a:xfrm flipH="1" flipV="1">
            <a:off x="8213552" y="4436651"/>
            <a:ext cx="1296690" cy="808066"/>
          </a:xfrm>
          <a:prstGeom prst="straightConnector1">
            <a:avLst/>
          </a:prstGeom>
          <a:ln w="22225">
            <a:tailEnd type="none" w="med" len="lg"/>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11" idx="0"/>
            <a:endCxn id="7" idx="2"/>
          </p:cNvCxnSpPr>
          <p:nvPr/>
        </p:nvCxnSpPr>
        <p:spPr>
          <a:xfrm flipH="1" flipV="1">
            <a:off x="7700983" y="4639923"/>
            <a:ext cx="13543" cy="1110200"/>
          </a:xfrm>
          <a:prstGeom prst="straightConnector1">
            <a:avLst/>
          </a:prstGeom>
          <a:ln w="22225">
            <a:tailEnd type="none" w="med" len="lg"/>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14" idx="5"/>
            <a:endCxn id="7" idx="1"/>
          </p:cNvCxnSpPr>
          <p:nvPr/>
        </p:nvCxnSpPr>
        <p:spPr>
          <a:xfrm>
            <a:off x="4371837" y="2561715"/>
            <a:ext cx="2109946" cy="859008"/>
          </a:xfrm>
          <a:prstGeom prst="straightConnector1">
            <a:avLst/>
          </a:prstGeom>
          <a:ln w="22225">
            <a:tailEnd type="none" w="med" len="lg"/>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endCxn id="16" idx="7"/>
          </p:cNvCxnSpPr>
          <p:nvPr/>
        </p:nvCxnSpPr>
        <p:spPr>
          <a:xfrm flipH="1">
            <a:off x="4980049" y="3783766"/>
            <a:ext cx="1364767" cy="209770"/>
          </a:xfrm>
          <a:prstGeom prst="straightConnector1">
            <a:avLst/>
          </a:prstGeom>
          <a:ln w="22225">
            <a:tailEnd type="none" w="med"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9577763"/>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728686" cy="834712"/>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Schedule</a:t>
            </a:r>
            <a:endParaRPr lang="en-US" sz="2400" b="1" dirty="0">
              <a:effectLst>
                <a:outerShdw blurRad="38100" dist="38100" dir="2700000" algn="tl">
                  <a:srgbClr val="000000">
                    <a:alpha val="43137"/>
                  </a:srgbClr>
                </a:outerShdw>
              </a:effectLst>
              <a:latin typeface="Cambria" panose="02040503050406030204" pitchFamily="18" charset="0"/>
            </a:endParaRPr>
          </a:p>
        </p:txBody>
      </p:sp>
    </p:spTree>
    <p:extLst>
      <p:ext uri="{BB962C8B-B14F-4D97-AF65-F5344CB8AC3E}">
        <p14:creationId xmlns:p14="http://schemas.microsoft.com/office/powerpoint/2010/main" val="1845057154"/>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1094704"/>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GENERATE IP ADDRESS</a:t>
            </a:r>
            <a:endParaRPr lang="en-US" sz="3600" b="1" dirty="0">
              <a:solidFill>
                <a:schemeClr val="bg1"/>
              </a:solidFill>
              <a:latin typeface="Cambria" panose="02040503050406030204" pitchFamily="18" charset="0"/>
            </a:endParaRPr>
          </a:p>
        </p:txBody>
      </p:sp>
      <p:sp>
        <p:nvSpPr>
          <p:cNvPr id="3" name="Content Placeholder 2"/>
          <p:cNvSpPr txBox="1">
            <a:spLocks/>
          </p:cNvSpPr>
          <p:nvPr/>
        </p:nvSpPr>
        <p:spPr>
          <a:xfrm>
            <a:off x="1563994" y="1789090"/>
            <a:ext cx="9601200" cy="506891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1444625" lvl="3" indent="-1444625" algn="l"/>
            <a:r>
              <a:rPr lang="en-US" sz="2800" dirty="0">
                <a:latin typeface="Cambria" panose="02040503050406030204" pitchFamily="18" charset="0"/>
              </a:rPr>
              <a:t>IP Addresses are in the same range when:</a:t>
            </a:r>
          </a:p>
          <a:p>
            <a:pPr marL="1444752" lvl="3" algn="l"/>
            <a:r>
              <a:rPr lang="en-US" sz="2600" dirty="0">
                <a:latin typeface="Cambria" panose="02040503050406030204" pitchFamily="18" charset="0"/>
              </a:rPr>
              <a:t>IP Address AND </a:t>
            </a:r>
            <a:r>
              <a:rPr lang="en-US" sz="2600" dirty="0" err="1">
                <a:latin typeface="Cambria" panose="02040503050406030204" pitchFamily="18" charset="0"/>
              </a:rPr>
              <a:t>Subnetmask</a:t>
            </a:r>
            <a:r>
              <a:rPr lang="en-US" sz="2600" dirty="0">
                <a:latin typeface="Cambria" panose="02040503050406030204" pitchFamily="18" charset="0"/>
              </a:rPr>
              <a:t> = </a:t>
            </a:r>
            <a:r>
              <a:rPr lang="en-US" sz="2600" dirty="0" err="1">
                <a:latin typeface="Cambria" panose="02040503050406030204" pitchFamily="18" charset="0"/>
              </a:rPr>
              <a:t>NetworkIP</a:t>
            </a:r>
            <a:endParaRPr lang="en-US" sz="2600" dirty="0">
              <a:latin typeface="Cambria" panose="02040503050406030204" pitchFamily="18" charset="0"/>
            </a:endParaRPr>
          </a:p>
          <a:p>
            <a:pPr algn="l"/>
            <a:r>
              <a:rPr lang="en-US" dirty="0">
                <a:latin typeface="Cambria" panose="02040503050406030204" pitchFamily="18" charset="0"/>
              </a:rPr>
              <a:t>Example: </a:t>
            </a:r>
          </a:p>
          <a:p>
            <a:pPr marL="1444625" lvl="3" indent="-1444625" algn="l"/>
            <a:r>
              <a:rPr lang="en-US" sz="3100" dirty="0">
                <a:latin typeface="Cambria" panose="02040503050406030204" pitchFamily="18" charset="0"/>
              </a:rPr>
              <a:t>With </a:t>
            </a:r>
            <a:r>
              <a:rPr lang="en-US" sz="3100" dirty="0" err="1">
                <a:latin typeface="Cambria" panose="02040503050406030204" pitchFamily="18" charset="0"/>
              </a:rPr>
              <a:t>netmask</a:t>
            </a:r>
            <a:r>
              <a:rPr lang="en-US" sz="3100" dirty="0">
                <a:latin typeface="Cambria" panose="02040503050406030204" pitchFamily="18" charset="0"/>
              </a:rPr>
              <a:t> 26, we have 4 ranges of IP:</a:t>
            </a:r>
          </a:p>
          <a:p>
            <a:pPr marL="1444752" lvl="3" algn="l"/>
            <a:r>
              <a:rPr lang="en-US" sz="3100" dirty="0">
                <a:latin typeface="Cambria" panose="02040503050406030204" pitchFamily="18" charset="0"/>
              </a:rPr>
              <a:t>Range 1: 120.70.85.0 -&gt; 120.70.85.63</a:t>
            </a:r>
          </a:p>
          <a:p>
            <a:pPr marL="1444752" lvl="3" algn="l"/>
            <a:r>
              <a:rPr lang="en-US" sz="3100" dirty="0">
                <a:latin typeface="Cambria" panose="02040503050406030204" pitchFamily="18" charset="0"/>
              </a:rPr>
              <a:t>Range 2: …………….. .64 -&gt;……………. .127</a:t>
            </a:r>
          </a:p>
          <a:p>
            <a:pPr marL="1444752" lvl="3" algn="l"/>
            <a:r>
              <a:rPr lang="en-US" sz="3100" dirty="0">
                <a:latin typeface="Cambria" panose="02040503050406030204" pitchFamily="18" charset="0"/>
              </a:rPr>
              <a:t>Range 3: …………….. .128 -&gt;………….. .191</a:t>
            </a:r>
          </a:p>
          <a:p>
            <a:pPr marL="1444752" lvl="3" algn="l"/>
            <a:r>
              <a:rPr lang="en-US" sz="3100" dirty="0">
                <a:latin typeface="Cambria" panose="02040503050406030204" pitchFamily="18" charset="0"/>
              </a:rPr>
              <a:t>Range 4: …………….. 192 -&gt; ………….. .255</a:t>
            </a:r>
          </a:p>
          <a:p>
            <a:pPr marL="530352" lvl="1" algn="l"/>
            <a:endParaRPr lang="en-US" sz="2800" dirty="0" smtClean="0">
              <a:latin typeface="Cambria" panose="02040503050406030204" pitchFamily="18" charset="0"/>
            </a:endParaRPr>
          </a:p>
          <a:p>
            <a:pPr lvl="1" algn="l"/>
            <a:endParaRPr lang="en-US" sz="2800" dirty="0" smtClean="0">
              <a:latin typeface="Cambria" panose="02040503050406030204" pitchFamily="18" charset="0"/>
            </a:endParaRPr>
          </a:p>
          <a:p>
            <a:pPr lvl="1" algn="l"/>
            <a:endParaRPr lang="en-US" sz="2800" dirty="0" smtClean="0">
              <a:latin typeface="Cambria" panose="02040503050406030204" pitchFamily="18" charset="0"/>
            </a:endParaRPr>
          </a:p>
          <a:p>
            <a:pPr lvl="1" algn="l"/>
            <a:endParaRPr lang="en-US" sz="2800" dirty="0">
              <a:latin typeface="Cambria" panose="02040503050406030204" pitchFamily="18" charset="0"/>
            </a:endParaRPr>
          </a:p>
        </p:txBody>
      </p:sp>
    </p:spTree>
    <p:extLst>
      <p:ext uri="{BB962C8B-B14F-4D97-AF65-F5344CB8AC3E}">
        <p14:creationId xmlns:p14="http://schemas.microsoft.com/office/powerpoint/2010/main" val="4186638299"/>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1094704"/>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GENERATE IP ADDRESS</a:t>
            </a:r>
            <a:endParaRPr lang="en-US" sz="3600" b="1" dirty="0">
              <a:solidFill>
                <a:schemeClr val="bg1"/>
              </a:solidFill>
              <a:latin typeface="Cambria" panose="02040503050406030204" pitchFamily="18" charset="0"/>
            </a:endParaRPr>
          </a:p>
        </p:txBody>
      </p:sp>
      <p:sp>
        <p:nvSpPr>
          <p:cNvPr id="3" name="Content Placeholder 2"/>
          <p:cNvSpPr txBox="1">
            <a:spLocks/>
          </p:cNvSpPr>
          <p:nvPr/>
        </p:nvSpPr>
        <p:spPr>
          <a:xfrm>
            <a:off x="487183" y="1389040"/>
            <a:ext cx="9601200" cy="5068910"/>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1444625" lvl="3" indent="-1444625" algn="l"/>
            <a:r>
              <a:rPr lang="en-US" sz="3100" dirty="0">
                <a:latin typeface="Cambria" panose="02040503050406030204" pitchFamily="18" charset="0"/>
              </a:rPr>
              <a:t>4 </a:t>
            </a:r>
            <a:r>
              <a:rPr lang="en-US" sz="3100" dirty="0" err="1">
                <a:latin typeface="Cambria" panose="02040503050406030204" pitchFamily="18" charset="0"/>
              </a:rPr>
              <a:t>NetworkIP</a:t>
            </a:r>
            <a:r>
              <a:rPr lang="en-US" sz="3100" dirty="0">
                <a:latin typeface="Cambria" panose="02040503050406030204" pitchFamily="18" charset="0"/>
              </a:rPr>
              <a:t> are just different at last number: 0, 64, 128, 192</a:t>
            </a:r>
          </a:p>
          <a:p>
            <a:pPr marL="1444625" lvl="3" indent="-1444625" algn="l"/>
            <a:r>
              <a:rPr lang="en-US" sz="3100" dirty="0">
                <a:latin typeface="Cambria" panose="02040503050406030204" pitchFamily="18" charset="0"/>
              </a:rPr>
              <a:t>We can see:                  0 = 0*64</a:t>
            </a:r>
          </a:p>
          <a:p>
            <a:pPr marL="1444752" lvl="3" algn="l"/>
            <a:r>
              <a:rPr lang="en-US" sz="3100" dirty="0">
                <a:latin typeface="Cambria" panose="02040503050406030204" pitchFamily="18" charset="0"/>
              </a:rPr>
              <a:t>                      64 = 1*64</a:t>
            </a:r>
          </a:p>
          <a:p>
            <a:pPr marL="1444752" lvl="3" algn="l"/>
            <a:r>
              <a:rPr lang="en-US" sz="3100" dirty="0">
                <a:latin typeface="Cambria" panose="02040503050406030204" pitchFamily="18" charset="0"/>
              </a:rPr>
              <a:t>                    128 = 2*64</a:t>
            </a:r>
          </a:p>
          <a:p>
            <a:pPr marL="1444752" lvl="3" algn="l"/>
            <a:r>
              <a:rPr lang="en-US" sz="3100" dirty="0">
                <a:latin typeface="Cambria" panose="02040503050406030204" pitchFamily="18" charset="0"/>
              </a:rPr>
              <a:t>                    192 = 3*64</a:t>
            </a:r>
          </a:p>
          <a:p>
            <a:pPr lvl="3" algn="l">
              <a:buFont typeface="Symbol" panose="05050102010706020507" pitchFamily="18" charset="2"/>
              <a:buChar char="Þ"/>
            </a:pPr>
            <a:r>
              <a:rPr lang="en-US" sz="3100" dirty="0">
                <a:latin typeface="Cambria" panose="02040503050406030204" pitchFamily="18" charset="0"/>
              </a:rPr>
              <a:t>64 : base number of </a:t>
            </a:r>
            <a:r>
              <a:rPr lang="en-US" sz="3100" dirty="0" err="1">
                <a:latin typeface="Cambria" panose="02040503050406030204" pitchFamily="18" charset="0"/>
              </a:rPr>
              <a:t>NetworkIP</a:t>
            </a:r>
            <a:endParaRPr lang="en-US" sz="3100" dirty="0">
              <a:latin typeface="Cambria" panose="02040503050406030204" pitchFamily="18" charset="0"/>
            </a:endParaRPr>
          </a:p>
          <a:p>
            <a:pPr lvl="3" algn="l">
              <a:buFont typeface="Symbol" panose="05050102010706020507" pitchFamily="18" charset="2"/>
              <a:buChar char="Þ"/>
            </a:pPr>
            <a:r>
              <a:rPr lang="en-US" sz="3100" dirty="0">
                <a:latin typeface="Cambria" panose="02040503050406030204" pitchFamily="18" charset="0"/>
              </a:rPr>
              <a:t>0, 1, 2, 3: count = 4 = number of ranges</a:t>
            </a:r>
          </a:p>
          <a:p>
            <a:pPr marL="1444752" lvl="3" algn="l"/>
            <a:endParaRPr lang="en-US" sz="3100" dirty="0">
              <a:latin typeface="Cambria" panose="02040503050406030204" pitchFamily="18" charset="0"/>
            </a:endParaRPr>
          </a:p>
          <a:p>
            <a:pPr marL="0" lvl="3" algn="l"/>
            <a:r>
              <a:rPr lang="en-US" sz="3100" dirty="0">
                <a:solidFill>
                  <a:srgbClr val="FF0000"/>
                </a:solidFill>
                <a:latin typeface="Cambria" panose="02040503050406030204" pitchFamily="18" charset="0"/>
              </a:rPr>
              <a:t>=&gt; So, if we want to find out list </a:t>
            </a:r>
            <a:r>
              <a:rPr lang="en-US" sz="3100" dirty="0" err="1">
                <a:solidFill>
                  <a:srgbClr val="FF0000"/>
                </a:solidFill>
                <a:latin typeface="Cambria" panose="02040503050406030204" pitchFamily="18" charset="0"/>
              </a:rPr>
              <a:t>NetworkIPs</a:t>
            </a:r>
            <a:r>
              <a:rPr lang="en-US" sz="3100" dirty="0">
                <a:solidFill>
                  <a:srgbClr val="FF0000"/>
                </a:solidFill>
                <a:latin typeface="Cambria" panose="02040503050406030204" pitchFamily="18" charset="0"/>
              </a:rPr>
              <a:t>, we must find the number of ranges and base number of </a:t>
            </a:r>
            <a:r>
              <a:rPr lang="en-US" sz="3100" dirty="0" err="1">
                <a:solidFill>
                  <a:srgbClr val="FF0000"/>
                </a:solidFill>
                <a:latin typeface="Cambria" panose="02040503050406030204" pitchFamily="18" charset="0"/>
              </a:rPr>
              <a:t>NetworkIPs</a:t>
            </a:r>
            <a:r>
              <a:rPr lang="en-US" sz="3100" dirty="0">
                <a:solidFill>
                  <a:srgbClr val="FF0000"/>
                </a:solidFill>
                <a:latin typeface="Cambria" panose="02040503050406030204" pitchFamily="18" charset="0"/>
              </a:rPr>
              <a:t> </a:t>
            </a:r>
          </a:p>
          <a:p>
            <a:pPr algn="l"/>
            <a:endParaRPr lang="en-US" dirty="0">
              <a:latin typeface="Cambria" panose="02040503050406030204" pitchFamily="18" charset="0"/>
            </a:endParaRPr>
          </a:p>
          <a:p>
            <a:pPr marL="530352" lvl="1" algn="l"/>
            <a:endParaRPr lang="en-US" sz="2800" dirty="0" smtClean="0">
              <a:latin typeface="Cambria" panose="02040503050406030204" pitchFamily="18" charset="0"/>
            </a:endParaRPr>
          </a:p>
          <a:p>
            <a:pPr lvl="1" algn="l"/>
            <a:endParaRPr lang="en-US" sz="2800" dirty="0" smtClean="0">
              <a:latin typeface="Cambria" panose="02040503050406030204" pitchFamily="18" charset="0"/>
            </a:endParaRPr>
          </a:p>
          <a:p>
            <a:pPr lvl="1" algn="l"/>
            <a:endParaRPr lang="en-US" sz="2800" dirty="0" smtClean="0">
              <a:latin typeface="Cambria" panose="02040503050406030204" pitchFamily="18" charset="0"/>
            </a:endParaRPr>
          </a:p>
          <a:p>
            <a:pPr lvl="1" algn="l"/>
            <a:endParaRPr lang="en-US" sz="2800" dirty="0">
              <a:latin typeface="Cambria" panose="02040503050406030204" pitchFamily="18" charset="0"/>
            </a:endParaRPr>
          </a:p>
        </p:txBody>
      </p:sp>
    </p:spTree>
    <p:extLst>
      <p:ext uri="{BB962C8B-B14F-4D97-AF65-F5344CB8AC3E}">
        <p14:creationId xmlns:p14="http://schemas.microsoft.com/office/powerpoint/2010/main" val="2190215588"/>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1094704"/>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GENERATE IP ADDRESS</a:t>
            </a:r>
            <a:endParaRPr lang="en-US" sz="3600" b="1" dirty="0">
              <a:solidFill>
                <a:schemeClr val="bg1"/>
              </a:solidFill>
              <a:latin typeface="Cambria" panose="02040503050406030204" pitchFamily="18" charset="0"/>
            </a:endParaRPr>
          </a:p>
        </p:txBody>
      </p:sp>
      <p:pic>
        <p:nvPicPr>
          <p:cNvPr id="5" name="Content Placeholder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0325" y="1428750"/>
            <a:ext cx="7243761" cy="5200650"/>
          </a:xfrm>
          <a:prstGeom prst="rect">
            <a:avLst/>
          </a:prstGeom>
        </p:spPr>
      </p:pic>
    </p:spTree>
    <p:extLst>
      <p:ext uri="{BB962C8B-B14F-4D97-AF65-F5344CB8AC3E}">
        <p14:creationId xmlns:p14="http://schemas.microsoft.com/office/powerpoint/2010/main" val="1918353604"/>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1094704"/>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GENERATE ASSIGNED SHIFT</a:t>
            </a:r>
            <a:endParaRPr lang="en-US" sz="3600" b="1" dirty="0">
              <a:solidFill>
                <a:schemeClr val="bg1"/>
              </a:solidFill>
              <a:latin typeface="Cambria" panose="02040503050406030204" pitchFamily="18" charset="0"/>
            </a:endParaRPr>
          </a:p>
        </p:txBody>
      </p:sp>
      <p:pic>
        <p:nvPicPr>
          <p:cNvPr id="5"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29088" y="1094704"/>
            <a:ext cx="3979489" cy="5763296"/>
          </a:xfrm>
          <a:prstGeom prst="rect">
            <a:avLst/>
          </a:prstGeom>
        </p:spPr>
      </p:pic>
    </p:spTree>
    <p:extLst>
      <p:ext uri="{BB962C8B-B14F-4D97-AF65-F5344CB8AC3E}">
        <p14:creationId xmlns:p14="http://schemas.microsoft.com/office/powerpoint/2010/main" val="3917274564"/>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1094704"/>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ASSIGN LOCATION</a:t>
            </a:r>
            <a:endParaRPr lang="en-US" sz="3600" b="1" dirty="0">
              <a:solidFill>
                <a:schemeClr val="bg1"/>
              </a:solidFill>
              <a:latin typeface="Cambria" panose="02040503050406030204" pitchFamily="18"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53000" y="1094704"/>
            <a:ext cx="2286000" cy="5763296"/>
          </a:xfrm>
          <a:prstGeom prst="rect">
            <a:avLst/>
          </a:prstGeom>
        </p:spPr>
      </p:pic>
    </p:spTree>
    <p:extLst>
      <p:ext uri="{BB962C8B-B14F-4D97-AF65-F5344CB8AC3E}">
        <p14:creationId xmlns:p14="http://schemas.microsoft.com/office/powerpoint/2010/main" val="223835605"/>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1094704"/>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REFERENCE</a:t>
            </a:r>
            <a:endParaRPr lang="en-US" sz="3600" b="1" dirty="0">
              <a:solidFill>
                <a:schemeClr val="bg1"/>
              </a:solidFill>
              <a:latin typeface="Cambria" panose="02040503050406030204" pitchFamily="18" charset="0"/>
            </a:endParaRPr>
          </a:p>
        </p:txBody>
      </p:sp>
      <p:sp>
        <p:nvSpPr>
          <p:cNvPr id="3" name="Content Placeholder 2"/>
          <p:cNvSpPr txBox="1">
            <a:spLocks/>
          </p:cNvSpPr>
          <p:nvPr/>
        </p:nvSpPr>
        <p:spPr>
          <a:xfrm>
            <a:off x="444320" y="1789090"/>
            <a:ext cx="11225165" cy="506891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dirty="0">
                <a:latin typeface="Cambria" panose="02040503050406030204" pitchFamily="18" charset="0"/>
                <a:hlinkClick r:id="rId2"/>
              </a:rPr>
              <a:t>http://pasco.com.vn/giai-phap/he-thong-quan-ly-ha-tang-trung-tam-du-lieu-142</a:t>
            </a:r>
            <a:r>
              <a:rPr lang="en-US" sz="2800" dirty="0" smtClean="0">
                <a:latin typeface="Cambria" panose="02040503050406030204" pitchFamily="18" charset="0"/>
                <a:hlinkClick r:id="rId2"/>
              </a:rPr>
              <a:t>/</a:t>
            </a:r>
            <a:endParaRPr lang="en-US" sz="2800" dirty="0" smtClean="0">
              <a:latin typeface="Cambria" panose="02040503050406030204" pitchFamily="18" charset="0"/>
            </a:endParaRPr>
          </a:p>
          <a:p>
            <a:pPr algn="l"/>
            <a:r>
              <a:rPr lang="en-US" sz="2800" dirty="0">
                <a:latin typeface="Cambria" panose="02040503050406030204" pitchFamily="18" charset="0"/>
                <a:hlinkClick r:id="rId3"/>
              </a:rPr>
              <a:t>http://</a:t>
            </a:r>
            <a:r>
              <a:rPr lang="en-US" sz="2800" dirty="0" smtClean="0">
                <a:latin typeface="Cambria" panose="02040503050406030204" pitchFamily="18" charset="0"/>
                <a:hlinkClick r:id="rId3"/>
              </a:rPr>
              <a:t>dichvuthuemaychu.com/nhung-luu-y-khi-mua-tu-rack-cho-may-chu-dung-rieng.html</a:t>
            </a:r>
            <a:endParaRPr lang="en-US" sz="2800" dirty="0" smtClean="0">
              <a:latin typeface="Cambria" panose="02040503050406030204" pitchFamily="18" charset="0"/>
            </a:endParaRPr>
          </a:p>
          <a:p>
            <a:pPr algn="l"/>
            <a:endParaRPr lang="en-US" sz="2800" dirty="0" smtClean="0">
              <a:latin typeface="Cambria" panose="02040503050406030204" pitchFamily="18" charset="0"/>
            </a:endParaRPr>
          </a:p>
          <a:p>
            <a:pPr lvl="1" algn="l"/>
            <a:endParaRPr lang="en-US" sz="2800" dirty="0" smtClean="0">
              <a:latin typeface="Cambria" panose="02040503050406030204" pitchFamily="18" charset="0"/>
            </a:endParaRPr>
          </a:p>
          <a:p>
            <a:pPr lvl="1" algn="l"/>
            <a:endParaRPr lang="en-US" sz="2800" dirty="0" smtClean="0">
              <a:latin typeface="Cambria" panose="02040503050406030204" pitchFamily="18" charset="0"/>
            </a:endParaRPr>
          </a:p>
          <a:p>
            <a:pPr lvl="1" algn="l"/>
            <a:endParaRPr lang="en-US" sz="2800" dirty="0">
              <a:latin typeface="Cambria" panose="02040503050406030204" pitchFamily="18" charset="0"/>
            </a:endParaRPr>
          </a:p>
        </p:txBody>
      </p:sp>
    </p:spTree>
    <p:extLst>
      <p:ext uri="{BB962C8B-B14F-4D97-AF65-F5344CB8AC3E}">
        <p14:creationId xmlns:p14="http://schemas.microsoft.com/office/powerpoint/2010/main" val="8533040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SCOPE</a:t>
            </a:r>
            <a:endParaRPr lang="en-US" sz="3600" b="1" dirty="0">
              <a:solidFill>
                <a:schemeClr val="bg1"/>
              </a:solidFill>
              <a:latin typeface="Cambria" panose="02040503050406030204" pitchFamily="18" charset="0"/>
            </a:endParaRPr>
          </a:p>
        </p:txBody>
      </p:sp>
      <p:sp>
        <p:nvSpPr>
          <p:cNvPr id="9" name="Subtitle 8"/>
          <p:cNvSpPr>
            <a:spLocks noGrp="1"/>
          </p:cNvSpPr>
          <p:nvPr>
            <p:ph type="subTitle" idx="1"/>
          </p:nvPr>
        </p:nvSpPr>
        <p:spPr>
          <a:xfrm>
            <a:off x="1756228" y="2772910"/>
            <a:ext cx="9144000" cy="1655762"/>
          </a:xfrm>
        </p:spPr>
        <p:txBody>
          <a:bodyPr>
            <a:normAutofit/>
          </a:bodyPr>
          <a:lstStyle/>
          <a:p>
            <a:r>
              <a:rPr lang="en-US" sz="4400" dirty="0" smtClean="0">
                <a:latin typeface="Cambria" panose="02040503050406030204" pitchFamily="18" charset="0"/>
              </a:rPr>
              <a:t>Web Application</a:t>
            </a:r>
            <a:endParaRPr lang="en-US" sz="4400" dirty="0">
              <a:latin typeface="Cambria" panose="02040503050406030204" pitchFamily="18" charset="0"/>
            </a:endParaRPr>
          </a:p>
        </p:txBody>
      </p:sp>
    </p:spTree>
    <p:extLst>
      <p:ext uri="{BB962C8B-B14F-4D97-AF65-F5344CB8AC3E}">
        <p14:creationId xmlns:p14="http://schemas.microsoft.com/office/powerpoint/2010/main" val="951252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1775</TotalTime>
  <Words>6194</Words>
  <Application>Microsoft Office PowerPoint</Application>
  <PresentationFormat>Widescreen</PresentationFormat>
  <Paragraphs>985</Paragraphs>
  <Slides>86</Slides>
  <Notes>70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86</vt:i4>
      </vt:variant>
    </vt:vector>
  </HeadingPairs>
  <TitlesOfParts>
    <vt:vector size="93" baseType="lpstr">
      <vt:lpstr>Arial</vt:lpstr>
      <vt:lpstr>Calibri</vt:lpstr>
      <vt:lpstr>Calibri Light</vt:lpstr>
      <vt:lpstr>Cambria</vt:lpstr>
      <vt:lpstr>Symbol</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MAYTINH</dc:creator>
  <cp:lastModifiedBy>MAYTINH</cp:lastModifiedBy>
  <cp:revision>214</cp:revision>
  <dcterms:created xsi:type="dcterms:W3CDTF">2016-04-07T04:27:10Z</dcterms:created>
  <dcterms:modified xsi:type="dcterms:W3CDTF">2016-04-19T09:02:58Z</dcterms:modified>
</cp:coreProperties>
</file>