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8" r:id="rId3"/>
    <p:sldId id="257" r:id="rId4"/>
    <p:sldId id="259" r:id="rId5"/>
    <p:sldId id="260" r:id="rId6"/>
    <p:sldId id="294" r:id="rId7"/>
    <p:sldId id="261" r:id="rId8"/>
    <p:sldId id="262" r:id="rId9"/>
    <p:sldId id="279" r:id="rId10"/>
    <p:sldId id="278" r:id="rId11"/>
    <p:sldId id="263" r:id="rId12"/>
    <p:sldId id="295" r:id="rId13"/>
    <p:sldId id="268" r:id="rId14"/>
    <p:sldId id="269" r:id="rId15"/>
    <p:sldId id="270" r:id="rId16"/>
    <p:sldId id="266" r:id="rId17"/>
    <p:sldId id="267" r:id="rId18"/>
    <p:sldId id="277" r:id="rId19"/>
    <p:sldId id="281" r:id="rId20"/>
    <p:sldId id="282" r:id="rId21"/>
    <p:sldId id="300" r:id="rId22"/>
    <p:sldId id="301" r:id="rId23"/>
    <p:sldId id="302" r:id="rId24"/>
    <p:sldId id="283" r:id="rId25"/>
    <p:sldId id="305" r:id="rId26"/>
    <p:sldId id="325" r:id="rId27"/>
    <p:sldId id="316" r:id="rId28"/>
    <p:sldId id="285" r:id="rId29"/>
    <p:sldId id="293" r:id="rId30"/>
    <p:sldId id="310" r:id="rId31"/>
    <p:sldId id="333" r:id="rId32"/>
    <p:sldId id="284" r:id="rId33"/>
    <p:sldId id="334" r:id="rId34"/>
    <p:sldId id="313" r:id="rId35"/>
    <p:sldId id="314" r:id="rId36"/>
    <p:sldId id="271" r:id="rId37"/>
    <p:sldId id="272" r:id="rId38"/>
    <p:sldId id="273" r:id="rId39"/>
    <p:sldId id="274" r:id="rId40"/>
    <p:sldId id="275" r:id="rId41"/>
    <p:sldId id="276" r:id="rId42"/>
    <p:sldId id="286" r:id="rId43"/>
    <p:sldId id="292" r:id="rId44"/>
    <p:sldId id="287" r:id="rId45"/>
    <p:sldId id="288" r:id="rId46"/>
    <p:sldId id="289" r:id="rId47"/>
    <p:sldId id="321"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4F4"/>
    <a:srgbClr val="367FA9"/>
    <a:srgbClr val="5B9BD5"/>
    <a:srgbClr val="FFFFFF"/>
    <a:srgbClr val="1EB5DE"/>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03" autoAdjust="0"/>
    <p:restoredTop sz="90563" autoAdjust="0"/>
  </p:normalViewPr>
  <p:slideViewPr>
    <p:cSldViewPr snapToGrid="0">
      <p:cViewPr varScale="1">
        <p:scale>
          <a:sx n="67" d="100"/>
          <a:sy n="67" d="100"/>
        </p:scale>
        <p:origin x="97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006B-B3BF-4A3A-A562-1A4F9E3B38E8}" type="datetimeFigureOut">
              <a:rPr lang="en-US" smtClean="0"/>
              <a:t>4/9/2016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87EA-9B02-4F37-94BA-9DA6B0A66D97}" type="slidenum">
              <a:rPr lang="en-US" smtClean="0"/>
              <a:t>‹#›</a:t>
            </a:fld>
            <a:endParaRPr lang="en-US"/>
          </a:p>
        </p:txBody>
      </p:sp>
    </p:spTree>
    <p:extLst>
      <p:ext uri="{BB962C8B-B14F-4D97-AF65-F5344CB8AC3E}">
        <p14:creationId xmlns:p14="http://schemas.microsoft.com/office/powerpoint/2010/main" val="75568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Kính</a:t>
            </a:r>
            <a:r>
              <a:rPr lang="en-US" baseline="0" dirty="0" smtClean="0"/>
              <a:t> chào hội đồng, sau đây nhóm chúng em bao gồm 2 thành viên là Lê Thị Thu Hà và Huỳnh Lâm Hà Tiên xin trình bày về đề tài tốt nghiệp của mình mang tên: </a:t>
            </a:r>
            <a:r>
              <a:rPr lang="en-US" sz="1200" kern="1200" dirty="0" smtClean="0">
                <a:solidFill>
                  <a:schemeClr val="tx1"/>
                </a:solidFill>
                <a:effectLst/>
                <a:latin typeface="+mn-lt"/>
                <a:ea typeface="+mn-ea"/>
                <a:cs typeface="+mn-cs"/>
              </a:rPr>
              <a:t>Xây dựng hệ thống quản lý thông tin của một trung tâm dữ liệu, tên</a:t>
            </a:r>
            <a:r>
              <a:rPr lang="en-US" sz="1200" kern="1200" baseline="0" dirty="0" smtClean="0">
                <a:solidFill>
                  <a:schemeClr val="tx1"/>
                </a:solidFill>
                <a:effectLst/>
                <a:latin typeface="+mn-lt"/>
                <a:ea typeface="+mn-ea"/>
                <a:cs typeface="+mn-cs"/>
              </a:rPr>
              <a:t> tiếng anh là Build a Information Management System for a datacenter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a:t>
            </a:fld>
            <a:endParaRPr lang="en-US"/>
          </a:p>
        </p:txBody>
      </p:sp>
    </p:spTree>
    <p:extLst>
      <p:ext uri="{BB962C8B-B14F-4D97-AF65-F5344CB8AC3E}">
        <p14:creationId xmlns:p14="http://schemas.microsoft.com/office/powerpoint/2010/main" val="1491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xử lí bằng request ở đây có những thuận lợi như sau:</a:t>
            </a:r>
          </a:p>
          <a:p>
            <a:pPr marL="171450" indent="-171450">
              <a:buFontTx/>
              <a:buChar char="-"/>
            </a:pPr>
            <a:r>
              <a:rPr lang="en-US" baseline="0" dirty="0" smtClean="0"/>
              <a:t>Giúp quản lí giao dịch giữa datacenter và khách hang về server, rack…</a:t>
            </a:r>
          </a:p>
          <a:p>
            <a:pPr marL="171450" indent="-171450">
              <a:buFontTx/>
              <a:buChar char="-"/>
            </a:pPr>
            <a:r>
              <a:rPr lang="en-US" baseline="0" dirty="0" smtClean="0"/>
              <a:t>Giúp tìm kiếm thông tin nhanh hơn</a:t>
            </a:r>
          </a:p>
          <a:p>
            <a:pPr marL="171450" indent="-171450">
              <a:buFontTx/>
              <a:buChar char="-"/>
            </a:pPr>
            <a:r>
              <a:rPr lang="en-US" baseline="0" dirty="0" smtClean="0"/>
              <a:t>Giúp thu </a:t>
            </a:r>
            <a:r>
              <a:rPr lang="en-US" baseline="0" dirty="0" err="1" smtClean="0"/>
              <a:t>thâp</a:t>
            </a:r>
            <a:r>
              <a:rPr lang="en-US" baseline="0" dirty="0" smtClean="0"/>
              <a:t> dữ liệu để tạo report, thống kê</a:t>
            </a:r>
          </a:p>
          <a:p>
            <a:pPr marL="171450" indent="-171450">
              <a:buFontTx/>
              <a:buChar char="-"/>
            </a:pPr>
            <a:r>
              <a:rPr lang="en-US" baseline="0" dirty="0" smtClean="0"/>
              <a:t>Tránh conflict về dữ liệu</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10</a:t>
            </a:fld>
            <a:endParaRPr lang="en-US"/>
          </a:p>
        </p:txBody>
      </p:sp>
    </p:spTree>
    <p:extLst>
      <p:ext uri="{BB962C8B-B14F-4D97-AF65-F5344CB8AC3E}">
        <p14:creationId xmlns:p14="http://schemas.microsoft.com/office/powerpoint/2010/main" val="572373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11</a:t>
            </a:fld>
            <a:endParaRPr lang="en-US"/>
          </a:p>
        </p:txBody>
      </p:sp>
    </p:spTree>
    <p:extLst>
      <p:ext uri="{BB962C8B-B14F-4D97-AF65-F5344CB8AC3E}">
        <p14:creationId xmlns:p14="http://schemas.microsoft.com/office/powerpoint/2010/main" val="2281721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 hệ</a:t>
            </a:r>
            <a:r>
              <a:rPr lang="en-US" baseline="0" dirty="0" smtClean="0"/>
              <a:t> thống, về phía datacenter có các role: Shift Manager, Shift Head, Staff</a:t>
            </a:r>
          </a:p>
          <a:p>
            <a:r>
              <a:rPr lang="en-US" baseline="0" dirty="0" smtClean="0"/>
              <a:t>Shift Manager là người quản lí tất cả các account trong hệ thống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12</a:t>
            </a:fld>
            <a:endParaRPr lang="en-US"/>
          </a:p>
        </p:txBody>
      </p:sp>
    </p:spTree>
    <p:extLst>
      <p:ext uri="{BB962C8B-B14F-4D97-AF65-F5344CB8AC3E}">
        <p14:creationId xmlns:p14="http://schemas.microsoft.com/office/powerpoint/2010/main" val="2826268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tại thì nhân viên datacenter được chia thành 4 nhóm, mỗi nhóm gồm có 1 Shift Head (tức trưởng ca) và 2 Staff</a:t>
            </a:r>
            <a:endParaRPr lang="en-US" dirty="0" smtClean="0"/>
          </a:p>
          <a:p>
            <a:r>
              <a:rPr lang="en-US" dirty="0" smtClean="0"/>
              <a:t>Shift Head sẽ</a:t>
            </a:r>
            <a:r>
              <a:rPr lang="en-US" baseline="0" dirty="0" smtClean="0"/>
              <a:t> là người trực tiếp nhận </a:t>
            </a:r>
            <a:r>
              <a:rPr lang="en-US" baseline="0" dirty="0" err="1" smtClean="0"/>
              <a:t>nhận</a:t>
            </a:r>
            <a:r>
              <a:rPr lang="en-US" baseline="0" dirty="0" smtClean="0"/>
              <a:t> thông báo từ phía Khách Hàng, quản lí tất cả những request, và được assign công việc cho những Staff trong cùng nhóm.</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13</a:t>
            </a:fld>
            <a:endParaRPr lang="en-US"/>
          </a:p>
        </p:txBody>
      </p:sp>
    </p:spTree>
    <p:extLst>
      <p:ext uri="{BB962C8B-B14F-4D97-AF65-F5344CB8AC3E}">
        <p14:creationId xmlns:p14="http://schemas.microsoft.com/office/powerpoint/2010/main" val="2912691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phía Staff thì học sẽ có trách nhiệm xử lí tài nguyên của trung tâm, xử lí những request mà đã được Shift Head assign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14</a:t>
            </a:fld>
            <a:endParaRPr lang="en-US"/>
          </a:p>
        </p:txBody>
      </p:sp>
    </p:spTree>
    <p:extLst>
      <p:ext uri="{BB962C8B-B14F-4D97-AF65-F5344CB8AC3E}">
        <p14:creationId xmlns:p14="http://schemas.microsoft.com/office/powerpoint/2010/main" val="3607547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khách hang thì họ có thể tạo 7 loại request với datacenter, quản lí request và kiểm soát thông tin server của họ ngay trên hệ thống mà </a:t>
            </a:r>
            <a:r>
              <a:rPr lang="en-US" baseline="0" dirty="0" err="1" smtClean="0"/>
              <a:t>ko</a:t>
            </a:r>
            <a:r>
              <a:rPr lang="en-US" baseline="0" dirty="0" smtClean="0"/>
              <a:t> cần phải tới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15</a:t>
            </a:fld>
            <a:endParaRPr lang="en-US"/>
          </a:p>
        </p:txBody>
      </p:sp>
    </p:spTree>
    <p:extLst>
      <p:ext uri="{BB962C8B-B14F-4D97-AF65-F5344CB8AC3E}">
        <p14:creationId xmlns:p14="http://schemas.microsoft.com/office/powerpoint/2010/main" val="3795716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 loại</a:t>
            </a:r>
            <a:r>
              <a:rPr lang="en-US" baseline="0" dirty="0" smtClean="0"/>
              <a:t> request bao gồm:</a:t>
            </a:r>
          </a:p>
          <a:p>
            <a:pPr marL="171450" indent="-171450">
              <a:buFontTx/>
              <a:buChar char="-"/>
            </a:pPr>
            <a:r>
              <a:rPr lang="en-US" baseline="0" dirty="0" smtClean="0"/>
              <a:t>Request đem server mới vào datacenter</a:t>
            </a:r>
          </a:p>
          <a:p>
            <a:pPr marL="171450" indent="-171450">
              <a:buFontTx/>
              <a:buChar char="-"/>
            </a:pPr>
            <a:r>
              <a:rPr lang="en-US" baseline="0" dirty="0" smtClean="0"/>
              <a:t>Request đem server ra khỏi datacenter</a:t>
            </a:r>
          </a:p>
          <a:p>
            <a:pPr marL="171450" indent="-171450">
              <a:buFontTx/>
              <a:buChar char="-"/>
            </a:pPr>
            <a:r>
              <a:rPr lang="en-US" baseline="0" dirty="0" smtClean="0"/>
              <a:t>Request cấp phát thêm IP cho server</a:t>
            </a:r>
          </a:p>
          <a:p>
            <a:pPr marL="171450" indent="-171450">
              <a:buFontTx/>
              <a:buChar char="-"/>
            </a:pPr>
            <a:r>
              <a:rPr lang="en-US" baseline="0" dirty="0" smtClean="0"/>
              <a:t>Request đổi IP</a:t>
            </a:r>
          </a:p>
          <a:p>
            <a:pPr marL="171450" indent="-171450">
              <a:buFontTx/>
              <a:buChar char="-"/>
            </a:pPr>
            <a:r>
              <a:rPr lang="en-US" baseline="0" dirty="0" smtClean="0"/>
              <a:t>Request trả IP </a:t>
            </a:r>
          </a:p>
          <a:p>
            <a:pPr marL="171450" indent="-171450">
              <a:buFontTx/>
              <a:buChar char="-"/>
            </a:pPr>
            <a:r>
              <a:rPr lang="en-US" baseline="0" dirty="0" err="1" smtClean="0"/>
              <a:t>Rquest</a:t>
            </a:r>
            <a:r>
              <a:rPr lang="en-US" baseline="0" dirty="0" smtClean="0"/>
              <a:t> thuê rack</a:t>
            </a:r>
          </a:p>
          <a:p>
            <a:pPr marL="171450" indent="-171450">
              <a:buFontTx/>
              <a:buChar char="-"/>
            </a:pPr>
            <a:r>
              <a:rPr lang="en-US" baseline="0" dirty="0" smtClean="0"/>
              <a:t>Request trả rack</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16</a:t>
            </a:fld>
            <a:endParaRPr lang="en-US"/>
          </a:p>
        </p:txBody>
      </p:sp>
    </p:spTree>
    <p:extLst>
      <p:ext uri="{BB962C8B-B14F-4D97-AF65-F5344CB8AC3E}">
        <p14:creationId xmlns:p14="http://schemas.microsoft.com/office/powerpoint/2010/main" val="1467700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a:t>
            </a:r>
            <a:r>
              <a:rPr lang="en-US" baseline="0" dirty="0" smtClean="0"/>
              <a:t> 7 request sẽ có 2 request mà khách hang phải tới datacenter để thực hiện đó là: Request Add Server và Request Bring Server Away</a:t>
            </a:r>
          </a:p>
          <a:p>
            <a:r>
              <a:rPr lang="en-US" baseline="0" dirty="0" smtClean="0"/>
              <a:t>Quy trình thay đổi trạng thái của 2 loại request này như sau:</a:t>
            </a:r>
          </a:p>
          <a:p>
            <a:r>
              <a:rPr lang="en-US" baseline="0" dirty="0" smtClean="0"/>
              <a:t>KH gửi request, trạng thái request là pending, Shift Head accept request sẽ chuyển thành Waiting. Khi khách hang tới datacenter để thực hiện request, phía datacenter nhấn nút Process thì trạng thái request sẽ chuyển thành Processing và khi hoàn thành, trạng thái request sẽ là Done. Trong suốt quá trình, trước lúc request done thì khách hang có thể Cancel request cũng như Staff cũng có thể Reject request, khi đó request sẽ chuyển trạng thái thành Cancelled hoặc Rejected tương ứng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17</a:t>
            </a:fld>
            <a:endParaRPr lang="en-US"/>
          </a:p>
        </p:txBody>
      </p:sp>
    </p:spTree>
    <p:extLst>
      <p:ext uri="{BB962C8B-B14F-4D97-AF65-F5344CB8AC3E}">
        <p14:creationId xmlns:p14="http://schemas.microsoft.com/office/powerpoint/2010/main" val="2849395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Đối</a:t>
            </a:r>
            <a:r>
              <a:rPr lang="en-US" baseline="0" dirty="0" smtClean="0"/>
              <a:t> với 5 loại request online còn lại không cần phải tới datacenter thì khi Shift Head Accept request thì trạng thái request sẽ chuyển thành Processing luôn, còn những giai đoạn còn lại trạng thái giống với request online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18</a:t>
            </a:fld>
            <a:endParaRPr lang="en-US"/>
          </a:p>
        </p:txBody>
      </p:sp>
    </p:spTree>
    <p:extLst>
      <p:ext uri="{BB962C8B-B14F-4D97-AF65-F5344CB8AC3E}">
        <p14:creationId xmlns:p14="http://schemas.microsoft.com/office/powerpoint/2010/main" val="3919880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Quy</a:t>
            </a:r>
            <a:r>
              <a:rPr lang="en-US" baseline="0" dirty="0" smtClean="0"/>
              <a:t> trình thay đổi trạng thái của Task như sau: Khi shift head assign task thì trạng thái của task sẽ là waiting, sau đó Staff accept task thì trạng thái task chuyển thành Doing và khi staff thực hiện xong request đó thì trạng thái của Task sẽ là Completed. Trong quá trình xử lí request, khi Staff không hoàn thành task thì Task sẽ trở thành trạng thái Not Finished. Và khi Shift Head reassign lại task đó cho 1 staff mới thì trạng thái của Task đối với staff cũ là Cancelled, đ/v Staff mới lại là Waiting.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19</a:t>
            </a:fld>
            <a:endParaRPr lang="en-US"/>
          </a:p>
        </p:txBody>
      </p:sp>
    </p:spTree>
    <p:extLst>
      <p:ext uri="{BB962C8B-B14F-4D97-AF65-F5344CB8AC3E}">
        <p14:creationId xmlns:p14="http://schemas.microsoft.com/office/powerpoint/2010/main" val="1076087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Nội</a:t>
            </a:r>
            <a:r>
              <a:rPr lang="en-US" baseline="0" dirty="0" smtClean="0"/>
              <a:t> dung trình bày bao gồm những phần chính như sau: </a:t>
            </a:r>
          </a:p>
          <a:p>
            <a:pPr marL="228600" indent="-228600">
              <a:buAutoNum type="arabicPeriod"/>
            </a:pPr>
            <a:r>
              <a:rPr lang="en-US" baseline="0" dirty="0" smtClean="0"/>
              <a:t>Đặt vấn đề</a:t>
            </a:r>
          </a:p>
          <a:p>
            <a:pPr marL="228600" indent="-228600">
              <a:buAutoNum type="arabicPeriod"/>
            </a:pPr>
            <a:r>
              <a:rPr lang="en-US" baseline="0" dirty="0" smtClean="0"/>
              <a:t>Giải quyết vấn đề</a:t>
            </a:r>
          </a:p>
          <a:p>
            <a:pPr marL="228600" indent="-228600">
              <a:buAutoNum type="arabicPeriod"/>
            </a:pPr>
            <a:r>
              <a:rPr lang="en-US" baseline="0" dirty="0" smtClean="0"/>
              <a:t>Demo sản phẩm</a:t>
            </a:r>
          </a:p>
          <a:p>
            <a:pPr marL="228600" indent="-228600">
              <a:buAutoNum type="arabicPeriod"/>
            </a:pPr>
            <a:r>
              <a:rPr lang="en-US" baseline="0" dirty="0" smtClean="0"/>
              <a:t>Đánh giá mặt tích cực và hạn chế của hệ thống</a:t>
            </a:r>
          </a:p>
          <a:p>
            <a:pPr marL="228600" indent="-228600">
              <a:buAutoNum type="arabicPeriod"/>
            </a:pPr>
            <a:r>
              <a:rPr lang="en-US" baseline="0" dirty="0" smtClean="0"/>
              <a:t>Kế hoạch trong tương lai</a:t>
            </a:r>
          </a:p>
          <a:p>
            <a:pPr marL="228600" indent="-228600">
              <a:buAutoNum type="arabicPeriod"/>
            </a:pPr>
            <a:r>
              <a:rPr lang="en-US" baseline="0" dirty="0" smtClean="0"/>
              <a:t>Giải đáp thắc mắc</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a:t>
            </a:fld>
            <a:endParaRPr lang="en-US"/>
          </a:p>
        </p:txBody>
      </p:sp>
    </p:spTree>
    <p:extLst>
      <p:ext uri="{BB962C8B-B14F-4D97-AF65-F5344CB8AC3E}">
        <p14:creationId xmlns:p14="http://schemas.microsoft.com/office/powerpoint/2010/main" val="173110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Assign Task: Shift Hea</a:t>
            </a:r>
            <a:r>
              <a:rPr lang="en-US" baseline="0" dirty="0" smtClean="0"/>
              <a:t>d sẽ assign cho Staff cùng group, thông tin assign sẽ được lưu xuống </a:t>
            </a:r>
            <a:r>
              <a:rPr lang="en-US" baseline="0" dirty="0" err="1" smtClean="0"/>
              <a:t>db</a:t>
            </a:r>
            <a:r>
              <a:rPr lang="en-US" baseline="0" dirty="0" smtClean="0"/>
              <a:t> và bên phía Staff được assign sẽ nhận được notification về task của mình</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20</a:t>
            </a:fld>
            <a:endParaRPr lang="en-US"/>
          </a:p>
        </p:txBody>
      </p:sp>
    </p:spTree>
    <p:extLst>
      <p:ext uri="{BB962C8B-B14F-4D97-AF65-F5344CB8AC3E}">
        <p14:creationId xmlns:p14="http://schemas.microsoft.com/office/powerpoint/2010/main" val="2470961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a:t>
            </a:r>
            <a:r>
              <a:rPr lang="en-US" baseline="0" dirty="0" smtClean="0"/>
              <a:t> trạng thái của Task là Waiting hoặc Not Finished, Shift Head có thể Reassign task đó cho 1 Staff khác, thông tin reassign sẽ được lưu vào database, về phía Staff đã assign task lúc trước và Staff mới được assign thì đều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21</a:t>
            </a:fld>
            <a:endParaRPr lang="en-US"/>
          </a:p>
        </p:txBody>
      </p:sp>
    </p:spTree>
    <p:extLst>
      <p:ext uri="{BB962C8B-B14F-4D97-AF65-F5344CB8AC3E}">
        <p14:creationId xmlns:p14="http://schemas.microsoft.com/office/powerpoint/2010/main" val="221667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Staff accept task, thì</a:t>
            </a:r>
            <a:r>
              <a:rPr lang="en-US" baseline="0" dirty="0" smtClean="0"/>
              <a:t> trạng thái task sẽ được thay đổi xuống </a:t>
            </a:r>
            <a:r>
              <a:rPr lang="en-US" baseline="0" dirty="0" err="1" smtClean="0"/>
              <a:t>db</a:t>
            </a:r>
            <a:r>
              <a:rPr lang="en-US" baseline="0" dirty="0" smtClean="0"/>
              <a:t> và phía Shift Head sẽ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22</a:t>
            </a:fld>
            <a:endParaRPr lang="en-US"/>
          </a:p>
        </p:txBody>
      </p:sp>
    </p:spTree>
    <p:extLst>
      <p:ext uri="{BB962C8B-B14F-4D97-AF65-F5344CB8AC3E}">
        <p14:creationId xmlns:p14="http://schemas.microsoft.com/office/powerpoint/2010/main" val="31775968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Staff </a:t>
            </a:r>
            <a:r>
              <a:rPr lang="en-US" dirty="0" err="1" smtClean="0"/>
              <a:t>ko</a:t>
            </a:r>
            <a:r>
              <a:rPr lang="en-US" dirty="0" smtClean="0"/>
              <a:t> hoàn</a:t>
            </a:r>
            <a:r>
              <a:rPr lang="en-US" baseline="0" dirty="0" smtClean="0"/>
              <a:t> thành task của mình thì trạng thái task sẽ </a:t>
            </a:r>
            <a:r>
              <a:rPr lang="en-US" baseline="0" dirty="0" err="1" smtClean="0"/>
              <a:t>đc</a:t>
            </a:r>
            <a:r>
              <a:rPr lang="en-US" baseline="0" dirty="0" smtClean="0"/>
              <a:t> thay đổi xuống </a:t>
            </a:r>
            <a:r>
              <a:rPr lang="en-US" baseline="0" dirty="0" err="1" smtClean="0"/>
              <a:t>db</a:t>
            </a:r>
            <a:r>
              <a:rPr lang="en-US" baseline="0" dirty="0" smtClean="0"/>
              <a:t> và Shift Head cũng nhận </a:t>
            </a:r>
            <a:r>
              <a:rPr lang="en-US" baseline="0" dirty="0" err="1" smtClean="0"/>
              <a:t>đc</a:t>
            </a:r>
            <a:r>
              <a:rPr lang="en-US" baseline="0" dirty="0" smtClean="0"/>
              <a:t> notification về việc not finish task của staff</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23</a:t>
            </a:fld>
            <a:endParaRPr lang="en-US"/>
          </a:p>
        </p:txBody>
      </p:sp>
    </p:spTree>
    <p:extLst>
      <p:ext uri="{BB962C8B-B14F-4D97-AF65-F5344CB8AC3E}">
        <p14:creationId xmlns:p14="http://schemas.microsoft.com/office/powerpoint/2010/main" val="24720199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a:t>
            </a:r>
            <a:r>
              <a:rPr lang="en-US" baseline="0" dirty="0" smtClean="0"/>
              <a:t> Address sẽ có 3 trạng thái là: Available, Used và Blocked</a:t>
            </a:r>
          </a:p>
          <a:p>
            <a:r>
              <a:rPr lang="en-US" baseline="0" dirty="0" smtClean="0"/>
              <a:t>IP </a:t>
            </a:r>
            <a:r>
              <a:rPr lang="en-US" baseline="0" dirty="0" err="1" smtClean="0"/>
              <a:t>đc</a:t>
            </a:r>
            <a:r>
              <a:rPr lang="en-US" baseline="0" dirty="0" smtClean="0"/>
              <a:t> generate ra ban đầu sẽ có trạng thái là Available, khi được assign cho server nào đó sẽ chuyển sang trạng thái “Used”</a:t>
            </a:r>
          </a:p>
          <a:p>
            <a:r>
              <a:rPr lang="en-US" baseline="0" dirty="0" smtClean="0"/>
              <a:t>IP bị block thì trạng thái sẽ là “Blocked” và khi unblock IP thì trạng thái IP lại trở về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24</a:t>
            </a:fld>
            <a:endParaRPr lang="en-US"/>
          </a:p>
        </p:txBody>
      </p:sp>
    </p:spTree>
    <p:extLst>
      <p:ext uri="{BB962C8B-B14F-4D97-AF65-F5344CB8AC3E}">
        <p14:creationId xmlns:p14="http://schemas.microsoft.com/office/powerpoint/2010/main" val="11824660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25</a:t>
            </a:fld>
            <a:endParaRPr lang="en-US"/>
          </a:p>
        </p:txBody>
      </p:sp>
    </p:spTree>
    <p:extLst>
      <p:ext uri="{BB962C8B-B14F-4D97-AF65-F5344CB8AC3E}">
        <p14:creationId xmlns:p14="http://schemas.microsoft.com/office/powerpoint/2010/main" val="2444310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26</a:t>
            </a:fld>
            <a:endParaRPr lang="en-US"/>
          </a:p>
        </p:txBody>
      </p:sp>
    </p:spTree>
    <p:extLst>
      <p:ext uri="{BB962C8B-B14F-4D97-AF65-F5344CB8AC3E}">
        <p14:creationId xmlns:p14="http://schemas.microsoft.com/office/powerpoint/2010/main" val="16232532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27</a:t>
            </a:fld>
            <a:endParaRPr lang="en-US"/>
          </a:p>
        </p:txBody>
      </p:sp>
    </p:spTree>
    <p:extLst>
      <p:ext uri="{BB962C8B-B14F-4D97-AF65-F5344CB8AC3E}">
        <p14:creationId xmlns:p14="http://schemas.microsoft.com/office/powerpoint/2010/main" val="23974715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Rack ở</a:t>
            </a:r>
            <a:r>
              <a:rPr lang="en-US" baseline="0" dirty="0" smtClean="0"/>
              <a:t> đây datacenter có quy định sử dụng rack 42U, 1U = 4,45cm, trong rack có thể chứa được các loại server 1U, 2U và 4U</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28</a:t>
            </a:fld>
            <a:endParaRPr lang="en-US"/>
          </a:p>
        </p:txBody>
      </p:sp>
    </p:spTree>
    <p:extLst>
      <p:ext uri="{BB962C8B-B14F-4D97-AF65-F5344CB8AC3E}">
        <p14:creationId xmlns:p14="http://schemas.microsoft.com/office/powerpoint/2010/main" val="24473099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29</a:t>
            </a:fld>
            <a:endParaRPr lang="en-US"/>
          </a:p>
        </p:txBody>
      </p:sp>
    </p:spTree>
    <p:extLst>
      <p:ext uri="{BB962C8B-B14F-4D97-AF65-F5344CB8AC3E}">
        <p14:creationId xmlns:p14="http://schemas.microsoft.com/office/powerpoint/2010/main" val="2711805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Hệ</a:t>
            </a:r>
            <a:r>
              <a:rPr lang="en-US" baseline="0" dirty="0" smtClean="0"/>
              <a:t> thống của chúng em được phát triển dựa trên nhu cầu cụ thể của một trung tâm dữ liệu là trung tâm dữ liệu QTSC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a:t>
            </a:fld>
            <a:endParaRPr lang="en-US"/>
          </a:p>
        </p:txBody>
      </p:sp>
    </p:spTree>
    <p:extLst>
      <p:ext uri="{BB962C8B-B14F-4D97-AF65-F5344CB8AC3E}">
        <p14:creationId xmlns:p14="http://schemas.microsoft.com/office/powerpoint/2010/main" val="310379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pPr marL="171450" indent="-171450">
              <a:buFontTx/>
              <a:buChar char="-"/>
            </a:pPr>
            <a:r>
              <a:rPr lang="en-US" baseline="0" dirty="0" smtClean="0"/>
              <a:t>Thông tin về Location của server trong datacenter</a:t>
            </a:r>
          </a:p>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31</a:t>
            </a:fld>
            <a:endParaRPr lang="en-US"/>
          </a:p>
        </p:txBody>
      </p:sp>
    </p:spTree>
    <p:extLst>
      <p:ext uri="{BB962C8B-B14F-4D97-AF65-F5344CB8AC3E}">
        <p14:creationId xmlns:p14="http://schemas.microsoft.com/office/powerpoint/2010/main" val="13495337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pPr marL="171450" indent="-171450">
              <a:buFontTx/>
              <a:buChar char="-"/>
            </a:pPr>
            <a:r>
              <a:rPr lang="en-US" baseline="0" dirty="0" smtClean="0"/>
              <a:t>Thông tin về Location của server trong datacenter</a:t>
            </a:r>
          </a:p>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32</a:t>
            </a:fld>
            <a:endParaRPr lang="en-US"/>
          </a:p>
        </p:txBody>
      </p:sp>
    </p:spTree>
    <p:extLst>
      <p:ext uri="{BB962C8B-B14F-4D97-AF65-F5344CB8AC3E}">
        <p14:creationId xmlns:p14="http://schemas.microsoft.com/office/powerpoint/2010/main" val="6567750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pPr marL="171450" indent="-171450">
              <a:buFontTx/>
              <a:buChar char="-"/>
            </a:pPr>
            <a:r>
              <a:rPr lang="en-US" baseline="0" dirty="0" smtClean="0"/>
              <a:t>Thông tin về Location của server trong datacenter</a:t>
            </a:r>
          </a:p>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33</a:t>
            </a:fld>
            <a:endParaRPr lang="en-US"/>
          </a:p>
        </p:txBody>
      </p:sp>
    </p:spTree>
    <p:extLst>
      <p:ext uri="{BB962C8B-B14F-4D97-AF65-F5344CB8AC3E}">
        <p14:creationId xmlns:p14="http://schemas.microsoft.com/office/powerpoint/2010/main" val="1719554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trạng thái của Server thì có 4 trạng thái:</a:t>
            </a:r>
          </a:p>
          <a:p>
            <a:r>
              <a:rPr lang="en-US" baseline="0" dirty="0" smtClean="0"/>
              <a:t>Khi khách hang gửi request add server thì server sẽ </a:t>
            </a:r>
            <a:r>
              <a:rPr lang="en-US" baseline="0" dirty="0" err="1" smtClean="0"/>
              <a:t>đc</a:t>
            </a:r>
            <a:r>
              <a:rPr lang="en-US" baseline="0" dirty="0" smtClean="0"/>
              <a:t> lưu ở trạng thái Waiting</a:t>
            </a:r>
          </a:p>
          <a:p>
            <a:r>
              <a:rPr lang="en-US" baseline="0" dirty="0" smtClean="0"/>
              <a:t>Khi request add server đã hoàn thành, server được gắn vào hoạt động trong thực tế thì trạng thái của nó sẽ chuyển thành Running</a:t>
            </a:r>
          </a:p>
          <a:p>
            <a:r>
              <a:rPr lang="en-US" baseline="0" dirty="0" smtClean="0"/>
              <a:t>Khi Khách hang gửi request Bring server away thì trạng thái của server là Bringing away</a:t>
            </a:r>
          </a:p>
          <a:p>
            <a:r>
              <a:rPr lang="en-US" baseline="0" dirty="0" smtClean="0"/>
              <a:t>Và khi server </a:t>
            </a:r>
            <a:r>
              <a:rPr lang="en-US" baseline="0" dirty="0" err="1" smtClean="0"/>
              <a:t>đc</a:t>
            </a:r>
            <a:r>
              <a:rPr lang="en-US" baseline="0" dirty="0" smtClean="0"/>
              <a:t> chính thức đem ra khỏi datacenter (tức là request Bring server away done) thì trạng thái của server sẽ chuyển thành Deactivate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34</a:t>
            </a:fld>
            <a:endParaRPr lang="en-US"/>
          </a:p>
        </p:txBody>
      </p:sp>
    </p:spTree>
    <p:extLst>
      <p:ext uri="{BB962C8B-B14F-4D97-AF65-F5344CB8AC3E}">
        <p14:creationId xmlns:p14="http://schemas.microsoft.com/office/powerpoint/2010/main" val="29394628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khách</a:t>
            </a:r>
            <a:r>
              <a:rPr lang="en-US" baseline="0" dirty="0" smtClean="0"/>
              <a:t> hang đem server đến datacenter thì </a:t>
            </a:r>
            <a:r>
              <a:rPr lang="en-US" dirty="0" smtClean="0"/>
              <a:t>Trong quá</a:t>
            </a:r>
            <a:r>
              <a:rPr lang="en-US" baseline="0" dirty="0" smtClean="0"/>
              <a:t> trình xử lí request add server, người Staff sẽ Assign Default IP và Assign Location cho server đó, bộ phận xử lí chỉ được quyền complete request add server khi server đã được assign </a:t>
            </a:r>
            <a:r>
              <a:rPr lang="en-US" baseline="0" dirty="0" err="1" smtClean="0"/>
              <a:t>DefaultIp</a:t>
            </a:r>
            <a:r>
              <a:rPr lang="en-US" baseline="0" dirty="0" smtClean="0"/>
              <a:t> và location. </a:t>
            </a:r>
          </a:p>
          <a:p>
            <a:r>
              <a:rPr lang="en-US" baseline="0" dirty="0" smtClean="0"/>
              <a:t>Và khi request complete thì phía KH sẽ nhận được notification cũng như xem được những thông tin liên quan tới server mới đặt vào datacenter của mình</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35</a:t>
            </a:fld>
            <a:endParaRPr lang="en-US"/>
          </a:p>
        </p:txBody>
      </p:sp>
    </p:spTree>
    <p:extLst>
      <p:ext uri="{BB962C8B-B14F-4D97-AF65-F5344CB8AC3E}">
        <p14:creationId xmlns:p14="http://schemas.microsoft.com/office/powerpoint/2010/main" val="18010191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Những</a:t>
            </a:r>
            <a:r>
              <a:rPr lang="en-US" baseline="0" dirty="0" smtClean="0"/>
              <a:t> ưu điểm của hệ thống đó là:</a:t>
            </a:r>
          </a:p>
          <a:p>
            <a:pPr marL="171450" indent="-171450">
              <a:buFontTx/>
              <a:buChar char="-"/>
            </a:pPr>
            <a:r>
              <a:rPr lang="en-US" baseline="0" dirty="0" smtClean="0"/>
              <a:t>hỗ trợ bộ phận kỹ thuật của datacenter quản lí thông tin một cách nhanh chóng và dễ dàng hơn, từ đó tiết kiệm thời gian, giảm công sức</a:t>
            </a:r>
          </a:p>
          <a:p>
            <a:pPr marL="171450" indent="-171450">
              <a:buFontTx/>
              <a:buChar char="-"/>
            </a:pPr>
            <a:r>
              <a:rPr lang="en-US" baseline="0" dirty="0" smtClean="0"/>
              <a:t>KH có thể xem được tất cả những thông tin liên quan đến server của họ ngay lập tức mà </a:t>
            </a:r>
            <a:r>
              <a:rPr lang="en-US" baseline="0" dirty="0" err="1" smtClean="0"/>
              <a:t>ko</a:t>
            </a:r>
            <a:r>
              <a:rPr lang="en-US" baseline="0" dirty="0" smtClean="0"/>
              <a:t> cần phải liên lạc với datacenter</a:t>
            </a:r>
          </a:p>
          <a:p>
            <a:pPr marL="171450" indent="-171450">
              <a:buFontTx/>
              <a:buChar char="-"/>
            </a:pPr>
            <a:r>
              <a:rPr lang="en-US" baseline="0" dirty="0" smtClean="0"/>
              <a:t>Làm giảm mâu thuẫn, tang độ hài long cho khách hàng bằng việc đáp ứng được các nhu cầu của họ.</a:t>
            </a:r>
          </a:p>
          <a:p>
            <a:pPr marL="171450" indent="-171450">
              <a:buFontTx/>
              <a:buChar char="-"/>
            </a:pPr>
            <a:r>
              <a:rPr lang="en-US" baseline="0" dirty="0" smtClean="0"/>
              <a:t>Tránh thất thoát thông tin dữ liệu của datacenter.</a:t>
            </a:r>
          </a:p>
          <a:p>
            <a:pPr marL="171450" indent="-171450">
              <a:buFontTx/>
              <a:buChar char="-"/>
            </a:pPr>
            <a:r>
              <a:rPr lang="en-US" baseline="0" dirty="0" smtClean="0"/>
              <a:t>Có thể tạo ra những report để … (make a fast decision ý là gì nhỉ?)</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37</a:t>
            </a:fld>
            <a:endParaRPr lang="en-US"/>
          </a:p>
        </p:txBody>
      </p:sp>
    </p:spTree>
    <p:extLst>
      <p:ext uri="{BB962C8B-B14F-4D97-AF65-F5344CB8AC3E}">
        <p14:creationId xmlns:p14="http://schemas.microsoft.com/office/powerpoint/2010/main" val="6573803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Khuyết</a:t>
            </a:r>
            <a:r>
              <a:rPr lang="en-US" baseline="0" dirty="0" smtClean="0"/>
              <a:t> điểm của hệ thống IMS đó là:</a:t>
            </a:r>
          </a:p>
          <a:p>
            <a:pPr marL="171450" indent="-171450">
              <a:buFontTx/>
              <a:buChar char="-"/>
            </a:pPr>
            <a:r>
              <a:rPr lang="en-US" baseline="0" dirty="0" smtClean="0"/>
              <a:t>Đầu tiên, phải tốn thời gian nhập dữ liệu đầu vào cho hệ thống</a:t>
            </a:r>
          </a:p>
          <a:p>
            <a:pPr marL="171450" indent="-171450">
              <a:buFontTx/>
              <a:buChar char="-"/>
            </a:pPr>
            <a:r>
              <a:rPr lang="en-US" baseline="0" dirty="0" smtClean="0"/>
              <a:t>Những người nhân viên của datacenter phải cần có thời gian để tìm hiểu cách sử dụng hệ thống cũng như là thời gian để thao tác thuần thục hệ thống</a:t>
            </a:r>
          </a:p>
          <a:p>
            <a:pPr marL="171450" indent="-171450">
              <a:buFontTx/>
              <a:buChar char="-"/>
            </a:pPr>
            <a:r>
              <a:rPr lang="en-US" baseline="0" dirty="0" smtClean="0"/>
              <a:t>1 vài vấn đề nảy sinh </a:t>
            </a:r>
            <a:r>
              <a:rPr lang="en-US" baseline="0" dirty="0" err="1" smtClean="0"/>
              <a:t>ko</a:t>
            </a:r>
            <a:r>
              <a:rPr lang="en-US" baseline="0" dirty="0" smtClean="0"/>
              <a:t> đoán trước </a:t>
            </a:r>
            <a:r>
              <a:rPr lang="en-US" baseline="0" dirty="0" err="1" smtClean="0"/>
              <a:t>đc</a:t>
            </a:r>
            <a:r>
              <a:rPr lang="en-US" baseline="0" dirty="0" smtClean="0"/>
              <a:t> và hệ thống </a:t>
            </a:r>
            <a:r>
              <a:rPr lang="en-US" baseline="0" dirty="0" err="1" smtClean="0"/>
              <a:t>ko</a:t>
            </a:r>
            <a:r>
              <a:rPr lang="en-US" baseline="0" dirty="0" smtClean="0"/>
              <a:t> thể cover hết tất cả các chức năng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38</a:t>
            </a:fld>
            <a:endParaRPr lang="en-US"/>
          </a:p>
        </p:txBody>
      </p:sp>
    </p:spTree>
    <p:extLst>
      <p:ext uri="{BB962C8B-B14F-4D97-AF65-F5344CB8AC3E}">
        <p14:creationId xmlns:p14="http://schemas.microsoft.com/office/powerpoint/2010/main" val="23671376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Kế</a:t>
            </a:r>
            <a:r>
              <a:rPr lang="en-US" baseline="0" dirty="0" smtClean="0"/>
              <a:t> hoạch phát triển hệ thống IMS trong tương lai là:</a:t>
            </a:r>
          </a:p>
          <a:p>
            <a:pPr marL="171450" indent="-171450">
              <a:buFontTx/>
              <a:buChar char="-"/>
            </a:pPr>
            <a:r>
              <a:rPr lang="en-US" baseline="0" dirty="0" smtClean="0"/>
              <a:t>KH có thể sử dụng thẻ từ hoặc vân tay để check in khi họ đến datacenter</a:t>
            </a:r>
          </a:p>
          <a:p>
            <a:pPr marL="171450" indent="-171450">
              <a:buFontTx/>
              <a:buChar char="-"/>
            </a:pPr>
            <a:r>
              <a:rPr lang="en-US" baseline="0" dirty="0" smtClean="0"/>
              <a:t>Cải thiện hơn nữa performance của hệ thống</a:t>
            </a:r>
          </a:p>
          <a:p>
            <a:pPr marL="171450" indent="-171450">
              <a:buFontTx/>
              <a:buChar char="-"/>
            </a:pPr>
            <a:r>
              <a:rPr lang="en-US" baseline="0" dirty="0" smtClean="0"/>
              <a:t>Tạo nhiều report hơn nữa để thuận tiện cho quá trình phân tích tài nguyên</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39</a:t>
            </a:fld>
            <a:endParaRPr lang="en-US"/>
          </a:p>
        </p:txBody>
      </p:sp>
    </p:spTree>
    <p:extLst>
      <p:ext uri="{BB962C8B-B14F-4D97-AF65-F5344CB8AC3E}">
        <p14:creationId xmlns:p14="http://schemas.microsoft.com/office/powerpoint/2010/main" val="19518251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ranges:</a:t>
            </a:r>
            <a:r>
              <a:rPr lang="en-US" baseline="0" dirty="0" smtClean="0"/>
              <a:t> số vùng ứng với </a:t>
            </a:r>
            <a:r>
              <a:rPr lang="en-US" baseline="0" dirty="0" err="1" smtClean="0"/>
              <a:t>netmask</a:t>
            </a:r>
            <a:r>
              <a:rPr lang="en-US" baseline="0" dirty="0" smtClean="0"/>
              <a:t> nhập vào</a:t>
            </a:r>
          </a:p>
          <a:p>
            <a:r>
              <a:rPr lang="en-US" baseline="0" dirty="0" smtClean="0"/>
              <a:t>Base number: số cơ bản để tìm ra list IP đầu vùng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43</a:t>
            </a:fld>
            <a:endParaRPr lang="en-US"/>
          </a:p>
        </p:txBody>
      </p:sp>
    </p:spTree>
    <p:extLst>
      <p:ext uri="{BB962C8B-B14F-4D97-AF65-F5344CB8AC3E}">
        <p14:creationId xmlns:p14="http://schemas.microsoft.com/office/powerpoint/2010/main" val="42285303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LastDate</a:t>
            </a:r>
            <a:r>
              <a:rPr lang="en-US" dirty="0" smtClean="0"/>
              <a:t>:</a:t>
            </a:r>
            <a:r>
              <a:rPr lang="en-US" baseline="0" dirty="0" smtClean="0"/>
              <a:t> là ngày cuối cùng đã generate ra đang có trong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45</a:t>
            </a:fld>
            <a:endParaRPr lang="en-US"/>
          </a:p>
        </p:txBody>
      </p:sp>
    </p:spTree>
    <p:extLst>
      <p:ext uri="{BB962C8B-B14F-4D97-AF65-F5344CB8AC3E}">
        <p14:creationId xmlns:p14="http://schemas.microsoft.com/office/powerpoint/2010/main" val="222408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Sau khi tìm</a:t>
            </a:r>
            <a:r>
              <a:rPr lang="en-US" baseline="0" dirty="0" smtClean="0"/>
              <a:t> hiểu thì chúng em nhận thấy được rằng:</a:t>
            </a:r>
          </a:p>
          <a:p>
            <a:pPr marL="171450" indent="-171450">
              <a:buFontTx/>
              <a:buChar char="-"/>
            </a:pPr>
            <a:r>
              <a:rPr lang="en-US" baseline="0" dirty="0" smtClean="0"/>
              <a:t>hiện tại, những thông tin về IP, rack, server của khách hang vẫn còn lưu trữ trong file excel.</a:t>
            </a:r>
          </a:p>
          <a:p>
            <a:pPr marL="171450" indent="-171450">
              <a:buFontTx/>
              <a:buChar char="-"/>
            </a:pPr>
            <a:r>
              <a:rPr lang="en-US" baseline="0" dirty="0" smtClean="0"/>
              <a:t>Tốn không gian lưu trữ, cần nhiều nguồn lực con người</a:t>
            </a:r>
          </a:p>
          <a:p>
            <a:pPr marL="171450" indent="-171450">
              <a:buFontTx/>
              <a:buChar char="-"/>
            </a:pPr>
            <a:r>
              <a:rPr lang="en-US" baseline="0" dirty="0" smtClean="0"/>
              <a:t>Tốn thời gian tìm kiếm, dễ gây nhầm lẫn về thông tin trong quá trình xử lí</a:t>
            </a:r>
          </a:p>
          <a:p>
            <a:pPr marL="171450" indent="-171450">
              <a:buFontTx/>
              <a:buChar char="-"/>
            </a:pPr>
            <a:r>
              <a:rPr lang="en-US" baseline="0" dirty="0" smtClean="0"/>
              <a:t>Ví dụ về quản lí vùng IP, </a:t>
            </a:r>
            <a:r>
              <a:rPr lang="en-US" sz="1200" kern="1200" dirty="0" smtClean="0">
                <a:solidFill>
                  <a:schemeClr val="tx1"/>
                </a:solidFill>
                <a:effectLst/>
                <a:latin typeface="+mn-lt"/>
                <a:ea typeface="+mn-ea"/>
                <a:cs typeface="+mn-cs"/>
              </a:rPr>
              <a:t>khi cấp địa chỉ IP thì phải tìm IP = file excel, trong thao tác có</a:t>
            </a:r>
            <a:r>
              <a:rPr lang="en-US" baseline="0" dirty="0" smtClean="0"/>
              <a:t> rất dễ lấy nhầm những IP đang bị block để assign cho server của khách hang</a:t>
            </a:r>
          </a:p>
          <a:p>
            <a:pPr marL="171450" indent="-171450">
              <a:buFontTx/>
              <a:buChar char="-"/>
            </a:pPr>
            <a:r>
              <a:rPr lang="en-US" baseline="0" dirty="0" smtClean="0"/>
              <a:t>Hay </a:t>
            </a:r>
            <a:r>
              <a:rPr lang="en-US" sz="1200" kern="1200" dirty="0" smtClean="0">
                <a:solidFill>
                  <a:schemeClr val="tx1"/>
                </a:solidFill>
                <a:effectLst/>
                <a:latin typeface="+mn-lt"/>
                <a:ea typeface="+mn-ea"/>
                <a:cs typeface="+mn-cs"/>
              </a:rPr>
              <a:t>khi KH yêu cầu thao tác trên server để khởi động lại thì bộ phận kỹ thuật phải tìm ra vị trí server rất lâu</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a:t>
            </a:fld>
            <a:endParaRPr lang="en-US"/>
          </a:p>
        </p:txBody>
      </p:sp>
    </p:spTree>
    <p:extLst>
      <p:ext uri="{BB962C8B-B14F-4D97-AF65-F5344CB8AC3E}">
        <p14:creationId xmlns:p14="http://schemas.microsoft.com/office/powerpoint/2010/main" val="30830214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Sum of power: là tổng power của tất cả các server đang đặt trong rack</a:t>
            </a:r>
            <a:endParaRPr lang="en-US" dirty="0" smtClean="0"/>
          </a:p>
          <a:p>
            <a:r>
              <a:rPr lang="en-US" dirty="0" err="1" smtClean="0"/>
              <a:t>Maxsize</a:t>
            </a:r>
            <a:r>
              <a:rPr lang="en-US" dirty="0" smtClean="0"/>
              <a:t>: là</a:t>
            </a:r>
            <a:r>
              <a:rPr lang="en-US" baseline="0" dirty="0" smtClean="0"/>
              <a:t> size của khoảng trống lớn nhất trong từng rack</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46</a:t>
            </a:fld>
            <a:endParaRPr lang="en-US"/>
          </a:p>
        </p:txBody>
      </p:sp>
    </p:spTree>
    <p:extLst>
      <p:ext uri="{BB962C8B-B14F-4D97-AF65-F5344CB8AC3E}">
        <p14:creationId xmlns:p14="http://schemas.microsoft.com/office/powerpoint/2010/main" val="2151929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có quản lí những đối tượng như:</a:t>
            </a:r>
          </a:p>
          <a:p>
            <a:r>
              <a:rPr lang="vi-VN" sz="1200" b="0" i="0" kern="1200" dirty="0" smtClean="0">
                <a:solidFill>
                  <a:schemeClr val="tx1"/>
                </a:solidFill>
                <a:effectLst/>
                <a:latin typeface="+mn-lt"/>
                <a:ea typeface="+mn-ea"/>
                <a:cs typeface="+mn-cs"/>
              </a:rPr>
              <a:t>- Hệ thống năng lượng</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công suất điện, môi trường, bảo trì, cơ sở vật chất, quản lí khách hàng, quản lí tài nguyên</a:t>
            </a:r>
            <a:endParaRPr lang="vi-VN" sz="1200" b="0" i="0" kern="1200" dirty="0" smtClean="0">
              <a:solidFill>
                <a:schemeClr val="tx1"/>
              </a:solidFill>
              <a:effectLst/>
              <a:latin typeface="+mn-lt"/>
              <a:ea typeface="+mn-ea"/>
              <a:cs typeface="+mn-cs"/>
            </a:endParaRPr>
          </a:p>
          <a:p>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a:t>
            </a:fld>
            <a:endParaRPr lang="en-US"/>
          </a:p>
        </p:txBody>
      </p:sp>
    </p:spTree>
    <p:extLst>
      <p:ext uri="{BB962C8B-B14F-4D97-AF65-F5344CB8AC3E}">
        <p14:creationId xmlns:p14="http://schemas.microsoft.com/office/powerpoint/2010/main" val="1733715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a:t>
            </a:r>
            <a:r>
              <a:rPr lang="en-US" baseline="0" dirty="0" smtClean="0"/>
              <a:t> số đó thì hệ thống của chúng em sẽ giải quyết 2 vấn đề lớn đó là: Quản lí khách hàng và quản lí tài nguyên của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a:t>
            </a:fld>
            <a:endParaRPr lang="en-US"/>
          </a:p>
        </p:txBody>
      </p:sp>
    </p:spTree>
    <p:extLst>
      <p:ext uri="{BB962C8B-B14F-4D97-AF65-F5344CB8AC3E}">
        <p14:creationId xmlns:p14="http://schemas.microsoft.com/office/powerpoint/2010/main" val="457408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của quản lí tài nguyên là bao gồm: quản lí về rack, server và địa chỉ IP</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a:t>
            </a:fld>
            <a:endParaRPr lang="en-US"/>
          </a:p>
        </p:txBody>
      </p:sp>
    </p:spTree>
    <p:extLst>
      <p:ext uri="{BB962C8B-B14F-4D97-AF65-F5344CB8AC3E}">
        <p14:creationId xmlns:p14="http://schemas.microsoft.com/office/powerpoint/2010/main" val="3508139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Hệ</a:t>
            </a:r>
            <a:r>
              <a:rPr lang="en-US" baseline="0" dirty="0" smtClean="0"/>
              <a:t> thống của chúng em sẽ là cầu nối giữa datacenter và khách hang, giúp cho việc giao dịch giữa khách hang và datacenter trở nên thuận tiện, nhanh chóng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a:t>
            </a:fld>
            <a:endParaRPr lang="en-US"/>
          </a:p>
        </p:txBody>
      </p:sp>
    </p:spTree>
    <p:extLst>
      <p:ext uri="{BB962C8B-B14F-4D97-AF65-F5344CB8AC3E}">
        <p14:creationId xmlns:p14="http://schemas.microsoft.com/office/powerpoint/2010/main" val="733605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 giao dịch</a:t>
            </a:r>
            <a:r>
              <a:rPr lang="en-US" baseline="0" dirty="0" smtClean="0"/>
              <a:t> với khách hang thì vấn đề quan trọng nhất mà hệ thống xử lí đó là những request của khách hang. Khi khách hang gửi request đến datacenter thì nhân viên sẽ nhận được thông báo và xử lí request, khi request được xử lí thì khách hang sẽ nhận được thông báo tương ứng về trạng thái của request.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9</a:t>
            </a:fld>
            <a:endParaRPr lang="en-US"/>
          </a:p>
        </p:txBody>
      </p:sp>
    </p:spTree>
    <p:extLst>
      <p:ext uri="{BB962C8B-B14F-4D97-AF65-F5344CB8AC3E}">
        <p14:creationId xmlns:p14="http://schemas.microsoft.com/office/powerpoint/2010/main" val="795654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5893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562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35981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0820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A0D2A-3C89-41C8-9F02-A8417E9FC46B}" type="datetimeFigureOut">
              <a:rPr lang="en-US" smtClean="0"/>
              <a:t>4/9/2016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4556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0D2A-3C89-41C8-9F02-A8417E9FC46B}" type="datetimeFigureOut">
              <a:rPr lang="en-US" smtClean="0"/>
              <a:t>4/9/2016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4097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0D2A-3C89-41C8-9F02-A8417E9FC46B}" type="datetimeFigureOut">
              <a:rPr lang="en-US" smtClean="0"/>
              <a:t>4/9/2016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1879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0D2A-3C89-41C8-9F02-A8417E9FC46B}" type="datetimeFigureOut">
              <a:rPr lang="en-US" smtClean="0"/>
              <a:t>4/9/2016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261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0D2A-3C89-41C8-9F02-A8417E9FC46B}" type="datetimeFigureOut">
              <a:rPr lang="en-US" smtClean="0"/>
              <a:t>4/9/2016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229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189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6968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0D2A-3C89-41C8-9F02-A8417E9FC46B}" type="datetimeFigureOut">
              <a:rPr lang="en-US" smtClean="0"/>
              <a:t>4/9/2016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6C31-2374-4575-B416-BD11D6E4A761}" type="slidenum">
              <a:rPr lang="en-US" smtClean="0"/>
              <a:t>‹#›</a:t>
            </a:fld>
            <a:endParaRPr lang="en-US"/>
          </a:p>
        </p:txBody>
      </p:sp>
    </p:spTree>
    <p:extLst>
      <p:ext uri="{BB962C8B-B14F-4D97-AF65-F5344CB8AC3E}">
        <p14:creationId xmlns:p14="http://schemas.microsoft.com/office/powerpoint/2010/main" val="1763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1.png"/><Relationship Id="rId7"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2.jpeg"/><Relationship Id="rId4" Type="http://schemas.openxmlformats.org/officeDocument/2006/relationships/image" Target="../media/image23.png"/><Relationship Id="rId9" Type="http://schemas.openxmlformats.org/officeDocument/2006/relationships/image" Target="../media/image24.png"/></Relationships>
</file>

<file path=ppt/slides/_rels/slide2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1.png"/><Relationship Id="rId7" Type="http://schemas.openxmlformats.org/officeDocument/2006/relationships/image" Target="../media/image26.png"/><Relationship Id="rId12"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18.png"/><Relationship Id="rId5" Type="http://schemas.openxmlformats.org/officeDocument/2006/relationships/image" Target="../media/image22.jpeg"/><Relationship Id="rId10" Type="http://schemas.openxmlformats.org/officeDocument/2006/relationships/image" Target="../media/image17.png"/><Relationship Id="rId4" Type="http://schemas.openxmlformats.org/officeDocument/2006/relationships/image" Target="../media/image23.png"/><Relationship Id="rId9" Type="http://schemas.openxmlformats.org/officeDocument/2006/relationships/image" Target="../media/image19.png"/></Relationships>
</file>

<file path=ppt/slides/_rels/slide2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1.png"/><Relationship Id="rId7"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2.jpeg"/><Relationship Id="rId10" Type="http://schemas.openxmlformats.org/officeDocument/2006/relationships/image" Target="../media/image18.png"/><Relationship Id="rId4" Type="http://schemas.openxmlformats.org/officeDocument/2006/relationships/image" Target="../media/image23.png"/><Relationship Id="rId9"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0.jp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2.jpeg"/><Relationship Id="rId7"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5.jpg"/><Relationship Id="rId9" Type="http://schemas.openxmlformats.org/officeDocument/2006/relationships/image" Target="../media/image9.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hyperlink" Target="http://pasco.com.vn/giai-phap/he-thong-quan-ly-ha-tang-trung-tam-du-lieu-14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3229" y="2195264"/>
            <a:ext cx="9111176" cy="998099"/>
          </a:xfrm>
        </p:spPr>
        <p:txBody>
          <a:bodyPr>
            <a:noAutofit/>
          </a:bodyPr>
          <a:lstStyle/>
          <a:p>
            <a:r>
              <a:rPr lang="en-US" sz="3600" b="1" dirty="0">
                <a:latin typeface="Cambria" panose="02040503050406030204" pitchFamily="18" charset="0"/>
              </a:rPr>
              <a:t>Build a Information Management System for a datacenter</a:t>
            </a:r>
          </a:p>
          <a:p>
            <a:pPr algn="l"/>
            <a:endParaRPr lang="en-US" sz="3600" b="1" dirty="0" smtClean="0">
              <a:latin typeface="Cambria" panose="020405030504060302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1386" y="197119"/>
            <a:ext cx="2798445" cy="780415"/>
          </a:xfrm>
          <a:prstGeom prst="rect">
            <a:avLst/>
          </a:prstGeom>
          <a:noFill/>
        </p:spPr>
      </p:pic>
      <p:sp>
        <p:nvSpPr>
          <p:cNvPr id="7" name="Rectangle 6"/>
          <p:cNvSpPr/>
          <p:nvPr/>
        </p:nvSpPr>
        <p:spPr>
          <a:xfrm>
            <a:off x="4501661" y="928467"/>
            <a:ext cx="3868616" cy="646331"/>
          </a:xfrm>
          <a:prstGeom prst="rect">
            <a:avLst/>
          </a:prstGeom>
        </p:spPr>
        <p:txBody>
          <a:bodyPr wrap="square">
            <a:spAutoFit/>
          </a:bodyPr>
          <a:lstStyle/>
          <a:p>
            <a:r>
              <a:rPr lang="en-US" sz="3600" b="1" dirty="0" smtClean="0">
                <a:latin typeface="Cambria" panose="02040503050406030204" pitchFamily="18" charset="0"/>
              </a:rPr>
              <a:t>Capstone Project</a:t>
            </a:r>
          </a:p>
        </p:txBody>
      </p:sp>
      <p:cxnSp>
        <p:nvCxnSpPr>
          <p:cNvPr id="8" name="Straight Connector 7"/>
          <p:cNvCxnSpPr/>
          <p:nvPr/>
        </p:nvCxnSpPr>
        <p:spPr>
          <a:xfrm>
            <a:off x="1733229" y="2053361"/>
            <a:ext cx="9111176" cy="0"/>
          </a:xfrm>
          <a:prstGeom prst="line">
            <a:avLst/>
          </a:prstGeom>
          <a:ln w="76200">
            <a:solidFill>
              <a:srgbClr val="1EB5DE"/>
            </a:solidFill>
          </a:ln>
        </p:spPr>
        <p:style>
          <a:lnRef idx="3">
            <a:schemeClr val="accent1"/>
          </a:lnRef>
          <a:fillRef idx="0">
            <a:schemeClr val="accent1"/>
          </a:fillRef>
          <a:effectRef idx="2">
            <a:schemeClr val="accent1"/>
          </a:effectRef>
          <a:fontRef idx="minor">
            <a:schemeClr val="tx1"/>
          </a:fontRef>
        </p:style>
      </p:cxnSp>
      <p:sp>
        <p:nvSpPr>
          <p:cNvPr id="11" name="Title 1"/>
          <p:cNvSpPr txBox="1">
            <a:spLocks/>
          </p:cNvSpPr>
          <p:nvPr/>
        </p:nvSpPr>
        <p:spPr>
          <a:xfrm>
            <a:off x="3607797" y="4022272"/>
            <a:ext cx="5205005" cy="5175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smtClean="0">
                <a:solidFill>
                  <a:schemeClr val="accent1">
                    <a:lumMod val="50000"/>
                  </a:schemeClr>
                </a:solidFill>
                <a:latin typeface="Cambria" panose="02040503050406030204" pitchFamily="18" charset="0"/>
              </a:rPr>
              <a:t>Instructor: Ngo Dang Ha An</a:t>
            </a:r>
            <a:endParaRPr lang="en-US" sz="2600" dirty="0">
              <a:solidFill>
                <a:schemeClr val="accent1">
                  <a:lumMod val="50000"/>
                </a:schemeClr>
              </a:solidFill>
            </a:endParaRPr>
          </a:p>
        </p:txBody>
      </p:sp>
      <p:sp>
        <p:nvSpPr>
          <p:cNvPr id="14" name="Title 1"/>
          <p:cNvSpPr txBox="1">
            <a:spLocks/>
          </p:cNvSpPr>
          <p:nvPr/>
        </p:nvSpPr>
        <p:spPr>
          <a:xfrm>
            <a:off x="7828802" y="4706038"/>
            <a:ext cx="4842169" cy="191973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b="1" dirty="0" smtClean="0">
                <a:solidFill>
                  <a:srgbClr val="1EB5DE"/>
                </a:solidFill>
                <a:latin typeface="Cambria" panose="02040503050406030204" pitchFamily="18" charset="0"/>
              </a:rPr>
              <a:t>Member:</a:t>
            </a:r>
          </a:p>
          <a:p>
            <a:pPr marL="457200" indent="-457200" algn="l">
              <a:buFontTx/>
              <a:buChar char="-"/>
            </a:pPr>
            <a:r>
              <a:rPr lang="en-US" sz="2600" b="1" dirty="0" smtClean="0">
                <a:latin typeface="Cambria" panose="02040503050406030204" pitchFamily="18" charset="0"/>
              </a:rPr>
              <a:t>Le Thi Thu Ha</a:t>
            </a:r>
          </a:p>
          <a:p>
            <a:pPr marL="457200" indent="-457200" algn="l">
              <a:buFontTx/>
              <a:buChar char="-"/>
            </a:pPr>
            <a:r>
              <a:rPr lang="en-US" sz="2600" b="1" dirty="0" smtClean="0">
                <a:latin typeface="Cambria" panose="02040503050406030204" pitchFamily="18" charset="0"/>
              </a:rPr>
              <a:t>Huynh Lam Ha Tien</a:t>
            </a:r>
            <a:endParaRPr lang="en-US" sz="2600" dirty="0"/>
          </a:p>
        </p:txBody>
      </p:sp>
    </p:spTree>
    <p:extLst>
      <p:ext uri="{BB962C8B-B14F-4D97-AF65-F5344CB8AC3E}">
        <p14:creationId xmlns:p14="http://schemas.microsoft.com/office/powerpoint/2010/main" val="3152716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6" name="Rounded Rectangle 5"/>
          <p:cNvSpPr/>
          <p:nvPr/>
        </p:nvSpPr>
        <p:spPr>
          <a:xfrm>
            <a:off x="391432" y="2996077"/>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Why should we use Request?</a:t>
            </a:r>
            <a:endParaRPr lang="en-US" sz="2400" b="1" dirty="0">
              <a:latin typeface="Cambria" panose="02040503050406030204" pitchFamily="18" charset="0"/>
            </a:endParaRPr>
          </a:p>
        </p:txBody>
      </p:sp>
      <p:sp>
        <p:nvSpPr>
          <p:cNvPr id="13" name="Rectangle 12"/>
          <p:cNvSpPr/>
          <p:nvPr/>
        </p:nvSpPr>
        <p:spPr>
          <a:xfrm>
            <a:off x="4607378" y="1803400"/>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Manage client – server transaction</a:t>
            </a:r>
            <a:endParaRPr lang="en-US" sz="1400" dirty="0">
              <a:latin typeface="Cambria" panose="02040503050406030204" pitchFamily="18" charset="0"/>
            </a:endParaRPr>
          </a:p>
        </p:txBody>
      </p:sp>
      <p:sp>
        <p:nvSpPr>
          <p:cNvPr id="16" name="Rectangle 15"/>
          <p:cNvSpPr/>
          <p:nvPr/>
        </p:nvSpPr>
        <p:spPr>
          <a:xfrm>
            <a:off x="4607378" y="289922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Search information more quickly</a:t>
            </a:r>
            <a:endParaRPr lang="en-US" sz="1400" dirty="0">
              <a:latin typeface="Cambria" panose="02040503050406030204" pitchFamily="18" charset="0"/>
            </a:endParaRPr>
          </a:p>
        </p:txBody>
      </p:sp>
      <p:sp>
        <p:nvSpPr>
          <p:cNvPr id="17" name="Rectangle 16"/>
          <p:cNvSpPr/>
          <p:nvPr/>
        </p:nvSpPr>
        <p:spPr>
          <a:xfrm>
            <a:off x="4607378" y="406127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Collect data to create report, statistic</a:t>
            </a:r>
            <a:endParaRPr lang="en-US" sz="1400" dirty="0">
              <a:latin typeface="Cambria" panose="02040503050406030204" pitchFamily="18" charset="0"/>
            </a:endParaRPr>
          </a:p>
        </p:txBody>
      </p:sp>
      <p:sp>
        <p:nvSpPr>
          <p:cNvPr id="18" name="Rectangle 17"/>
          <p:cNvSpPr/>
          <p:nvPr/>
        </p:nvSpPr>
        <p:spPr>
          <a:xfrm>
            <a:off x="4607378" y="5330371"/>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Avoid data conflict</a:t>
            </a:r>
            <a:endParaRPr lang="en-US" sz="1400" dirty="0">
              <a:latin typeface="Cambria" panose="02040503050406030204" pitchFamily="18" charset="0"/>
            </a:endParaRPr>
          </a:p>
        </p:txBody>
      </p:sp>
      <p:cxnSp>
        <p:nvCxnSpPr>
          <p:cNvPr id="19" name="Straight Arrow Connector 18"/>
          <p:cNvCxnSpPr>
            <a:stCxn id="6" idx="3"/>
            <a:endCxn id="13" idx="1"/>
          </p:cNvCxnSpPr>
          <p:nvPr/>
        </p:nvCxnSpPr>
        <p:spPr>
          <a:xfrm flipV="1">
            <a:off x="3420382" y="2108200"/>
            <a:ext cx="1186996" cy="1621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6" idx="1"/>
          </p:cNvCxnSpPr>
          <p:nvPr/>
        </p:nvCxnSpPr>
        <p:spPr>
          <a:xfrm flipV="1">
            <a:off x="3420382" y="3204028"/>
            <a:ext cx="1186996" cy="52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7" idx="1"/>
          </p:cNvCxnSpPr>
          <p:nvPr/>
        </p:nvCxnSpPr>
        <p:spPr>
          <a:xfrm>
            <a:off x="3420382" y="3729502"/>
            <a:ext cx="1186996" cy="63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8" idx="1"/>
          </p:cNvCxnSpPr>
          <p:nvPr/>
        </p:nvCxnSpPr>
        <p:spPr>
          <a:xfrm>
            <a:off x="3420382" y="3729502"/>
            <a:ext cx="1186996" cy="190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807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1756228" y="2772910"/>
            <a:ext cx="9144000" cy="1655762"/>
          </a:xfrm>
        </p:spPr>
        <p:txBody>
          <a:bodyPr>
            <a:normAutofit/>
          </a:bodyPr>
          <a:lstStyle/>
          <a:p>
            <a:r>
              <a:rPr lang="en-US" sz="4400" dirty="0" smtClean="0">
                <a:latin typeface="Cambria" panose="02040503050406030204" pitchFamily="18" charset="0"/>
              </a:rPr>
              <a:t>Web Application</a:t>
            </a:r>
            <a:endParaRPr lang="en-US" sz="4400" dirty="0">
              <a:latin typeface="Cambria" panose="02040503050406030204" pitchFamily="18" charset="0"/>
            </a:endParaRPr>
          </a:p>
        </p:txBody>
      </p:sp>
      <p:sp>
        <p:nvSpPr>
          <p:cNvPr id="48" name="Pentagon 47"/>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Scope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9512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Rectangle 9"/>
          <p:cNvSpPr/>
          <p:nvPr/>
        </p:nvSpPr>
        <p:spPr>
          <a:xfrm>
            <a:off x="5004082" y="950848"/>
            <a:ext cx="2180152" cy="112709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68311" y="4631474"/>
            <a:ext cx="308070" cy="566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0" y="4392936"/>
            <a:ext cx="412737" cy="805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24825" y="4436579"/>
            <a:ext cx="259268"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6" y="4426014"/>
            <a:ext cx="262469" cy="772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37453" y="4436579"/>
            <a:ext cx="354352"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436579"/>
            <a:ext cx="556309"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72134" y="4392936"/>
            <a:ext cx="383900" cy="805185"/>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8004669" y="955000"/>
            <a:ext cx="398969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Manage all accounts in the system</a:t>
            </a:r>
            <a:endParaRPr lang="en-US" sz="2400" dirty="0">
              <a:solidFill>
                <a:schemeClr val="tx1"/>
              </a:solidFill>
              <a:latin typeface="Cambria" panose="02040503050406030204" pitchFamily="18" charset="0"/>
            </a:endParaRPr>
          </a:p>
        </p:txBody>
      </p:sp>
      <p:sp>
        <p:nvSpPr>
          <p:cNvPr id="48" name="Pentagon 47"/>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SCOPE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960859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68311" y="4631474"/>
            <a:ext cx="308070" cy="566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0" y="4392936"/>
            <a:ext cx="412737" cy="805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24825" y="4436579"/>
            <a:ext cx="259268"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6" y="4426014"/>
            <a:ext cx="262469" cy="772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37453" y="4436579"/>
            <a:ext cx="354352"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436579"/>
            <a:ext cx="556309"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72134" y="4392936"/>
            <a:ext cx="383900" cy="805185"/>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81286" y="3195505"/>
            <a:ext cx="9208933" cy="141090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8047213" y="858794"/>
            <a:ext cx="4068906" cy="21348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ambria" panose="02040503050406030204" pitchFamily="18" charset="0"/>
              </a:rPr>
              <a:t>Receive </a:t>
            </a:r>
            <a:r>
              <a:rPr lang="en-US" sz="2400" dirty="0" smtClean="0">
                <a:solidFill>
                  <a:schemeClr val="tx1"/>
                </a:solidFill>
                <a:latin typeface="Cambria" panose="02040503050406030204" pitchFamily="18" charset="0"/>
              </a:rPr>
              <a:t>notification </a:t>
            </a:r>
            <a:r>
              <a:rPr lang="en-US" sz="2400" dirty="0">
                <a:solidFill>
                  <a:schemeClr val="tx1"/>
                </a:solidFill>
                <a:latin typeface="Cambria" panose="02040503050406030204" pitchFamily="18" charset="0"/>
              </a:rPr>
              <a:t>directly from customer</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Manage mainly all requests</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Assign task to staff in the same group </a:t>
            </a:r>
          </a:p>
        </p:txBody>
      </p:sp>
      <p:sp>
        <p:nvSpPr>
          <p:cNvPr id="51" name="Pentagon 50"/>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SCOPE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40053030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sp>
        <p:nvSpPr>
          <p:cNvPr id="9" name="Subtitle 1"/>
          <p:cNvSpPr txBox="1">
            <a:spLocks/>
          </p:cNvSpPr>
          <p:nvPr/>
        </p:nvSpPr>
        <p:spPr>
          <a:xfrm>
            <a:off x="6305550" y="1380476"/>
            <a:ext cx="4610100" cy="1203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68311" y="4631474"/>
            <a:ext cx="308070" cy="566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0" y="4392936"/>
            <a:ext cx="412737" cy="805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24825" y="4436579"/>
            <a:ext cx="259268"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6" y="4426014"/>
            <a:ext cx="262469" cy="772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37453" y="4436579"/>
            <a:ext cx="354352"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436579"/>
            <a:ext cx="556309"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72134" y="4392936"/>
            <a:ext cx="383900" cy="805185"/>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78298" y="5109382"/>
            <a:ext cx="9667454" cy="14422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Rectangle 47"/>
          <p:cNvSpPr/>
          <p:nvPr/>
        </p:nvSpPr>
        <p:spPr>
          <a:xfrm>
            <a:off x="8052177" y="955000"/>
            <a:ext cx="3989695" cy="143180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Cambria" panose="02040503050406030204" pitchFamily="18" charset="0"/>
              </a:rPr>
              <a:t>Manage asset in the center</a:t>
            </a:r>
          </a:p>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Can be able to process request if assigned</a:t>
            </a:r>
            <a:endParaRPr lang="en-US" sz="2400" dirty="0">
              <a:solidFill>
                <a:schemeClr val="tx1"/>
              </a:solidFill>
              <a:latin typeface="Cambria" panose="02040503050406030204" pitchFamily="18" charset="0"/>
            </a:endParaRPr>
          </a:p>
        </p:txBody>
      </p:sp>
      <p:sp>
        <p:nvSpPr>
          <p:cNvPr id="49" name="Pentagon 48"/>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SCOPE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0439919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390525" y="4572000"/>
            <a:ext cx="2971800" cy="588962"/>
          </a:xfrm>
        </p:spPr>
        <p:txBody>
          <a:bodyPr/>
          <a:lstStyle/>
          <a:p>
            <a:r>
              <a:rPr lang="en-US" dirty="0" smtClean="0">
                <a:latin typeface="Cambria" panose="02040503050406030204" pitchFamily="18" charset="0"/>
              </a:rPr>
              <a:t>Customer</a:t>
            </a:r>
            <a:endParaRPr lang="en-US" dirty="0">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48" name="Rectangle 47"/>
          <p:cNvSpPr/>
          <p:nvPr/>
        </p:nvSpPr>
        <p:spPr>
          <a:xfrm>
            <a:off x="390525" y="2222311"/>
            <a:ext cx="2971800" cy="293865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Rectangle 48"/>
          <p:cNvSpPr/>
          <p:nvPr/>
        </p:nvSpPr>
        <p:spPr>
          <a:xfrm>
            <a:off x="4650901" y="2871633"/>
            <a:ext cx="6771842" cy="16400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Create 7 types of request</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Manage his requests</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Observe his servers and using IP Addresses</a:t>
            </a:r>
          </a:p>
        </p:txBody>
      </p:sp>
      <p:sp>
        <p:nvSpPr>
          <p:cNvPr id="7" name="Pentagon 6"/>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SCOPE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185775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9" name="Rectangle 18"/>
          <p:cNvSpPr/>
          <p:nvPr/>
        </p:nvSpPr>
        <p:spPr>
          <a:xfrm>
            <a:off x="820961" y="4481075"/>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Add Server</a:t>
            </a:r>
            <a:endParaRPr lang="en-US" sz="2400" b="1" dirty="0">
              <a:latin typeface="Cambria" panose="02040503050406030204" pitchFamily="18" charset="0"/>
            </a:endParaRPr>
          </a:p>
        </p:txBody>
      </p:sp>
      <p:sp>
        <p:nvSpPr>
          <p:cNvPr id="34" name="Rectangle 33"/>
          <p:cNvSpPr/>
          <p:nvPr/>
        </p:nvSpPr>
        <p:spPr>
          <a:xfrm>
            <a:off x="820961" y="5106773"/>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Bring Server Away</a:t>
            </a:r>
            <a:endParaRPr lang="en-US" sz="2400" b="1" dirty="0">
              <a:latin typeface="Cambria" panose="02040503050406030204" pitchFamily="18" charset="0"/>
            </a:endParaRPr>
          </a:p>
        </p:txBody>
      </p:sp>
      <p:sp>
        <p:nvSpPr>
          <p:cNvPr id="35" name="Rectangle 34"/>
          <p:cNvSpPr/>
          <p:nvPr/>
        </p:nvSpPr>
        <p:spPr>
          <a:xfrm>
            <a:off x="4572903" y="4481075"/>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mbria" panose="02040503050406030204" pitchFamily="18" charset="0"/>
              </a:rPr>
              <a:t>Assign IP Address</a:t>
            </a:r>
          </a:p>
        </p:txBody>
      </p:sp>
      <p:sp>
        <p:nvSpPr>
          <p:cNvPr id="36" name="Rectangle 35"/>
          <p:cNvSpPr/>
          <p:nvPr/>
        </p:nvSpPr>
        <p:spPr>
          <a:xfrm>
            <a:off x="4572904" y="5106773"/>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Change IP Address</a:t>
            </a:r>
            <a:endParaRPr lang="en-US" sz="2400" b="1" dirty="0">
              <a:latin typeface="Cambria" panose="02040503050406030204" pitchFamily="18" charset="0"/>
            </a:endParaRPr>
          </a:p>
        </p:txBody>
      </p:sp>
      <p:sp>
        <p:nvSpPr>
          <p:cNvPr id="37" name="Rectangle 36"/>
          <p:cNvSpPr/>
          <p:nvPr/>
        </p:nvSpPr>
        <p:spPr>
          <a:xfrm>
            <a:off x="4572903" y="5732471"/>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IP Address</a:t>
            </a:r>
            <a:endParaRPr lang="en-US" sz="2400" b="1" dirty="0">
              <a:latin typeface="Cambria" panose="02040503050406030204" pitchFamily="18" charset="0"/>
            </a:endParaRPr>
          </a:p>
        </p:txBody>
      </p:sp>
      <p:sp>
        <p:nvSpPr>
          <p:cNvPr id="38" name="Rectangle 37"/>
          <p:cNvSpPr/>
          <p:nvPr/>
        </p:nvSpPr>
        <p:spPr>
          <a:xfrm>
            <a:off x="8644160" y="4481075"/>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Rent Rack</a:t>
            </a:r>
            <a:endParaRPr lang="en-US" sz="2400" b="1" dirty="0">
              <a:latin typeface="Cambria" panose="02040503050406030204" pitchFamily="18" charset="0"/>
            </a:endParaRPr>
          </a:p>
        </p:txBody>
      </p:sp>
      <p:sp>
        <p:nvSpPr>
          <p:cNvPr id="39" name="Rectangle 38"/>
          <p:cNvSpPr/>
          <p:nvPr/>
        </p:nvSpPr>
        <p:spPr>
          <a:xfrm>
            <a:off x="8644160" y="5094464"/>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Rack</a:t>
            </a:r>
            <a:endParaRPr lang="en-US" sz="2400" b="1"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864" y="1967975"/>
            <a:ext cx="1876199" cy="2391327"/>
          </a:xfrm>
          <a:prstGeom prst="rect">
            <a:avLst/>
          </a:prstGeom>
        </p:spPr>
      </p:pic>
      <p:sp>
        <p:nvSpPr>
          <p:cNvPr id="5" name="Flowchart: Alternate Process 4"/>
          <p:cNvSpPr/>
          <p:nvPr/>
        </p:nvSpPr>
        <p:spPr>
          <a:xfrm>
            <a:off x="4572904" y="2728686"/>
            <a:ext cx="2872922" cy="875625"/>
          </a:xfrm>
          <a:prstGeom prst="flowChartAlternateProcess">
            <a:avLst/>
          </a:prstGeom>
          <a:solidFill>
            <a:schemeClr val="accent3"/>
          </a:solidFill>
          <a:ln>
            <a:solidFill>
              <a:schemeClr val="accent3">
                <a:shade val="50000"/>
                <a:alpha val="37000"/>
              </a:schemeClr>
            </a:solidFill>
          </a:ln>
          <a:effectLst>
            <a:innerShdw blurRad="63500" dist="50800" dir="135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mbria" panose="02040503050406030204" pitchFamily="18" charset="0"/>
              </a:rPr>
              <a:t>IP Address</a:t>
            </a:r>
            <a:endParaRPr lang="en-US" sz="2400" b="1"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61" y="2014265"/>
            <a:ext cx="2923721" cy="2298749"/>
          </a:xfrm>
          <a:prstGeom prst="rect">
            <a:avLst/>
          </a:prstGeom>
        </p:spPr>
      </p:pic>
      <p:sp>
        <p:nvSpPr>
          <p:cNvPr id="14" name="Rectangle 13"/>
          <p:cNvSpPr/>
          <p:nvPr/>
        </p:nvSpPr>
        <p:spPr>
          <a:xfrm>
            <a:off x="519162"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Rectangle 14"/>
          <p:cNvSpPr/>
          <p:nvPr/>
        </p:nvSpPr>
        <p:spPr>
          <a:xfrm>
            <a:off x="4325899" y="1760243"/>
            <a:ext cx="3526326"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Rectangle 15"/>
          <p:cNvSpPr/>
          <p:nvPr/>
        </p:nvSpPr>
        <p:spPr>
          <a:xfrm>
            <a:off x="8172187"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370934" y="1015999"/>
            <a:ext cx="11501748" cy="548640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Subtitle 1"/>
          <p:cNvSpPr txBox="1">
            <a:spLocks/>
          </p:cNvSpPr>
          <p:nvPr/>
        </p:nvSpPr>
        <p:spPr>
          <a:xfrm>
            <a:off x="3665435" y="1132219"/>
            <a:ext cx="5190429" cy="416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effectLst>
                  <a:outerShdw blurRad="38100" dist="38100" dir="2700000" algn="tl">
                    <a:srgbClr val="000000">
                      <a:alpha val="43137"/>
                    </a:srgbClr>
                  </a:outerShdw>
                </a:effectLst>
                <a:latin typeface="Cambria" panose="02040503050406030204" pitchFamily="18" charset="0"/>
              </a:rPr>
              <a:t>7 </a:t>
            </a:r>
            <a:r>
              <a:rPr lang="en-US" sz="3200" b="1" dirty="0">
                <a:effectLst>
                  <a:outerShdw blurRad="38100" dist="38100" dir="2700000" algn="tl">
                    <a:srgbClr val="000000">
                      <a:alpha val="43137"/>
                    </a:srgbClr>
                  </a:outerShdw>
                </a:effectLst>
                <a:latin typeface="Cambria" panose="02040503050406030204" pitchFamily="18" charset="0"/>
              </a:rPr>
              <a:t>T</a:t>
            </a:r>
            <a:r>
              <a:rPr lang="en-US" sz="3200" b="1" dirty="0" smtClean="0">
                <a:effectLst>
                  <a:outerShdw blurRad="38100" dist="38100" dir="2700000" algn="tl">
                    <a:srgbClr val="000000">
                      <a:alpha val="43137"/>
                    </a:srgbClr>
                  </a:outerShdw>
                </a:effectLst>
                <a:latin typeface="Cambria" panose="02040503050406030204" pitchFamily="18" charset="0"/>
              </a:rPr>
              <a:t>ypes of Request</a:t>
            </a:r>
            <a:endParaRPr lang="en-US" sz="32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1517682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038475"/>
            <a:ext cx="933450" cy="933450"/>
          </a:xfrm>
          <a:prstGeom prst="rect">
            <a:avLst/>
          </a:prstGeom>
        </p:spPr>
      </p:pic>
      <p:grpSp>
        <p:nvGrpSpPr>
          <p:cNvPr id="16" name="Group 15"/>
          <p:cNvGrpSpPr/>
          <p:nvPr/>
        </p:nvGrpSpPr>
        <p:grpSpPr>
          <a:xfrm>
            <a:off x="190500" y="4191000"/>
            <a:ext cx="1981200" cy="1847850"/>
            <a:chOff x="438150" y="3409950"/>
            <a:chExt cx="1981200" cy="1847850"/>
          </a:xfrm>
        </p:grpSpPr>
        <p:sp>
          <p:nvSpPr>
            <p:cNvPr id="11" name="Rounded Rectangle 10"/>
            <p:cNvSpPr/>
            <p:nvPr/>
          </p:nvSpPr>
          <p:spPr>
            <a:xfrm>
              <a:off x="438150" y="3409950"/>
              <a:ext cx="1981200" cy="184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685800" y="4000500"/>
              <a:ext cx="1524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“Add Server”</a:t>
              </a:r>
              <a:endParaRPr lang="en-US" sz="1200" dirty="0">
                <a:latin typeface="Cambria" panose="02040503050406030204" pitchFamily="18" charset="0"/>
              </a:endParaRPr>
            </a:p>
          </p:txBody>
        </p:sp>
        <p:sp>
          <p:nvSpPr>
            <p:cNvPr id="48" name="Rectangle 47"/>
            <p:cNvSpPr/>
            <p:nvPr/>
          </p:nvSpPr>
          <p:spPr>
            <a:xfrm>
              <a:off x="685800" y="4529338"/>
              <a:ext cx="1524000" cy="499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“Bring Server Away”</a:t>
              </a:r>
              <a:endParaRPr lang="en-US" sz="1200" dirty="0">
                <a:latin typeface="Cambria" panose="02040503050406030204" pitchFamily="18" charset="0"/>
              </a:endParaRPr>
            </a:p>
          </p:txBody>
        </p:sp>
        <p:sp>
          <p:nvSpPr>
            <p:cNvPr id="15" name="Rectangle 14"/>
            <p:cNvSpPr/>
            <p:nvPr/>
          </p:nvSpPr>
          <p:spPr>
            <a:xfrm>
              <a:off x="542925" y="3524250"/>
              <a:ext cx="177165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Offline request</a:t>
              </a:r>
              <a:endParaRPr lang="en-US" dirty="0">
                <a:latin typeface="Cambria" panose="02040503050406030204" pitchFamily="18" charset="0"/>
              </a:endParaRPr>
            </a:p>
          </p:txBody>
        </p:sp>
      </p:grpSp>
      <p:sp>
        <p:nvSpPr>
          <p:cNvPr id="17" name="Rounded Rectangle 16"/>
          <p:cNvSpPr/>
          <p:nvPr/>
        </p:nvSpPr>
        <p:spPr>
          <a:xfrm>
            <a:off x="3471292"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1" name="Rounded Rectangle 50"/>
          <p:cNvSpPr/>
          <p:nvPr/>
        </p:nvSpPr>
        <p:spPr>
          <a:xfrm>
            <a:off x="5601551"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53" name="Rounded Rectangle 52"/>
          <p:cNvSpPr/>
          <p:nvPr/>
        </p:nvSpPr>
        <p:spPr>
          <a:xfrm>
            <a:off x="3467099" y="5005962"/>
            <a:ext cx="7365803" cy="21695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3467100" y="1848999"/>
            <a:ext cx="7365803" cy="23391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1600200" y="3457575"/>
            <a:ext cx="1676400" cy="2045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Subtitle 1"/>
          <p:cNvSpPr>
            <a:spLocks noGrp="1"/>
          </p:cNvSpPr>
          <p:nvPr>
            <p:ph type="subTitle" idx="1"/>
          </p:nvPr>
        </p:nvSpPr>
        <p:spPr>
          <a:xfrm rot="5400000">
            <a:off x="5558071" y="4214162"/>
            <a:ext cx="1528435" cy="333606"/>
          </a:xfrm>
        </p:spPr>
        <p:txBody>
          <a:bodyPr>
            <a:normAutofit/>
          </a:body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2" name="Right Arrow 1"/>
          <p:cNvSpPr/>
          <p:nvPr/>
        </p:nvSpPr>
        <p:spPr>
          <a:xfrm>
            <a:off x="4630784"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20099" y="3458696"/>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519307" y="2640964"/>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409295"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3409293"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5" name="Right Arrow 24"/>
          <p:cNvSpPr/>
          <p:nvPr/>
        </p:nvSpPr>
        <p:spPr>
          <a:xfrm rot="5400000">
            <a:off x="5525850"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4321305"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8" name="Subtitle 1"/>
          <p:cNvSpPr txBox="1">
            <a:spLocks/>
          </p:cNvSpPr>
          <p:nvPr/>
        </p:nvSpPr>
        <p:spPr>
          <a:xfrm>
            <a:off x="6345655" y="316460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1662446" y="324348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3433151"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3417654"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4" name="Subtitle 1"/>
          <p:cNvSpPr txBox="1">
            <a:spLocks/>
          </p:cNvSpPr>
          <p:nvPr/>
        </p:nvSpPr>
        <p:spPr>
          <a:xfrm rot="5400000">
            <a:off x="5578612" y="2535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65958"/>
            <a:ext cx="877832" cy="1354211"/>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0240290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333" y="2922496"/>
            <a:ext cx="933450" cy="933450"/>
          </a:xfrm>
          <a:prstGeom prst="rect">
            <a:avLst/>
          </a:prstGeom>
        </p:spPr>
      </p:pic>
      <p:sp>
        <p:nvSpPr>
          <p:cNvPr id="11" name="Rounded Rectangle 10"/>
          <p:cNvSpPr/>
          <p:nvPr/>
        </p:nvSpPr>
        <p:spPr>
          <a:xfrm>
            <a:off x="228600" y="3990408"/>
            <a:ext cx="465301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541217" y="4638676"/>
            <a:ext cx="1628173" cy="794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“Assign IP Address”</a:t>
            </a:r>
            <a:endParaRPr lang="en-US" sz="1200" dirty="0">
              <a:latin typeface="Cambria" panose="02040503050406030204" pitchFamily="18" charset="0"/>
            </a:endParaRPr>
          </a:p>
        </p:txBody>
      </p:sp>
      <p:sp>
        <p:nvSpPr>
          <p:cNvPr id="48" name="Rectangle 47"/>
          <p:cNvSpPr/>
          <p:nvPr/>
        </p:nvSpPr>
        <p:spPr>
          <a:xfrm>
            <a:off x="541216" y="5594577"/>
            <a:ext cx="1628173" cy="933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“Change IP Address”</a:t>
            </a:r>
            <a:endParaRPr lang="en-US" sz="1200" dirty="0">
              <a:latin typeface="Cambria" panose="02040503050406030204" pitchFamily="18" charset="0"/>
            </a:endParaRPr>
          </a:p>
        </p:txBody>
      </p:sp>
      <p:sp>
        <p:nvSpPr>
          <p:cNvPr id="15" name="Rectangle 14"/>
          <p:cNvSpPr/>
          <p:nvPr/>
        </p:nvSpPr>
        <p:spPr>
          <a:xfrm>
            <a:off x="827230" y="4003576"/>
            <a:ext cx="3516085" cy="473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Online request</a:t>
            </a:r>
            <a:endParaRPr lang="en-US" dirty="0">
              <a:latin typeface="Cambria" panose="02040503050406030204" pitchFamily="18" charset="0"/>
            </a:endParaRPr>
          </a:p>
        </p:txBody>
      </p:sp>
      <p:sp>
        <p:nvSpPr>
          <p:cNvPr id="17" name="Rounded Rectangle 16"/>
          <p:cNvSpPr/>
          <p:nvPr/>
        </p:nvSpPr>
        <p:spPr>
          <a:xfrm>
            <a:off x="5488774"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3" name="Rounded Rectangle 52"/>
          <p:cNvSpPr/>
          <p:nvPr/>
        </p:nvSpPr>
        <p:spPr>
          <a:xfrm>
            <a:off x="5488774" y="5005962"/>
            <a:ext cx="5344128" cy="24826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5438446" y="1866199"/>
            <a:ext cx="5394457" cy="22940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3023937" y="3457576"/>
            <a:ext cx="2414509" cy="2074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 name="Right Arrow 1"/>
          <p:cNvSpPr/>
          <p:nvPr/>
        </p:nvSpPr>
        <p:spPr>
          <a:xfrm>
            <a:off x="6648266"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5426777"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5426775"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6338787"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3384321" y="311738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5450633"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5435136"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80904"/>
            <a:ext cx="877832" cy="1339265"/>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3" name="Rectangle 42"/>
          <p:cNvSpPr/>
          <p:nvPr/>
        </p:nvSpPr>
        <p:spPr>
          <a:xfrm>
            <a:off x="2602279" y="4653739"/>
            <a:ext cx="1628173" cy="549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IP Address”</a:t>
            </a:r>
            <a:endParaRPr lang="en-US" sz="1200" dirty="0">
              <a:latin typeface="Cambria" panose="02040503050406030204" pitchFamily="18" charset="0"/>
            </a:endParaRPr>
          </a:p>
        </p:txBody>
      </p:sp>
      <p:sp>
        <p:nvSpPr>
          <p:cNvPr id="44" name="Rectangle 43"/>
          <p:cNvSpPr/>
          <p:nvPr/>
        </p:nvSpPr>
        <p:spPr>
          <a:xfrm>
            <a:off x="2602279" y="5333437"/>
            <a:ext cx="1628173" cy="465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“Rent Rack”</a:t>
            </a:r>
            <a:endParaRPr lang="en-US" sz="1200" dirty="0">
              <a:latin typeface="Cambria" panose="02040503050406030204" pitchFamily="18" charset="0"/>
            </a:endParaRPr>
          </a:p>
        </p:txBody>
      </p:sp>
      <p:sp>
        <p:nvSpPr>
          <p:cNvPr id="46" name="Rectangle 45"/>
          <p:cNvSpPr/>
          <p:nvPr/>
        </p:nvSpPr>
        <p:spPr>
          <a:xfrm>
            <a:off x="2602279" y="5928553"/>
            <a:ext cx="1628173" cy="59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Rack”</a:t>
            </a:r>
            <a:endParaRPr lang="en-US" sz="1200" dirty="0">
              <a:latin typeface="Cambria" panose="02040503050406030204" pitchFamily="18" charset="0"/>
            </a:endParaRPr>
          </a:p>
        </p:txBody>
      </p:sp>
    </p:spTree>
    <p:extLst>
      <p:ext uri="{BB962C8B-B14F-4D97-AF65-F5344CB8AC3E}">
        <p14:creationId xmlns:p14="http://schemas.microsoft.com/office/powerpoint/2010/main" val="5042081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Task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1" name="Rounded Rectangle 10"/>
          <p:cNvSpPr/>
          <p:nvPr/>
        </p:nvSpPr>
        <p:spPr>
          <a:xfrm>
            <a:off x="2898340" y="3737695"/>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12" name="Rounded Rectangle 11"/>
          <p:cNvSpPr/>
          <p:nvPr/>
        </p:nvSpPr>
        <p:spPr>
          <a:xfrm>
            <a:off x="5437426" y="3710488"/>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Doing</a:t>
            </a:r>
            <a:endParaRPr lang="en-US" b="1" dirty="0">
              <a:solidFill>
                <a:srgbClr val="367FA9"/>
              </a:solidFill>
              <a:latin typeface="Cambria" panose="02040503050406030204" pitchFamily="18" charset="0"/>
            </a:endParaRPr>
          </a:p>
        </p:txBody>
      </p:sp>
      <p:sp>
        <p:nvSpPr>
          <p:cNvPr id="13" name="Rounded Rectangle 12"/>
          <p:cNvSpPr/>
          <p:nvPr/>
        </p:nvSpPr>
        <p:spPr>
          <a:xfrm>
            <a:off x="2738603" y="5425421"/>
            <a:ext cx="1322615" cy="30442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15" name="Rounded Rectangle 14"/>
          <p:cNvSpPr/>
          <p:nvPr/>
        </p:nvSpPr>
        <p:spPr>
          <a:xfrm>
            <a:off x="5216455" y="2168312"/>
            <a:ext cx="1560489" cy="29831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Not Finished</a:t>
            </a:r>
            <a:endParaRPr lang="en-US" b="1" dirty="0">
              <a:solidFill>
                <a:srgbClr val="367FA9"/>
              </a:solidFill>
              <a:latin typeface="Cambria" panose="02040503050406030204" pitchFamily="18" charset="0"/>
            </a:endParaRPr>
          </a:p>
        </p:txBody>
      </p:sp>
      <p:sp>
        <p:nvSpPr>
          <p:cNvPr id="17" name="Rounded Rectangle 16"/>
          <p:cNvSpPr/>
          <p:nvPr/>
        </p:nvSpPr>
        <p:spPr>
          <a:xfrm>
            <a:off x="8519066" y="2637444"/>
            <a:ext cx="1753231" cy="267858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Completed</a:t>
            </a:r>
            <a:endParaRPr lang="en-US" b="1" dirty="0">
              <a:solidFill>
                <a:srgbClr val="367FA9"/>
              </a:solidFill>
              <a:latin typeface="Cambria" panose="02040503050406030204" pitchFamily="18" charset="0"/>
            </a:endParaRPr>
          </a:p>
        </p:txBody>
      </p:sp>
      <p:sp>
        <p:nvSpPr>
          <p:cNvPr id="18" name="Right Arrow 17"/>
          <p:cNvSpPr/>
          <p:nvPr/>
        </p:nvSpPr>
        <p:spPr>
          <a:xfrm>
            <a:off x="1798541" y="3790980"/>
            <a:ext cx="1006986" cy="170274"/>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0" name="Right Arrow 19"/>
          <p:cNvSpPr/>
          <p:nvPr/>
        </p:nvSpPr>
        <p:spPr>
          <a:xfrm>
            <a:off x="4072899" y="3805086"/>
            <a:ext cx="1316856" cy="15315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23937">
            <a:off x="6623724" y="3178755"/>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5425679" y="2989304"/>
            <a:ext cx="1156781" cy="16947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2778639" y="4652898"/>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B9BD5"/>
              </a:solidFill>
            </a:endParaRPr>
          </a:p>
        </p:txBody>
      </p:sp>
      <p:sp>
        <p:nvSpPr>
          <p:cNvPr id="29" name="Subtitle 1"/>
          <p:cNvSpPr txBox="1">
            <a:spLocks/>
          </p:cNvSpPr>
          <p:nvPr/>
        </p:nvSpPr>
        <p:spPr>
          <a:xfrm>
            <a:off x="3839524" y="350170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30" name="Subtitle 1"/>
          <p:cNvSpPr txBox="1">
            <a:spLocks/>
          </p:cNvSpPr>
          <p:nvPr/>
        </p:nvSpPr>
        <p:spPr>
          <a:xfrm rot="20532736">
            <a:off x="6413906" y="2937541"/>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a:t>
            </a:r>
            <a:endParaRPr lang="en-US" sz="1600" dirty="0">
              <a:latin typeface="Cambria" panose="02040503050406030204" pitchFamily="18" charset="0"/>
            </a:endParaRPr>
          </a:p>
        </p:txBody>
      </p:sp>
      <p:sp>
        <p:nvSpPr>
          <p:cNvPr id="32" name="Subtitle 1"/>
          <p:cNvSpPr txBox="1">
            <a:spLocks/>
          </p:cNvSpPr>
          <p:nvPr/>
        </p:nvSpPr>
        <p:spPr>
          <a:xfrm>
            <a:off x="1537816"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a:latin typeface="Cambria" panose="02040503050406030204" pitchFamily="18" charset="0"/>
            </a:endParaRPr>
          </a:p>
        </p:txBody>
      </p:sp>
      <p:sp>
        <p:nvSpPr>
          <p:cNvPr id="34" name="Subtitle 1"/>
          <p:cNvSpPr txBox="1">
            <a:spLocks/>
          </p:cNvSpPr>
          <p:nvPr/>
        </p:nvSpPr>
        <p:spPr>
          <a:xfrm rot="5400000">
            <a:off x="2802497" y="4555660"/>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Reassign</a:t>
            </a:r>
            <a:endParaRPr lang="en-US" sz="1600" dirty="0">
              <a:latin typeface="Cambria" panose="02040503050406030204" pitchFamily="18" charset="0"/>
            </a:endParaRPr>
          </a:p>
        </p:txBody>
      </p:sp>
      <p:sp>
        <p:nvSpPr>
          <p:cNvPr id="36" name="Subtitle 1"/>
          <p:cNvSpPr txBox="1">
            <a:spLocks/>
          </p:cNvSpPr>
          <p:nvPr/>
        </p:nvSpPr>
        <p:spPr>
          <a:xfrm rot="5400000">
            <a:off x="5484984" y="288392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Not Finish</a:t>
            </a:r>
            <a:endParaRPr lang="en-US" sz="1600" dirty="0">
              <a:latin typeface="Cambria" panose="02040503050406030204" pitchFamily="18" charset="0"/>
            </a:endParaRPr>
          </a:p>
        </p:txBody>
      </p:sp>
      <p:cxnSp>
        <p:nvCxnSpPr>
          <p:cNvPr id="40" name="Elbow Connector 39"/>
          <p:cNvCxnSpPr>
            <a:stCxn id="17" idx="3"/>
            <a:endCxn id="42" idx="2"/>
          </p:cNvCxnSpPr>
          <p:nvPr/>
        </p:nvCxnSpPr>
        <p:spPr>
          <a:xfrm>
            <a:off x="10272297" y="3976736"/>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21" y="3431424"/>
            <a:ext cx="883148" cy="883148"/>
          </a:xfrm>
          <a:prstGeom prst="rect">
            <a:avLst/>
          </a:prstGeom>
        </p:spPr>
      </p:pic>
      <p:sp>
        <p:nvSpPr>
          <p:cNvPr id="42" name="Oval 41"/>
          <p:cNvSpPr/>
          <p:nvPr/>
        </p:nvSpPr>
        <p:spPr>
          <a:xfrm>
            <a:off x="10955158" y="3798171"/>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11014378" y="3851814"/>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6648787" y="3795790"/>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1"/>
          <p:cNvSpPr txBox="1">
            <a:spLocks/>
          </p:cNvSpPr>
          <p:nvPr/>
        </p:nvSpPr>
        <p:spPr>
          <a:xfrm>
            <a:off x="6497025" y="3554576"/>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 (request)</a:t>
            </a:r>
            <a:endParaRPr lang="en-US" sz="1600" dirty="0">
              <a:latin typeface="Cambria" panose="02040503050406030204" pitchFamily="18" charset="0"/>
            </a:endParaRPr>
          </a:p>
        </p:txBody>
      </p:sp>
      <p:sp>
        <p:nvSpPr>
          <p:cNvPr id="46" name="Right Arrow 45"/>
          <p:cNvSpPr/>
          <p:nvPr/>
        </p:nvSpPr>
        <p:spPr>
          <a:xfrm rot="858266">
            <a:off x="6666918" y="4475472"/>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title 1"/>
          <p:cNvSpPr txBox="1">
            <a:spLocks/>
          </p:cNvSpPr>
          <p:nvPr/>
        </p:nvSpPr>
        <p:spPr>
          <a:xfrm rot="913861">
            <a:off x="6558698" y="4248772"/>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 (request)</a:t>
            </a:r>
            <a:endParaRPr lang="en-US" sz="1600" dirty="0">
              <a:latin typeface="Cambria" panose="02040503050406030204" pitchFamily="18" charset="0"/>
            </a:endParaRPr>
          </a:p>
        </p:txBody>
      </p:sp>
      <p:cxnSp>
        <p:nvCxnSpPr>
          <p:cNvPr id="48" name="Elbow Connector 47"/>
          <p:cNvCxnSpPr>
            <a:stCxn id="15" idx="1"/>
            <a:endCxn id="41" idx="0"/>
          </p:cNvCxnSpPr>
          <p:nvPr/>
        </p:nvCxnSpPr>
        <p:spPr>
          <a:xfrm rot="10800000" flipV="1">
            <a:off x="1404095" y="2317468"/>
            <a:ext cx="3812360" cy="1113956"/>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41" idx="2"/>
          </p:cNvCxnSpPr>
          <p:nvPr/>
        </p:nvCxnSpPr>
        <p:spPr>
          <a:xfrm rot="10800000">
            <a:off x="1404095" y="4314572"/>
            <a:ext cx="1334508" cy="1263062"/>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877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262" y="1684469"/>
            <a:ext cx="9144000" cy="3943595"/>
          </a:xfrm>
        </p:spPr>
        <p:txBody>
          <a:bodyPr>
            <a:noAutofit/>
          </a:bodyPr>
          <a:lstStyle/>
          <a:p>
            <a:pPr marL="457200" indent="-457200" algn="l">
              <a:buAutoNum type="arabicPeriod"/>
            </a:pPr>
            <a:r>
              <a:rPr lang="en-US" sz="3600" b="1" dirty="0" smtClean="0">
                <a:latin typeface="Cambria" panose="02040503050406030204" pitchFamily="18" charset="0"/>
              </a:rPr>
              <a:t>  Current Situation</a:t>
            </a:r>
          </a:p>
          <a:p>
            <a:pPr marL="457200" indent="-457200" algn="l">
              <a:buAutoNum type="arabicPeriod"/>
            </a:pPr>
            <a:r>
              <a:rPr lang="en-US" sz="3600" b="1" dirty="0" smtClean="0">
                <a:latin typeface="Cambria" panose="02040503050406030204" pitchFamily="18" charset="0"/>
              </a:rPr>
              <a:t>  Solution </a:t>
            </a:r>
          </a:p>
          <a:p>
            <a:pPr marL="457200" indent="-457200" algn="l">
              <a:buAutoNum type="arabicPeriod"/>
            </a:pPr>
            <a:r>
              <a:rPr lang="en-US" sz="3600" b="1" dirty="0" smtClean="0">
                <a:latin typeface="Cambria" panose="02040503050406030204" pitchFamily="18" charset="0"/>
              </a:rPr>
              <a:t>  Demonstration</a:t>
            </a:r>
          </a:p>
          <a:p>
            <a:pPr marL="457200" indent="-457200" algn="l">
              <a:buAutoNum type="arabicPeriod"/>
            </a:pPr>
            <a:r>
              <a:rPr lang="en-US" sz="3600" b="1" dirty="0">
                <a:latin typeface="Cambria" panose="02040503050406030204" pitchFamily="18" charset="0"/>
              </a:rPr>
              <a:t> </a:t>
            </a:r>
            <a:r>
              <a:rPr lang="en-US" sz="3600" b="1" dirty="0" smtClean="0">
                <a:latin typeface="Cambria" panose="02040503050406030204" pitchFamily="18" charset="0"/>
              </a:rPr>
              <a:t> Advantages and Disadvantages</a:t>
            </a:r>
          </a:p>
          <a:p>
            <a:pPr marL="457200" indent="-457200" algn="l">
              <a:buAutoNum type="arabicPeriod"/>
            </a:pPr>
            <a:r>
              <a:rPr lang="en-US" sz="3600" b="1" dirty="0" smtClean="0">
                <a:latin typeface="Cambria" panose="02040503050406030204" pitchFamily="18" charset="0"/>
              </a:rPr>
              <a:t>  Future Plan</a:t>
            </a:r>
          </a:p>
          <a:p>
            <a:pPr marL="457200" indent="-457200" algn="l">
              <a:buAutoNum type="arabicPeriod"/>
            </a:pPr>
            <a:r>
              <a:rPr lang="en-US" sz="3600" b="1" dirty="0" smtClean="0">
                <a:latin typeface="Cambria" panose="02040503050406030204" pitchFamily="18" charset="0"/>
              </a:rPr>
              <a:t>  Question &amp; Answer</a:t>
            </a: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OUTLINE</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6816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6" name="Straight Arrow Connector 5"/>
          <p:cNvCxnSpPr/>
          <p:nvPr/>
        </p:nvCxnSpPr>
        <p:spPr>
          <a:xfrm>
            <a:off x="2820328" y="353036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7"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7170058" y="360224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3658270" y="276273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2"/>
            <a:endCxn id="15"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7" name="Oval 16"/>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3001947"/>
            <a:ext cx="1300946" cy="1200595"/>
          </a:xfrm>
          <a:prstGeom prst="rect">
            <a:avLst/>
          </a:prstGeom>
        </p:spPr>
      </p:pic>
      <p:grpSp>
        <p:nvGrpSpPr>
          <p:cNvPr id="18" name="Group 17"/>
          <p:cNvGrpSpPr/>
          <p:nvPr/>
        </p:nvGrpSpPr>
        <p:grpSpPr>
          <a:xfrm>
            <a:off x="1333875" y="3010868"/>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176252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p:nvPr/>
        </p:nvCxnSpPr>
        <p:spPr>
          <a:xfrm>
            <a:off x="2820328" y="361903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endCxn id="17" idx="1"/>
          </p:cNvCxnSpPr>
          <p:nvPr/>
        </p:nvCxnSpPr>
        <p:spPr>
          <a:xfrm flipV="1">
            <a:off x="7170058" y="2893017"/>
            <a:ext cx="2350770" cy="70922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58270" y="285140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8075568" y="25607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0828" y="2292719"/>
            <a:ext cx="1300946" cy="1200595"/>
          </a:xfrm>
          <a:prstGeom prst="rect">
            <a:avLst/>
          </a:prstGeom>
        </p:spPr>
      </p:pic>
      <p:sp>
        <p:nvSpPr>
          <p:cNvPr id="18" name="Rectangle 17"/>
          <p:cNvSpPr/>
          <p:nvPr/>
        </p:nvSpPr>
        <p:spPr>
          <a:xfrm>
            <a:off x="212682" y="5285734"/>
            <a:ext cx="4657301"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if(</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“Waiting” || </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“Not Finished”)</a:t>
            </a:r>
            <a:endParaRPr lang="en-US" sz="2400" dirty="0">
              <a:solidFill>
                <a:schemeClr val="tx1"/>
              </a:solidFill>
              <a:latin typeface="Cambria" panose="02040503050406030204" pitchFamily="18"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4407156"/>
            <a:ext cx="1300946" cy="1200595"/>
          </a:xfrm>
          <a:prstGeom prst="rect">
            <a:avLst/>
          </a:prstGeom>
        </p:spPr>
      </p:pic>
      <p:cxnSp>
        <p:nvCxnSpPr>
          <p:cNvPr id="20" name="Straight Arrow Connector 19"/>
          <p:cNvCxnSpPr>
            <a:endCxn id="19" idx="1"/>
          </p:cNvCxnSpPr>
          <p:nvPr/>
        </p:nvCxnSpPr>
        <p:spPr>
          <a:xfrm>
            <a:off x="7170058" y="3602245"/>
            <a:ext cx="2292330" cy="140520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2" name="Oval 21"/>
          <p:cNvSpPr/>
          <p:nvPr/>
        </p:nvSpPr>
        <p:spPr>
          <a:xfrm>
            <a:off x="8075568" y="460578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Subtitle 1"/>
          <p:cNvSpPr txBox="1">
            <a:spLocks/>
          </p:cNvSpPr>
          <p:nvPr/>
        </p:nvSpPr>
        <p:spPr>
          <a:xfrm>
            <a:off x="10503033" y="2766905"/>
            <a:ext cx="1688967" cy="33360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Pre-assigned Staff</a:t>
            </a:r>
            <a:endParaRPr lang="en-US" sz="1600" dirty="0">
              <a:latin typeface="Cambria" panose="02040503050406030204" pitchFamily="18" charset="0"/>
            </a:endParaRPr>
          </a:p>
        </p:txBody>
      </p:sp>
      <p:sp>
        <p:nvSpPr>
          <p:cNvPr id="23" name="Subtitle 1"/>
          <p:cNvSpPr txBox="1">
            <a:spLocks/>
          </p:cNvSpPr>
          <p:nvPr/>
        </p:nvSpPr>
        <p:spPr>
          <a:xfrm>
            <a:off x="10503033" y="4995664"/>
            <a:ext cx="1747480" cy="33833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New assigned Staff</a:t>
            </a:r>
            <a:endParaRPr lang="en-US" sz="1600" dirty="0">
              <a:latin typeface="Cambria" panose="02040503050406030204" pitchFamily="18" charset="0"/>
            </a:endParaRPr>
          </a:p>
        </p:txBody>
      </p:sp>
      <p:grpSp>
        <p:nvGrpSpPr>
          <p:cNvPr id="24" name="Group 23"/>
          <p:cNvGrpSpPr/>
          <p:nvPr/>
        </p:nvGrpSpPr>
        <p:grpSpPr>
          <a:xfrm>
            <a:off x="1450102" y="2975134"/>
            <a:ext cx="1423325" cy="1342429"/>
            <a:chOff x="1031197" y="2106002"/>
            <a:chExt cx="1244939" cy="1285703"/>
          </a:xfrm>
        </p:grpSpPr>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5106282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Task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stCxn id="17" idx="1"/>
            <a:endCxn id="6" idx="3"/>
          </p:cNvCxnSpPr>
          <p:nvPr/>
        </p:nvCxnSpPr>
        <p:spPr>
          <a:xfrm flipH="1">
            <a:off x="7093363" y="3430351"/>
            <a:ext cx="2398053"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3704946" y="273578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2" name="Straight Arrow Connector 11"/>
          <p:cNvCxnSpPr/>
          <p:nvPr/>
        </p:nvCxnSpPr>
        <p:spPr>
          <a:xfrm flipH="1">
            <a:off x="2820329" y="343035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1416" y="2830053"/>
            <a:ext cx="1300946" cy="1200595"/>
          </a:xfrm>
          <a:prstGeom prst="rect">
            <a:avLst/>
          </a:prstGeom>
        </p:spPr>
      </p:pic>
      <p:grpSp>
        <p:nvGrpSpPr>
          <p:cNvPr id="18" name="Group 17"/>
          <p:cNvGrpSpPr/>
          <p:nvPr/>
        </p:nvGrpSpPr>
        <p:grpSpPr>
          <a:xfrm>
            <a:off x="1490354" y="2830053"/>
            <a:ext cx="1423325" cy="1342429"/>
            <a:chOff x="1031197" y="2106002"/>
            <a:chExt cx="1244939" cy="1285703"/>
          </a:xfrm>
        </p:grpSpPr>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8553401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Not Finish Task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a:stCxn id="15" idx="1"/>
            <a:endCxn id="5" idx="3"/>
          </p:cNvCxnSpPr>
          <p:nvPr/>
        </p:nvCxnSpPr>
        <p:spPr>
          <a:xfrm flipH="1">
            <a:off x="7093363" y="3430351"/>
            <a:ext cx="2398053"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3670352" y="270858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0" name="Straight Arrow Connector 9"/>
          <p:cNvCxnSpPr/>
          <p:nvPr/>
        </p:nvCxnSpPr>
        <p:spPr>
          <a:xfrm flipH="1">
            <a:off x="2820329" y="343035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1"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a:stCxn id="5" idx="2"/>
            <a:endCxn id="1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3" name="Oval 12"/>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1416" y="2830053"/>
            <a:ext cx="1300946" cy="1200595"/>
          </a:xfrm>
          <a:prstGeom prst="rect">
            <a:avLst/>
          </a:prstGeom>
        </p:spPr>
      </p:pic>
      <p:grpSp>
        <p:nvGrpSpPr>
          <p:cNvPr id="16" name="Group 15"/>
          <p:cNvGrpSpPr/>
          <p:nvPr/>
        </p:nvGrpSpPr>
        <p:grpSpPr>
          <a:xfrm>
            <a:off x="1450196" y="2828014"/>
            <a:ext cx="1423325" cy="1342429"/>
            <a:chOff x="1031197" y="2106002"/>
            <a:chExt cx="1244939" cy="1285703"/>
          </a:xfrm>
        </p:grpSpPr>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15969330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8" name="Rounded Rectangle 17"/>
          <p:cNvSpPr/>
          <p:nvPr/>
        </p:nvSpPr>
        <p:spPr>
          <a:xfrm>
            <a:off x="4248166" y="373769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19" name="Rounded Rectangle 18"/>
          <p:cNvSpPr/>
          <p:nvPr/>
        </p:nvSpPr>
        <p:spPr>
          <a:xfrm>
            <a:off x="9311513" y="373769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20" name="Rounded Rectangle 19"/>
          <p:cNvSpPr/>
          <p:nvPr/>
        </p:nvSpPr>
        <p:spPr>
          <a:xfrm>
            <a:off x="4155355" y="533877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Blocked</a:t>
            </a:r>
            <a:endParaRPr lang="en-US" b="1" dirty="0">
              <a:solidFill>
                <a:srgbClr val="367FA9"/>
              </a:solidFill>
              <a:latin typeface="Cambria" panose="02040503050406030204" pitchFamily="18" charset="0"/>
            </a:endParaRPr>
          </a:p>
        </p:txBody>
      </p:sp>
      <p:sp>
        <p:nvSpPr>
          <p:cNvPr id="23" name="Right Arrow 22"/>
          <p:cNvSpPr/>
          <p:nvPr/>
        </p:nvSpPr>
        <p:spPr>
          <a:xfrm>
            <a:off x="3148369" y="3790980"/>
            <a:ext cx="1006986"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Subtitle 1"/>
          <p:cNvSpPr txBox="1">
            <a:spLocks/>
          </p:cNvSpPr>
          <p:nvPr/>
        </p:nvSpPr>
        <p:spPr>
          <a:xfrm>
            <a:off x="7695099" y="35581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IP</a:t>
            </a:r>
            <a:endParaRPr lang="en-US" sz="1600" dirty="0">
              <a:latin typeface="Cambria" panose="02040503050406030204" pitchFamily="18" charset="0"/>
            </a:endParaRPr>
          </a:p>
        </p:txBody>
      </p:sp>
      <p:sp>
        <p:nvSpPr>
          <p:cNvPr id="30" name="Subtitle 1"/>
          <p:cNvSpPr txBox="1">
            <a:spLocks/>
          </p:cNvSpPr>
          <p:nvPr/>
        </p:nvSpPr>
        <p:spPr>
          <a:xfrm>
            <a:off x="2887644"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Generate IP</a:t>
            </a:r>
            <a:endParaRPr lang="en-US" sz="1600" dirty="0">
              <a:latin typeface="Cambria" panose="02040503050406030204" pitchFamily="18" charset="0"/>
            </a:endParaRPr>
          </a:p>
        </p:txBody>
      </p:sp>
      <p:sp>
        <p:nvSpPr>
          <p:cNvPr id="32" name="Subtitle 1"/>
          <p:cNvSpPr txBox="1">
            <a:spLocks/>
          </p:cNvSpPr>
          <p:nvPr/>
        </p:nvSpPr>
        <p:spPr>
          <a:xfrm>
            <a:off x="7599242" y="290425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IP</a:t>
            </a:r>
            <a:endParaRPr lang="en-US" sz="1600" dirty="0">
              <a:latin typeface="Cambria" panose="02040503050406030204" pitchFamily="18" charset="0"/>
            </a:endParaRPr>
          </a:p>
        </p:txBody>
      </p:sp>
      <p:sp>
        <p:nvSpPr>
          <p:cNvPr id="44" name="Right Arrow 43"/>
          <p:cNvSpPr/>
          <p:nvPr/>
        </p:nvSpPr>
        <p:spPr>
          <a:xfrm rot="5400000">
            <a:off x="3954286" y="4601369"/>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5" name="Subtitle 1"/>
          <p:cNvSpPr txBox="1">
            <a:spLocks/>
          </p:cNvSpPr>
          <p:nvPr/>
        </p:nvSpPr>
        <p:spPr>
          <a:xfrm rot="5400000">
            <a:off x="4001080" y="44957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Block IP</a:t>
            </a:r>
            <a:endParaRPr lang="en-US" sz="1600" dirty="0">
              <a:latin typeface="Cambria" panose="02040503050406030204" pitchFamily="18" charset="0"/>
            </a:endParaRPr>
          </a:p>
        </p:txBody>
      </p:sp>
      <p:sp>
        <p:nvSpPr>
          <p:cNvPr id="2" name="U-Turn Arrow 1"/>
          <p:cNvSpPr/>
          <p:nvPr/>
        </p:nvSpPr>
        <p:spPr>
          <a:xfrm flipH="1">
            <a:off x="6819804" y="3193961"/>
            <a:ext cx="2726699" cy="514610"/>
          </a:xfrm>
          <a:prstGeom prst="uturnArrow">
            <a:avLst>
              <a:gd name="adj1" fmla="val 12408"/>
              <a:gd name="adj2" fmla="val 13821"/>
              <a:gd name="adj3" fmla="val 20348"/>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7695100" y="3787860"/>
            <a:ext cx="1579102" cy="173393"/>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rot="16200000">
            <a:off x="6558031" y="4601368"/>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Subtitle 1"/>
          <p:cNvSpPr txBox="1">
            <a:spLocks/>
          </p:cNvSpPr>
          <p:nvPr/>
        </p:nvSpPr>
        <p:spPr>
          <a:xfrm rot="5400000">
            <a:off x="6599756" y="452228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Unblock IP</a:t>
            </a:r>
            <a:endParaRPr lang="en-US" sz="1600" dirty="0">
              <a:latin typeface="Cambria" panose="02040503050406030204" pitchFamily="18" charset="0"/>
            </a:endParaRPr>
          </a:p>
        </p:txBody>
      </p:sp>
      <p:sp>
        <p:nvSpPr>
          <p:cNvPr id="42" name="U-Turn Arrow 41"/>
          <p:cNvSpPr/>
          <p:nvPr/>
        </p:nvSpPr>
        <p:spPr>
          <a:xfrm flipH="1">
            <a:off x="6192283" y="2628029"/>
            <a:ext cx="3592209" cy="1092173"/>
          </a:xfrm>
          <a:prstGeom prst="uturnArrow">
            <a:avLst>
              <a:gd name="adj1" fmla="val 5333"/>
              <a:gd name="adj2" fmla="val 8816"/>
              <a:gd name="adj3" fmla="val 17845"/>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Subtitle 1"/>
          <p:cNvSpPr txBox="1">
            <a:spLocks/>
          </p:cNvSpPr>
          <p:nvPr/>
        </p:nvSpPr>
        <p:spPr>
          <a:xfrm>
            <a:off x="7599242" y="233820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Change IP</a:t>
            </a:r>
            <a:endParaRPr lang="en-US" sz="1600" dirty="0">
              <a:latin typeface="Cambria" panose="02040503050406030204" pitchFamily="18" charset="0"/>
            </a:endParaRPr>
          </a:p>
        </p:txBody>
      </p:sp>
      <p:sp>
        <p:nvSpPr>
          <p:cNvPr id="47" name="U-Turn Arrow 46"/>
          <p:cNvSpPr/>
          <p:nvPr/>
        </p:nvSpPr>
        <p:spPr>
          <a:xfrm flipH="1">
            <a:off x="5522582" y="2163129"/>
            <a:ext cx="4603625" cy="1541751"/>
          </a:xfrm>
          <a:prstGeom prst="uturnArrow">
            <a:avLst>
              <a:gd name="adj1" fmla="val 5333"/>
              <a:gd name="adj2" fmla="val 5475"/>
              <a:gd name="adj3" fmla="val 7821"/>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Subtitle 1"/>
          <p:cNvSpPr txBox="1">
            <a:spLocks/>
          </p:cNvSpPr>
          <p:nvPr/>
        </p:nvSpPr>
        <p:spPr>
          <a:xfrm>
            <a:off x="7292740" y="1859684"/>
            <a:ext cx="2141438"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Bring Server Away</a:t>
            </a:r>
            <a:endParaRPr lang="en-US" sz="1600" dirty="0">
              <a:latin typeface="Cambria" panose="02040503050406030204" pitchFamily="18" charset="0"/>
            </a:endParaRPr>
          </a:p>
        </p:txBody>
      </p:sp>
      <p:grpSp>
        <p:nvGrpSpPr>
          <p:cNvPr id="22" name="Group 21"/>
          <p:cNvGrpSpPr/>
          <p:nvPr/>
        </p:nvGrpSpPr>
        <p:grpSpPr>
          <a:xfrm>
            <a:off x="1804101" y="3140797"/>
            <a:ext cx="1374906" cy="1047729"/>
            <a:chOff x="721184" y="2106002"/>
            <a:chExt cx="1554952" cy="129502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5381846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9"/>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30895505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377938" y="5650235"/>
            <a:ext cx="3838095" cy="876190"/>
          </a:xfrm>
          <a:prstGeom prst="rect">
            <a:avLst/>
          </a:prstGeom>
        </p:spPr>
      </p:pic>
      <p:pic>
        <p:nvPicPr>
          <p:cNvPr id="3" name="Picture 2"/>
          <p:cNvPicPr>
            <a:picLocks noChangeAspect="1"/>
          </p:cNvPicPr>
          <p:nvPr/>
        </p:nvPicPr>
        <p:blipFill>
          <a:blip r:embed="rId7"/>
          <a:stretch>
            <a:fillRect/>
          </a:stretch>
        </p:blipFill>
        <p:spPr>
          <a:xfrm>
            <a:off x="373176" y="4768946"/>
            <a:ext cx="1923810" cy="657143"/>
          </a:xfrm>
          <a:prstGeom prst="rect">
            <a:avLst/>
          </a:prstGeom>
        </p:spPr>
      </p:pic>
      <p:sp>
        <p:nvSpPr>
          <p:cNvPr id="20" name="Rectangle 19"/>
          <p:cNvSpPr/>
          <p:nvPr/>
        </p:nvSpPr>
        <p:spPr>
          <a:xfrm>
            <a:off x="1085327" y="5160444"/>
            <a:ext cx="1353074" cy="26564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1" name="Rectangle 20"/>
          <p:cNvSpPr/>
          <p:nvPr/>
        </p:nvSpPr>
        <p:spPr>
          <a:xfrm>
            <a:off x="1085327" y="6272011"/>
            <a:ext cx="1211658" cy="25441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pic>
        <p:nvPicPr>
          <p:cNvPr id="22" name="Picture 21"/>
          <p:cNvPicPr>
            <a:picLocks noChangeAspect="1"/>
          </p:cNvPicPr>
          <p:nvPr/>
        </p:nvPicPr>
        <p:blipFill>
          <a:blip r:embed="rId8"/>
          <a:stretch>
            <a:fillRect/>
          </a:stretch>
        </p:blipFill>
        <p:spPr>
          <a:xfrm>
            <a:off x="373176" y="3878128"/>
            <a:ext cx="2866667" cy="647619"/>
          </a:xfrm>
          <a:prstGeom prst="rect">
            <a:avLst/>
          </a:prstGeom>
        </p:spPr>
      </p:pic>
      <p:sp>
        <p:nvSpPr>
          <p:cNvPr id="23" name="Rectangle 22"/>
          <p:cNvSpPr/>
          <p:nvPr/>
        </p:nvSpPr>
        <p:spPr>
          <a:xfrm>
            <a:off x="217061" y="4314424"/>
            <a:ext cx="2079924" cy="25915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Oval 23"/>
          <p:cNvSpPr/>
          <p:nvPr/>
        </p:nvSpPr>
        <p:spPr>
          <a:xfrm>
            <a:off x="2103974" y="427490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26" name="Subtitle 1"/>
          <p:cNvSpPr txBox="1">
            <a:spLocks/>
          </p:cNvSpPr>
          <p:nvPr/>
        </p:nvSpPr>
        <p:spPr>
          <a:xfrm>
            <a:off x="4122571" y="429235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1" name="Oval 30"/>
          <p:cNvSpPr/>
          <p:nvPr/>
        </p:nvSpPr>
        <p:spPr>
          <a:xfrm>
            <a:off x="2119789" y="62529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31" idx="4"/>
          </p:cNvCxnSpPr>
          <p:nvPr/>
        </p:nvCxnSpPr>
        <p:spPr>
          <a:xfrm rot="5400000" flipH="1" flipV="1">
            <a:off x="3869834" y="5051490"/>
            <a:ext cx="362095" cy="2638221"/>
          </a:xfrm>
          <a:prstGeom prst="bentConnector4">
            <a:avLst>
              <a:gd name="adj1" fmla="val -34679"/>
              <a:gd name="adj2" fmla="val 99675"/>
            </a:avLst>
          </a:prstGeom>
          <a:ln w="19050"/>
        </p:spPr>
        <p:style>
          <a:lnRef idx="1">
            <a:schemeClr val="accent1"/>
          </a:lnRef>
          <a:fillRef idx="0">
            <a:schemeClr val="accent1"/>
          </a:fillRef>
          <a:effectRef idx="0">
            <a:schemeClr val="accent1"/>
          </a:effectRef>
          <a:fontRef idx="minor">
            <a:schemeClr val="tx1"/>
          </a:fontRef>
        </p:style>
      </p:cxnSp>
      <p:sp>
        <p:nvSpPr>
          <p:cNvPr id="33" name="Subtitle 1"/>
          <p:cNvSpPr txBox="1">
            <a:spLocks/>
          </p:cNvSpPr>
          <p:nvPr/>
        </p:nvSpPr>
        <p:spPr>
          <a:xfrm>
            <a:off x="4919564" y="5900244"/>
            <a:ext cx="900855"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Rectangle 42"/>
          <p:cNvSpPr/>
          <p:nvPr/>
        </p:nvSpPr>
        <p:spPr>
          <a:xfrm>
            <a:off x="109341" y="3691143"/>
            <a:ext cx="5711078" cy="308702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Subtitle 1"/>
          <p:cNvSpPr txBox="1">
            <a:spLocks/>
          </p:cNvSpPr>
          <p:nvPr/>
        </p:nvSpPr>
        <p:spPr>
          <a:xfrm>
            <a:off x="2133826" y="3291886"/>
            <a:ext cx="1431034" cy="403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367FA9"/>
                </a:solidFill>
                <a:effectLst>
                  <a:outerShdw blurRad="38100" dist="38100" dir="2700000" algn="tl">
                    <a:srgbClr val="000000">
                      <a:alpha val="43137"/>
                    </a:srgbClr>
                  </a:outerShdw>
                </a:effectLst>
                <a:latin typeface="Cambria" panose="02040503050406030204" pitchFamily="18" charset="0"/>
              </a:rPr>
              <a:t>Result</a:t>
            </a:r>
            <a:endParaRPr lang="en-US" sz="3200" b="1" dirty="0">
              <a:solidFill>
                <a:srgbClr val="367FA9"/>
              </a:solidFill>
              <a:effectLst>
                <a:outerShdw blurRad="38100" dist="38100" dir="2700000" algn="tl">
                  <a:srgbClr val="000000">
                    <a:alpha val="43137"/>
                  </a:srgbClr>
                </a:outerShdw>
              </a:effectLst>
              <a:latin typeface="Cambria" panose="02040503050406030204" pitchFamily="18" charset="0"/>
            </a:endParaRPr>
          </a:p>
        </p:txBody>
      </p: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12"/>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24" idx="6"/>
            <a:endCxn id="26" idx="1"/>
          </p:cNvCxnSpPr>
          <p:nvPr/>
        </p:nvCxnSpPr>
        <p:spPr>
          <a:xfrm>
            <a:off x="3327939" y="4424237"/>
            <a:ext cx="794632" cy="3052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6893495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9490075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514" y="1103086"/>
            <a:ext cx="4096657" cy="5462209"/>
          </a:xfrm>
          <a:prstGeom prst="rect">
            <a:avLst/>
          </a:prstGeom>
        </p:spPr>
      </p:pic>
      <p:cxnSp>
        <p:nvCxnSpPr>
          <p:cNvPr id="7" name="Straight Arrow Connector 6"/>
          <p:cNvCxnSpPr/>
          <p:nvPr/>
        </p:nvCxnSpPr>
        <p:spPr>
          <a:xfrm>
            <a:off x="4579258" y="1442598"/>
            <a:ext cx="50799" cy="4711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9259" y="1442598"/>
            <a:ext cx="13861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630057" y="6154057"/>
            <a:ext cx="47897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Subtitle 1"/>
          <p:cNvSpPr>
            <a:spLocks noGrp="1"/>
          </p:cNvSpPr>
          <p:nvPr>
            <p:ph type="subTitle" idx="1"/>
          </p:nvPr>
        </p:nvSpPr>
        <p:spPr>
          <a:xfrm>
            <a:off x="2719614" y="2967451"/>
            <a:ext cx="2971800" cy="588962"/>
          </a:xfrm>
        </p:spPr>
        <p:txBody>
          <a:bodyPr/>
          <a:lstStyle/>
          <a:p>
            <a:r>
              <a:rPr lang="en-US" dirty="0" smtClean="0">
                <a:latin typeface="Cambria" panose="02040503050406030204" pitchFamily="18" charset="0"/>
              </a:rPr>
              <a:t>42U</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19" name="Oval 18"/>
          <p:cNvSpPr/>
          <p:nvPr/>
        </p:nvSpPr>
        <p:spPr>
          <a:xfrm>
            <a:off x="6879772" y="5409065"/>
            <a:ext cx="602343" cy="567268"/>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23314"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45085" y="2242459"/>
            <a:ext cx="319315" cy="30480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21" idx="0"/>
          </p:cNvCxnSpPr>
          <p:nvPr/>
        </p:nvCxnSpPr>
        <p:spPr>
          <a:xfrm rot="5400000" flipH="1" flipV="1">
            <a:off x="7971185" y="982559"/>
            <a:ext cx="393458" cy="2126343"/>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25" name="Subtitle 1"/>
          <p:cNvSpPr txBox="1">
            <a:spLocks/>
          </p:cNvSpPr>
          <p:nvPr/>
        </p:nvSpPr>
        <p:spPr>
          <a:xfrm>
            <a:off x="9075963" y="1653497"/>
            <a:ext cx="13262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1U</a:t>
            </a:r>
            <a:endParaRPr lang="en-US" dirty="0">
              <a:latin typeface="Cambria" panose="02040503050406030204" pitchFamily="18" charset="0"/>
            </a:endParaRPr>
          </a:p>
        </p:txBody>
      </p:sp>
      <p:sp>
        <p:nvSpPr>
          <p:cNvPr id="26" name="Subtitle 1"/>
          <p:cNvSpPr txBox="1">
            <a:spLocks/>
          </p:cNvSpPr>
          <p:nvPr/>
        </p:nvSpPr>
        <p:spPr>
          <a:xfrm>
            <a:off x="9295492"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sp>
        <p:nvSpPr>
          <p:cNvPr id="27" name="Subtitle 1"/>
          <p:cNvSpPr txBox="1">
            <a:spLocks/>
          </p:cNvSpPr>
          <p:nvPr/>
        </p:nvSpPr>
        <p:spPr>
          <a:xfrm>
            <a:off x="9280976" y="6134707"/>
            <a:ext cx="928915"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4U</a:t>
            </a:r>
            <a:endParaRPr lang="en-US" dirty="0">
              <a:latin typeface="Cambria" panose="02040503050406030204" pitchFamily="18" charset="0"/>
            </a:endParaRPr>
          </a:p>
        </p:txBody>
      </p:sp>
      <p:cxnSp>
        <p:nvCxnSpPr>
          <p:cNvPr id="28" name="Elbow Connector 27"/>
          <p:cNvCxnSpPr>
            <a:stCxn id="20" idx="6"/>
          </p:cNvCxnSpPr>
          <p:nvPr/>
        </p:nvCxnSpPr>
        <p:spPr>
          <a:xfrm flipV="1">
            <a:off x="7373257"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180943" y="5991988"/>
            <a:ext cx="2340428" cy="423326"/>
          </a:xfrm>
          <a:prstGeom prst="bentConnector3">
            <a:avLst>
              <a:gd name="adj1" fmla="val 388"/>
            </a:avLst>
          </a:prstGeom>
          <a:ln w="1905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7375" y="2394859"/>
            <a:ext cx="220893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rPr>
              <a:t>1U = 4,45 </a:t>
            </a:r>
            <a:r>
              <a:rPr lang="en-US" sz="2400" dirty="0" smtClean="0">
                <a:solidFill>
                  <a:schemeClr val="tx1"/>
                </a:solidFill>
                <a:latin typeface="Cambria" panose="02040503050406030204" pitchFamily="18" charset="0"/>
              </a:rPr>
              <a:t>cm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3681299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90" y="1103086"/>
            <a:ext cx="4096657" cy="5462209"/>
          </a:xfrm>
          <a:prstGeom prst="rect">
            <a:avLst/>
          </a:prstGeom>
        </p:spPr>
      </p:pic>
      <p:sp>
        <p:nvSpPr>
          <p:cNvPr id="20" name="Oval 19"/>
          <p:cNvSpPr/>
          <p:nvPr/>
        </p:nvSpPr>
        <p:spPr>
          <a:xfrm>
            <a:off x="8921990"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ubtitle 1"/>
          <p:cNvSpPr txBox="1">
            <a:spLocks/>
          </p:cNvSpPr>
          <p:nvPr/>
        </p:nvSpPr>
        <p:spPr>
          <a:xfrm>
            <a:off x="11294168"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cxnSp>
        <p:nvCxnSpPr>
          <p:cNvPr id="28" name="Elbow Connector 27"/>
          <p:cNvCxnSpPr>
            <a:stCxn id="20" idx="6"/>
          </p:cNvCxnSpPr>
          <p:nvPr/>
        </p:nvCxnSpPr>
        <p:spPr>
          <a:xfrm flipV="1">
            <a:off x="9371933"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6"/>
            <a:endCxn id="20" idx="2"/>
          </p:cNvCxnSpPr>
          <p:nvPr/>
        </p:nvCxnSpPr>
        <p:spPr>
          <a:xfrm>
            <a:off x="6215758" y="4717144"/>
            <a:ext cx="270623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08432" y="3725757"/>
            <a:ext cx="5621294" cy="1946959"/>
          </a:xfrm>
          <a:prstGeom prst="rect">
            <a:avLst/>
          </a:prstGeom>
        </p:spPr>
      </p:pic>
      <p:sp>
        <p:nvSpPr>
          <p:cNvPr id="22" name="Oval 21"/>
          <p:cNvSpPr/>
          <p:nvPr/>
        </p:nvSpPr>
        <p:spPr>
          <a:xfrm>
            <a:off x="4953468" y="4422663"/>
            <a:ext cx="1262290" cy="588961"/>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82797" y="439903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5228" y="5307958"/>
            <a:ext cx="1191534" cy="361112"/>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stretch>
            <a:fillRect/>
          </a:stretch>
        </p:blipFill>
        <p:spPr>
          <a:xfrm>
            <a:off x="605306" y="6212238"/>
            <a:ext cx="5598883" cy="349021"/>
          </a:xfrm>
          <a:prstGeom prst="rect">
            <a:avLst/>
          </a:prstGeom>
        </p:spPr>
      </p:pic>
      <p:sp>
        <p:nvSpPr>
          <p:cNvPr id="36" name="Subtitle 1"/>
          <p:cNvSpPr txBox="1">
            <a:spLocks/>
          </p:cNvSpPr>
          <p:nvPr/>
        </p:nvSpPr>
        <p:spPr>
          <a:xfrm>
            <a:off x="2808300" y="5700305"/>
            <a:ext cx="1006928"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 . . . .</a:t>
            </a:r>
            <a:endParaRPr lang="en-US" dirty="0">
              <a:latin typeface="Cambria" panose="02040503050406030204" pitchFamily="18" charset="0"/>
            </a:endParaRPr>
          </a:p>
        </p:txBody>
      </p:sp>
      <p:cxnSp>
        <p:nvCxnSpPr>
          <p:cNvPr id="37" name="Elbow Connector 36"/>
          <p:cNvCxnSpPr>
            <a:stCxn id="29" idx="0"/>
          </p:cNvCxnSpPr>
          <p:nvPr/>
        </p:nvCxnSpPr>
        <p:spPr>
          <a:xfrm rot="5400000" flipH="1" flipV="1">
            <a:off x="3776558" y="3780812"/>
            <a:ext cx="1236445"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0" name="Subtitle 1"/>
          <p:cNvSpPr txBox="1">
            <a:spLocks/>
          </p:cNvSpPr>
          <p:nvPr/>
        </p:nvSpPr>
        <p:spPr>
          <a:xfrm>
            <a:off x="3958109" y="2880401"/>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1" name="Subtitle 1"/>
          <p:cNvSpPr txBox="1">
            <a:spLocks/>
          </p:cNvSpPr>
          <p:nvPr/>
        </p:nvSpPr>
        <p:spPr>
          <a:xfrm>
            <a:off x="5055753" y="5816866"/>
            <a:ext cx="1148436" cy="3763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cxnSp>
        <p:nvCxnSpPr>
          <p:cNvPr id="42" name="Elbow Connector 41"/>
          <p:cNvCxnSpPr>
            <a:stCxn id="30" idx="4"/>
            <a:endCxn id="41" idx="1"/>
          </p:cNvCxnSpPr>
          <p:nvPr/>
        </p:nvCxnSpPr>
        <p:spPr>
          <a:xfrm rot="16200000" flipH="1">
            <a:off x="4565381" y="5514684"/>
            <a:ext cx="335986" cy="644758"/>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05819" y="4400891"/>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927593" y="6236948"/>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219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2085" y="2362868"/>
            <a:ext cx="4169425" cy="325232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484" y="1843315"/>
            <a:ext cx="5796516" cy="4347387"/>
          </a:xfrm>
          <a:prstGeom prst="rect">
            <a:avLst/>
          </a:prstGeom>
        </p:spPr>
      </p:pic>
    </p:spTree>
    <p:extLst>
      <p:ext uri="{BB962C8B-B14F-4D97-AF65-F5344CB8AC3E}">
        <p14:creationId xmlns:p14="http://schemas.microsoft.com/office/powerpoint/2010/main" val="85112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Rounded Rectangle 4"/>
          <p:cNvSpPr/>
          <p:nvPr/>
        </p:nvSpPr>
        <p:spPr>
          <a:xfrm>
            <a:off x="4480393" y="325872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6" name="Rounded Rectangle 5"/>
          <p:cNvSpPr/>
          <p:nvPr/>
        </p:nvSpPr>
        <p:spPr>
          <a:xfrm>
            <a:off x="9873951" y="325872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7" name="Rounded Rectangle 6"/>
          <p:cNvSpPr/>
          <p:nvPr/>
        </p:nvSpPr>
        <p:spPr>
          <a:xfrm>
            <a:off x="4387582" y="485980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Rented</a:t>
            </a:r>
            <a:endParaRPr lang="en-US" b="1" dirty="0">
              <a:solidFill>
                <a:srgbClr val="367FA9"/>
              </a:solidFill>
              <a:latin typeface="Cambria" panose="02040503050406030204" pitchFamily="18" charset="0"/>
            </a:endParaRPr>
          </a:p>
        </p:txBody>
      </p:sp>
      <p:sp>
        <p:nvSpPr>
          <p:cNvPr id="8" name="Right Arrow 7"/>
          <p:cNvSpPr/>
          <p:nvPr/>
        </p:nvSpPr>
        <p:spPr>
          <a:xfrm>
            <a:off x="2720727" y="3312010"/>
            <a:ext cx="1666855"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 name="Subtitle 1"/>
          <p:cNvSpPr txBox="1">
            <a:spLocks/>
          </p:cNvSpPr>
          <p:nvPr/>
        </p:nvSpPr>
        <p:spPr>
          <a:xfrm>
            <a:off x="7927326" y="3025024"/>
            <a:ext cx="1889159" cy="460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Location</a:t>
            </a:r>
            <a:endParaRPr lang="en-US" sz="1600" dirty="0">
              <a:latin typeface="Cambria" panose="02040503050406030204" pitchFamily="18" charset="0"/>
            </a:endParaRPr>
          </a:p>
        </p:txBody>
      </p:sp>
      <p:sp>
        <p:nvSpPr>
          <p:cNvPr id="10" name="Subtitle 1"/>
          <p:cNvSpPr txBox="1">
            <a:spLocks/>
          </p:cNvSpPr>
          <p:nvPr/>
        </p:nvSpPr>
        <p:spPr>
          <a:xfrm>
            <a:off x="2741012" y="298564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Add Rack</a:t>
            </a:r>
            <a:endParaRPr lang="en-US" sz="1600" dirty="0">
              <a:latin typeface="Cambria" panose="02040503050406030204" pitchFamily="18" charset="0"/>
            </a:endParaRPr>
          </a:p>
        </p:txBody>
      </p:sp>
      <p:sp>
        <p:nvSpPr>
          <p:cNvPr id="13" name="Right Arrow 12"/>
          <p:cNvSpPr/>
          <p:nvPr/>
        </p:nvSpPr>
        <p:spPr>
          <a:xfrm rot="5400000">
            <a:off x="4186513" y="4122399"/>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5" name="Subtitle 1"/>
          <p:cNvSpPr txBox="1">
            <a:spLocks/>
          </p:cNvSpPr>
          <p:nvPr/>
        </p:nvSpPr>
        <p:spPr>
          <a:xfrm rot="5400000">
            <a:off x="4255650" y="399144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Rent Rack</a:t>
            </a:r>
            <a:endParaRPr lang="en-US" sz="1600" dirty="0">
              <a:latin typeface="Cambria" panose="02040503050406030204" pitchFamily="18" charset="0"/>
            </a:endParaRPr>
          </a:p>
        </p:txBody>
      </p:sp>
      <p:sp>
        <p:nvSpPr>
          <p:cNvPr id="17" name="Right Arrow 16"/>
          <p:cNvSpPr/>
          <p:nvPr/>
        </p:nvSpPr>
        <p:spPr>
          <a:xfrm>
            <a:off x="7927327" y="3308890"/>
            <a:ext cx="1889158" cy="17339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Right Arrow 17"/>
          <p:cNvSpPr/>
          <p:nvPr/>
        </p:nvSpPr>
        <p:spPr>
          <a:xfrm rot="16200000">
            <a:off x="6790258" y="4122398"/>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9" name="Subtitle 1"/>
          <p:cNvSpPr txBox="1">
            <a:spLocks/>
          </p:cNvSpPr>
          <p:nvPr/>
        </p:nvSpPr>
        <p:spPr>
          <a:xfrm rot="5400000">
            <a:off x="6831983" y="404331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Rack</a:t>
            </a:r>
            <a:endParaRPr lang="en-US" sz="1600" dirty="0">
              <a:latin typeface="Cambria" panose="02040503050406030204" pitchFamily="18" charset="0"/>
            </a:endParaRPr>
          </a:p>
        </p:txBody>
      </p:sp>
      <p:grpSp>
        <p:nvGrpSpPr>
          <p:cNvPr id="24" name="Group 23"/>
          <p:cNvGrpSpPr/>
          <p:nvPr/>
        </p:nvGrpSpPr>
        <p:grpSpPr>
          <a:xfrm>
            <a:off x="1376945" y="2809910"/>
            <a:ext cx="1374906" cy="1047729"/>
            <a:chOff x="721184" y="2106002"/>
            <a:chExt cx="1554952" cy="1295025"/>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3870103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5" name="Rectangle 4"/>
            <p:cNvSpPr/>
            <p:nvPr/>
          </p:nvSpPr>
          <p:spPr>
            <a:xfrm>
              <a:off x="3683282" y="3410857"/>
              <a:ext cx="2703003" cy="227874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1" name="Rectangle 10"/>
          <p:cNvSpPr/>
          <p:nvPr/>
        </p:nvSpPr>
        <p:spPr>
          <a:xfrm>
            <a:off x="3643086" y="3595517"/>
            <a:ext cx="2220686" cy="7297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2" name="Straight Arrow Connector 11"/>
          <p:cNvCxnSpPr>
            <a:stCxn id="11" idx="1"/>
          </p:cNvCxnSpPr>
          <p:nvPr/>
        </p:nvCxnSpPr>
        <p:spPr>
          <a:xfrm flipH="1">
            <a:off x="2075543" y="3960387"/>
            <a:ext cx="1567543" cy="3104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7" y="2521853"/>
            <a:ext cx="1918607" cy="2558143"/>
          </a:xfrm>
          <a:prstGeom prst="rect">
            <a:avLst/>
          </a:prstGeom>
        </p:spPr>
      </p:pic>
    </p:spTree>
    <p:extLst>
      <p:ext uri="{BB962C8B-B14F-4D97-AF65-F5344CB8AC3E}">
        <p14:creationId xmlns:p14="http://schemas.microsoft.com/office/powerpoint/2010/main" val="11512914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6" name="Rectangle 5"/>
            <p:cNvSpPr/>
            <p:nvPr/>
          </p:nvSpPr>
          <p:spPr>
            <a:xfrm>
              <a:off x="6696669" y="2679778"/>
              <a:ext cx="2703003" cy="32468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6" name="Rectangle 15"/>
          <p:cNvSpPr/>
          <p:nvPr/>
        </p:nvSpPr>
        <p:spPr>
          <a:xfrm>
            <a:off x="3931700" y="3928537"/>
            <a:ext cx="1699844" cy="41123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9782555" y="4113590"/>
            <a:ext cx="2148113"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Server’s location in the system</a:t>
            </a:r>
          </a:p>
        </p:txBody>
      </p:sp>
      <p:cxnSp>
        <p:nvCxnSpPr>
          <p:cNvPr id="18" name="Elbow Connector 17"/>
          <p:cNvCxnSpPr>
            <a:stCxn id="16" idx="3"/>
            <a:endCxn id="17" idx="1"/>
          </p:cNvCxnSpPr>
          <p:nvPr/>
        </p:nvCxnSpPr>
        <p:spPr>
          <a:xfrm>
            <a:off x="5631544" y="4134154"/>
            <a:ext cx="4151011" cy="596294"/>
          </a:xfrm>
          <a:prstGeom prst="bentConnector3">
            <a:avLst>
              <a:gd name="adj1" fmla="val 17132"/>
            </a:avLst>
          </a:prstGeom>
          <a:ln w="25400">
            <a:prstDash val="dash"/>
          </a:ln>
        </p:spPr>
        <p:style>
          <a:lnRef idx="1">
            <a:schemeClr val="accent2"/>
          </a:lnRef>
          <a:fillRef idx="0">
            <a:schemeClr val="accent2"/>
          </a:fillRef>
          <a:effectRef idx="0">
            <a:schemeClr val="accent2"/>
          </a:effectRef>
          <a:fontRef idx="minor">
            <a:schemeClr val="tx1"/>
          </a:fontRef>
        </p:style>
      </p:cxnSp>
      <p:cxnSp>
        <p:nvCxnSpPr>
          <p:cNvPr id="24" name="Elbow Connector 23"/>
          <p:cNvCxnSpPr>
            <a:stCxn id="6" idx="3"/>
            <a:endCxn id="17" idx="0"/>
          </p:cNvCxnSpPr>
          <p:nvPr/>
        </p:nvCxnSpPr>
        <p:spPr>
          <a:xfrm>
            <a:off x="9094873" y="2842118"/>
            <a:ext cx="1761739" cy="1271472"/>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749663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7" name="Rectangle 6"/>
            <p:cNvSpPr/>
            <p:nvPr/>
          </p:nvSpPr>
          <p:spPr>
            <a:xfrm>
              <a:off x="6696669" y="3059832"/>
              <a:ext cx="2703003" cy="13960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8" name="Rectangle 7"/>
          <p:cNvSpPr/>
          <p:nvPr/>
        </p:nvSpPr>
        <p:spPr>
          <a:xfrm>
            <a:off x="9318172" y="4620382"/>
            <a:ext cx="2873827"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Only one Default IP</a:t>
            </a:r>
          </a:p>
          <a:p>
            <a:pPr marL="285750" indent="-285750">
              <a:buFontTx/>
              <a:buChar char="-"/>
            </a:pPr>
            <a:r>
              <a:rPr lang="en-US" dirty="0" smtClean="0">
                <a:solidFill>
                  <a:schemeClr val="tx1"/>
                </a:solidFill>
                <a:latin typeface="Cambria" panose="02040503050406030204" pitchFamily="18" charset="0"/>
              </a:rPr>
              <a:t>Default IP is server’s identification</a:t>
            </a:r>
          </a:p>
          <a:p>
            <a:pPr marL="285750" indent="-285750">
              <a:buFontTx/>
              <a:buChar char="-"/>
            </a:pPr>
            <a:r>
              <a:rPr lang="en-US" dirty="0" smtClean="0">
                <a:solidFill>
                  <a:schemeClr val="tx1"/>
                </a:solidFill>
                <a:latin typeface="Cambria" panose="02040503050406030204" pitchFamily="18" charset="0"/>
              </a:rPr>
              <a:t>All IPs in the same range</a:t>
            </a:r>
            <a:endParaRPr lang="en-US" dirty="0">
              <a:solidFill>
                <a:schemeClr val="tx1"/>
              </a:solidFill>
              <a:latin typeface="Cambria" panose="02040503050406030204" pitchFamily="18" charset="0"/>
            </a:endParaRPr>
          </a:p>
        </p:txBody>
      </p:sp>
      <p:cxnSp>
        <p:nvCxnSpPr>
          <p:cNvPr id="10" name="Elbow Connector 9"/>
          <p:cNvCxnSpPr>
            <a:stCxn id="7" idx="2"/>
            <a:endCxn id="8" idx="1"/>
          </p:cNvCxnSpPr>
          <p:nvPr/>
        </p:nvCxnSpPr>
        <p:spPr>
          <a:xfrm rot="16200000" flipH="1">
            <a:off x="8140095" y="4059162"/>
            <a:ext cx="781355" cy="1574800"/>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386632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8" y="2468006"/>
            <a:ext cx="1325356" cy="1325356"/>
          </a:xfrm>
          <a:prstGeom prst="rect">
            <a:avLst/>
          </a:prstGeom>
        </p:spPr>
      </p:pic>
      <p:sp>
        <p:nvSpPr>
          <p:cNvPr id="22" name="Rounded Rectangle 21"/>
          <p:cNvSpPr/>
          <p:nvPr/>
        </p:nvSpPr>
        <p:spPr>
          <a:xfrm>
            <a:off x="4964323" y="3073757"/>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23" name="Right Arrow 22"/>
          <p:cNvSpPr/>
          <p:nvPr/>
        </p:nvSpPr>
        <p:spPr>
          <a:xfrm>
            <a:off x="2790963" y="3145942"/>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4" name="Right Arrow 23"/>
          <p:cNvSpPr/>
          <p:nvPr/>
        </p:nvSpPr>
        <p:spPr>
          <a:xfrm>
            <a:off x="6063880" y="3144819"/>
            <a:ext cx="2173359" cy="1230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25" name="Subtitle 1"/>
          <p:cNvSpPr txBox="1">
            <a:spLocks/>
          </p:cNvSpPr>
          <p:nvPr/>
        </p:nvSpPr>
        <p:spPr>
          <a:xfrm>
            <a:off x="2695330" y="2874518"/>
            <a:ext cx="2428363" cy="3205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“Add Server”</a:t>
            </a:r>
            <a:endParaRPr lang="en-US" sz="1600" dirty="0">
              <a:latin typeface="Cambria" panose="02040503050406030204" pitchFamily="18" charset="0"/>
            </a:endParaRPr>
          </a:p>
        </p:txBody>
      </p:sp>
      <p:sp>
        <p:nvSpPr>
          <p:cNvPr id="26" name="Subtitle 1"/>
          <p:cNvSpPr txBox="1">
            <a:spLocks/>
          </p:cNvSpPr>
          <p:nvPr/>
        </p:nvSpPr>
        <p:spPr>
          <a:xfrm>
            <a:off x="5963578" y="2885783"/>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27" name="Rounded Rectangle 26"/>
          <p:cNvSpPr/>
          <p:nvPr/>
        </p:nvSpPr>
        <p:spPr>
          <a:xfrm>
            <a:off x="8256230" y="3049042"/>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Running</a:t>
            </a:r>
            <a:endParaRPr lang="en-US" b="1" dirty="0">
              <a:solidFill>
                <a:srgbClr val="367FA9"/>
              </a:solidFill>
              <a:latin typeface="Cambria" panose="02040503050406030204" pitchFamily="18"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7" y="4552642"/>
            <a:ext cx="1325356" cy="1325356"/>
          </a:xfrm>
          <a:prstGeom prst="rect">
            <a:avLst/>
          </a:prstGeom>
        </p:spPr>
      </p:pic>
      <p:sp>
        <p:nvSpPr>
          <p:cNvPr id="29" name="Rounded Rectangle 28"/>
          <p:cNvSpPr/>
          <p:nvPr/>
        </p:nvSpPr>
        <p:spPr>
          <a:xfrm>
            <a:off x="4964321" y="5158394"/>
            <a:ext cx="1900117" cy="28992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Bringing away</a:t>
            </a:r>
            <a:endParaRPr lang="en-US" b="1" dirty="0">
              <a:solidFill>
                <a:srgbClr val="367FA9"/>
              </a:solidFill>
              <a:latin typeface="Cambria" panose="02040503050406030204" pitchFamily="18" charset="0"/>
            </a:endParaRPr>
          </a:p>
        </p:txBody>
      </p:sp>
      <p:sp>
        <p:nvSpPr>
          <p:cNvPr id="30" name="Right Arrow 29"/>
          <p:cNvSpPr/>
          <p:nvPr/>
        </p:nvSpPr>
        <p:spPr>
          <a:xfrm>
            <a:off x="2790962" y="5230578"/>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a:off x="6864438" y="5229454"/>
            <a:ext cx="1623492" cy="12421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32" name="Subtitle 1"/>
          <p:cNvSpPr txBox="1">
            <a:spLocks/>
          </p:cNvSpPr>
          <p:nvPr/>
        </p:nvSpPr>
        <p:spPr>
          <a:xfrm>
            <a:off x="2653966" y="4794846"/>
            <a:ext cx="2191063" cy="727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“Bring Server Away”</a:t>
            </a:r>
            <a:endParaRPr lang="en-US" sz="1600" dirty="0">
              <a:latin typeface="Cambria" panose="02040503050406030204" pitchFamily="18" charset="0"/>
            </a:endParaRPr>
          </a:p>
        </p:txBody>
      </p:sp>
      <p:sp>
        <p:nvSpPr>
          <p:cNvPr id="33" name="Subtitle 1"/>
          <p:cNvSpPr txBox="1">
            <a:spLocks/>
          </p:cNvSpPr>
          <p:nvPr/>
        </p:nvSpPr>
        <p:spPr>
          <a:xfrm>
            <a:off x="6404512" y="4901107"/>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34" name="Rounded Rectangle 33"/>
          <p:cNvSpPr/>
          <p:nvPr/>
        </p:nvSpPr>
        <p:spPr>
          <a:xfrm>
            <a:off x="8487930" y="5146036"/>
            <a:ext cx="1338319"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Deactivate</a:t>
            </a:r>
            <a:endParaRPr lang="en-US" b="1" dirty="0">
              <a:solidFill>
                <a:srgbClr val="367FA9"/>
              </a:solidFill>
              <a:latin typeface="Cambria" panose="02040503050406030204" pitchFamily="18" charset="0"/>
            </a:endParaRPr>
          </a:p>
        </p:txBody>
      </p:sp>
      <p:cxnSp>
        <p:nvCxnSpPr>
          <p:cNvPr id="35" name="Elbow Connector 34"/>
          <p:cNvCxnSpPr>
            <a:endCxn id="36" idx="2"/>
          </p:cNvCxnSpPr>
          <p:nvPr/>
        </p:nvCxnSpPr>
        <p:spPr>
          <a:xfrm>
            <a:off x="9795924" y="5324601"/>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8785" y="5146036"/>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0538005" y="5199679"/>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9" name="Curved Connector 38"/>
          <p:cNvCxnSpPr>
            <a:stCxn id="27" idx="2"/>
            <a:endCxn id="28" idx="0"/>
          </p:cNvCxnSpPr>
          <p:nvPr/>
        </p:nvCxnSpPr>
        <p:spPr>
          <a:xfrm rot="5400000">
            <a:off x="4877417" y="614554"/>
            <a:ext cx="1188957" cy="668721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53239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Add 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a:endCxn id="6"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7130225"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06493" y="2817731"/>
            <a:ext cx="539750" cy="53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7994394" y="280321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3592429" y="398256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2" name="Straight Arrow Connector 11"/>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6064663" y="4462040"/>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6624" y="2970408"/>
            <a:ext cx="1325356" cy="1325356"/>
          </a:xfrm>
          <a:prstGeom prst="rect">
            <a:avLst/>
          </a:prstGeom>
        </p:spPr>
      </p:pic>
      <p:grpSp>
        <p:nvGrpSpPr>
          <p:cNvPr id="43" name="Group 42"/>
          <p:cNvGrpSpPr/>
          <p:nvPr/>
        </p:nvGrpSpPr>
        <p:grpSpPr>
          <a:xfrm>
            <a:off x="8940397" y="937166"/>
            <a:ext cx="1915797" cy="1441076"/>
            <a:chOff x="9015576" y="896920"/>
            <a:chExt cx="2194566" cy="1639825"/>
          </a:xfrm>
        </p:grpSpPr>
        <p:sp>
          <p:nvSpPr>
            <p:cNvPr id="21" name="Rectangle 20"/>
            <p:cNvSpPr/>
            <p:nvPr/>
          </p:nvSpPr>
          <p:spPr>
            <a:xfrm>
              <a:off x="9015581" y="1519033"/>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015581" y="896921"/>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15581" y="1274292"/>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15582" y="1404921"/>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15580" y="1649601"/>
              <a:ext cx="2194560" cy="879103"/>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15579" y="1773463"/>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015579" y="1898406"/>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015578" y="2043550"/>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015577" y="2159372"/>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015576" y="2298831"/>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80038" y="89692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IP Address</a:t>
              </a:r>
              <a:endParaRPr lang="en-US" b="1" dirty="0">
                <a:solidFill>
                  <a:srgbClr val="FF0000"/>
                </a:solidFill>
                <a:latin typeface="Cambria" panose="02040503050406030204" pitchFamily="18" charset="0"/>
              </a:endParaRPr>
            </a:p>
          </p:txBody>
        </p:sp>
      </p:grpSp>
      <p:grpSp>
        <p:nvGrpSpPr>
          <p:cNvPr id="42" name="Group 41"/>
          <p:cNvGrpSpPr/>
          <p:nvPr/>
        </p:nvGrpSpPr>
        <p:grpSpPr>
          <a:xfrm>
            <a:off x="9134698" y="5046155"/>
            <a:ext cx="1915792" cy="1449456"/>
            <a:chOff x="9015576" y="4663450"/>
            <a:chExt cx="2194566" cy="1652161"/>
          </a:xfrm>
        </p:grpSpPr>
        <p:sp>
          <p:nvSpPr>
            <p:cNvPr id="28" name="Rectangle 27"/>
            <p:cNvSpPr/>
            <p:nvPr/>
          </p:nvSpPr>
          <p:spPr>
            <a:xfrm>
              <a:off x="9015581" y="5314415"/>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015581" y="4675787"/>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015581" y="5053158"/>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015582" y="5183787"/>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15580" y="5428468"/>
              <a:ext cx="2194560" cy="123862"/>
            </a:xfrm>
            <a:prstGeom prst="rect">
              <a:avLst/>
            </a:prstGeom>
            <a:solidFill>
              <a:srgbClr val="367FA9"/>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15579" y="5552329"/>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15579" y="5677272"/>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15578" y="5822416"/>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15577" y="5938238"/>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15576" y="6077697"/>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527486" y="466345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Location</a:t>
              </a:r>
              <a:endParaRPr lang="en-US" b="1" dirty="0">
                <a:solidFill>
                  <a:srgbClr val="FF0000"/>
                </a:solidFill>
                <a:latin typeface="Cambria" panose="02040503050406030204" pitchFamily="18" charset="0"/>
              </a:endParaRPr>
            </a:p>
          </p:txBody>
        </p:sp>
      </p:grpSp>
      <p:cxnSp>
        <p:nvCxnSpPr>
          <p:cNvPr id="39" name="Straight Arrow Connector 38"/>
          <p:cNvCxnSpPr>
            <a:endCxn id="26" idx="2"/>
          </p:cNvCxnSpPr>
          <p:nvPr/>
        </p:nvCxnSpPr>
        <p:spPr>
          <a:xfrm flipH="1" flipV="1">
            <a:off x="9898294" y="2378241"/>
            <a:ext cx="6191" cy="584745"/>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10180189" y="24727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5" name="Straight Arrow Connector 44"/>
          <p:cNvCxnSpPr/>
          <p:nvPr/>
        </p:nvCxnSpPr>
        <p:spPr>
          <a:xfrm flipH="1">
            <a:off x="7143772" y="1632720"/>
            <a:ext cx="1796623" cy="146605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0" name="Oval 49"/>
          <p:cNvSpPr/>
          <p:nvPr/>
        </p:nvSpPr>
        <p:spPr>
          <a:xfrm>
            <a:off x="7724519" y="169314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p:nvPr/>
        </p:nvCxnSpPr>
        <p:spPr>
          <a:xfrm flipH="1">
            <a:off x="9898296" y="4163581"/>
            <a:ext cx="6189" cy="80581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5" name="Oval 54"/>
          <p:cNvSpPr/>
          <p:nvPr/>
        </p:nvSpPr>
        <p:spPr>
          <a:xfrm>
            <a:off x="10180189" y="43268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6" name="Straight Arrow Connector 55"/>
          <p:cNvCxnSpPr/>
          <p:nvPr/>
        </p:nvCxnSpPr>
        <p:spPr>
          <a:xfrm flipH="1" flipV="1">
            <a:off x="7074144" y="4106435"/>
            <a:ext cx="2045480" cy="175521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9" name="Oval 58"/>
          <p:cNvSpPr/>
          <p:nvPr/>
        </p:nvSpPr>
        <p:spPr>
          <a:xfrm>
            <a:off x="7634605" y="50617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65" name="Straight Arrow Connector 64"/>
          <p:cNvCxnSpPr/>
          <p:nvPr/>
        </p:nvCxnSpPr>
        <p:spPr>
          <a:xfrm flipH="1" flipV="1">
            <a:off x="7118164" y="3896060"/>
            <a:ext cx="2190834" cy="2446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8022600" y="398458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grpSp>
        <p:nvGrpSpPr>
          <p:cNvPr id="52" name="Group 51"/>
          <p:cNvGrpSpPr/>
          <p:nvPr/>
        </p:nvGrpSpPr>
        <p:grpSpPr>
          <a:xfrm>
            <a:off x="9240235" y="3038456"/>
            <a:ext cx="1374906" cy="1047729"/>
            <a:chOff x="721184" y="2106002"/>
            <a:chExt cx="1554952" cy="1295025"/>
          </a:xfrm>
        </p:grpSpPr>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4902670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104836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5" name="Rounded Rectangle 4"/>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6" name="Rectangle 5"/>
          <p:cNvSpPr/>
          <p:nvPr/>
        </p:nvSpPr>
        <p:spPr>
          <a:xfrm>
            <a:off x="3867150" y="1063768"/>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Support staff managing information easier and faster, save time and reduce effort of staff.</a:t>
            </a:r>
          </a:p>
        </p:txBody>
      </p:sp>
      <p:sp>
        <p:nvSpPr>
          <p:cNvPr id="7" name="Rectangle 6"/>
          <p:cNvSpPr/>
          <p:nvPr/>
        </p:nvSpPr>
        <p:spPr>
          <a:xfrm>
            <a:off x="3867150" y="2249110"/>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Customer can view information of their servers immediately by this system.</a:t>
            </a:r>
          </a:p>
        </p:txBody>
      </p:sp>
      <p:sp>
        <p:nvSpPr>
          <p:cNvPr id="8" name="Rectangle 7"/>
          <p:cNvSpPr/>
          <p:nvPr/>
        </p:nvSpPr>
        <p:spPr>
          <a:xfrm>
            <a:off x="3867150" y="4619792"/>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Avoid losing information of data center.</a:t>
            </a:r>
          </a:p>
        </p:txBody>
      </p:sp>
      <p:cxnSp>
        <p:nvCxnSpPr>
          <p:cNvPr id="9" name="Straight Arrow Connector 8"/>
          <p:cNvCxnSpPr>
            <a:stCxn id="5" idx="3"/>
            <a:endCxn id="6" idx="1"/>
          </p:cNvCxnSpPr>
          <p:nvPr/>
        </p:nvCxnSpPr>
        <p:spPr>
          <a:xfrm flipV="1">
            <a:off x="2568121" y="1520968"/>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7" idx="1"/>
          </p:cNvCxnSpPr>
          <p:nvPr/>
        </p:nvCxnSpPr>
        <p:spPr>
          <a:xfrm flipV="1">
            <a:off x="2568121" y="2706310"/>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13" idx="1"/>
          </p:cNvCxnSpPr>
          <p:nvPr/>
        </p:nvCxnSpPr>
        <p:spPr>
          <a:xfrm>
            <a:off x="2568121" y="3891651"/>
            <a:ext cx="12990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8" idx="1"/>
          </p:cNvCxnSpPr>
          <p:nvPr/>
        </p:nvCxnSpPr>
        <p:spPr>
          <a:xfrm>
            <a:off x="2568121" y="3891651"/>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3434451"/>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Reduce conflicts, satisfy customer by meeting their need.</a:t>
            </a:r>
          </a:p>
        </p:txBody>
      </p:sp>
      <p:sp>
        <p:nvSpPr>
          <p:cNvPr id="14" name="Rectangle 13"/>
          <p:cNvSpPr/>
          <p:nvPr/>
        </p:nvSpPr>
        <p:spPr>
          <a:xfrm>
            <a:off x="3867150" y="580513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Can create report to make a fast decision.</a:t>
            </a:r>
          </a:p>
        </p:txBody>
      </p:sp>
      <p:cxnSp>
        <p:nvCxnSpPr>
          <p:cNvPr id="20" name="Straight Arrow Connector 19"/>
          <p:cNvCxnSpPr>
            <a:stCxn id="5" idx="3"/>
            <a:endCxn id="14" idx="1"/>
          </p:cNvCxnSpPr>
          <p:nvPr/>
        </p:nvCxnSpPr>
        <p:spPr>
          <a:xfrm>
            <a:off x="2568121" y="3891651"/>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8091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DISADVANTAGES</a:t>
            </a:r>
            <a:endParaRPr lang="en-US" sz="3600" b="1" dirty="0">
              <a:solidFill>
                <a:schemeClr val="bg1"/>
              </a:solidFill>
              <a:latin typeface="Cambria" panose="02040503050406030204" pitchFamily="18" charset="0"/>
            </a:endParaRPr>
          </a:p>
        </p:txBody>
      </p:sp>
      <p:sp>
        <p:nvSpPr>
          <p:cNvPr id="9" name="Rounded Rectangle 8"/>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10" name="Rectangle 9"/>
          <p:cNvSpPr/>
          <p:nvPr/>
        </p:nvSpPr>
        <p:spPr>
          <a:xfrm>
            <a:off x="3867150" y="223942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Initially, it takes time to input information into the system. </a:t>
            </a:r>
          </a:p>
        </p:txBody>
      </p:sp>
      <p:sp>
        <p:nvSpPr>
          <p:cNvPr id="11" name="Rectangle 10"/>
          <p:cNvSpPr/>
          <p:nvPr/>
        </p:nvSpPr>
        <p:spPr>
          <a:xfrm>
            <a:off x="3867150" y="3424766"/>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The staff must spend time to learn how to use the system and practice to use expertly.</a:t>
            </a:r>
          </a:p>
        </p:txBody>
      </p:sp>
      <p:cxnSp>
        <p:nvCxnSpPr>
          <p:cNvPr id="14" name="Straight Arrow Connector 13"/>
          <p:cNvCxnSpPr>
            <a:stCxn id="9" idx="3"/>
            <a:endCxn id="10" idx="1"/>
          </p:cNvCxnSpPr>
          <p:nvPr/>
        </p:nvCxnSpPr>
        <p:spPr>
          <a:xfrm flipV="1">
            <a:off x="2568121" y="2696624"/>
            <a:ext cx="1299029" cy="1195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11" idx="1"/>
          </p:cNvCxnSpPr>
          <p:nvPr/>
        </p:nvCxnSpPr>
        <p:spPr>
          <a:xfrm flipV="1">
            <a:off x="2568121" y="3881966"/>
            <a:ext cx="1299029" cy="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8" idx="1"/>
          </p:cNvCxnSpPr>
          <p:nvPr/>
        </p:nvCxnSpPr>
        <p:spPr>
          <a:xfrm>
            <a:off x="2568121" y="3891651"/>
            <a:ext cx="1299029" cy="1175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67150" y="4610107"/>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 few problems arising can happen and the system cannot cover all of the functions.</a:t>
            </a:r>
          </a:p>
        </p:txBody>
      </p:sp>
    </p:spTree>
    <p:extLst>
      <p:ext uri="{BB962C8B-B14F-4D97-AF65-F5344CB8AC3E}">
        <p14:creationId xmlns:p14="http://schemas.microsoft.com/office/powerpoint/2010/main" val="42216133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FUTURE PLAN</a:t>
            </a:r>
            <a:endParaRPr lang="en-US" sz="3600" b="1" dirty="0">
              <a:solidFill>
                <a:schemeClr val="bg1"/>
              </a:solidFill>
              <a:latin typeface="Cambria" panose="02040503050406030204" pitchFamily="18" charset="0"/>
            </a:endParaRPr>
          </a:p>
        </p:txBody>
      </p:sp>
      <p:sp>
        <p:nvSpPr>
          <p:cNvPr id="6" name="Rectangle 5"/>
          <p:cNvSpPr/>
          <p:nvPr/>
        </p:nvSpPr>
        <p:spPr>
          <a:xfrm>
            <a:off x="3547835" y="1417545"/>
            <a:ext cx="6771822" cy="1330178"/>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a:t>
            </a:r>
            <a:r>
              <a:rPr lang="en-US" sz="2400" dirty="0" smtClean="0">
                <a:latin typeface="Cambria" panose="02040503050406030204" pitchFamily="18" charset="0"/>
              </a:rPr>
              <a:t>ustomer </a:t>
            </a:r>
            <a:r>
              <a:rPr lang="en-US" sz="2400" dirty="0">
                <a:latin typeface="Cambria" panose="02040503050406030204" pitchFamily="18" charset="0"/>
              </a:rPr>
              <a:t>can use the electronic card or fingerprint to check the time they go into data </a:t>
            </a:r>
            <a:r>
              <a:rPr lang="en-US" sz="2400" dirty="0" smtClean="0">
                <a:latin typeface="Cambria" panose="02040503050406030204" pitchFamily="18" charset="0"/>
              </a:rPr>
              <a:t>center</a:t>
            </a:r>
            <a:endParaRPr lang="en-US" sz="2400" dirty="0">
              <a:latin typeface="Cambria" panose="02040503050406030204" pitchFamily="18" charset="0"/>
            </a:endParaRPr>
          </a:p>
        </p:txBody>
      </p:sp>
      <p:sp>
        <p:nvSpPr>
          <p:cNvPr id="7" name="Rectangle 6"/>
          <p:cNvSpPr/>
          <p:nvPr/>
        </p:nvSpPr>
        <p:spPr>
          <a:xfrm>
            <a:off x="3547835" y="3399971"/>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Improve performance</a:t>
            </a:r>
            <a:endParaRPr lang="en-US" sz="2400" dirty="0">
              <a:latin typeface="Cambria" panose="02040503050406030204" pitchFamily="18" charset="0"/>
            </a:endParaRPr>
          </a:p>
        </p:txBody>
      </p:sp>
      <p:sp>
        <p:nvSpPr>
          <p:cNvPr id="9" name="Rounded Rectangle 8"/>
          <p:cNvSpPr/>
          <p:nvPr/>
        </p:nvSpPr>
        <p:spPr>
          <a:xfrm>
            <a:off x="536120" y="3479799"/>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cxnSp>
        <p:nvCxnSpPr>
          <p:cNvPr id="10" name="Straight Arrow Connector 9"/>
          <p:cNvCxnSpPr>
            <a:stCxn id="9" idx="3"/>
            <a:endCxn id="6" idx="1"/>
          </p:cNvCxnSpPr>
          <p:nvPr/>
        </p:nvCxnSpPr>
        <p:spPr>
          <a:xfrm flipV="1">
            <a:off x="2263320" y="2082634"/>
            <a:ext cx="1284515" cy="1816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7" idx="1"/>
          </p:cNvCxnSpPr>
          <p:nvPr/>
        </p:nvCxnSpPr>
        <p:spPr>
          <a:xfrm>
            <a:off x="2263320" y="3898899"/>
            <a:ext cx="128451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547835" y="5050075"/>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Create more report for analysis</a:t>
            </a:r>
            <a:endParaRPr lang="en-US" sz="2400" dirty="0">
              <a:latin typeface="Cambria" panose="02040503050406030204" pitchFamily="18" charset="0"/>
            </a:endParaRPr>
          </a:p>
        </p:txBody>
      </p:sp>
      <p:cxnSp>
        <p:nvCxnSpPr>
          <p:cNvPr id="14" name="Straight Arrow Connector 13"/>
          <p:cNvCxnSpPr>
            <a:stCxn id="9" idx="3"/>
            <a:endCxn id="12" idx="1"/>
          </p:cNvCxnSpPr>
          <p:nvPr/>
        </p:nvCxnSpPr>
        <p:spPr>
          <a:xfrm>
            <a:off x="2263320" y="3898899"/>
            <a:ext cx="1284515" cy="1650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060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342" y="4386942"/>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342" y="1513113"/>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5" idx="3"/>
          </p:cNvCxnSpPr>
          <p:nvPr/>
        </p:nvCxnSpPr>
        <p:spPr>
          <a:xfrm flipV="1">
            <a:off x="1973943" y="2049644"/>
            <a:ext cx="5396251" cy="2227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70743" y="1649451"/>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272765" y="3375429"/>
            <a:ext cx="892835" cy="879608"/>
          </a:xfrm>
          <a:prstGeom prst="rect">
            <a:avLst/>
          </a:prstGeom>
        </p:spPr>
      </p:pic>
      <p:cxnSp>
        <p:nvCxnSpPr>
          <p:cNvPr id="11" name="Straight Arrow Connector 10"/>
          <p:cNvCxnSpPr/>
          <p:nvPr/>
        </p:nvCxnSpPr>
        <p:spPr>
          <a:xfrm flipV="1">
            <a:off x="2037443" y="2472107"/>
            <a:ext cx="5332751" cy="280474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19963581">
            <a:off x="2183832" y="3606214"/>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45335" y="3808077"/>
            <a:ext cx="560636" cy="560636"/>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086332" y="3663118"/>
            <a:ext cx="550681" cy="550681"/>
          </a:xfrm>
          <a:prstGeom prst="rect">
            <a:avLst/>
          </a:prstGeom>
        </p:spPr>
      </p:pic>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125337" y="4304412"/>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spTree>
    <p:extLst>
      <p:ext uri="{BB962C8B-B14F-4D97-AF65-F5344CB8AC3E}">
        <p14:creationId xmlns:p14="http://schemas.microsoft.com/office/powerpoint/2010/main" val="41272460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QUESTION &amp; ANSWER</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35765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090056"/>
            <a:ext cx="12192000" cy="2598057"/>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latin typeface="Cambria" panose="02040503050406030204" pitchFamily="18" charset="0"/>
              </a:rPr>
              <a:t>THANK YOU</a:t>
            </a:r>
            <a:endParaRPr lang="en-US" sz="9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9066847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1"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2800" dirty="0">
                <a:latin typeface="Cambria" panose="02040503050406030204" pitchFamily="18" charset="0"/>
              </a:rPr>
              <a:t>IP Addresses are in the same range when:</a:t>
            </a:r>
          </a:p>
          <a:p>
            <a:pPr marL="1444752" lvl="3" algn="l"/>
            <a:r>
              <a:rPr lang="en-US" sz="2600" dirty="0">
                <a:latin typeface="Cambria" panose="02040503050406030204" pitchFamily="18" charset="0"/>
              </a:rPr>
              <a:t>IP Address AND </a:t>
            </a:r>
            <a:r>
              <a:rPr lang="en-US" sz="2600" dirty="0" err="1">
                <a:latin typeface="Cambria" panose="02040503050406030204" pitchFamily="18" charset="0"/>
              </a:rPr>
              <a:t>Subnetmask</a:t>
            </a:r>
            <a:r>
              <a:rPr lang="en-US" sz="2600" dirty="0">
                <a:latin typeface="Cambria" panose="02040503050406030204" pitchFamily="18" charset="0"/>
              </a:rPr>
              <a:t> = </a:t>
            </a:r>
            <a:r>
              <a:rPr lang="en-US" sz="2600" dirty="0" err="1">
                <a:latin typeface="Cambria" panose="02040503050406030204" pitchFamily="18" charset="0"/>
              </a:rPr>
              <a:t>NetworkIP</a:t>
            </a:r>
            <a:endParaRPr lang="en-US" sz="2600" dirty="0">
              <a:latin typeface="Cambria" panose="02040503050406030204" pitchFamily="18" charset="0"/>
            </a:endParaRPr>
          </a:p>
          <a:p>
            <a:pPr algn="l"/>
            <a:r>
              <a:rPr lang="en-US" dirty="0">
                <a:latin typeface="Cambria" panose="02040503050406030204" pitchFamily="18" charset="0"/>
              </a:rPr>
              <a:t>Example: </a:t>
            </a:r>
          </a:p>
          <a:p>
            <a:pPr marL="1444625" lvl="3" indent="-1444625" algn="l"/>
            <a:r>
              <a:rPr lang="en-US" sz="3100" dirty="0">
                <a:latin typeface="Cambria" panose="02040503050406030204" pitchFamily="18" charset="0"/>
              </a:rPr>
              <a:t>With </a:t>
            </a:r>
            <a:r>
              <a:rPr lang="en-US" sz="3100" dirty="0" err="1">
                <a:latin typeface="Cambria" panose="02040503050406030204" pitchFamily="18" charset="0"/>
              </a:rPr>
              <a:t>netmask</a:t>
            </a:r>
            <a:r>
              <a:rPr lang="en-US" sz="3100" dirty="0">
                <a:latin typeface="Cambria" panose="02040503050406030204" pitchFamily="18" charset="0"/>
              </a:rPr>
              <a:t> 26, we have 4 ranges of IP:</a:t>
            </a:r>
          </a:p>
          <a:p>
            <a:pPr marL="1444752" lvl="3" algn="l"/>
            <a:r>
              <a:rPr lang="en-US" sz="3100" dirty="0">
                <a:latin typeface="Cambria" panose="02040503050406030204" pitchFamily="18" charset="0"/>
              </a:rPr>
              <a:t>Range 1: 120.70.85.0 -&gt; 120.70.85.63</a:t>
            </a:r>
          </a:p>
          <a:p>
            <a:pPr marL="1444752" lvl="3" algn="l"/>
            <a:r>
              <a:rPr lang="en-US" sz="3100" dirty="0">
                <a:latin typeface="Cambria" panose="02040503050406030204" pitchFamily="18" charset="0"/>
              </a:rPr>
              <a:t>Range 2: …………….. .64 -&gt;……………. .127</a:t>
            </a:r>
          </a:p>
          <a:p>
            <a:pPr marL="1444752" lvl="3" algn="l"/>
            <a:r>
              <a:rPr lang="en-US" sz="3100" dirty="0">
                <a:latin typeface="Cambria" panose="02040503050406030204" pitchFamily="18" charset="0"/>
              </a:rPr>
              <a:t>Range 3: …………….. .128 -&gt;………….. .191</a:t>
            </a:r>
          </a:p>
          <a:p>
            <a:pPr marL="1444752" lvl="3" algn="l"/>
            <a:r>
              <a:rPr lang="en-US" sz="3100" dirty="0">
                <a:latin typeface="Cambria" panose="02040503050406030204" pitchFamily="18" charset="0"/>
              </a:rPr>
              <a:t>Range 4: …………….. 192 -&gt; ………….. .255</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41866382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87183" y="1389040"/>
            <a:ext cx="9601200" cy="506891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3100" dirty="0">
                <a:latin typeface="Cambria" panose="02040503050406030204" pitchFamily="18" charset="0"/>
              </a:rPr>
              <a:t>4 </a:t>
            </a:r>
            <a:r>
              <a:rPr lang="en-US" sz="3100" dirty="0" err="1">
                <a:latin typeface="Cambria" panose="02040503050406030204" pitchFamily="18" charset="0"/>
              </a:rPr>
              <a:t>NetworkIP</a:t>
            </a:r>
            <a:r>
              <a:rPr lang="en-US" sz="3100" dirty="0">
                <a:latin typeface="Cambria" panose="02040503050406030204" pitchFamily="18" charset="0"/>
              </a:rPr>
              <a:t> are just different at last number: 0, 64, 128, 192</a:t>
            </a:r>
          </a:p>
          <a:p>
            <a:pPr marL="1444625" lvl="3" indent="-1444625" algn="l"/>
            <a:r>
              <a:rPr lang="en-US" sz="3100" dirty="0">
                <a:latin typeface="Cambria" panose="02040503050406030204" pitchFamily="18" charset="0"/>
              </a:rPr>
              <a:t>We can see:                  0 = 0*64</a:t>
            </a:r>
          </a:p>
          <a:p>
            <a:pPr marL="1444752" lvl="3" algn="l"/>
            <a:r>
              <a:rPr lang="en-US" sz="3100" dirty="0">
                <a:latin typeface="Cambria" panose="02040503050406030204" pitchFamily="18" charset="0"/>
              </a:rPr>
              <a:t>                      64 = 1*64</a:t>
            </a:r>
          </a:p>
          <a:p>
            <a:pPr marL="1444752" lvl="3" algn="l"/>
            <a:r>
              <a:rPr lang="en-US" sz="3100" dirty="0">
                <a:latin typeface="Cambria" panose="02040503050406030204" pitchFamily="18" charset="0"/>
              </a:rPr>
              <a:t>                    128 = 2*64</a:t>
            </a:r>
          </a:p>
          <a:p>
            <a:pPr marL="1444752" lvl="3" algn="l"/>
            <a:r>
              <a:rPr lang="en-US" sz="3100" dirty="0">
                <a:latin typeface="Cambria" panose="02040503050406030204" pitchFamily="18" charset="0"/>
              </a:rPr>
              <a:t>                    192 = 3*64</a:t>
            </a:r>
          </a:p>
          <a:p>
            <a:pPr lvl="3" algn="l">
              <a:buFont typeface="Symbol" panose="05050102010706020507" pitchFamily="18" charset="2"/>
              <a:buChar char="Þ"/>
            </a:pPr>
            <a:r>
              <a:rPr lang="en-US" sz="3100" dirty="0">
                <a:latin typeface="Cambria" panose="02040503050406030204" pitchFamily="18" charset="0"/>
              </a:rPr>
              <a:t>64 : base number of </a:t>
            </a:r>
            <a:r>
              <a:rPr lang="en-US" sz="3100" dirty="0" err="1">
                <a:latin typeface="Cambria" panose="02040503050406030204" pitchFamily="18" charset="0"/>
              </a:rPr>
              <a:t>NetworkIP</a:t>
            </a:r>
            <a:endParaRPr lang="en-US" sz="3100" dirty="0">
              <a:latin typeface="Cambria" panose="02040503050406030204" pitchFamily="18" charset="0"/>
            </a:endParaRPr>
          </a:p>
          <a:p>
            <a:pPr lvl="3" algn="l">
              <a:buFont typeface="Symbol" panose="05050102010706020507" pitchFamily="18" charset="2"/>
              <a:buChar char="Þ"/>
            </a:pPr>
            <a:r>
              <a:rPr lang="en-US" sz="3100" dirty="0">
                <a:latin typeface="Cambria" panose="02040503050406030204" pitchFamily="18" charset="0"/>
              </a:rPr>
              <a:t>0, 1, 2, 3: count = 4 = number of ranges</a:t>
            </a:r>
          </a:p>
          <a:p>
            <a:pPr marL="1444752" lvl="3" algn="l"/>
            <a:endParaRPr lang="en-US" sz="3100" dirty="0">
              <a:latin typeface="Cambria" panose="02040503050406030204" pitchFamily="18" charset="0"/>
            </a:endParaRPr>
          </a:p>
          <a:p>
            <a:pPr marL="0" lvl="3" algn="l"/>
            <a:r>
              <a:rPr lang="en-US" sz="3100" dirty="0">
                <a:solidFill>
                  <a:srgbClr val="FF0000"/>
                </a:solidFill>
                <a:latin typeface="Cambria" panose="02040503050406030204" pitchFamily="18" charset="0"/>
              </a:rPr>
              <a:t>=&gt; So, if we want to find out list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we must find the number of ranges and base number of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a:t>
            </a:r>
          </a:p>
          <a:p>
            <a:pPr algn="l"/>
            <a:endParaRPr lang="en-US"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1902155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428750"/>
            <a:ext cx="7243761" cy="5200650"/>
          </a:xfrm>
          <a:prstGeom prst="rect">
            <a:avLst/>
          </a:prstGeom>
        </p:spPr>
      </p:pic>
    </p:spTree>
    <p:extLst>
      <p:ext uri="{BB962C8B-B14F-4D97-AF65-F5344CB8AC3E}">
        <p14:creationId xmlns:p14="http://schemas.microsoft.com/office/powerpoint/2010/main" val="19183536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ASSIGNED SHIFT</a:t>
            </a:r>
            <a:endParaRPr lang="en-US" sz="3600" b="1" dirty="0">
              <a:solidFill>
                <a:schemeClr val="bg1"/>
              </a:solidFill>
              <a:latin typeface="Cambria" panose="02040503050406030204" pitchFamily="18"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088" y="1094704"/>
            <a:ext cx="3979489" cy="5763296"/>
          </a:xfrm>
          <a:prstGeom prst="rect">
            <a:avLst/>
          </a:prstGeom>
        </p:spPr>
      </p:pic>
    </p:spTree>
    <p:extLst>
      <p:ext uri="{BB962C8B-B14F-4D97-AF65-F5344CB8AC3E}">
        <p14:creationId xmlns:p14="http://schemas.microsoft.com/office/powerpoint/2010/main" val="39172745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ASSIGN LOCATION</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0286" y="1094704"/>
            <a:ext cx="2330396" cy="5763296"/>
          </a:xfrm>
          <a:prstGeom prst="rect">
            <a:avLst/>
          </a:prstGeom>
        </p:spPr>
      </p:pic>
    </p:spTree>
    <p:extLst>
      <p:ext uri="{BB962C8B-B14F-4D97-AF65-F5344CB8AC3E}">
        <p14:creationId xmlns:p14="http://schemas.microsoft.com/office/powerpoint/2010/main" val="2238356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REFERENCE</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0" y="1789090"/>
            <a:ext cx="11225165"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hlinkClick r:id="rId2"/>
              </a:rPr>
              <a:t>http://pasco.com.vn/giai-phap/he-thong-quan-ly-ha-tang-trung-tam-du-lieu-142</a:t>
            </a:r>
            <a:r>
              <a:rPr lang="en-US" sz="2800" dirty="0" smtClean="0">
                <a:latin typeface="Cambria" panose="02040503050406030204" pitchFamily="18" charset="0"/>
                <a:hlinkClick r:id="rId2"/>
              </a:rPr>
              <a:t>/</a:t>
            </a:r>
            <a:endParaRPr lang="en-US" sz="2800" dirty="0" smtClean="0">
              <a:latin typeface="Cambria" panose="02040503050406030204" pitchFamily="18" charset="0"/>
            </a:endParaRPr>
          </a:p>
          <a:p>
            <a:pPr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853304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9162" y="2481897"/>
            <a:ext cx="2438400" cy="2438400"/>
          </a:xfrm>
          <a:prstGeom prst="rect">
            <a:avLst/>
          </a:prstGeom>
        </p:spPr>
      </p:pic>
      <p:sp>
        <p:nvSpPr>
          <p:cNvPr id="8" name="Oval 7"/>
          <p:cNvSpPr/>
          <p:nvPr/>
        </p:nvSpPr>
        <p:spPr>
          <a:xfrm>
            <a:off x="7315200" y="1157516"/>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643837" y="2413896"/>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9643837" y="4294389"/>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3692979" y="1162054"/>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696687" y="2307782"/>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3692979" y="5754865"/>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Customer Management</a:t>
            </a:r>
          </a:p>
        </p:txBody>
      </p:sp>
      <p:sp>
        <p:nvSpPr>
          <p:cNvPr id="15" name="Oval 14"/>
          <p:cNvSpPr/>
          <p:nvPr/>
        </p:nvSpPr>
        <p:spPr>
          <a:xfrm>
            <a:off x="696687" y="4169140"/>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6945087" y="5754865"/>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Asset Management</a:t>
            </a:r>
          </a:p>
        </p:txBody>
      </p:sp>
      <p:cxnSp>
        <p:nvCxnSpPr>
          <p:cNvPr id="18" name="Straight Connector 17"/>
          <p:cNvCxnSpPr>
            <a:stCxn id="13" idx="6"/>
            <a:endCxn id="7" idx="1"/>
          </p:cNvCxnSpPr>
          <p:nvPr/>
        </p:nvCxnSpPr>
        <p:spPr>
          <a:xfrm>
            <a:off x="2873829" y="2772239"/>
            <a:ext cx="2395333" cy="928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4"/>
          </p:cNvCxnSpPr>
          <p:nvPr/>
        </p:nvCxnSpPr>
        <p:spPr>
          <a:xfrm>
            <a:off x="4781550" y="2090968"/>
            <a:ext cx="748393" cy="787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4"/>
          </p:cNvCxnSpPr>
          <p:nvPr/>
        </p:nvCxnSpPr>
        <p:spPr>
          <a:xfrm flipH="1">
            <a:off x="7503885" y="2086430"/>
            <a:ext cx="899886" cy="847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0" idx="2"/>
          </p:cNvCxnSpPr>
          <p:nvPr/>
        </p:nvCxnSpPr>
        <p:spPr>
          <a:xfrm flipH="1">
            <a:off x="7728428" y="2878353"/>
            <a:ext cx="1915409" cy="728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1" idx="2"/>
          </p:cNvCxnSpPr>
          <p:nvPr/>
        </p:nvCxnSpPr>
        <p:spPr>
          <a:xfrm flipH="1" flipV="1">
            <a:off x="7746786" y="4169140"/>
            <a:ext cx="1897051" cy="58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6" idx="0"/>
          </p:cNvCxnSpPr>
          <p:nvPr/>
        </p:nvCxnSpPr>
        <p:spPr>
          <a:xfrm flipH="1" flipV="1">
            <a:off x="7275055" y="4633597"/>
            <a:ext cx="758603" cy="1121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4" idx="0"/>
          </p:cNvCxnSpPr>
          <p:nvPr/>
        </p:nvCxnSpPr>
        <p:spPr>
          <a:xfrm flipV="1">
            <a:off x="4781550" y="4758846"/>
            <a:ext cx="893675" cy="996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5" idx="6"/>
          </p:cNvCxnSpPr>
          <p:nvPr/>
        </p:nvCxnSpPr>
        <p:spPr>
          <a:xfrm flipV="1">
            <a:off x="2873829" y="4165575"/>
            <a:ext cx="2493505" cy="4680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25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9162" y="2481897"/>
            <a:ext cx="2438400" cy="2438400"/>
          </a:xfrm>
          <a:prstGeom prst="rect">
            <a:avLst/>
          </a:prstGeom>
        </p:spPr>
      </p:pic>
      <p:sp>
        <p:nvSpPr>
          <p:cNvPr id="8" name="Oval 7"/>
          <p:cNvSpPr/>
          <p:nvPr/>
        </p:nvSpPr>
        <p:spPr>
          <a:xfrm>
            <a:off x="7315200" y="1157516"/>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643837" y="2413896"/>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9643837" y="4294389"/>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3692979" y="1162054"/>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696687" y="2307782"/>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3541690" y="5754865"/>
            <a:ext cx="2328431" cy="928914"/>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Customer Management</a:t>
            </a:r>
          </a:p>
        </p:txBody>
      </p:sp>
      <p:sp>
        <p:nvSpPr>
          <p:cNvPr id="15" name="Oval 14"/>
          <p:cNvSpPr/>
          <p:nvPr/>
        </p:nvSpPr>
        <p:spPr>
          <a:xfrm>
            <a:off x="696687" y="4169140"/>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6945087" y="5754865"/>
            <a:ext cx="2301944" cy="928914"/>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Asset Management</a:t>
            </a:r>
          </a:p>
        </p:txBody>
      </p:sp>
      <p:cxnSp>
        <p:nvCxnSpPr>
          <p:cNvPr id="18" name="Straight Connector 17"/>
          <p:cNvCxnSpPr>
            <a:stCxn id="13" idx="6"/>
            <a:endCxn id="7" idx="1"/>
          </p:cNvCxnSpPr>
          <p:nvPr/>
        </p:nvCxnSpPr>
        <p:spPr>
          <a:xfrm>
            <a:off x="2873829" y="2772239"/>
            <a:ext cx="2395333" cy="928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4"/>
          </p:cNvCxnSpPr>
          <p:nvPr/>
        </p:nvCxnSpPr>
        <p:spPr>
          <a:xfrm>
            <a:off x="4781550" y="2090968"/>
            <a:ext cx="748393" cy="787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4"/>
          </p:cNvCxnSpPr>
          <p:nvPr/>
        </p:nvCxnSpPr>
        <p:spPr>
          <a:xfrm flipH="1">
            <a:off x="7503885" y="2086430"/>
            <a:ext cx="899886" cy="847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0" idx="2"/>
          </p:cNvCxnSpPr>
          <p:nvPr/>
        </p:nvCxnSpPr>
        <p:spPr>
          <a:xfrm flipH="1">
            <a:off x="7728428" y="2878353"/>
            <a:ext cx="1915409" cy="728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1" idx="2"/>
          </p:cNvCxnSpPr>
          <p:nvPr/>
        </p:nvCxnSpPr>
        <p:spPr>
          <a:xfrm flipH="1" flipV="1">
            <a:off x="7746786" y="4169140"/>
            <a:ext cx="1897051" cy="58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6" idx="0"/>
          </p:cNvCxnSpPr>
          <p:nvPr/>
        </p:nvCxnSpPr>
        <p:spPr>
          <a:xfrm flipH="1" flipV="1">
            <a:off x="7275055" y="4633597"/>
            <a:ext cx="758603" cy="1121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4" idx="0"/>
          </p:cNvCxnSpPr>
          <p:nvPr/>
        </p:nvCxnSpPr>
        <p:spPr>
          <a:xfrm flipV="1">
            <a:off x="4781550" y="4758846"/>
            <a:ext cx="893675" cy="996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5" idx="6"/>
          </p:cNvCxnSpPr>
          <p:nvPr/>
        </p:nvCxnSpPr>
        <p:spPr>
          <a:xfrm flipV="1">
            <a:off x="2873829" y="4165575"/>
            <a:ext cx="2493505" cy="4680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777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5" name="Oval 4"/>
          <p:cNvSpPr/>
          <p:nvPr/>
        </p:nvSpPr>
        <p:spPr>
          <a:xfrm>
            <a:off x="1691368" y="1790700"/>
            <a:ext cx="8809263" cy="3969933"/>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rgbClr val="FF0000"/>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2277" y="2401138"/>
            <a:ext cx="2323710" cy="1493717"/>
          </a:xfrm>
          <a:prstGeom prst="rect">
            <a:avLst/>
          </a:prstGeom>
          <a:effectLst>
            <a:outerShdw blurRad="50800" dist="38100" dir="10800000" algn="r" rotWithShape="0">
              <a:prstClr val="black">
                <a:alpha val="40000"/>
              </a:prstClr>
            </a:outerShdw>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6985" y="2409394"/>
            <a:ext cx="1899822" cy="1493717"/>
          </a:xfrm>
          <a:prstGeom prst="rect">
            <a:avLst/>
          </a:prstGeom>
          <a:effectLst>
            <a:outerShdw blurRad="50800" dist="38100" dir="10800000" algn="r" rotWithShape="0">
              <a:prstClr val="black">
                <a:alpha val="40000"/>
              </a:prstClr>
            </a:outerShdw>
          </a:effectLst>
        </p:spPr>
      </p:pic>
      <p:sp>
        <p:nvSpPr>
          <p:cNvPr id="10" name="Rectangle 9"/>
          <p:cNvSpPr/>
          <p:nvPr/>
        </p:nvSpPr>
        <p:spPr>
          <a:xfrm>
            <a:off x="4887123" y="4281846"/>
            <a:ext cx="2689773" cy="617133"/>
          </a:xfrm>
          <a:prstGeom prst="rect">
            <a:avLst/>
          </a:prstGeom>
          <a:effectLst>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panose="02040503050406030204" pitchFamily="18" charset="0"/>
              </a:rPr>
              <a:t>IP Address</a:t>
            </a:r>
            <a:endPar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panose="02040503050406030204" pitchFamily="18" charset="0"/>
            </a:endParaRPr>
          </a:p>
        </p:txBody>
      </p:sp>
      <p:sp>
        <p:nvSpPr>
          <p:cNvPr id="11" name="Subtitle 1"/>
          <p:cNvSpPr>
            <a:spLocks noGrp="1"/>
          </p:cNvSpPr>
          <p:nvPr>
            <p:ph type="subTitle" idx="1"/>
          </p:nvPr>
        </p:nvSpPr>
        <p:spPr>
          <a:xfrm>
            <a:off x="4667429" y="5198614"/>
            <a:ext cx="3116396" cy="493712"/>
          </a:xfrm>
        </p:spPr>
        <p:txBody>
          <a:bodyPr/>
          <a:lstStyle/>
          <a:p>
            <a:r>
              <a:rPr lang="en-US" b="1" dirty="0" smtClean="0">
                <a:solidFill>
                  <a:srgbClr val="FF0000"/>
                </a:solidFill>
                <a:latin typeface="Cambria" panose="02040503050406030204" pitchFamily="18" charset="0"/>
              </a:rPr>
              <a:t>Asset Management</a:t>
            </a:r>
            <a:endParaRPr lang="en-US" b="1" dirty="0">
              <a:solidFill>
                <a:srgbClr val="FF0000"/>
              </a:solidFill>
              <a:latin typeface="Cambria" panose="02040503050406030204" pitchFamily="18" charset="0"/>
            </a:endParaRPr>
          </a:p>
        </p:txBody>
      </p:sp>
    </p:spTree>
    <p:extLst>
      <p:ext uri="{BB962C8B-B14F-4D97-AF65-F5344CB8AC3E}">
        <p14:creationId xmlns:p14="http://schemas.microsoft.com/office/powerpoint/2010/main" val="3904181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smtClean="0">
                <a:latin typeface="Cambria" panose="02040503050406030204" pitchFamily="18" charset="0"/>
              </a:rPr>
              <a:t>IMS</a:t>
            </a:r>
            <a:endParaRPr lang="en-US" sz="6600" b="1" dirty="0">
              <a:latin typeface="Cambria" panose="02040503050406030204" pitchFamily="18"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40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btitle 1"/>
          <p:cNvSpPr txBox="1">
            <a:spLocks/>
          </p:cNvSpPr>
          <p:nvPr/>
        </p:nvSpPr>
        <p:spPr>
          <a:xfrm>
            <a:off x="2848265" y="3216725"/>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13" name="Subtitle 1"/>
          <p:cNvSpPr txBox="1">
            <a:spLocks/>
          </p:cNvSpPr>
          <p:nvPr/>
        </p:nvSpPr>
        <p:spPr>
          <a:xfrm>
            <a:off x="7589101" y="4081911"/>
            <a:ext cx="1894782" cy="356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Response Request</a:t>
            </a:r>
            <a:endParaRPr lang="en-US" sz="1600" dirty="0">
              <a:latin typeface="Cambria" panose="02040503050406030204" pitchFamily="18" charset="0"/>
            </a:endParaRPr>
          </a:p>
        </p:txBody>
      </p:sp>
      <p:sp>
        <p:nvSpPr>
          <p:cNvPr id="16" name="Subtitle 1"/>
          <p:cNvSpPr txBox="1">
            <a:spLocks/>
          </p:cNvSpPr>
          <p:nvPr/>
        </p:nvSpPr>
        <p:spPr>
          <a:xfrm>
            <a:off x="7589101" y="3177316"/>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17" name="Subtitle 1"/>
          <p:cNvSpPr txBox="1">
            <a:spLocks/>
          </p:cNvSpPr>
          <p:nvPr/>
        </p:nvSpPr>
        <p:spPr>
          <a:xfrm>
            <a:off x="2734526" y="4036718"/>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3" name="Oval 2"/>
          <p:cNvSpPr/>
          <p:nvPr/>
        </p:nvSpPr>
        <p:spPr>
          <a:xfrm>
            <a:off x="3342607" y="260327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8204218" y="257175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p:cNvSpPr/>
          <p:nvPr/>
        </p:nvSpPr>
        <p:spPr>
          <a:xfrm>
            <a:off x="8263870"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3339057"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24454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950</TotalTime>
  <Words>3068</Words>
  <Application>Microsoft Office PowerPoint</Application>
  <PresentationFormat>Widescreen</PresentationFormat>
  <Paragraphs>485</Paragraphs>
  <Slides>47</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Cambria</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MAYTINH</dc:creator>
  <cp:lastModifiedBy>MAYTINH</cp:lastModifiedBy>
  <cp:revision>123</cp:revision>
  <dcterms:created xsi:type="dcterms:W3CDTF">2016-04-07T04:27:10Z</dcterms:created>
  <dcterms:modified xsi:type="dcterms:W3CDTF">2016-04-08T17:39:37Z</dcterms:modified>
</cp:coreProperties>
</file>