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91" r:id="rId22"/>
    <p:sldId id="392" r:id="rId23"/>
    <p:sldId id="350" r:id="rId24"/>
    <p:sldId id="369" r:id="rId25"/>
    <p:sldId id="346" r:id="rId26"/>
    <p:sldId id="352" r:id="rId27"/>
    <p:sldId id="353" r:id="rId28"/>
    <p:sldId id="354" r:id="rId29"/>
    <p:sldId id="347" r:id="rId30"/>
    <p:sldId id="348" r:id="rId31"/>
    <p:sldId id="349" r:id="rId32"/>
    <p:sldId id="355" r:id="rId33"/>
    <p:sldId id="361" r:id="rId34"/>
    <p:sldId id="372" r:id="rId35"/>
    <p:sldId id="373" r:id="rId36"/>
    <p:sldId id="271" r:id="rId37"/>
    <p:sldId id="360" r:id="rId38"/>
    <p:sldId id="272" r:id="rId39"/>
    <p:sldId id="387" r:id="rId40"/>
    <p:sldId id="388" r:id="rId41"/>
    <p:sldId id="275" r:id="rId42"/>
    <p:sldId id="276" r:id="rId43"/>
    <p:sldId id="375" r:id="rId44"/>
    <p:sldId id="363" r:id="rId45"/>
    <p:sldId id="376" r:id="rId46"/>
    <p:sldId id="264" r:id="rId47"/>
    <p:sldId id="298" r:id="rId48"/>
    <p:sldId id="297" r:id="rId49"/>
    <p:sldId id="296" r:id="rId50"/>
    <p:sldId id="299" r:id="rId51"/>
    <p:sldId id="282" r:id="rId52"/>
    <p:sldId id="300" r:id="rId53"/>
    <p:sldId id="283" r:id="rId54"/>
    <p:sldId id="305" r:id="rId55"/>
    <p:sldId id="325" r:id="rId56"/>
    <p:sldId id="316" r:id="rId57"/>
    <p:sldId id="326" r:id="rId58"/>
    <p:sldId id="327" r:id="rId59"/>
    <p:sldId id="318" r:id="rId60"/>
    <p:sldId id="307" r:id="rId61"/>
    <p:sldId id="328" r:id="rId62"/>
    <p:sldId id="329" r:id="rId63"/>
    <p:sldId id="319" r:id="rId64"/>
    <p:sldId id="320" r:id="rId65"/>
    <p:sldId id="308" r:id="rId66"/>
    <p:sldId id="309" r:id="rId67"/>
    <p:sldId id="310" r:id="rId68"/>
    <p:sldId id="311" r:id="rId69"/>
    <p:sldId id="330" r:id="rId70"/>
    <p:sldId id="331" r:id="rId71"/>
    <p:sldId id="322" r:id="rId72"/>
    <p:sldId id="332" r:id="rId73"/>
    <p:sldId id="323" r:id="rId74"/>
    <p:sldId id="313" r:id="rId75"/>
    <p:sldId id="385" r:id="rId76"/>
    <p:sldId id="314" r:id="rId77"/>
    <p:sldId id="315" r:id="rId78"/>
    <p:sldId id="303" r:id="rId79"/>
    <p:sldId id="286" r:id="rId80"/>
    <p:sldId id="292" r:id="rId81"/>
    <p:sldId id="287" r:id="rId82"/>
    <p:sldId id="288" r:id="rId83"/>
    <p:sldId id="289" r:id="rId84"/>
    <p:sldId id="389" r:id="rId85"/>
    <p:sldId id="390" r:id="rId86"/>
    <p:sldId id="321" r:id="rId87"/>
    <p:sldId id="381" r:id="rId88"/>
    <p:sldId id="382" r:id="rId89"/>
    <p:sldId id="383" r:id="rId90"/>
    <p:sldId id="384"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86D9EA"/>
    <a:srgbClr val="02BFEC"/>
    <a:srgbClr val="39D8FD"/>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4" autoAdjust="0"/>
    <p:restoredTop sz="68240" autoAdjust="0"/>
  </p:normalViewPr>
  <p:slideViewPr>
    <p:cSldViewPr snapToGrid="0">
      <p:cViewPr varScale="1">
        <p:scale>
          <a:sx n="47" d="100"/>
          <a:sy n="47" d="100"/>
        </p:scale>
        <p:origin x="16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23-Apr-16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Hiện</a:t>
            </a:r>
            <a:r>
              <a:rPr lang="en-US" baseline="0" dirty="0" smtClean="0"/>
              <a:t> </a:t>
            </a:r>
            <a:r>
              <a:rPr lang="en-US" baseline="0" dirty="0" err="1" smtClean="0"/>
              <a:t>tại</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129000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thì</a:t>
            </a:r>
            <a:r>
              <a:rPr lang="en-US" baseline="0" dirty="0" smtClean="0"/>
              <a:t> datacenter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nguyên</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chia </a:t>
            </a:r>
            <a:r>
              <a:rPr lang="en-US" baseline="0" dirty="0" err="1" smtClean="0"/>
              <a:t>nhỏ</a:t>
            </a:r>
            <a:r>
              <a:rPr lang="en-US" baseline="0" dirty="0" smtClean="0"/>
              <a:t> </a:t>
            </a:r>
            <a:r>
              <a:rPr lang="en-US" baseline="0" dirty="0" err="1" smtClean="0"/>
              <a:t>nó</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vùng</a:t>
            </a:r>
            <a:r>
              <a:rPr lang="en-US" baseline="0" dirty="0" smtClean="0"/>
              <a:t> con </a:t>
            </a:r>
            <a:r>
              <a:rPr lang="en-US" baseline="0" dirty="0" err="1" smtClean="0"/>
              <a:t>để</a:t>
            </a:r>
            <a:r>
              <a:rPr lang="en-US" baseline="0" dirty="0" smtClean="0"/>
              <a:t> </a:t>
            </a:r>
            <a:r>
              <a:rPr lang="en-US" baseline="0" dirty="0" err="1" smtClean="0"/>
              <a:t>tiện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lí</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93459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smtClean="0"/>
              <a:t>Datacenter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vùng</a:t>
            </a:r>
            <a:r>
              <a:rPr lang="en-US" baseline="0" dirty="0" smtClean="0"/>
              <a:t> IP 120.72.85.0/24</a:t>
            </a:r>
          </a:p>
          <a:p>
            <a:pPr marL="0" indent="0">
              <a:buNone/>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datacenter </a:t>
            </a:r>
            <a:r>
              <a:rPr lang="en-US" baseline="0" dirty="0" err="1" smtClean="0"/>
              <a:t>muốn</a:t>
            </a:r>
            <a:r>
              <a:rPr lang="en-US" baseline="0" dirty="0" smtClean="0"/>
              <a:t> chia </a:t>
            </a:r>
            <a:r>
              <a:rPr lang="en-US" baseline="0" dirty="0" err="1" smtClean="0"/>
              <a:t>nhỏ</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nhiều</a:t>
            </a:r>
            <a:r>
              <a:rPr lang="en-US" baseline="0" dirty="0" smtClean="0"/>
              <a:t> </a:t>
            </a:r>
            <a:r>
              <a:rPr lang="en-US" baseline="0" dirty="0" err="1" smtClean="0"/>
              <a:t>vùng</a:t>
            </a:r>
            <a:r>
              <a:rPr lang="en-US" baseline="0" dirty="0" smtClean="0"/>
              <a:t> con </a:t>
            </a:r>
            <a:r>
              <a:rPr lang="en-US" baseline="0" dirty="0" err="1" smtClean="0"/>
              <a:t>nên</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a:t>
            </a:r>
            <a:r>
              <a:rPr lang="en-US" baseline="0" dirty="0" err="1" smtClean="0"/>
              <a:t>netmask</a:t>
            </a:r>
            <a:r>
              <a:rPr lang="en-US" baseline="0" dirty="0" smtClean="0"/>
              <a:t> </a:t>
            </a:r>
            <a:r>
              <a:rPr lang="en-US" baseline="0" dirty="0" err="1" smtClean="0"/>
              <a:t>từ</a:t>
            </a:r>
            <a:r>
              <a:rPr lang="en-US" baseline="0" dirty="0" smtClean="0"/>
              <a:t> 24 </a:t>
            </a:r>
            <a:r>
              <a:rPr lang="en-US" baseline="0" dirty="0" err="1" smtClean="0"/>
              <a:t>thành</a:t>
            </a:r>
            <a:r>
              <a:rPr lang="en-US" baseline="0" dirty="0" smtClean="0"/>
              <a:t> 26</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Subnetmask</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con, </a:t>
            </a:r>
            <a:r>
              <a:rPr lang="en-US" baseline="0" dirty="0" err="1" smtClean="0"/>
              <a:t>mỗi</a:t>
            </a:r>
            <a:r>
              <a:rPr lang="en-US" baseline="0" dirty="0" smtClean="0"/>
              <a:t> </a:t>
            </a:r>
            <a:r>
              <a:rPr lang="en-US" baseline="0" dirty="0" err="1" smtClean="0"/>
              <a:t>vùng</a:t>
            </a:r>
            <a:r>
              <a:rPr lang="en-US" baseline="0" dirty="0" smtClean="0"/>
              <a:t> con </a:t>
            </a:r>
            <a:r>
              <a:rPr lang="en-US" baseline="0" dirty="0" err="1" smtClean="0"/>
              <a:t>có</a:t>
            </a:r>
            <a:r>
              <a:rPr lang="en-US" baseline="0" dirty="0" smtClean="0"/>
              <a:t> 64 IPs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r>
              <a:rPr lang="en-US" baseline="0" dirty="0" smtClean="0">
                <a:sym typeface="Wingdings" panose="05000000000000000000" pitchFamily="2" charset="2"/>
              </a:rPr>
              <a:t> Scheduler sẽ tự kiểm tra hằng ngày, và tự động generate bảng phân công ca trực mỗi tháng</a:t>
            </a:r>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a:p>
            <a:endParaRPr lang="en-US" baseline="0" dirty="0" smtClean="0"/>
          </a:p>
          <a:p>
            <a:r>
              <a:rPr lang="vi-VN" baseline="0" dirty="0" smtClean="0"/>
              <a:t>Bổ sung thêm slide bảng assignshift</a:t>
            </a:r>
          </a:p>
          <a:p>
            <a:r>
              <a:rPr lang="vi-VN" baseline="0" dirty="0" smtClean="0"/>
              <a:t>Chú ý thuyết trình</a:t>
            </a:r>
          </a:p>
          <a:p>
            <a:r>
              <a:rPr lang="vi-VN" baseline="0" dirty="0" smtClean="0"/>
              <a:t>nhớ demo schedule</a:t>
            </a:r>
          </a:p>
          <a:p>
            <a:r>
              <a:rPr lang="vi-VN" baseline="0" dirty="0" smtClean="0"/>
              <a:t>sau khi hết request add server</a:t>
            </a:r>
          </a:p>
          <a:p>
            <a:r>
              <a:rPr lang="vi-VN" baseline="0" dirty="0" smtClean="0"/>
              <a:t>--&gt; qua trang khách hàng xem trạng thái done của request. Đồng thời cho thấy được, khách hàng có thể xem lại những request họ đã gửi ở request history</a:t>
            </a:r>
          </a:p>
          <a:p>
            <a:r>
              <a:rPr lang="vi-VN" baseline="0" dirty="0" smtClean="0"/>
              <a:t>Khách hàng cũng có thể kiểm tra tình hình request của mình ở trang list servers</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74</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75</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76</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77</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88</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89</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90</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23-Apr-16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23-Apr-16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23-Apr-16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23-Apr-16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23-Apr-16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23-Apr-16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23-Apr-16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23-Apr-16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3.png"/><Relationship Id="rId9"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jpe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1.png"/><Relationship Id="rId4" Type="http://schemas.openxmlformats.org/officeDocument/2006/relationships/image" Target="../media/image40.jpe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41.png"/><Relationship Id="rId4" Type="http://schemas.openxmlformats.org/officeDocument/2006/relationships/image" Target="../media/image40.jpeg"/></Relationships>
</file>

<file path=ppt/slides/_rels/slide51.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0.jpeg"/><Relationship Id="rId4" Type="http://schemas.openxmlformats.org/officeDocument/2006/relationships/image" Target="../media/image41.png"/><Relationship Id="rId9" Type="http://schemas.openxmlformats.org/officeDocument/2006/relationships/image" Target="../media/image42.png"/></Relationships>
</file>

<file path=ppt/slides/_rels/slide5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9.png"/><Relationship Id="rId7" Type="http://schemas.openxmlformats.org/officeDocument/2006/relationships/image" Target="../media/image44.png"/><Relationship Id="rId12"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43.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9.png"/><Relationship Id="rId7"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9.png"/><Relationship Id="rId12"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8.png"/></Relationships>
</file>

<file path=ppt/slides/_rels/slide5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25.png"/><Relationship Id="rId3" Type="http://schemas.openxmlformats.org/officeDocument/2006/relationships/image" Target="../media/image51.png"/><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0.jpeg"/><Relationship Id="rId11" Type="http://schemas.openxmlformats.org/officeDocument/2006/relationships/image" Target="../media/image55.png"/><Relationship Id="rId5" Type="http://schemas.openxmlformats.org/officeDocument/2006/relationships/image" Target="../media/image41.png"/><Relationship Id="rId15" Type="http://schemas.openxmlformats.org/officeDocument/2006/relationships/image" Target="../media/image24.png"/><Relationship Id="rId10" Type="http://schemas.openxmlformats.org/officeDocument/2006/relationships/image" Target="../media/image54.png"/><Relationship Id="rId4" Type="http://schemas.openxmlformats.org/officeDocument/2006/relationships/image" Target="../media/image29.png"/><Relationship Id="rId9" Type="http://schemas.openxmlformats.org/officeDocument/2006/relationships/image" Target="../media/image53.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40.jpeg"/><Relationship Id="rId10" Type="http://schemas.openxmlformats.org/officeDocument/2006/relationships/image" Target="../media/image24.png"/><Relationship Id="rId4" Type="http://schemas.openxmlformats.org/officeDocument/2006/relationships/image" Target="../media/image41.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9.png"/><Relationship Id="rId7"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4.png"/><Relationship Id="rId5" Type="http://schemas.openxmlformats.org/officeDocument/2006/relationships/image" Target="../media/image40.jpeg"/><Relationship Id="rId10" Type="http://schemas.openxmlformats.org/officeDocument/2006/relationships/image" Target="../media/image23.png"/><Relationship Id="rId4" Type="http://schemas.openxmlformats.org/officeDocument/2006/relationships/image" Target="../media/image41.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8.png"/><Relationship Id="rId12"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25.png"/><Relationship Id="rId5" Type="http://schemas.openxmlformats.org/officeDocument/2006/relationships/image" Target="../media/image40.jpeg"/><Relationship Id="rId10" Type="http://schemas.openxmlformats.org/officeDocument/2006/relationships/image" Target="../media/image61.png"/><Relationship Id="rId4" Type="http://schemas.openxmlformats.org/officeDocument/2006/relationships/image" Target="../media/image41.png"/><Relationship Id="rId9" Type="http://schemas.openxmlformats.org/officeDocument/2006/relationships/image" Target="../media/image60.png"/></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40.jpeg"/></Relationships>
</file>

<file path=ppt/slides/_rels/slide6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41.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70.png"/><Relationship Id="rId4" Type="http://schemas.openxmlformats.org/officeDocument/2006/relationships/image" Target="../media/image40.jpeg"/><Relationship Id="rId9" Type="http://schemas.openxmlformats.org/officeDocument/2006/relationships/image" Target="../media/image6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0.jpeg"/><Relationship Id="rId7"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7062" y="1889759"/>
            <a:ext cx="3504726" cy="2628545"/>
          </a:xfrm>
          <a:prstGeom prst="rect">
            <a:avLst/>
          </a:prstGeom>
        </p:spPr>
      </p:pic>
      <p:sp>
        <p:nvSpPr>
          <p:cNvPr id="6" name="Right Arrow 5"/>
          <p:cNvSpPr/>
          <p:nvPr/>
        </p:nvSpPr>
        <p:spPr>
          <a:xfrm>
            <a:off x="4947920" y="3210559"/>
            <a:ext cx="2032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6748" y="2809257"/>
            <a:ext cx="1950720" cy="523220"/>
          </a:xfrm>
          <a:prstGeom prst="rect">
            <a:avLst/>
          </a:prstGeom>
          <a:noFill/>
        </p:spPr>
        <p:txBody>
          <a:bodyPr wrap="square" rtlCol="0">
            <a:spAutoFit/>
          </a:bodyPr>
          <a:lstStyle/>
          <a:p>
            <a:pPr algn="ctr"/>
            <a:r>
              <a:rPr lang="en-US" sz="2800" dirty="0" smtClean="0"/>
              <a:t>Buy</a:t>
            </a:r>
            <a:endParaRPr lang="en-US" sz="2800" dirty="0"/>
          </a:p>
        </p:txBody>
      </p:sp>
      <p:sp>
        <p:nvSpPr>
          <p:cNvPr id="9" name="Oval 8"/>
          <p:cNvSpPr/>
          <p:nvPr/>
        </p:nvSpPr>
        <p:spPr>
          <a:xfrm>
            <a:off x="7356052" y="2672397"/>
            <a:ext cx="3951924" cy="155416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7" name="TextBox 26"/>
          <p:cNvSpPr txBox="1"/>
          <p:nvPr/>
        </p:nvSpPr>
        <p:spPr>
          <a:xfrm>
            <a:off x="1209513" y="4557524"/>
            <a:ext cx="3006513" cy="584775"/>
          </a:xfrm>
          <a:prstGeom prst="rect">
            <a:avLst/>
          </a:prstGeom>
          <a:noFill/>
        </p:spPr>
        <p:txBody>
          <a:bodyPr wrap="square" rtlCol="0">
            <a:spAutoFit/>
          </a:bodyPr>
          <a:lstStyle/>
          <a:p>
            <a:pPr algn="ctr"/>
            <a:r>
              <a:rPr lang="en-US" sz="3200" dirty="0" smtClean="0">
                <a:solidFill>
                  <a:srgbClr val="FF0000"/>
                </a:solidFill>
              </a:rPr>
              <a:t>Datacenter</a:t>
            </a:r>
            <a:endParaRPr lang="en-US" sz="3200" dirty="0">
              <a:solidFill>
                <a:srgbClr val="FF0000"/>
              </a:solidFill>
            </a:endParaRPr>
          </a:p>
        </p:txBody>
      </p:sp>
      <p:sp>
        <p:nvSpPr>
          <p:cNvPr id="29" name="Pentagon 28"/>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05989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40960" y="1748744"/>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5" name="Oval 4"/>
          <p:cNvSpPr/>
          <p:nvPr/>
        </p:nvSpPr>
        <p:spPr>
          <a:xfrm>
            <a:off x="9763868" y="1601308"/>
            <a:ext cx="2011680" cy="61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sp>
        <p:nvSpPr>
          <p:cNvPr id="6" name="Oval 5"/>
          <p:cNvSpPr/>
          <p:nvPr/>
        </p:nvSpPr>
        <p:spPr>
          <a:xfrm>
            <a:off x="9763868" y="2939689"/>
            <a:ext cx="2011680" cy="69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sp>
        <p:nvSpPr>
          <p:cNvPr id="7" name="Oval 6"/>
          <p:cNvSpPr/>
          <p:nvPr/>
        </p:nvSpPr>
        <p:spPr>
          <a:xfrm>
            <a:off x="8565092" y="4109178"/>
            <a:ext cx="2011680" cy="645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sp>
        <p:nvSpPr>
          <p:cNvPr id="8" name="Oval 7"/>
          <p:cNvSpPr/>
          <p:nvPr/>
        </p:nvSpPr>
        <p:spPr>
          <a:xfrm>
            <a:off x="8565092" y="533869"/>
            <a:ext cx="2011680" cy="57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t>SubRange</a:t>
            </a:r>
            <a:endParaRPr lang="en-US" sz="2000" b="1" dirty="0"/>
          </a:p>
        </p:txBody>
      </p:sp>
      <p:cxnSp>
        <p:nvCxnSpPr>
          <p:cNvPr id="9" name="Straight Arrow Connector 8"/>
          <p:cNvCxnSpPr>
            <a:stCxn id="4" idx="6"/>
            <a:endCxn id="8" idx="4"/>
          </p:cNvCxnSpPr>
          <p:nvPr/>
        </p:nvCxnSpPr>
        <p:spPr>
          <a:xfrm flipV="1">
            <a:off x="8615680" y="1112517"/>
            <a:ext cx="955252" cy="135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6"/>
            <a:endCxn id="5" idx="2"/>
          </p:cNvCxnSpPr>
          <p:nvPr/>
        </p:nvCxnSpPr>
        <p:spPr>
          <a:xfrm flipV="1">
            <a:off x="8615680" y="1908969"/>
            <a:ext cx="1148188" cy="560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6" idx="2"/>
          </p:cNvCxnSpPr>
          <p:nvPr/>
        </p:nvCxnSpPr>
        <p:spPr>
          <a:xfrm>
            <a:off x="8615680" y="2469492"/>
            <a:ext cx="1148188" cy="819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0"/>
          </p:cNvCxnSpPr>
          <p:nvPr/>
        </p:nvCxnSpPr>
        <p:spPr>
          <a:xfrm>
            <a:off x="8615680" y="2469492"/>
            <a:ext cx="955252" cy="163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15" name="Straight Connector 14"/>
          <p:cNvCxnSpPr/>
          <p:nvPr/>
        </p:nvCxnSpPr>
        <p:spPr>
          <a:xfrm>
            <a:off x="4709264" y="908472"/>
            <a:ext cx="20320" cy="38464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0988" y="1748743"/>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 name="Rectangle 1"/>
          <p:cNvSpPr/>
          <p:nvPr/>
        </p:nvSpPr>
        <p:spPr>
          <a:xfrm>
            <a:off x="1219200" y="5477939"/>
            <a:ext cx="10017760" cy="859566"/>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IP Address </a:t>
            </a:r>
            <a:r>
              <a:rPr lang="en-US" sz="3600" b="1" dirty="0" smtClean="0"/>
              <a:t>AND</a:t>
            </a:r>
            <a:r>
              <a:rPr lang="en-US" sz="3600" dirty="0" smtClean="0"/>
              <a:t> </a:t>
            </a:r>
            <a:r>
              <a:rPr lang="en-US" sz="3600" dirty="0" err="1" smtClean="0"/>
              <a:t>Subnetmask</a:t>
            </a:r>
            <a:r>
              <a:rPr lang="en-US" sz="3600" dirty="0" smtClean="0"/>
              <a:t> </a:t>
            </a:r>
            <a:r>
              <a:rPr lang="en-US" sz="3600" b="1" dirty="0" smtClean="0"/>
              <a:t>=</a:t>
            </a:r>
            <a:r>
              <a:rPr lang="en-US" sz="3600" dirty="0" smtClean="0"/>
              <a:t> Network IP</a:t>
            </a:r>
            <a:endParaRPr lang="en-US" sz="3600" dirty="0"/>
          </a:p>
        </p:txBody>
      </p:sp>
    </p:spTree>
    <p:extLst>
      <p:ext uri="{BB962C8B-B14F-4D97-AF65-F5344CB8AC3E}">
        <p14:creationId xmlns:p14="http://schemas.microsoft.com/office/powerpoint/2010/main" val="549023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Example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320800"/>
            <a:ext cx="10506269" cy="5079999"/>
          </a:xfrm>
        </p:spPr>
        <p:txBody>
          <a:bodyPr>
            <a:normAutofit/>
          </a:bodyPr>
          <a:lstStyle/>
          <a:p>
            <a:pPr algn="l"/>
            <a:r>
              <a:rPr lang="en-US" sz="3500" dirty="0" smtClean="0">
                <a:latin typeface="Cambria" panose="02040503050406030204" pitchFamily="18" charset="0"/>
              </a:rPr>
              <a:t>	 	Datacenter buy: 120.72.85.0/24</a:t>
            </a:r>
          </a:p>
          <a:p>
            <a:pPr algn="l"/>
            <a:r>
              <a:rPr lang="en-US" sz="3500" dirty="0">
                <a:latin typeface="Cambria" panose="02040503050406030204" pitchFamily="18" charset="0"/>
              </a:rPr>
              <a:t>	</a:t>
            </a:r>
            <a:r>
              <a:rPr lang="en-US" sz="3500" dirty="0" smtClean="0">
                <a:latin typeface="Cambria" panose="02040503050406030204" pitchFamily="18" charset="0"/>
              </a:rPr>
              <a:t> 	</a:t>
            </a:r>
            <a:r>
              <a:rPr lang="en-US" sz="3500" dirty="0" err="1" smtClean="0">
                <a:latin typeface="Cambria" panose="02040503050406030204" pitchFamily="18" charset="0"/>
              </a:rPr>
              <a:t>Netmask</a:t>
            </a:r>
            <a:r>
              <a:rPr lang="en-US" sz="3500" dirty="0" smtClean="0">
                <a:latin typeface="Cambria" panose="02040503050406030204" pitchFamily="18" charset="0"/>
              </a:rPr>
              <a:t> 24 </a:t>
            </a:r>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Netmask</a:t>
            </a:r>
            <a:r>
              <a:rPr lang="en-US" sz="3500" dirty="0" smtClean="0">
                <a:latin typeface="Cambria" panose="02040503050406030204" pitchFamily="18" charset="0"/>
                <a:sym typeface="Wingdings" panose="05000000000000000000" pitchFamily="2" charset="2"/>
              </a:rPr>
              <a:t> 26</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a:t>
            </a:r>
            <a:r>
              <a:rPr lang="en-US" sz="3500" dirty="0" err="1" smtClean="0">
                <a:latin typeface="Cambria" panose="02040503050406030204" pitchFamily="18" charset="0"/>
              </a:rPr>
              <a:t>etmask</a:t>
            </a:r>
            <a:r>
              <a:rPr lang="en-US" sz="3500" dirty="0" smtClean="0">
                <a:latin typeface="Cambria" panose="02040503050406030204" pitchFamily="18" charset="0"/>
              </a:rPr>
              <a:t> 26:</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S</a:t>
            </a:r>
            <a:r>
              <a:rPr lang="en-US" sz="3500" dirty="0" err="1" smtClean="0">
                <a:latin typeface="Cambria" panose="02040503050406030204" pitchFamily="18" charset="0"/>
              </a:rPr>
              <a:t>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smtClean="0">
                <a:latin typeface="Cambria" panose="02040503050406030204" pitchFamily="18" charset="0"/>
              </a:rPr>
              <a:t>Have </a:t>
            </a:r>
            <a:r>
              <a:rPr lang="en-US" sz="3500" dirty="0">
                <a:solidFill>
                  <a:srgbClr val="FF0000"/>
                </a:solidFill>
                <a:latin typeface="Cambria" panose="02040503050406030204" pitchFamily="18" charset="0"/>
              </a:rPr>
              <a:t>4 </a:t>
            </a:r>
            <a:r>
              <a:rPr lang="en-US" sz="3500" dirty="0" err="1" smtClean="0">
                <a:solidFill>
                  <a:srgbClr val="FF0000"/>
                </a:solidFill>
                <a:latin typeface="Cambria" panose="02040503050406030204" pitchFamily="18" charset="0"/>
              </a:rPr>
              <a:t>SubRanges</a:t>
            </a:r>
            <a:r>
              <a:rPr lang="en-US" sz="3500" dirty="0" smtClean="0">
                <a:solidFill>
                  <a:srgbClr val="FF0000"/>
                </a:solidFill>
                <a:latin typeface="Cambria" panose="02040503050406030204" pitchFamily="18" charset="0"/>
              </a:rPr>
              <a:t> </a:t>
            </a:r>
            <a:r>
              <a:rPr lang="en-US" sz="3500" dirty="0">
                <a:latin typeface="Cambria" panose="02040503050406030204" pitchFamily="18" charset="0"/>
              </a:rPr>
              <a:t>of IP:</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2: …………….. .64 -&gt;……………. .127</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3: …………….. .128 -&gt;………….. .191</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5914347"/>
              </p:ext>
            </p:extLst>
          </p:nvPr>
        </p:nvGraphicFramePr>
        <p:xfrm>
          <a:off x="61291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766100"/>
              </p:ext>
            </p:extLst>
          </p:nvPr>
        </p:nvGraphicFramePr>
        <p:xfrm>
          <a:off x="6155300" y="2539763"/>
          <a:ext cx="5524890" cy="2648056"/>
        </p:xfrm>
        <a:graphic>
          <a:graphicData uri="http://schemas.openxmlformats.org/drawingml/2006/table">
            <a:tbl>
              <a:tblPr firstRow="1" bandRow="1">
                <a:tableStyleId>{5C22544A-7EE6-4342-B048-85BDC9FD1C3A}</a:tableStyleId>
              </a:tblPr>
              <a:tblGrid>
                <a:gridCol w="5524890">
                  <a:extLst>
                    <a:ext uri="{9D8B030D-6E8A-4147-A177-3AD203B41FA5}">
                      <a16:colId xmlns="" xmlns:a16="http://schemas.microsoft.com/office/drawing/2014/main" val="20000"/>
                    </a:ext>
                  </a:extLst>
                </a:gridCol>
              </a:tblGrid>
              <a:tr h="518206">
                <a:tc>
                  <a:txBody>
                    <a:bodyPr/>
                    <a:lstStyle/>
                    <a:p>
                      <a:pPr algn="ctr"/>
                      <a:r>
                        <a:rPr lang="en-US" sz="2400" dirty="0" smtClean="0">
                          <a:latin typeface="Cambria" panose="02040503050406030204" pitchFamily="18" charset="0"/>
                        </a:rPr>
                        <a:t>System generate</a:t>
                      </a:r>
                      <a:r>
                        <a:rPr lang="en-US" sz="2400" baseline="0" dirty="0" smtClean="0">
                          <a:latin typeface="Cambria" panose="02040503050406030204" pitchFamily="18" charset="0"/>
                        </a:rPr>
                        <a:t> IP Range</a:t>
                      </a:r>
                      <a:endParaRPr lang="en-US" sz="2400" dirty="0">
                        <a:latin typeface="Cambria" panose="02040503050406030204" pitchFamily="18" charset="0"/>
                      </a:endParaRPr>
                    </a:p>
                  </a:txBody>
                  <a:tcPr/>
                </a:tc>
                <a:extLst>
                  <a:ext uri="{0D108BD9-81ED-4DB2-BD59-A6C34878D82A}">
                    <a16:rowId xmlns=""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 xmlns:a16="http://schemas.microsoft.com/office/drawing/2014/main" val="10001"/>
                  </a:ext>
                </a:extLst>
              </a:tr>
              <a:tr h="522820">
                <a:tc>
                  <a:txBody>
                    <a:bodyPr/>
                    <a:lstStyle/>
                    <a:p>
                      <a:pPr algn="ctr"/>
                      <a:r>
                        <a:rPr lang="en-US" sz="2800" dirty="0" smtClean="0">
                          <a:latin typeface="Cambria" panose="02040503050406030204" pitchFamily="18" charset="0"/>
                        </a:rPr>
                        <a:t>120.72.85.64</a:t>
                      </a:r>
                      <a:r>
                        <a:rPr lang="en-US" sz="2800" baseline="0" dirty="0" smtClean="0">
                          <a:latin typeface="Cambria" panose="02040503050406030204" pitchFamily="18" charset="0"/>
                        </a:rPr>
                        <a:t> =&gt; 120.72.85.127</a:t>
                      </a:r>
                      <a:endParaRPr lang="en-US" sz="2800" dirty="0">
                        <a:latin typeface="Cambria" panose="02040503050406030204" pitchFamily="18" charset="0"/>
                      </a:endParaRPr>
                    </a:p>
                  </a:txBody>
                  <a:tcPr/>
                </a:tc>
                <a:extLst>
                  <a:ext uri="{0D108BD9-81ED-4DB2-BD59-A6C34878D82A}">
                    <a16:rowId xmlns="" xmlns:a16="http://schemas.microsoft.com/office/drawing/2014/main" val="10002"/>
                  </a:ext>
                </a:extLst>
              </a:tr>
              <a:tr h="522820">
                <a:tc>
                  <a:txBody>
                    <a:bodyPr/>
                    <a:lstStyle/>
                    <a:p>
                      <a:pPr algn="ctr"/>
                      <a:r>
                        <a:rPr lang="en-US" sz="2800" dirty="0" smtClean="0">
                          <a:latin typeface="Cambria" panose="02040503050406030204" pitchFamily="18" charset="0"/>
                        </a:rPr>
                        <a:t>120.72.85.128</a:t>
                      </a:r>
                      <a:r>
                        <a:rPr lang="en-US" sz="2800" baseline="0" dirty="0" smtClean="0">
                          <a:latin typeface="Cambria" panose="02040503050406030204" pitchFamily="18" charset="0"/>
                        </a:rPr>
                        <a:t> =&gt; 120.72.85.191</a:t>
                      </a:r>
                      <a:endParaRPr lang="en-US" sz="2800" dirty="0">
                        <a:latin typeface="Cambria" panose="02040503050406030204" pitchFamily="18" charset="0"/>
                      </a:endParaRPr>
                    </a:p>
                  </a:txBody>
                  <a:tcPr/>
                </a:tc>
                <a:extLst>
                  <a:ext uri="{0D108BD9-81ED-4DB2-BD59-A6C34878D82A}">
                    <a16:rowId xmlns="" xmlns:a16="http://schemas.microsoft.com/office/drawing/2014/main" val="10003"/>
                  </a:ext>
                </a:extLst>
              </a:tr>
              <a:tr h="522820">
                <a:tc>
                  <a:txBody>
                    <a:bodyPr/>
                    <a:lstStyle/>
                    <a:p>
                      <a:pPr algn="ctr"/>
                      <a:r>
                        <a:rPr lang="en-US" sz="2800" dirty="0" smtClean="0">
                          <a:latin typeface="Cambria" panose="02040503050406030204" pitchFamily="18" charset="0"/>
                        </a:rPr>
                        <a:t>120.72.85.192</a:t>
                      </a:r>
                      <a:r>
                        <a:rPr lang="en-US" sz="2800" baseline="0" dirty="0" smtClean="0">
                          <a:latin typeface="Cambria" panose="02040503050406030204" pitchFamily="18" charset="0"/>
                        </a:rPr>
                        <a:t> =&gt; 120.72.85.255</a:t>
                      </a:r>
                      <a:endParaRPr lang="en-US" sz="2800" dirty="0">
                        <a:latin typeface="Cambria" panose="02040503050406030204" pitchFamily="18" charset="0"/>
                      </a:endParaRPr>
                    </a:p>
                  </a:txBody>
                  <a:tcPr/>
                </a:tc>
                <a:extLst>
                  <a:ext uri="{0D108BD9-81ED-4DB2-BD59-A6C34878D82A}">
                    <a16:rowId xmlns="" xmlns:a16="http://schemas.microsoft.com/office/drawing/2014/main" val="10004"/>
                  </a:ext>
                </a:extLst>
              </a:tr>
            </a:tbl>
          </a:graphicData>
        </a:graphic>
      </p:graphicFrame>
      <p:sp>
        <p:nvSpPr>
          <p:cNvPr id="3" name="Right Arrow 2"/>
          <p:cNvSpPr/>
          <p:nvPr/>
        </p:nvSpPr>
        <p:spPr>
          <a:xfrm>
            <a:off x="512893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7210" y="1101314"/>
            <a:ext cx="6805430" cy="707886"/>
          </a:xfrm>
          <a:prstGeom prst="rect">
            <a:avLst/>
          </a:prstGeom>
          <a:noFill/>
        </p:spPr>
        <p:txBody>
          <a:bodyPr wrap="square" rtlCol="0">
            <a:spAutoFit/>
          </a:bodyPr>
          <a:lstStyle/>
          <a:p>
            <a:r>
              <a:rPr lang="en-US" sz="4000" dirty="0" smtClean="0">
                <a:latin typeface="Cambria" panose="02040503050406030204" pitchFamily="18" charset="0"/>
              </a:rPr>
              <a:t>    Input</a:t>
            </a:r>
            <a:r>
              <a:rPr lang="en-US" sz="4000" dirty="0" smtClean="0">
                <a:latin typeface="Cambria" panose="02040503050406030204" pitchFamily="18" charset="0"/>
              </a:rPr>
              <a:t>: Address/ </a:t>
            </a:r>
            <a:r>
              <a:rPr lang="en-US" sz="4000" dirty="0" err="1" smtClean="0">
                <a:latin typeface="Cambria" panose="02040503050406030204" pitchFamily="18" charset="0"/>
              </a:rPr>
              <a:t>Netmask</a:t>
            </a:r>
            <a:endParaRPr lang="en-US" sz="4000" dirty="0">
              <a:latin typeface="Cambria" panose="02040503050406030204" pitchFamily="18" charset="0"/>
            </a:endParaRPr>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2611" y="4949961"/>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par>
                                <p:cTn id="73" presetID="32" presetClass="emph" presetSubtype="0" fill="hold" nodeType="withEffect">
                                  <p:stCondLst>
                                    <p:cond delay="0"/>
                                  </p:stCondLst>
                                  <p:childTnLst>
                                    <p:animRot by="120000">
                                      <p:cBhvr>
                                        <p:cTn id="74" dur="100" fill="hold">
                                          <p:stCondLst>
                                            <p:cond delay="0"/>
                                          </p:stCondLst>
                                        </p:cTn>
                                        <p:tgtEl>
                                          <p:spTgt spid="31"/>
                                        </p:tgtEl>
                                        <p:attrNameLst>
                                          <p:attrName>r</p:attrName>
                                        </p:attrNameLst>
                                      </p:cBhvr>
                                    </p:animRot>
                                    <p:animRot by="-240000">
                                      <p:cBhvr>
                                        <p:cTn id="75" dur="200" fill="hold">
                                          <p:stCondLst>
                                            <p:cond delay="200"/>
                                          </p:stCondLst>
                                        </p:cTn>
                                        <p:tgtEl>
                                          <p:spTgt spid="31"/>
                                        </p:tgtEl>
                                        <p:attrNameLst>
                                          <p:attrName>r</p:attrName>
                                        </p:attrNameLst>
                                      </p:cBhvr>
                                    </p:animRot>
                                    <p:animRot by="240000">
                                      <p:cBhvr>
                                        <p:cTn id="76" dur="200" fill="hold">
                                          <p:stCondLst>
                                            <p:cond delay="400"/>
                                          </p:stCondLst>
                                        </p:cTn>
                                        <p:tgtEl>
                                          <p:spTgt spid="31"/>
                                        </p:tgtEl>
                                        <p:attrNameLst>
                                          <p:attrName>r</p:attrName>
                                        </p:attrNameLst>
                                      </p:cBhvr>
                                    </p:animRot>
                                    <p:animRot by="-240000">
                                      <p:cBhvr>
                                        <p:cTn id="77" dur="200" fill="hold">
                                          <p:stCondLst>
                                            <p:cond delay="600"/>
                                          </p:stCondLst>
                                        </p:cTn>
                                        <p:tgtEl>
                                          <p:spTgt spid="31"/>
                                        </p:tgtEl>
                                        <p:attrNameLst>
                                          <p:attrName>r</p:attrName>
                                        </p:attrNameLst>
                                      </p:cBhvr>
                                    </p:animRot>
                                    <p:animRot by="120000">
                                      <p:cBhvr>
                                        <p:cTn id="78" dur="200" fill="hold">
                                          <p:stCondLst>
                                            <p:cond delay="800"/>
                                          </p:stCondLst>
                                        </p:cTn>
                                        <p:tgtEl>
                                          <p:spTgt spid="31"/>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par>
                                <p:cTn id="84" presetID="17" presetClass="entr" presetSubtype="10"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30"/>
                                        </p:tgtEl>
                                        <p:attrNameLst>
                                          <p:attrName>style.visibility</p:attrName>
                                        </p:attrNameLst>
                                      </p:cBhvr>
                                      <p:to>
                                        <p:strVal val="visible"/>
                                      </p:to>
                                    </p:set>
                                  </p:childTnLst>
                                </p:cTn>
                              </p:par>
                              <p:par>
                                <p:cTn id="95" presetID="8" presetClass="emph" presetSubtype="0" repeatCount="indefinite" fill="hold" nodeType="withEffect">
                                  <p:stCondLst>
                                    <p:cond delay="0"/>
                                  </p:stCondLst>
                                  <p:endCondLst>
                                    <p:cond evt="onNext" delay="0">
                                      <p:tgtEl>
                                        <p:sldTgt/>
                                      </p:tgtEl>
                                    </p:cond>
                                  </p:endCondLst>
                                  <p:childTnLst>
                                    <p:animRot by="21600000">
                                      <p:cBhvr>
                                        <p:cTn id="96" dur="2000" fill="hold"/>
                                        <p:tgtEl>
                                          <p:spTgt spid="1030"/>
                                        </p:tgtEl>
                                        <p:attrNameLst>
                                          <p:attrName>r</p:attrName>
                                        </p:attrNameLst>
                                      </p:cBhvr>
                                    </p:animRo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 calcmode="lin" valueType="num">
                                      <p:cBhvr>
                                        <p:cTn id="101" dur="500" fill="hold"/>
                                        <p:tgtEl>
                                          <p:spTgt spid="21"/>
                                        </p:tgtEl>
                                        <p:attrNameLst>
                                          <p:attrName>ppt_w</p:attrName>
                                        </p:attrNameLst>
                                      </p:cBhvr>
                                      <p:tavLst>
                                        <p:tav tm="0">
                                          <p:val>
                                            <p:fltVal val="0"/>
                                          </p:val>
                                        </p:tav>
                                        <p:tav tm="100000">
                                          <p:val>
                                            <p:strVal val="#ppt_w"/>
                                          </p:val>
                                        </p:tav>
                                      </p:tavLst>
                                    </p:anim>
                                    <p:anim calcmode="lin" valueType="num">
                                      <p:cBhvr>
                                        <p:cTn id="102" dur="500" fill="hold"/>
                                        <p:tgtEl>
                                          <p:spTgt spid="21"/>
                                        </p:tgtEl>
                                        <p:attrNameLst>
                                          <p:attrName>ppt_h</p:attrName>
                                        </p:attrNameLst>
                                      </p:cBhvr>
                                      <p:tavLst>
                                        <p:tav tm="0">
                                          <p:val>
                                            <p:strVal val="#ppt_h"/>
                                          </p:val>
                                        </p:tav>
                                        <p:tav tm="100000">
                                          <p:val>
                                            <p:strVal val="#ppt_h"/>
                                          </p:val>
                                        </p:tav>
                                      </p:tavLst>
                                    </p:anim>
                                  </p:childTnLst>
                                </p:cTn>
                              </p:par>
                              <p:par>
                                <p:cTn id="103" presetID="10"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fade">
                                      <p:cBhvr>
                                        <p:cTn id="105" dur="500"/>
                                        <p:tgtEl>
                                          <p:spTgt spid="2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par>
                                <p:cTn id="109" presetID="10" presetClass="entr" presetSubtype="0" fill="hold" nodeType="withEffect">
                                  <p:stCondLst>
                                    <p:cond delay="0"/>
                                  </p:stCondLst>
                                  <p:childTnLst>
                                    <p:set>
                                      <p:cBhvr>
                                        <p:cTn id="110" dur="1" fill="hold">
                                          <p:stCondLst>
                                            <p:cond delay="0"/>
                                          </p:stCondLst>
                                        </p:cTn>
                                        <p:tgtEl>
                                          <p:spTgt spid="1028"/>
                                        </p:tgtEl>
                                        <p:attrNameLst>
                                          <p:attrName>style.visibility</p:attrName>
                                        </p:attrNameLst>
                                      </p:cBhvr>
                                      <p:to>
                                        <p:strVal val="visible"/>
                                      </p:to>
                                    </p:set>
                                    <p:animEffect transition="in" filter="fade">
                                      <p:cBhvr>
                                        <p:cTn id="111" dur="500"/>
                                        <p:tgtEl>
                                          <p:spTgt spid="1028"/>
                                        </p:tgtEl>
                                      </p:cBhvr>
                                    </p:animEffect>
                                  </p:childTnLst>
                                </p:cTn>
                              </p:par>
                              <p:par>
                                <p:cTn id="112" presetID="32" presetClass="emph" presetSubtype="0" fill="hold" nodeType="withEffect">
                                  <p:stCondLst>
                                    <p:cond delay="0"/>
                                  </p:stCondLst>
                                  <p:childTnLst>
                                    <p:animRot by="120000">
                                      <p:cBhvr>
                                        <p:cTn id="113" dur="100" fill="hold">
                                          <p:stCondLst>
                                            <p:cond delay="0"/>
                                          </p:stCondLst>
                                        </p:cTn>
                                        <p:tgtEl>
                                          <p:spTgt spid="1028"/>
                                        </p:tgtEl>
                                        <p:attrNameLst>
                                          <p:attrName>r</p:attrName>
                                        </p:attrNameLst>
                                      </p:cBhvr>
                                    </p:animRot>
                                    <p:animRot by="-240000">
                                      <p:cBhvr>
                                        <p:cTn id="114" dur="200" fill="hold">
                                          <p:stCondLst>
                                            <p:cond delay="200"/>
                                          </p:stCondLst>
                                        </p:cTn>
                                        <p:tgtEl>
                                          <p:spTgt spid="1028"/>
                                        </p:tgtEl>
                                        <p:attrNameLst>
                                          <p:attrName>r</p:attrName>
                                        </p:attrNameLst>
                                      </p:cBhvr>
                                    </p:animRot>
                                    <p:animRot by="240000">
                                      <p:cBhvr>
                                        <p:cTn id="115" dur="200" fill="hold">
                                          <p:stCondLst>
                                            <p:cond delay="400"/>
                                          </p:stCondLst>
                                        </p:cTn>
                                        <p:tgtEl>
                                          <p:spTgt spid="1028"/>
                                        </p:tgtEl>
                                        <p:attrNameLst>
                                          <p:attrName>r</p:attrName>
                                        </p:attrNameLst>
                                      </p:cBhvr>
                                    </p:animRot>
                                    <p:animRot by="-240000">
                                      <p:cBhvr>
                                        <p:cTn id="116" dur="200" fill="hold">
                                          <p:stCondLst>
                                            <p:cond delay="600"/>
                                          </p:stCondLst>
                                        </p:cTn>
                                        <p:tgtEl>
                                          <p:spTgt spid="1028"/>
                                        </p:tgtEl>
                                        <p:attrNameLst>
                                          <p:attrName>r</p:attrName>
                                        </p:attrNameLst>
                                      </p:cBhvr>
                                    </p:animRot>
                                    <p:animRot by="120000">
                                      <p:cBhvr>
                                        <p:cTn id="117"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4734" y="3655292"/>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050"/>
                                        </p:tgtEl>
                                        <p:attrNameLst>
                                          <p:attrName>style.visibility</p:attrName>
                                        </p:attrNameLst>
                                      </p:cBhvr>
                                      <p:to>
                                        <p:strVal val="visible"/>
                                      </p:to>
                                    </p:set>
                                    <p:animEffect transition="in" filter="dissolve">
                                      <p:cBhvr>
                                        <p:cTn id="123" dur="500"/>
                                        <p:tgtEl>
                                          <p:spTgt spid="205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26"/>
                                        </p:tgtEl>
                                        <p:attrNameLst>
                                          <p:attrName>style.visibility</p:attrName>
                                        </p:attrNameLst>
                                      </p:cBhvr>
                                      <p:to>
                                        <p:strVal val="visible"/>
                                      </p:to>
                                    </p:set>
                                    <p:animEffect transition="in" filter="dissolve">
                                      <p:cBhvr>
                                        <p:cTn id="128" dur="500"/>
                                        <p:tgtEl>
                                          <p:spTgt spid="1026"/>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dissolv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48473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 xmlns:a16="http://schemas.microsoft.com/office/drawing/2014/main" val="2498636515"/>
                    </a:ext>
                  </a:extLst>
                </a:gridCol>
                <a:gridCol w="1375664">
                  <a:extLst>
                    <a:ext uri="{9D8B030D-6E8A-4147-A177-3AD203B41FA5}">
                      <a16:colId xmlns="" xmlns:a16="http://schemas.microsoft.com/office/drawing/2014/main" val="1470174339"/>
                    </a:ext>
                  </a:extLst>
                </a:gridCol>
                <a:gridCol w="1375664">
                  <a:extLst>
                    <a:ext uri="{9D8B030D-6E8A-4147-A177-3AD203B41FA5}">
                      <a16:colId xmlns="" xmlns:a16="http://schemas.microsoft.com/office/drawing/2014/main" val="4054118758"/>
                    </a:ext>
                  </a:extLst>
                </a:gridCol>
                <a:gridCol w="1375664">
                  <a:extLst>
                    <a:ext uri="{9D8B030D-6E8A-4147-A177-3AD203B41FA5}">
                      <a16:colId xmlns="" xmlns:a16="http://schemas.microsoft.com/office/drawing/2014/main" val="3001337027"/>
                    </a:ext>
                  </a:extLst>
                </a:gridCol>
                <a:gridCol w="1375664">
                  <a:extLst>
                    <a:ext uri="{9D8B030D-6E8A-4147-A177-3AD203B41FA5}">
                      <a16:colId xmlns="" xmlns:a16="http://schemas.microsoft.com/office/drawing/2014/main" val="2281553336"/>
                    </a:ext>
                  </a:extLst>
                </a:gridCol>
                <a:gridCol w="1375664">
                  <a:extLst>
                    <a:ext uri="{9D8B030D-6E8A-4147-A177-3AD203B41FA5}">
                      <a16:colId xmlns=""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0070C0"/>
                    </a:solidFill>
                  </a:tcPr>
                </a:tc>
                <a:tc>
                  <a:txBody>
                    <a:bodyPr/>
                    <a:lstStyle/>
                    <a:p>
                      <a:endParaRPr lang="en-US" dirty="0">
                        <a:latin typeface="Cambria" panose="02040503050406030204" pitchFamily="18" charset="0"/>
                      </a:endParaRPr>
                    </a:p>
                  </a:txBody>
                  <a:tcPr>
                    <a:noFill/>
                  </a:tcPr>
                </a:tc>
                <a:extLst>
                  <a:ext uri="{0D108BD9-81ED-4DB2-BD59-A6C34878D82A}">
                    <a16:rowId xmlns=""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59418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 xmlns:a16="http://schemas.microsoft.com/office/drawing/2014/main" val="2498636515"/>
                    </a:ext>
                  </a:extLst>
                </a:gridCol>
                <a:gridCol w="1375664">
                  <a:extLst>
                    <a:ext uri="{9D8B030D-6E8A-4147-A177-3AD203B41FA5}">
                      <a16:colId xmlns="" xmlns:a16="http://schemas.microsoft.com/office/drawing/2014/main" val="1470174339"/>
                    </a:ext>
                  </a:extLst>
                </a:gridCol>
                <a:gridCol w="1375664">
                  <a:extLst>
                    <a:ext uri="{9D8B030D-6E8A-4147-A177-3AD203B41FA5}">
                      <a16:colId xmlns="" xmlns:a16="http://schemas.microsoft.com/office/drawing/2014/main" val="4054118758"/>
                    </a:ext>
                  </a:extLst>
                </a:gridCol>
                <a:gridCol w="1375664">
                  <a:extLst>
                    <a:ext uri="{9D8B030D-6E8A-4147-A177-3AD203B41FA5}">
                      <a16:colId xmlns="" xmlns:a16="http://schemas.microsoft.com/office/drawing/2014/main" val="3001337027"/>
                    </a:ext>
                  </a:extLst>
                </a:gridCol>
                <a:gridCol w="1375664">
                  <a:extLst>
                    <a:ext uri="{9D8B030D-6E8A-4147-A177-3AD203B41FA5}">
                      <a16:colId xmlns="" xmlns:a16="http://schemas.microsoft.com/office/drawing/2014/main" val="2281553336"/>
                    </a:ext>
                  </a:extLst>
                </a:gridCol>
                <a:gridCol w="1375664">
                  <a:extLst>
                    <a:ext uri="{9D8B030D-6E8A-4147-A177-3AD203B41FA5}">
                      <a16:colId xmlns=""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367FA9"/>
                    </a:solidFill>
                  </a:tcPr>
                </a:tc>
                <a:tc>
                  <a:txBody>
                    <a:bodyPr/>
                    <a:lstStyle/>
                    <a:p>
                      <a:endParaRPr lang="en-US" dirty="0">
                        <a:latin typeface="Cambria" panose="02040503050406030204" pitchFamily="18" charset="0"/>
                      </a:endParaRPr>
                    </a:p>
                  </a:txBody>
                  <a:tcPr>
                    <a:noFill/>
                  </a:tcPr>
                </a:tc>
                <a:tc>
                  <a:txBody>
                    <a:bodyPr/>
                    <a:lstStyle/>
                    <a:p>
                      <a:endParaRPr lang="en-US" dirty="0">
                        <a:latin typeface="Cambria" panose="02040503050406030204" pitchFamily="18" charset="0"/>
                      </a:endParaRPr>
                    </a:p>
                  </a:txBody>
                  <a:tcPr>
                    <a:noFill/>
                  </a:tcPr>
                </a:tc>
                <a:extLst>
                  <a:ext uri="{0D108BD9-81ED-4DB2-BD59-A6C34878D82A}">
                    <a16:rowId xmlns=""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308061"/>
            <a:ext cx="7613650" cy="1246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Initially, it takes time to input information into the system. </a:t>
            </a:r>
          </a:p>
        </p:txBody>
      </p:sp>
      <p:sp>
        <p:nvSpPr>
          <p:cNvPr id="7" name="Rectangle 6"/>
          <p:cNvSpPr/>
          <p:nvPr/>
        </p:nvSpPr>
        <p:spPr>
          <a:xfrm>
            <a:off x="3867150" y="3129577"/>
            <a:ext cx="7613650" cy="127175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The staff must spend time to learn how to use the system and practice to use expertly.</a:t>
            </a:r>
          </a:p>
        </p:txBody>
      </p:sp>
      <p:cxnSp>
        <p:nvCxnSpPr>
          <p:cNvPr id="9" name="Straight Arrow Connector 8"/>
          <p:cNvCxnSpPr>
            <a:stCxn id="15" idx="3"/>
            <a:endCxn id="6" idx="1"/>
          </p:cNvCxnSpPr>
          <p:nvPr/>
        </p:nvCxnSpPr>
        <p:spPr>
          <a:xfrm flipV="1">
            <a:off x="2568121" y="1931409"/>
            <a:ext cx="1299029" cy="1834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765453"/>
            <a:ext cx="129902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765453"/>
            <a:ext cx="1299029" cy="18304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0"/>
            <a:ext cx="7613650" cy="126693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328157"/>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smtClean="0">
                <a:latin typeface="Cambria" panose="02040503050406030204" pitchFamily="18" charset="0"/>
              </a:rPr>
              <a:t>Improve the flexibility of the system</a:t>
            </a:r>
            <a:endParaRPr lang="en-US" sz="2600" dirty="0">
              <a:latin typeface="Cambria" panose="02040503050406030204" pitchFamily="18" charset="0"/>
            </a:endParaRPr>
          </a:p>
        </p:txBody>
      </p:sp>
      <p:sp>
        <p:nvSpPr>
          <p:cNvPr id="7" name="Rectangle 6"/>
          <p:cNvSpPr/>
          <p:nvPr/>
        </p:nvSpPr>
        <p:spPr>
          <a:xfrm>
            <a:off x="3867150" y="3532586"/>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Improve performance</a:t>
            </a:r>
          </a:p>
        </p:txBody>
      </p:sp>
      <p:cxnSp>
        <p:nvCxnSpPr>
          <p:cNvPr id="9" name="Straight Arrow Connector 8"/>
          <p:cNvCxnSpPr>
            <a:endCxn id="6" idx="1"/>
          </p:cNvCxnSpPr>
          <p:nvPr/>
        </p:nvCxnSpPr>
        <p:spPr>
          <a:xfrm flipV="1">
            <a:off x="2568121" y="2580195"/>
            <a:ext cx="1299029" cy="1251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989786"/>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989786"/>
            <a:ext cx="1299029" cy="1429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Create more report for analysis</a:t>
            </a:r>
          </a:p>
        </p:txBody>
      </p:sp>
      <p:sp>
        <p:nvSpPr>
          <p:cNvPr id="15" name="Rounded Rectangle 14"/>
          <p:cNvSpPr/>
          <p:nvPr/>
        </p:nvSpPr>
        <p:spPr>
          <a:xfrm>
            <a:off x="566728" y="3552490"/>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12442</TotalTime>
  <Words>7564</Words>
  <Application>Microsoft Office PowerPoint</Application>
  <PresentationFormat>Widescreen</PresentationFormat>
  <Paragraphs>1063</Paragraphs>
  <Slides>90</Slides>
  <Notes>73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263</cp:revision>
  <dcterms:created xsi:type="dcterms:W3CDTF">2016-04-07T04:27:10Z</dcterms:created>
  <dcterms:modified xsi:type="dcterms:W3CDTF">2016-04-23T14:44:09Z</dcterms:modified>
</cp:coreProperties>
</file>