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8" r:id="rId3"/>
    <p:sldId id="257" r:id="rId4"/>
    <p:sldId id="259" r:id="rId5"/>
    <p:sldId id="260" r:id="rId6"/>
    <p:sldId id="294" r:id="rId7"/>
    <p:sldId id="261" r:id="rId8"/>
    <p:sldId id="262" r:id="rId9"/>
    <p:sldId id="279" r:id="rId10"/>
    <p:sldId id="278" r:id="rId11"/>
    <p:sldId id="263" r:id="rId12"/>
    <p:sldId id="295" r:id="rId13"/>
    <p:sldId id="268" r:id="rId14"/>
    <p:sldId id="269" r:id="rId15"/>
    <p:sldId id="270" r:id="rId16"/>
    <p:sldId id="266" r:id="rId17"/>
    <p:sldId id="267" r:id="rId18"/>
    <p:sldId id="277" r:id="rId19"/>
    <p:sldId id="264" r:id="rId20"/>
    <p:sldId id="298" r:id="rId21"/>
    <p:sldId id="297" r:id="rId22"/>
    <p:sldId id="296" r:id="rId23"/>
    <p:sldId id="299" r:id="rId24"/>
    <p:sldId id="281" r:id="rId25"/>
    <p:sldId id="282" r:id="rId26"/>
    <p:sldId id="300" r:id="rId27"/>
    <p:sldId id="301" r:id="rId28"/>
    <p:sldId id="302" r:id="rId29"/>
    <p:sldId id="303" r:id="rId30"/>
    <p:sldId id="304" r:id="rId31"/>
    <p:sldId id="283" r:id="rId32"/>
    <p:sldId id="305" r:id="rId33"/>
    <p:sldId id="316" r:id="rId34"/>
    <p:sldId id="318" r:id="rId35"/>
    <p:sldId id="307" r:id="rId36"/>
    <p:sldId id="308" r:id="rId37"/>
    <p:sldId id="309" r:id="rId38"/>
    <p:sldId id="285" r:id="rId39"/>
    <p:sldId id="293" r:id="rId40"/>
    <p:sldId id="310" r:id="rId41"/>
    <p:sldId id="311" r:id="rId42"/>
    <p:sldId id="312" r:id="rId43"/>
    <p:sldId id="284" r:id="rId44"/>
    <p:sldId id="313" r:id="rId45"/>
    <p:sldId id="314" r:id="rId46"/>
    <p:sldId id="315" r:id="rId47"/>
    <p:sldId id="271" r:id="rId48"/>
    <p:sldId id="272" r:id="rId49"/>
    <p:sldId id="273" r:id="rId50"/>
    <p:sldId id="274" r:id="rId51"/>
    <p:sldId id="275" r:id="rId52"/>
    <p:sldId id="276" r:id="rId53"/>
    <p:sldId id="286" r:id="rId54"/>
    <p:sldId id="292" r:id="rId55"/>
    <p:sldId id="287" r:id="rId56"/>
    <p:sldId id="288" r:id="rId57"/>
    <p:sldId id="289" r:id="rId58"/>
    <p:sldId id="290" r:id="rId59"/>
    <p:sldId id="291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367FA9"/>
    <a:srgbClr val="5B9BD5"/>
    <a:srgbClr val="FFFFFF"/>
    <a:srgbClr val="1EB5DE"/>
    <a:srgbClr val="3C8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1" autoAdjust="0"/>
    <p:restoredTop sz="71454" autoAdjust="0"/>
  </p:normalViewPr>
  <p:slideViewPr>
    <p:cSldViewPr snapToGrid="0">
      <p:cViewPr varScale="1">
        <p:scale>
          <a:sx n="49" d="100"/>
          <a:sy n="49" d="100"/>
        </p:scale>
        <p:origin x="15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554B2-D15B-444E-A7AA-1E32B72D63B6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4F7AC-8C2B-4FD3-BC48-6380F3212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2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Thu </a:t>
            </a:r>
            <a:r>
              <a:rPr lang="en-US" baseline="0" dirty="0" err="1" smtClean="0"/>
              <a:t>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Huỳnh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 a Information Management System for a datacenter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64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request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datacenter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server, rack…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thâp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report,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Tránh</a:t>
            </a:r>
            <a:r>
              <a:rPr lang="en-US" baseline="0" dirty="0" smtClean="0"/>
              <a:t> conflict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89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datacenter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role: Shift Manager, Shift Head, Staff</a:t>
            </a:r>
          </a:p>
          <a:p>
            <a:r>
              <a:rPr lang="en-US" baseline="0" dirty="0" smtClean="0"/>
              <a:t>Shift Manager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account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88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datacenter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 Shift Head (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2 Staff</a:t>
            </a:r>
            <a:endParaRPr lang="en-US" dirty="0" smtClean="0"/>
          </a:p>
          <a:p>
            <a:r>
              <a:rPr lang="en-US" dirty="0" smtClean="0"/>
              <a:t>Shift Head </a:t>
            </a:r>
            <a:r>
              <a:rPr lang="en-US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request,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assign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Staff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2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Staff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Shift Head assign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65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7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datacenter,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server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datacenter.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85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 </a:t>
            </a:r>
            <a:r>
              <a:rPr lang="en-US" dirty="0" err="1" smtClean="0"/>
              <a:t>loại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Request </a:t>
            </a:r>
            <a:r>
              <a:rPr lang="en-US" baseline="0" dirty="0" err="1" smtClean="0"/>
              <a:t>đem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datacenter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Request </a:t>
            </a:r>
            <a:r>
              <a:rPr lang="en-US" baseline="0" dirty="0" err="1" smtClean="0"/>
              <a:t>đem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khỏi</a:t>
            </a:r>
            <a:r>
              <a:rPr lang="en-US" baseline="0" dirty="0" smtClean="0"/>
              <a:t> datacenter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Request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IP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server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Request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IP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Request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IP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Rquest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rack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Request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rack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74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baseline="0" dirty="0" smtClean="0"/>
              <a:t> 7 request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request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datacenter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Request Add Server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Request Bring Server Away</a:t>
            </a:r>
          </a:p>
          <a:p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KH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request,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pending, Shift Head accept request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Waiting.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datacenter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request,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datacenter </a:t>
            </a:r>
            <a:r>
              <a:rPr lang="en-US" baseline="0" dirty="0" err="1" smtClean="0"/>
              <a:t>nhấn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Process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Processing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Done.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lúc</a:t>
            </a:r>
            <a:r>
              <a:rPr lang="en-US" baseline="0" dirty="0" smtClean="0"/>
              <a:t> request done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Cancel request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Staff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Reject request,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Cancelled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Rejected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13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request online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datacenter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Shift Head Accept request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Processing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request online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12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create request, KH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request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xuống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request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23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Shift Head accept</a:t>
            </a:r>
            <a:r>
              <a:rPr lang="en-US" baseline="0" dirty="0" smtClean="0"/>
              <a:t> request,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xuống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notification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accept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08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Demo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mắc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1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xuống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KH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notification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27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baseline="0" dirty="0" smtClean="0"/>
              <a:t> KH cancel,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datacenter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notification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đó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3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datacenter reject request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notification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đó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236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Task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shift head assign task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task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waiting,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Staff accept task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task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Doing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staff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Task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Completed.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request,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Staff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task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Task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Not Finished.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Shift Head reassign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task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1 staff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Task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staff </a:t>
            </a:r>
            <a:r>
              <a:rPr lang="en-US" baseline="0" dirty="0" err="1" smtClean="0"/>
              <a:t>cũ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Cancelled, đ/v Staff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Waiting.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45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Assign Task: Shift Hea</a:t>
            </a:r>
            <a:r>
              <a:rPr lang="en-US" baseline="0" dirty="0" smtClean="0"/>
              <a:t>d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assign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Staff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group,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assign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Staff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assign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notification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task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828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Task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Waiting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Not Finished, Shift Head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Reassign task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1 Staff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reassign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database,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Staff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assign task </a:t>
            </a:r>
            <a:r>
              <a:rPr lang="en-US" baseline="0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Staff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assign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notification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231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Staff accept task, </a:t>
            </a:r>
            <a:r>
              <a:rPr lang="en-US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task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Shift Head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notification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959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Staff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task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task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Shift Head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notification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not finish task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staff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47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Torng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Schedule Today,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list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request offline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“Waiting”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“Processing”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hẹn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660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Shift Head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note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list note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40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QTSC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91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</a:t>
            </a:r>
            <a:r>
              <a:rPr lang="en-US" baseline="0" dirty="0" smtClean="0"/>
              <a:t> Address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Available, Used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Blocked</a:t>
            </a:r>
          </a:p>
          <a:p>
            <a:r>
              <a:rPr lang="en-US" baseline="0" dirty="0" smtClean="0"/>
              <a:t>IP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generate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Available,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assign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“Used”</a:t>
            </a:r>
          </a:p>
          <a:p>
            <a:r>
              <a:rPr lang="en-US" baseline="0" dirty="0" smtClean="0"/>
              <a:t>IP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block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“Blocked”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unblock IP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IP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Available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067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AssignIP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IP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datacenter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server,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IP </a:t>
            </a:r>
            <a:r>
              <a:rPr lang="en-US" baseline="0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IPAddressPool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Used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ServerIP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Current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69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change IP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IP </a:t>
            </a:r>
            <a:r>
              <a:rPr lang="en-US" baseline="0" dirty="0" err="1" smtClean="0"/>
              <a:t>cũ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IPAddressPool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Available,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ServerIP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Old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IP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assign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IPAddressPool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Used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ServerIP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Current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978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request Change IP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ServerIP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Changing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449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request Return IP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IPAddressPool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Available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Server IP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Old,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IP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ServerIP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Returning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320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296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Rack 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datacenter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rack 42U, 1U = 4,45cm,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rack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server 1U, 2U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4U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268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Mỗi</a:t>
            </a:r>
            <a:r>
              <a:rPr lang="en-US" dirty="0" smtClean="0"/>
              <a:t> location </a:t>
            </a:r>
            <a:r>
              <a:rPr lang="en-US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rack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RackUnit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location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assign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location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smtClean="0"/>
              <a:t> Available sang Used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93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rằng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IP, rack, server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file excel.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lực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người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IP,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IP = file excel,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IP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block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assign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lâu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9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Phía</a:t>
            </a:r>
            <a:r>
              <a:rPr lang="en-US" baseline="0" dirty="0" smtClean="0"/>
              <a:t> datacenter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</a:t>
            </a:r>
          </a:p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Hệ thống năng lượng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nguyên</a:t>
            </a:r>
            <a:endParaRPr lang="vi-V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vi-V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4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datacenter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91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rack, server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00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datacenter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hang,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datacenter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chóng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38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hang.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datacenter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request,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request.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22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1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4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2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8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6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7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0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9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1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3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0D2A-3C89-41C8-9F02-A8417E9FC46B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11" Type="http://schemas.openxmlformats.org/officeDocument/2006/relationships/image" Target="../media/image31.png"/><Relationship Id="rId5" Type="http://schemas.openxmlformats.org/officeDocument/2006/relationships/image" Target="../media/image23.png"/><Relationship Id="rId10" Type="http://schemas.openxmlformats.org/officeDocument/2006/relationships/image" Target="../media/image30.png"/><Relationship Id="rId4" Type="http://schemas.openxmlformats.org/officeDocument/2006/relationships/image" Target="../media/image17.png"/><Relationship Id="rId9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22.jpe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35.png"/><Relationship Id="rId5" Type="http://schemas.openxmlformats.org/officeDocument/2006/relationships/image" Target="../media/image17.png"/><Relationship Id="rId10" Type="http://schemas.openxmlformats.org/officeDocument/2006/relationships/image" Target="../media/image34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11" Type="http://schemas.openxmlformats.org/officeDocument/2006/relationships/image" Target="../media/image42.png"/><Relationship Id="rId5" Type="http://schemas.openxmlformats.org/officeDocument/2006/relationships/image" Target="../media/image23.png"/><Relationship Id="rId10" Type="http://schemas.openxmlformats.org/officeDocument/2006/relationships/image" Target="../media/image41.png"/><Relationship Id="rId4" Type="http://schemas.openxmlformats.org/officeDocument/2006/relationships/image" Target="../media/image17.png"/><Relationship Id="rId9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3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jpg"/><Relationship Id="rId9" Type="http://schemas.openxmlformats.org/officeDocument/2006/relationships/image" Target="../media/image9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3229" y="2195264"/>
            <a:ext cx="9111176" cy="998099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mbria" panose="02040503050406030204" pitchFamily="18" charset="0"/>
              </a:rPr>
              <a:t>Build a Information Management System for a datacenter</a:t>
            </a:r>
          </a:p>
          <a:p>
            <a:pPr algn="l"/>
            <a:endParaRPr lang="en-US" sz="3600" b="1" dirty="0" smtClean="0"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86" y="197119"/>
            <a:ext cx="2798445" cy="78041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501661" y="928467"/>
            <a:ext cx="3868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Capstone Project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733229" y="2053361"/>
            <a:ext cx="9111176" cy="0"/>
          </a:xfrm>
          <a:prstGeom prst="line">
            <a:avLst/>
          </a:prstGeom>
          <a:ln w="76200">
            <a:solidFill>
              <a:srgbClr val="1EB5D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3607797" y="4022272"/>
            <a:ext cx="5205005" cy="517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Instructor: Ngo Dang Ha An</a:t>
            </a:r>
            <a:endParaRPr lang="en-US" sz="2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828802" y="4706038"/>
            <a:ext cx="4842169" cy="19197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b="1" dirty="0" smtClean="0">
                <a:solidFill>
                  <a:srgbClr val="1EB5DE"/>
                </a:solidFill>
                <a:latin typeface="Cambria" panose="02040503050406030204" pitchFamily="18" charset="0"/>
              </a:rPr>
              <a:t>Member:</a:t>
            </a:r>
          </a:p>
          <a:p>
            <a:pPr marL="457200" indent="-457200" algn="l">
              <a:buFontTx/>
              <a:buChar char="-"/>
            </a:pPr>
            <a:r>
              <a:rPr lang="en-US" sz="2600" b="1" dirty="0" smtClean="0">
                <a:latin typeface="Cambria" panose="02040503050406030204" pitchFamily="18" charset="0"/>
              </a:rPr>
              <a:t>Le Thi Thu Ha</a:t>
            </a:r>
          </a:p>
          <a:p>
            <a:pPr marL="457200" indent="-457200" algn="l">
              <a:buFontTx/>
              <a:buChar char="-"/>
            </a:pPr>
            <a:r>
              <a:rPr lang="en-US" sz="2600" b="1" dirty="0" smtClean="0">
                <a:latin typeface="Cambria" panose="02040503050406030204" pitchFamily="18" charset="0"/>
              </a:rPr>
              <a:t>Huynh Lam Ha Tien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5271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1432" y="2996077"/>
            <a:ext cx="3028950" cy="1466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mbria" panose="02040503050406030204" pitchFamily="18" charset="0"/>
              </a:rPr>
              <a:t>Why should we use Request?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07378" y="1803400"/>
            <a:ext cx="617220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Manage client – server transaction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07378" y="2899228"/>
            <a:ext cx="617220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Search information more quickly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07378" y="4061278"/>
            <a:ext cx="617220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Collect data to create report, statistic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07378" y="5330371"/>
            <a:ext cx="617220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Avoid data conflict</a:t>
            </a:r>
            <a:endParaRPr lang="en-US" sz="1400" dirty="0">
              <a:latin typeface="Cambria" panose="02040503050406030204" pitchFamily="18" charset="0"/>
            </a:endParaRPr>
          </a:p>
        </p:txBody>
      </p:sp>
      <p:cxnSp>
        <p:nvCxnSpPr>
          <p:cNvPr id="19" name="Straight Arrow Connector 18"/>
          <p:cNvCxnSpPr>
            <a:stCxn id="6" idx="3"/>
            <a:endCxn id="13" idx="1"/>
          </p:cNvCxnSpPr>
          <p:nvPr/>
        </p:nvCxnSpPr>
        <p:spPr>
          <a:xfrm flipV="1">
            <a:off x="3420382" y="2108200"/>
            <a:ext cx="1186996" cy="162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16" idx="1"/>
          </p:cNvCxnSpPr>
          <p:nvPr/>
        </p:nvCxnSpPr>
        <p:spPr>
          <a:xfrm flipV="1">
            <a:off x="3420382" y="3204028"/>
            <a:ext cx="1186996" cy="525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7" idx="1"/>
          </p:cNvCxnSpPr>
          <p:nvPr/>
        </p:nvCxnSpPr>
        <p:spPr>
          <a:xfrm>
            <a:off x="3420382" y="3729502"/>
            <a:ext cx="1186996" cy="636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18" idx="1"/>
          </p:cNvCxnSpPr>
          <p:nvPr/>
        </p:nvCxnSpPr>
        <p:spPr>
          <a:xfrm>
            <a:off x="3420382" y="3729502"/>
            <a:ext cx="1186996" cy="1905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80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56228" y="2772910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mbria" panose="02040503050406030204" pitchFamily="18" charset="0"/>
              </a:rPr>
              <a:t>Web Application</a:t>
            </a: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48" name="Pentagon 47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Scope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004082" y="950848"/>
            <a:ext cx="2180152" cy="112709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10100" y="2242929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Shift Manager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60" y="3279278"/>
            <a:ext cx="883148" cy="883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90" y="5198121"/>
            <a:ext cx="892470" cy="892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999920"/>
            <a:ext cx="1028700" cy="1028700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-263375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624434" y="4148138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46" y="5198121"/>
            <a:ext cx="892470" cy="892470"/>
          </a:xfrm>
          <a:prstGeom prst="rect">
            <a:avLst/>
          </a:prstGeom>
        </p:spPr>
      </p:pic>
      <p:sp>
        <p:nvSpPr>
          <p:cNvPr id="13" name="Subtitle 1"/>
          <p:cNvSpPr txBox="1">
            <a:spLocks/>
          </p:cNvSpPr>
          <p:nvPr/>
        </p:nvSpPr>
        <p:spPr>
          <a:xfrm>
            <a:off x="1066008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60" y="3279278"/>
            <a:ext cx="883148" cy="8831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02" y="5198121"/>
            <a:ext cx="892470" cy="892470"/>
          </a:xfrm>
          <a:prstGeom prst="rect">
            <a:avLst/>
          </a:prstGeom>
        </p:spPr>
      </p:pic>
      <p:sp>
        <p:nvSpPr>
          <p:cNvPr id="31" name="Subtitle 1"/>
          <p:cNvSpPr txBox="1">
            <a:spLocks/>
          </p:cNvSpPr>
          <p:nvPr/>
        </p:nvSpPr>
        <p:spPr>
          <a:xfrm>
            <a:off x="2136925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3024734" y="4205289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8" y="5198121"/>
            <a:ext cx="892470" cy="892470"/>
          </a:xfrm>
          <a:prstGeom prst="rect">
            <a:avLst/>
          </a:prstGeom>
        </p:spPr>
      </p:pic>
      <p:sp>
        <p:nvSpPr>
          <p:cNvPr id="34" name="Subtitle 1"/>
          <p:cNvSpPr txBox="1">
            <a:spLocks/>
          </p:cNvSpPr>
          <p:nvPr/>
        </p:nvSpPr>
        <p:spPr>
          <a:xfrm>
            <a:off x="3466308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83" y="3279278"/>
            <a:ext cx="883148" cy="8831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14" y="5198121"/>
            <a:ext cx="892470" cy="892470"/>
          </a:xfrm>
          <a:prstGeom prst="rect">
            <a:avLst/>
          </a:prstGeom>
        </p:spPr>
      </p:pic>
      <p:sp>
        <p:nvSpPr>
          <p:cNvPr id="37" name="Subtitle 1"/>
          <p:cNvSpPr txBox="1">
            <a:spLocks/>
          </p:cNvSpPr>
          <p:nvPr/>
        </p:nvSpPr>
        <p:spPr>
          <a:xfrm>
            <a:off x="4566448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8" name="Subtitle 1"/>
          <p:cNvSpPr txBox="1">
            <a:spLocks/>
          </p:cNvSpPr>
          <p:nvPr/>
        </p:nvSpPr>
        <p:spPr>
          <a:xfrm>
            <a:off x="5454257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70" y="5198121"/>
            <a:ext cx="892470" cy="892470"/>
          </a:xfrm>
          <a:prstGeom prst="rect">
            <a:avLst/>
          </a:prstGeom>
        </p:spPr>
      </p:pic>
      <p:sp>
        <p:nvSpPr>
          <p:cNvPr id="40" name="Subtitle 1"/>
          <p:cNvSpPr txBox="1">
            <a:spLocks/>
          </p:cNvSpPr>
          <p:nvPr/>
        </p:nvSpPr>
        <p:spPr>
          <a:xfrm>
            <a:off x="5895831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369" y="3279278"/>
            <a:ext cx="883148" cy="8831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426" y="5198121"/>
            <a:ext cx="892470" cy="892470"/>
          </a:xfrm>
          <a:prstGeom prst="rect">
            <a:avLst/>
          </a:prstGeom>
        </p:spPr>
      </p:pic>
      <p:sp>
        <p:nvSpPr>
          <p:cNvPr id="43" name="Subtitle 1"/>
          <p:cNvSpPr txBox="1">
            <a:spLocks/>
          </p:cNvSpPr>
          <p:nvPr/>
        </p:nvSpPr>
        <p:spPr>
          <a:xfrm>
            <a:off x="7184234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4" name="Subtitle 1"/>
          <p:cNvSpPr txBox="1">
            <a:spLocks/>
          </p:cNvSpPr>
          <p:nvPr/>
        </p:nvSpPr>
        <p:spPr>
          <a:xfrm>
            <a:off x="8072043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82" y="5198121"/>
            <a:ext cx="892470" cy="892470"/>
          </a:xfrm>
          <a:prstGeom prst="rect">
            <a:avLst/>
          </a:prstGeom>
        </p:spPr>
      </p:pic>
      <p:sp>
        <p:nvSpPr>
          <p:cNvPr id="46" name="Subtitle 1"/>
          <p:cNvSpPr txBox="1">
            <a:spLocks/>
          </p:cNvSpPr>
          <p:nvPr/>
        </p:nvSpPr>
        <p:spPr>
          <a:xfrm>
            <a:off x="8513617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0" name="Straight Connector 49"/>
          <p:cNvCxnSpPr>
            <a:stCxn id="3" idx="0"/>
          </p:cNvCxnSpPr>
          <p:nvPr/>
        </p:nvCxnSpPr>
        <p:spPr>
          <a:xfrm flipV="1">
            <a:off x="2110334" y="2028620"/>
            <a:ext cx="2998391" cy="125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763945" y="2583952"/>
            <a:ext cx="344780" cy="69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591300" y="2707922"/>
            <a:ext cx="92884" cy="57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164245" y="2133942"/>
            <a:ext cx="2027651" cy="131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" idx="0"/>
          </p:cNvCxnSpPr>
          <p:nvPr/>
        </p:nvCxnSpPr>
        <p:spPr>
          <a:xfrm flipH="1">
            <a:off x="1222525" y="4525848"/>
            <a:ext cx="373360" cy="6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2" idx="0"/>
          </p:cNvCxnSpPr>
          <p:nvPr/>
        </p:nvCxnSpPr>
        <p:spPr>
          <a:xfrm>
            <a:off x="2168311" y="4631474"/>
            <a:ext cx="308070" cy="56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910930" y="4392936"/>
            <a:ext cx="412737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33" idx="0"/>
          </p:cNvCxnSpPr>
          <p:nvPr/>
        </p:nvCxnSpPr>
        <p:spPr>
          <a:xfrm>
            <a:off x="4724825" y="4436579"/>
            <a:ext cx="259268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399176" y="4426014"/>
            <a:ext cx="262469" cy="77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39" idx="0"/>
          </p:cNvCxnSpPr>
          <p:nvPr/>
        </p:nvCxnSpPr>
        <p:spPr>
          <a:xfrm>
            <a:off x="7137453" y="4436579"/>
            <a:ext cx="354352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42" idx="0"/>
          </p:cNvCxnSpPr>
          <p:nvPr/>
        </p:nvCxnSpPr>
        <p:spPr>
          <a:xfrm flipH="1">
            <a:off x="8745661" y="4436579"/>
            <a:ext cx="556309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772134" y="4392936"/>
            <a:ext cx="383900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004669" y="955000"/>
            <a:ext cx="3989695" cy="112294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Manage all accounts in the system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8" name="Pentagon 47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SCOPE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85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10100" y="2242929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Shift Manager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60" y="3279278"/>
            <a:ext cx="883148" cy="883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90" y="5198121"/>
            <a:ext cx="892470" cy="892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999920"/>
            <a:ext cx="1028700" cy="1028700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-263375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624434" y="4148138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46" y="5198121"/>
            <a:ext cx="892470" cy="892470"/>
          </a:xfrm>
          <a:prstGeom prst="rect">
            <a:avLst/>
          </a:prstGeom>
        </p:spPr>
      </p:pic>
      <p:sp>
        <p:nvSpPr>
          <p:cNvPr id="13" name="Subtitle 1"/>
          <p:cNvSpPr txBox="1">
            <a:spLocks/>
          </p:cNvSpPr>
          <p:nvPr/>
        </p:nvSpPr>
        <p:spPr>
          <a:xfrm>
            <a:off x="1066008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60" y="3279278"/>
            <a:ext cx="883148" cy="8831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02" y="5198121"/>
            <a:ext cx="892470" cy="892470"/>
          </a:xfrm>
          <a:prstGeom prst="rect">
            <a:avLst/>
          </a:prstGeom>
        </p:spPr>
      </p:pic>
      <p:sp>
        <p:nvSpPr>
          <p:cNvPr id="31" name="Subtitle 1"/>
          <p:cNvSpPr txBox="1">
            <a:spLocks/>
          </p:cNvSpPr>
          <p:nvPr/>
        </p:nvSpPr>
        <p:spPr>
          <a:xfrm>
            <a:off x="2136925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3024734" y="4205289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8" y="5198121"/>
            <a:ext cx="892470" cy="892470"/>
          </a:xfrm>
          <a:prstGeom prst="rect">
            <a:avLst/>
          </a:prstGeom>
        </p:spPr>
      </p:pic>
      <p:sp>
        <p:nvSpPr>
          <p:cNvPr id="34" name="Subtitle 1"/>
          <p:cNvSpPr txBox="1">
            <a:spLocks/>
          </p:cNvSpPr>
          <p:nvPr/>
        </p:nvSpPr>
        <p:spPr>
          <a:xfrm>
            <a:off x="3466308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83" y="3279278"/>
            <a:ext cx="883148" cy="8831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14" y="5198121"/>
            <a:ext cx="892470" cy="892470"/>
          </a:xfrm>
          <a:prstGeom prst="rect">
            <a:avLst/>
          </a:prstGeom>
        </p:spPr>
      </p:pic>
      <p:sp>
        <p:nvSpPr>
          <p:cNvPr id="37" name="Subtitle 1"/>
          <p:cNvSpPr txBox="1">
            <a:spLocks/>
          </p:cNvSpPr>
          <p:nvPr/>
        </p:nvSpPr>
        <p:spPr>
          <a:xfrm>
            <a:off x="4566448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8" name="Subtitle 1"/>
          <p:cNvSpPr txBox="1">
            <a:spLocks/>
          </p:cNvSpPr>
          <p:nvPr/>
        </p:nvSpPr>
        <p:spPr>
          <a:xfrm>
            <a:off x="5454257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70" y="5198121"/>
            <a:ext cx="892470" cy="892470"/>
          </a:xfrm>
          <a:prstGeom prst="rect">
            <a:avLst/>
          </a:prstGeom>
        </p:spPr>
      </p:pic>
      <p:sp>
        <p:nvSpPr>
          <p:cNvPr id="40" name="Subtitle 1"/>
          <p:cNvSpPr txBox="1">
            <a:spLocks/>
          </p:cNvSpPr>
          <p:nvPr/>
        </p:nvSpPr>
        <p:spPr>
          <a:xfrm>
            <a:off x="5895831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369" y="3279278"/>
            <a:ext cx="883148" cy="8831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426" y="5198121"/>
            <a:ext cx="892470" cy="892470"/>
          </a:xfrm>
          <a:prstGeom prst="rect">
            <a:avLst/>
          </a:prstGeom>
        </p:spPr>
      </p:pic>
      <p:sp>
        <p:nvSpPr>
          <p:cNvPr id="43" name="Subtitle 1"/>
          <p:cNvSpPr txBox="1">
            <a:spLocks/>
          </p:cNvSpPr>
          <p:nvPr/>
        </p:nvSpPr>
        <p:spPr>
          <a:xfrm>
            <a:off x="7184234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4" name="Subtitle 1"/>
          <p:cNvSpPr txBox="1">
            <a:spLocks/>
          </p:cNvSpPr>
          <p:nvPr/>
        </p:nvSpPr>
        <p:spPr>
          <a:xfrm>
            <a:off x="8072043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82" y="5198121"/>
            <a:ext cx="892470" cy="892470"/>
          </a:xfrm>
          <a:prstGeom prst="rect">
            <a:avLst/>
          </a:prstGeom>
        </p:spPr>
      </p:pic>
      <p:sp>
        <p:nvSpPr>
          <p:cNvPr id="46" name="Subtitle 1"/>
          <p:cNvSpPr txBox="1">
            <a:spLocks/>
          </p:cNvSpPr>
          <p:nvPr/>
        </p:nvSpPr>
        <p:spPr>
          <a:xfrm>
            <a:off x="8513617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0" name="Straight Connector 49"/>
          <p:cNvCxnSpPr>
            <a:stCxn id="3" idx="0"/>
          </p:cNvCxnSpPr>
          <p:nvPr/>
        </p:nvCxnSpPr>
        <p:spPr>
          <a:xfrm flipV="1">
            <a:off x="2110334" y="2028620"/>
            <a:ext cx="2998391" cy="125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763945" y="2583952"/>
            <a:ext cx="344780" cy="69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591300" y="2707922"/>
            <a:ext cx="92884" cy="57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164245" y="2133942"/>
            <a:ext cx="2027651" cy="131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" idx="0"/>
          </p:cNvCxnSpPr>
          <p:nvPr/>
        </p:nvCxnSpPr>
        <p:spPr>
          <a:xfrm flipH="1">
            <a:off x="1222525" y="4525848"/>
            <a:ext cx="373360" cy="6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2" idx="0"/>
          </p:cNvCxnSpPr>
          <p:nvPr/>
        </p:nvCxnSpPr>
        <p:spPr>
          <a:xfrm>
            <a:off x="2168311" y="4631474"/>
            <a:ext cx="308070" cy="56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910930" y="4392936"/>
            <a:ext cx="412737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33" idx="0"/>
          </p:cNvCxnSpPr>
          <p:nvPr/>
        </p:nvCxnSpPr>
        <p:spPr>
          <a:xfrm>
            <a:off x="4724825" y="4436579"/>
            <a:ext cx="259268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399176" y="4426014"/>
            <a:ext cx="262469" cy="77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39" idx="0"/>
          </p:cNvCxnSpPr>
          <p:nvPr/>
        </p:nvCxnSpPr>
        <p:spPr>
          <a:xfrm>
            <a:off x="7137453" y="4436579"/>
            <a:ext cx="354352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42" idx="0"/>
          </p:cNvCxnSpPr>
          <p:nvPr/>
        </p:nvCxnSpPr>
        <p:spPr>
          <a:xfrm flipH="1">
            <a:off x="8745661" y="4436579"/>
            <a:ext cx="556309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772134" y="4392936"/>
            <a:ext cx="383900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081286" y="3195505"/>
            <a:ext cx="9208933" cy="141090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8" name="Subtitle 1"/>
          <p:cNvSpPr txBox="1">
            <a:spLocks/>
          </p:cNvSpPr>
          <p:nvPr/>
        </p:nvSpPr>
        <p:spPr>
          <a:xfrm>
            <a:off x="8081112" y="950847"/>
            <a:ext cx="4110888" cy="1612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047213" y="858794"/>
            <a:ext cx="4068906" cy="213480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Receive 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notification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directly from customer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Manage mainly all 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Assign task to staff in the same group </a:t>
            </a:r>
          </a:p>
        </p:txBody>
      </p:sp>
      <p:sp>
        <p:nvSpPr>
          <p:cNvPr id="51" name="Pentagon 50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SCOPE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0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10100" y="2242929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Shift Manager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60" y="3279278"/>
            <a:ext cx="883148" cy="883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90" y="5198121"/>
            <a:ext cx="892470" cy="892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999920"/>
            <a:ext cx="1028700" cy="1028700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-263375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624434" y="4148138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6305550" y="1380476"/>
            <a:ext cx="4610100" cy="1203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46" y="5198121"/>
            <a:ext cx="892470" cy="892470"/>
          </a:xfrm>
          <a:prstGeom prst="rect">
            <a:avLst/>
          </a:prstGeom>
        </p:spPr>
      </p:pic>
      <p:sp>
        <p:nvSpPr>
          <p:cNvPr id="13" name="Subtitle 1"/>
          <p:cNvSpPr txBox="1">
            <a:spLocks/>
          </p:cNvSpPr>
          <p:nvPr/>
        </p:nvSpPr>
        <p:spPr>
          <a:xfrm>
            <a:off x="1066008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60" y="3279278"/>
            <a:ext cx="883148" cy="8831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02" y="5198121"/>
            <a:ext cx="892470" cy="892470"/>
          </a:xfrm>
          <a:prstGeom prst="rect">
            <a:avLst/>
          </a:prstGeom>
        </p:spPr>
      </p:pic>
      <p:sp>
        <p:nvSpPr>
          <p:cNvPr id="31" name="Subtitle 1"/>
          <p:cNvSpPr txBox="1">
            <a:spLocks/>
          </p:cNvSpPr>
          <p:nvPr/>
        </p:nvSpPr>
        <p:spPr>
          <a:xfrm>
            <a:off x="2136925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3024734" y="4205289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8" y="5198121"/>
            <a:ext cx="892470" cy="892470"/>
          </a:xfrm>
          <a:prstGeom prst="rect">
            <a:avLst/>
          </a:prstGeom>
        </p:spPr>
      </p:pic>
      <p:sp>
        <p:nvSpPr>
          <p:cNvPr id="34" name="Subtitle 1"/>
          <p:cNvSpPr txBox="1">
            <a:spLocks/>
          </p:cNvSpPr>
          <p:nvPr/>
        </p:nvSpPr>
        <p:spPr>
          <a:xfrm>
            <a:off x="3466308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83" y="3279278"/>
            <a:ext cx="883148" cy="8831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14" y="5198121"/>
            <a:ext cx="892470" cy="892470"/>
          </a:xfrm>
          <a:prstGeom prst="rect">
            <a:avLst/>
          </a:prstGeom>
        </p:spPr>
      </p:pic>
      <p:sp>
        <p:nvSpPr>
          <p:cNvPr id="37" name="Subtitle 1"/>
          <p:cNvSpPr txBox="1">
            <a:spLocks/>
          </p:cNvSpPr>
          <p:nvPr/>
        </p:nvSpPr>
        <p:spPr>
          <a:xfrm>
            <a:off x="4566448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8" name="Subtitle 1"/>
          <p:cNvSpPr txBox="1">
            <a:spLocks/>
          </p:cNvSpPr>
          <p:nvPr/>
        </p:nvSpPr>
        <p:spPr>
          <a:xfrm>
            <a:off x="5454257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70" y="5198121"/>
            <a:ext cx="892470" cy="892470"/>
          </a:xfrm>
          <a:prstGeom prst="rect">
            <a:avLst/>
          </a:prstGeom>
        </p:spPr>
      </p:pic>
      <p:sp>
        <p:nvSpPr>
          <p:cNvPr id="40" name="Subtitle 1"/>
          <p:cNvSpPr txBox="1">
            <a:spLocks/>
          </p:cNvSpPr>
          <p:nvPr/>
        </p:nvSpPr>
        <p:spPr>
          <a:xfrm>
            <a:off x="5895831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369" y="3279278"/>
            <a:ext cx="883148" cy="8831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426" y="5198121"/>
            <a:ext cx="892470" cy="892470"/>
          </a:xfrm>
          <a:prstGeom prst="rect">
            <a:avLst/>
          </a:prstGeom>
        </p:spPr>
      </p:pic>
      <p:sp>
        <p:nvSpPr>
          <p:cNvPr id="43" name="Subtitle 1"/>
          <p:cNvSpPr txBox="1">
            <a:spLocks/>
          </p:cNvSpPr>
          <p:nvPr/>
        </p:nvSpPr>
        <p:spPr>
          <a:xfrm>
            <a:off x="7184234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4" name="Subtitle 1"/>
          <p:cNvSpPr txBox="1">
            <a:spLocks/>
          </p:cNvSpPr>
          <p:nvPr/>
        </p:nvSpPr>
        <p:spPr>
          <a:xfrm>
            <a:off x="8072043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82" y="5198121"/>
            <a:ext cx="892470" cy="892470"/>
          </a:xfrm>
          <a:prstGeom prst="rect">
            <a:avLst/>
          </a:prstGeom>
        </p:spPr>
      </p:pic>
      <p:sp>
        <p:nvSpPr>
          <p:cNvPr id="46" name="Subtitle 1"/>
          <p:cNvSpPr txBox="1">
            <a:spLocks/>
          </p:cNvSpPr>
          <p:nvPr/>
        </p:nvSpPr>
        <p:spPr>
          <a:xfrm>
            <a:off x="8513617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0" name="Straight Connector 49"/>
          <p:cNvCxnSpPr>
            <a:stCxn id="3" idx="0"/>
          </p:cNvCxnSpPr>
          <p:nvPr/>
        </p:nvCxnSpPr>
        <p:spPr>
          <a:xfrm flipV="1">
            <a:off x="2110334" y="2028620"/>
            <a:ext cx="2998391" cy="125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763945" y="2583952"/>
            <a:ext cx="344780" cy="69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591300" y="2707922"/>
            <a:ext cx="92884" cy="57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164245" y="2133942"/>
            <a:ext cx="2027651" cy="131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" idx="0"/>
          </p:cNvCxnSpPr>
          <p:nvPr/>
        </p:nvCxnSpPr>
        <p:spPr>
          <a:xfrm flipH="1">
            <a:off x="1222525" y="4525848"/>
            <a:ext cx="373360" cy="6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2" idx="0"/>
          </p:cNvCxnSpPr>
          <p:nvPr/>
        </p:nvCxnSpPr>
        <p:spPr>
          <a:xfrm>
            <a:off x="2168311" y="4631474"/>
            <a:ext cx="308070" cy="56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910930" y="4392936"/>
            <a:ext cx="412737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33" idx="0"/>
          </p:cNvCxnSpPr>
          <p:nvPr/>
        </p:nvCxnSpPr>
        <p:spPr>
          <a:xfrm>
            <a:off x="4724825" y="4436579"/>
            <a:ext cx="259268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399176" y="4426014"/>
            <a:ext cx="262469" cy="77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39" idx="0"/>
          </p:cNvCxnSpPr>
          <p:nvPr/>
        </p:nvCxnSpPr>
        <p:spPr>
          <a:xfrm>
            <a:off x="7137453" y="4436579"/>
            <a:ext cx="354352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42" idx="0"/>
          </p:cNvCxnSpPr>
          <p:nvPr/>
        </p:nvCxnSpPr>
        <p:spPr>
          <a:xfrm flipH="1">
            <a:off x="8745661" y="4436579"/>
            <a:ext cx="556309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772134" y="4392936"/>
            <a:ext cx="383900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78298" y="5109382"/>
            <a:ext cx="9667454" cy="144223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52177" y="955000"/>
            <a:ext cx="3989695" cy="143180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Manage asset in the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Can be able to process request if assigned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9" name="Pentagon 48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SCOPE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99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90525" y="4572000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Customer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571750"/>
            <a:ext cx="2000250" cy="200025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90525" y="2222311"/>
            <a:ext cx="2971800" cy="2938651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650901" y="2871633"/>
            <a:ext cx="5475738" cy="164000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Create 7 types of request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Manage his 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Manage remoted servers</a:t>
            </a:r>
          </a:p>
        </p:txBody>
      </p:sp>
      <p:sp>
        <p:nvSpPr>
          <p:cNvPr id="7" name="Pentagon 6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SCOPE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57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0961" y="4481075"/>
            <a:ext cx="2923721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Add Server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20961" y="5106773"/>
            <a:ext cx="2923721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Bring Server Away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72903" y="4481075"/>
            <a:ext cx="2872922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Cambria" panose="02040503050406030204" pitchFamily="18" charset="0"/>
              </a:rPr>
              <a:t>Assign IP Address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572904" y="5106773"/>
            <a:ext cx="2872922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Change IP Address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72903" y="5732471"/>
            <a:ext cx="2872922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Return IP Address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4160" y="4481075"/>
            <a:ext cx="2299608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Rent Rack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644160" y="5094464"/>
            <a:ext cx="2299608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Return Rack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864" y="1967975"/>
            <a:ext cx="1876199" cy="2391327"/>
          </a:xfrm>
          <a:prstGeom prst="rect">
            <a:avLst/>
          </a:prstGeom>
        </p:spPr>
      </p:pic>
      <p:sp>
        <p:nvSpPr>
          <p:cNvPr id="5" name="Flowchart: Alternate Process 4"/>
          <p:cNvSpPr/>
          <p:nvPr/>
        </p:nvSpPr>
        <p:spPr>
          <a:xfrm>
            <a:off x="4572904" y="2728686"/>
            <a:ext cx="2872922" cy="875625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>
                <a:shade val="50000"/>
                <a:alpha val="37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mbria" panose="02040503050406030204" pitchFamily="18" charset="0"/>
              </a:rPr>
              <a:t>IP Address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61" y="2014265"/>
            <a:ext cx="2923721" cy="229874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19162" y="1760243"/>
            <a:ext cx="3486775" cy="456457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25899" y="1760243"/>
            <a:ext cx="3526326" cy="456457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72187" y="1760243"/>
            <a:ext cx="3486775" cy="456457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0934" y="1015999"/>
            <a:ext cx="11501748" cy="54864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8" name="Subtitle 1"/>
          <p:cNvSpPr txBox="1">
            <a:spLocks/>
          </p:cNvSpPr>
          <p:nvPr/>
        </p:nvSpPr>
        <p:spPr>
          <a:xfrm>
            <a:off x="3665435" y="1132219"/>
            <a:ext cx="5190429" cy="416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7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T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ypes of Request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76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038475"/>
            <a:ext cx="933450" cy="93345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90500" y="4191000"/>
            <a:ext cx="1981200" cy="1847850"/>
            <a:chOff x="438150" y="3409950"/>
            <a:chExt cx="1981200" cy="1847850"/>
          </a:xfrm>
        </p:grpSpPr>
        <p:sp>
          <p:nvSpPr>
            <p:cNvPr id="11" name="Rounded Rectangle 10"/>
            <p:cNvSpPr/>
            <p:nvPr/>
          </p:nvSpPr>
          <p:spPr>
            <a:xfrm>
              <a:off x="438150" y="3409950"/>
              <a:ext cx="1981200" cy="18478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800" y="4000500"/>
              <a:ext cx="1524000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ambria" panose="02040503050406030204" pitchFamily="18" charset="0"/>
                </a:rPr>
                <a:t>Request “Add Server”</a:t>
              </a:r>
              <a:endParaRPr lang="en-US" sz="1200" dirty="0">
                <a:latin typeface="Cambria" panose="020405030504060302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5800" y="4529338"/>
              <a:ext cx="1524000" cy="4998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ambria" panose="02040503050406030204" pitchFamily="18" charset="0"/>
                </a:rPr>
                <a:t>Request “Bring Server Away”</a:t>
              </a:r>
              <a:endParaRPr lang="en-US" sz="1200" dirty="0">
                <a:latin typeface="Cambria" panose="020405030504060302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2925" y="3524250"/>
              <a:ext cx="1771650" cy="4762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mbria" panose="02040503050406030204" pitchFamily="18" charset="0"/>
                </a:rPr>
                <a:t>Offline request</a:t>
              </a:r>
              <a:endParaRPr lang="en-US" dirty="0">
                <a:latin typeface="Cambria" panose="02040503050406030204" pitchFamily="18" charset="0"/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3471292" y="3431280"/>
            <a:ext cx="1118548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Pending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601551" y="3431280"/>
            <a:ext cx="1118548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Waiting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467099" y="5005962"/>
            <a:ext cx="7365803" cy="21695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Cancelled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467100" y="1848999"/>
            <a:ext cx="7365803" cy="23391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Rejected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663570" y="3434260"/>
            <a:ext cx="1398185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Processing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9816889" y="3431279"/>
            <a:ext cx="1016014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Done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1600200" y="3457575"/>
            <a:ext cx="1676400" cy="204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61" name="Subtitle 1"/>
          <p:cNvSpPr>
            <a:spLocks noGrp="1"/>
          </p:cNvSpPr>
          <p:nvPr>
            <p:ph type="subTitle" idx="1"/>
          </p:nvPr>
        </p:nvSpPr>
        <p:spPr>
          <a:xfrm rot="5400000">
            <a:off x="5558071" y="4214162"/>
            <a:ext cx="1528435" cy="333606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4630784" y="3457575"/>
            <a:ext cx="916603" cy="166081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720099" y="3458696"/>
            <a:ext cx="916603" cy="166081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9061756" y="3461133"/>
            <a:ext cx="732074" cy="16252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6200000">
            <a:off x="5519307" y="2640964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3409295" y="2640963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>
            <a:off x="7784272" y="2657040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3409293" y="4246502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5400000">
            <a:off x="5525850" y="4246502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rot="5400000">
            <a:off x="7813506" y="4265559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7" name="Subtitle 1"/>
          <p:cNvSpPr txBox="1">
            <a:spLocks/>
          </p:cNvSpPr>
          <p:nvPr/>
        </p:nvSpPr>
        <p:spPr>
          <a:xfrm>
            <a:off x="4321305" y="320700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Accept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8" name="Subtitle 1"/>
          <p:cNvSpPr txBox="1">
            <a:spLocks/>
          </p:cNvSpPr>
          <p:nvPr/>
        </p:nvSpPr>
        <p:spPr>
          <a:xfrm>
            <a:off x="6345655" y="3164604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Process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9" name="Subtitle 1"/>
          <p:cNvSpPr txBox="1">
            <a:spLocks/>
          </p:cNvSpPr>
          <p:nvPr/>
        </p:nvSpPr>
        <p:spPr>
          <a:xfrm>
            <a:off x="8657922" y="313728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Complete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0" name="Subtitle 1"/>
          <p:cNvSpPr txBox="1">
            <a:spLocks/>
          </p:cNvSpPr>
          <p:nvPr/>
        </p:nvSpPr>
        <p:spPr>
          <a:xfrm>
            <a:off x="1662446" y="3243482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Send Request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1" name="Subtitle 1"/>
          <p:cNvSpPr txBox="1">
            <a:spLocks/>
          </p:cNvSpPr>
          <p:nvPr/>
        </p:nvSpPr>
        <p:spPr>
          <a:xfrm rot="5400000">
            <a:off x="7847051" y="414826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 rot="5400000">
            <a:off x="3433151" y="4149264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3" name="Subtitle 1"/>
          <p:cNvSpPr txBox="1">
            <a:spLocks/>
          </p:cNvSpPr>
          <p:nvPr/>
        </p:nvSpPr>
        <p:spPr>
          <a:xfrm rot="5400000">
            <a:off x="3417654" y="2564037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4" name="Subtitle 1"/>
          <p:cNvSpPr txBox="1">
            <a:spLocks/>
          </p:cNvSpPr>
          <p:nvPr/>
        </p:nvSpPr>
        <p:spPr>
          <a:xfrm rot="5400000">
            <a:off x="5578612" y="2535581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5" name="Subtitle 1"/>
          <p:cNvSpPr txBox="1">
            <a:spLocks/>
          </p:cNvSpPr>
          <p:nvPr/>
        </p:nvSpPr>
        <p:spPr>
          <a:xfrm rot="5400000">
            <a:off x="7869958" y="2638581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1526592" y="3320169"/>
            <a:ext cx="368285" cy="3682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585812" y="3373812"/>
            <a:ext cx="249844" cy="249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55" idx="3"/>
            <a:endCxn id="3" idx="0"/>
          </p:cNvCxnSpPr>
          <p:nvPr/>
        </p:nvCxnSpPr>
        <p:spPr>
          <a:xfrm>
            <a:off x="10832903" y="1965958"/>
            <a:ext cx="877832" cy="1354211"/>
          </a:xfrm>
          <a:prstGeom prst="bentConnector2">
            <a:avLst/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3" idx="4"/>
          </p:cNvCxnSpPr>
          <p:nvPr/>
        </p:nvCxnSpPr>
        <p:spPr>
          <a:xfrm rot="5400000" flipH="1" flipV="1">
            <a:off x="10571544" y="3949813"/>
            <a:ext cx="1400549" cy="877833"/>
          </a:xfrm>
          <a:prstGeom prst="bentConnector3">
            <a:avLst>
              <a:gd name="adj1" fmla="val -780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6" idx="2"/>
          </p:cNvCxnSpPr>
          <p:nvPr/>
        </p:nvCxnSpPr>
        <p:spPr>
          <a:xfrm flipV="1">
            <a:off x="10838713" y="3498734"/>
            <a:ext cx="747099" cy="24499"/>
          </a:xfrm>
          <a:prstGeom prst="bentConnector3">
            <a:avLst>
              <a:gd name="adj1" fmla="val 94198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entagon 38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Request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0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333" y="2922496"/>
            <a:ext cx="933450" cy="93345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28600" y="3990408"/>
            <a:ext cx="465301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217" y="4638676"/>
            <a:ext cx="1628173" cy="7946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“Assign IP Address”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1216" y="5594577"/>
            <a:ext cx="1628173" cy="933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“Change IP Address”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7230" y="4003576"/>
            <a:ext cx="3516085" cy="4738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Online request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488774" y="3431280"/>
            <a:ext cx="1118548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Pending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488774" y="5005962"/>
            <a:ext cx="5344128" cy="24826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Cancelled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438446" y="1866199"/>
            <a:ext cx="5394457" cy="22940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Rejected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663570" y="3434260"/>
            <a:ext cx="1398185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Processing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9816889" y="3431279"/>
            <a:ext cx="1016014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Done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023937" y="3457576"/>
            <a:ext cx="2414509" cy="207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6648266" y="3457575"/>
            <a:ext cx="916603" cy="166081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9061756" y="3461133"/>
            <a:ext cx="732074" cy="16252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5426777" y="2640963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>
            <a:off x="7784272" y="2657040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5426775" y="4246502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rot="5400000">
            <a:off x="7813506" y="4265559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7" name="Subtitle 1"/>
          <p:cNvSpPr txBox="1">
            <a:spLocks/>
          </p:cNvSpPr>
          <p:nvPr/>
        </p:nvSpPr>
        <p:spPr>
          <a:xfrm>
            <a:off x="6338787" y="320700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Accept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9" name="Subtitle 1"/>
          <p:cNvSpPr txBox="1">
            <a:spLocks/>
          </p:cNvSpPr>
          <p:nvPr/>
        </p:nvSpPr>
        <p:spPr>
          <a:xfrm>
            <a:off x="8657922" y="313728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Complete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0" name="Subtitle 1"/>
          <p:cNvSpPr txBox="1">
            <a:spLocks/>
          </p:cNvSpPr>
          <p:nvPr/>
        </p:nvSpPr>
        <p:spPr>
          <a:xfrm>
            <a:off x="3384321" y="3117386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Send Request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1" name="Subtitle 1"/>
          <p:cNvSpPr txBox="1">
            <a:spLocks/>
          </p:cNvSpPr>
          <p:nvPr/>
        </p:nvSpPr>
        <p:spPr>
          <a:xfrm rot="5400000">
            <a:off x="7847051" y="414826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 rot="5400000">
            <a:off x="5450633" y="4149264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3" name="Subtitle 1"/>
          <p:cNvSpPr txBox="1">
            <a:spLocks/>
          </p:cNvSpPr>
          <p:nvPr/>
        </p:nvSpPr>
        <p:spPr>
          <a:xfrm rot="5400000">
            <a:off x="5435136" y="2564037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5" name="Subtitle 1"/>
          <p:cNvSpPr txBox="1">
            <a:spLocks/>
          </p:cNvSpPr>
          <p:nvPr/>
        </p:nvSpPr>
        <p:spPr>
          <a:xfrm rot="5400000">
            <a:off x="7869958" y="2638581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1526592" y="3320169"/>
            <a:ext cx="368285" cy="3682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585812" y="3373812"/>
            <a:ext cx="249844" cy="249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55" idx="3"/>
            <a:endCxn id="3" idx="0"/>
          </p:cNvCxnSpPr>
          <p:nvPr/>
        </p:nvCxnSpPr>
        <p:spPr>
          <a:xfrm>
            <a:off x="10832903" y="1980904"/>
            <a:ext cx="877832" cy="1339265"/>
          </a:xfrm>
          <a:prstGeom prst="bentConnector2">
            <a:avLst/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3" idx="4"/>
          </p:cNvCxnSpPr>
          <p:nvPr/>
        </p:nvCxnSpPr>
        <p:spPr>
          <a:xfrm rot="5400000" flipH="1" flipV="1">
            <a:off x="10571544" y="3949813"/>
            <a:ext cx="1400549" cy="877833"/>
          </a:xfrm>
          <a:prstGeom prst="bentConnector3">
            <a:avLst>
              <a:gd name="adj1" fmla="val -780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6" idx="2"/>
          </p:cNvCxnSpPr>
          <p:nvPr/>
        </p:nvCxnSpPr>
        <p:spPr>
          <a:xfrm flipV="1">
            <a:off x="10838713" y="3498734"/>
            <a:ext cx="747099" cy="24499"/>
          </a:xfrm>
          <a:prstGeom prst="bentConnector3">
            <a:avLst>
              <a:gd name="adj1" fmla="val 94198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entagon 38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Request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02279" y="4653739"/>
            <a:ext cx="1628173" cy="549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“Return IP Address”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02279" y="5333437"/>
            <a:ext cx="1628173" cy="465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“Rent Rack”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02279" y="5928553"/>
            <a:ext cx="1628173" cy="5993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“Return Rack”</a:t>
            </a:r>
            <a:endParaRPr lang="en-US" sz="1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2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Create Request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26" idx="3"/>
            <a:endCxn id="28" idx="1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8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Oval 30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7" name="Picture 4" descr="C:\Users\QuangTV\Desktop\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/>
          <p:cNvCxnSpPr>
            <a:stCxn id="28" idx="2"/>
            <a:endCxn id="37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2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262" y="1684469"/>
            <a:ext cx="9144000" cy="3943595"/>
          </a:xfrm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Current Situation</a:t>
            </a: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Solution </a:t>
            </a: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Demonstration</a:t>
            </a:r>
          </a:p>
          <a:p>
            <a:pPr marL="457200" indent="-457200" algn="l">
              <a:buAutoNum type="arabicPeriod"/>
            </a:pPr>
            <a:r>
              <a:rPr lang="en-US" sz="3600" b="1" dirty="0">
                <a:latin typeface="Cambria" panose="02040503050406030204" pitchFamily="18" charset="0"/>
              </a:rPr>
              <a:t> </a:t>
            </a:r>
            <a:r>
              <a:rPr lang="en-US" sz="3600" b="1" dirty="0" smtClean="0">
                <a:latin typeface="Cambria" panose="02040503050406030204" pitchFamily="18" charset="0"/>
              </a:rPr>
              <a:t> Advantages and Disadvantages</a:t>
            </a: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Future Plan</a:t>
            </a: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Question &amp; Answer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66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Accept Request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93" y="2767673"/>
            <a:ext cx="1300946" cy="1325356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008001" y="2767673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58652" y="274737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170059" y="3494956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820328" y="3455684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4" descr="C:\Users\QuangTV\Desktop\databas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>
            <a:stCxn id="12" idx="2"/>
            <a:endCxn id="21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Process Request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pic>
        <p:nvPicPr>
          <p:cNvPr id="13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292" y="2041958"/>
            <a:ext cx="1300946" cy="1325356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8020452" y="2767673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658270" y="2767673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170059" y="3494956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820328" y="3455684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Picture 4" descr="C:\Users\QuangTV\Desktop\databas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>
            <a:stCxn id="13" idx="2"/>
            <a:endCxn id="27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292" y="3700152"/>
            <a:ext cx="1300946" cy="12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Cancel Request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820328" y="355914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510" y="2168315"/>
            <a:ext cx="1300946" cy="1325356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7170058" y="361676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658270" y="279150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969653" y="288043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27" name="Picture 4" descr="C:\Users\QuangTV\Desktop\databas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>
            <a:stCxn id="13" idx="2"/>
            <a:endCxn id="27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511" y="3944475"/>
            <a:ext cx="1300946" cy="12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Reject Request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292" y="2041958"/>
            <a:ext cx="1300946" cy="1325356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008001" y="2704636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465091" y="2704636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170059" y="3494956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820328" y="3455684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4" descr="C:\Users\QuangTV\Desktop\databas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>
            <a:stCxn id="12" idx="2"/>
            <a:endCxn id="21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292" y="3700152"/>
            <a:ext cx="1300946" cy="12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Task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98340" y="3737695"/>
            <a:ext cx="1118548" cy="3146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Waiting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437426" y="3710488"/>
            <a:ext cx="1118548" cy="35719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Doing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738603" y="5425421"/>
            <a:ext cx="1322615" cy="30442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Cancelled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216455" y="2168312"/>
            <a:ext cx="1560489" cy="298312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Not Finished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519066" y="2637444"/>
            <a:ext cx="1753231" cy="267858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Completed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1798541" y="3790980"/>
            <a:ext cx="1006986" cy="170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030008" y="3805086"/>
            <a:ext cx="1316856" cy="15315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20523937">
            <a:off x="6623724" y="3178755"/>
            <a:ext cx="1800230" cy="2047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>
            <a:off x="5425679" y="2989304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5400000">
            <a:off x="2778639" y="4652898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9" name="Subtitle 1"/>
          <p:cNvSpPr txBox="1">
            <a:spLocks/>
          </p:cNvSpPr>
          <p:nvPr/>
        </p:nvSpPr>
        <p:spPr>
          <a:xfrm>
            <a:off x="3839524" y="3501706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Accept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0" name="Subtitle 1"/>
          <p:cNvSpPr txBox="1">
            <a:spLocks/>
          </p:cNvSpPr>
          <p:nvPr/>
        </p:nvSpPr>
        <p:spPr>
          <a:xfrm rot="20532736">
            <a:off x="6413906" y="2937541"/>
            <a:ext cx="2038728" cy="47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Complete (request)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1537816" y="347913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Assign Task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4" name="Subtitle 1"/>
          <p:cNvSpPr txBox="1">
            <a:spLocks/>
          </p:cNvSpPr>
          <p:nvPr/>
        </p:nvSpPr>
        <p:spPr>
          <a:xfrm rot="5400000">
            <a:off x="2802497" y="4555660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Reassign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6" name="Subtitle 1"/>
          <p:cNvSpPr txBox="1">
            <a:spLocks/>
          </p:cNvSpPr>
          <p:nvPr/>
        </p:nvSpPr>
        <p:spPr>
          <a:xfrm rot="5400000">
            <a:off x="5484984" y="2883921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Not Finish</a:t>
            </a:r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40" name="Elbow Connector 39"/>
          <p:cNvCxnSpPr>
            <a:stCxn id="17" idx="3"/>
            <a:endCxn id="42" idx="2"/>
          </p:cNvCxnSpPr>
          <p:nvPr/>
        </p:nvCxnSpPr>
        <p:spPr>
          <a:xfrm>
            <a:off x="10272297" y="3976736"/>
            <a:ext cx="682861" cy="5578"/>
          </a:xfrm>
          <a:prstGeom prst="bentConnector3">
            <a:avLst>
              <a:gd name="adj1" fmla="val 50000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1" y="3431424"/>
            <a:ext cx="883148" cy="883148"/>
          </a:xfrm>
          <a:prstGeom prst="rect">
            <a:avLst/>
          </a:prstGeom>
        </p:spPr>
      </p:pic>
      <p:sp>
        <p:nvSpPr>
          <p:cNvPr id="42" name="Oval 41"/>
          <p:cNvSpPr/>
          <p:nvPr/>
        </p:nvSpPr>
        <p:spPr>
          <a:xfrm>
            <a:off x="10955158" y="3798171"/>
            <a:ext cx="368285" cy="3682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1014378" y="3851814"/>
            <a:ext cx="249844" cy="249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6648787" y="3839332"/>
            <a:ext cx="1800230" cy="204730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ubtitle 1"/>
          <p:cNvSpPr txBox="1">
            <a:spLocks/>
          </p:cNvSpPr>
          <p:nvPr/>
        </p:nvSpPr>
        <p:spPr>
          <a:xfrm>
            <a:off x="6497025" y="3554576"/>
            <a:ext cx="2038728" cy="47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Cancel (request)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46" name="Right Arrow 45"/>
          <p:cNvSpPr/>
          <p:nvPr/>
        </p:nvSpPr>
        <p:spPr>
          <a:xfrm rot="858266">
            <a:off x="6666918" y="4475472"/>
            <a:ext cx="1800230" cy="2047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ubtitle 1"/>
          <p:cNvSpPr txBox="1">
            <a:spLocks/>
          </p:cNvSpPr>
          <p:nvPr/>
        </p:nvSpPr>
        <p:spPr>
          <a:xfrm rot="913861">
            <a:off x="6558698" y="4248772"/>
            <a:ext cx="2038728" cy="47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 (request)</a:t>
            </a:r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48" name="Elbow Connector 47"/>
          <p:cNvCxnSpPr>
            <a:stCxn id="15" idx="1"/>
            <a:endCxn id="41" idx="0"/>
          </p:cNvCxnSpPr>
          <p:nvPr/>
        </p:nvCxnSpPr>
        <p:spPr>
          <a:xfrm rot="10800000" flipV="1">
            <a:off x="1404095" y="2317468"/>
            <a:ext cx="3812360" cy="1113956"/>
          </a:xfrm>
          <a:prstGeom prst="bentConnector2">
            <a:avLst/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3" idx="1"/>
            <a:endCxn id="41" idx="2"/>
          </p:cNvCxnSpPr>
          <p:nvPr/>
        </p:nvCxnSpPr>
        <p:spPr>
          <a:xfrm rot="10800000">
            <a:off x="1404095" y="4314572"/>
            <a:ext cx="1334508" cy="1263062"/>
          </a:xfrm>
          <a:prstGeom prst="bentConnector2">
            <a:avLst/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87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Assign Task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6" name="Straight Arrow Connector 5"/>
          <p:cNvCxnSpPr>
            <a:endCxn id="7" idx="1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2" descr="C:\Users\QuangTV\Desktop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04" y="2830636"/>
            <a:ext cx="1300946" cy="132535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7170058" y="3602245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4" descr="C:\Users\QuangTV\Desktop\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7" idx="2"/>
            <a:endCxn id="15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388" y="3001947"/>
            <a:ext cx="1300946" cy="12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Reassign Task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2" descr="C:\Users\QuangTV\Desktop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04" y="2830636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17" idx="1"/>
          </p:cNvCxnSpPr>
          <p:nvPr/>
        </p:nvCxnSpPr>
        <p:spPr>
          <a:xfrm flipV="1">
            <a:off x="7170058" y="2893017"/>
            <a:ext cx="2350770" cy="70922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075568" y="2560761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stCxn id="6" idx="2"/>
            <a:endCxn id="13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828" y="2292719"/>
            <a:ext cx="1300946" cy="120059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01968" y="5046278"/>
            <a:ext cx="3896051" cy="112294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if(</a:t>
            </a:r>
            <a:r>
              <a:rPr lang="en-US" sz="24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TaskStatus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== “Waiting”)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388" y="4407156"/>
            <a:ext cx="1300946" cy="120059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endCxn id="19" idx="1"/>
          </p:cNvCxnSpPr>
          <p:nvPr/>
        </p:nvCxnSpPr>
        <p:spPr>
          <a:xfrm>
            <a:off x="7170058" y="3602245"/>
            <a:ext cx="2292330" cy="140520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075568" y="4605786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Subtitle 1"/>
          <p:cNvSpPr txBox="1">
            <a:spLocks/>
          </p:cNvSpPr>
          <p:nvPr/>
        </p:nvSpPr>
        <p:spPr>
          <a:xfrm>
            <a:off x="10503033" y="2766905"/>
            <a:ext cx="1688967" cy="3336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Pre-assigned Staff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3" name="Subtitle 1"/>
          <p:cNvSpPr txBox="1">
            <a:spLocks/>
          </p:cNvSpPr>
          <p:nvPr/>
        </p:nvSpPr>
        <p:spPr>
          <a:xfrm>
            <a:off x="10503033" y="4995664"/>
            <a:ext cx="1747480" cy="3383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New assigned Staff</a:t>
            </a:r>
            <a:endParaRPr 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Accept Task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6" name="Picture 2" descr="C:\Users\QuangTV\Desktop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76" y="2830636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17" idx="1"/>
            <a:endCxn id="6" idx="3"/>
          </p:cNvCxnSpPr>
          <p:nvPr/>
        </p:nvCxnSpPr>
        <p:spPr>
          <a:xfrm flipH="1">
            <a:off x="7093363" y="3430351"/>
            <a:ext cx="2398053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599698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791300" y="3499229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stCxn id="6" idx="2"/>
            <a:endCxn id="13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416" y="2830053"/>
            <a:ext cx="1300946" cy="12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728686" cy="834712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Not Finish Task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2" descr="C:\Users\QuangTV\Desktop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76" y="2830636"/>
            <a:ext cx="1300946" cy="1325356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15" idx="1"/>
            <a:endCxn id="5" idx="3"/>
          </p:cNvCxnSpPr>
          <p:nvPr/>
        </p:nvCxnSpPr>
        <p:spPr>
          <a:xfrm flipH="1">
            <a:off x="7093363" y="3430351"/>
            <a:ext cx="2398053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599698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91300" y="3499229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4" descr="C:\Users\QuangTV\Desktop\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>
            <a:stCxn id="5" idx="2"/>
            <a:endCxn id="11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416" y="2830053"/>
            <a:ext cx="1300946" cy="12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728686" cy="834712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Schedule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05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085" y="2362868"/>
            <a:ext cx="4169425" cy="32523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4" y="1843315"/>
            <a:ext cx="5796516" cy="434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2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728686" cy="834712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Schedule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79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IP Address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98338" y="3737695"/>
            <a:ext cx="3446933" cy="329992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Available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961685" y="3737695"/>
            <a:ext cx="1118548" cy="35719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Used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805527" y="5338772"/>
            <a:ext cx="3539743" cy="307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Blocked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1798541" y="3790980"/>
            <a:ext cx="1006986" cy="170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8" name="Subtitle 1"/>
          <p:cNvSpPr txBox="1">
            <a:spLocks/>
          </p:cNvSpPr>
          <p:nvPr/>
        </p:nvSpPr>
        <p:spPr>
          <a:xfrm>
            <a:off x="6345271" y="3558192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Assign IP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0" name="Subtitle 1"/>
          <p:cNvSpPr txBox="1">
            <a:spLocks/>
          </p:cNvSpPr>
          <p:nvPr/>
        </p:nvSpPr>
        <p:spPr>
          <a:xfrm>
            <a:off x="1537816" y="347913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Generate IP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6249414" y="290425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Return IP</a:t>
            </a:r>
            <a:endParaRPr lang="en-US" sz="1600" dirty="0">
              <a:latin typeface="Cambria" panose="02040503050406030204" pitchFamily="18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1" y="3431424"/>
            <a:ext cx="883148" cy="883148"/>
          </a:xfrm>
          <a:prstGeom prst="rect">
            <a:avLst/>
          </a:prstGeom>
        </p:spPr>
      </p:pic>
      <p:sp>
        <p:nvSpPr>
          <p:cNvPr id="44" name="Right Arrow 43"/>
          <p:cNvSpPr/>
          <p:nvPr/>
        </p:nvSpPr>
        <p:spPr>
          <a:xfrm rot="5400000">
            <a:off x="2604458" y="4601369"/>
            <a:ext cx="1200437" cy="187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5" name="Subtitle 1"/>
          <p:cNvSpPr txBox="1">
            <a:spLocks/>
          </p:cNvSpPr>
          <p:nvPr/>
        </p:nvSpPr>
        <p:spPr>
          <a:xfrm rot="5400000">
            <a:off x="2651252" y="4495788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Block IP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" name="U-Turn Arrow 1"/>
          <p:cNvSpPr/>
          <p:nvPr/>
        </p:nvSpPr>
        <p:spPr>
          <a:xfrm flipH="1">
            <a:off x="5469976" y="3193961"/>
            <a:ext cx="2726699" cy="514610"/>
          </a:xfrm>
          <a:prstGeom prst="uturnArrow">
            <a:avLst>
              <a:gd name="adj1" fmla="val 12408"/>
              <a:gd name="adj2" fmla="val 13821"/>
              <a:gd name="adj3" fmla="val 20348"/>
              <a:gd name="adj4" fmla="val 43750"/>
              <a:gd name="adj5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6345272" y="3787860"/>
            <a:ext cx="1579102" cy="173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1" name="Right Arrow 30"/>
          <p:cNvSpPr/>
          <p:nvPr/>
        </p:nvSpPr>
        <p:spPr>
          <a:xfrm rot="16200000">
            <a:off x="5208203" y="4601368"/>
            <a:ext cx="1200437" cy="187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1" name="Subtitle 1"/>
          <p:cNvSpPr txBox="1">
            <a:spLocks/>
          </p:cNvSpPr>
          <p:nvPr/>
        </p:nvSpPr>
        <p:spPr>
          <a:xfrm rot="5400000">
            <a:off x="5249928" y="4522287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Unblock IP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42" name="U-Turn Arrow 41"/>
          <p:cNvSpPr/>
          <p:nvPr/>
        </p:nvSpPr>
        <p:spPr>
          <a:xfrm flipH="1">
            <a:off x="4842455" y="2628029"/>
            <a:ext cx="3592209" cy="1092173"/>
          </a:xfrm>
          <a:prstGeom prst="uturnArrow">
            <a:avLst>
              <a:gd name="adj1" fmla="val 5333"/>
              <a:gd name="adj2" fmla="val 8816"/>
              <a:gd name="adj3" fmla="val 17845"/>
              <a:gd name="adj4" fmla="val 43750"/>
              <a:gd name="adj5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Subtitle 1"/>
          <p:cNvSpPr txBox="1">
            <a:spLocks/>
          </p:cNvSpPr>
          <p:nvPr/>
        </p:nvSpPr>
        <p:spPr>
          <a:xfrm>
            <a:off x="6249414" y="2338203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Change IP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47" name="U-Turn Arrow 46"/>
          <p:cNvSpPr/>
          <p:nvPr/>
        </p:nvSpPr>
        <p:spPr>
          <a:xfrm flipH="1">
            <a:off x="4172754" y="2163129"/>
            <a:ext cx="4603625" cy="1541751"/>
          </a:xfrm>
          <a:prstGeom prst="uturnArrow">
            <a:avLst>
              <a:gd name="adj1" fmla="val 5333"/>
              <a:gd name="adj2" fmla="val 5475"/>
              <a:gd name="adj3" fmla="val 7821"/>
              <a:gd name="adj4" fmla="val 43750"/>
              <a:gd name="adj5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Subtitle 1"/>
          <p:cNvSpPr txBox="1">
            <a:spLocks/>
          </p:cNvSpPr>
          <p:nvPr/>
        </p:nvSpPr>
        <p:spPr>
          <a:xfrm>
            <a:off x="5942912" y="1859684"/>
            <a:ext cx="2141438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Bring Server Away</a:t>
            </a:r>
            <a:endParaRPr 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1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Assign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45" y="1634330"/>
            <a:ext cx="1325356" cy="132535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3992301" y="2297008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666" y="1634330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8342031" y="2297008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830243" y="152937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141626" y="152937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830243" y="2881747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992301" y="2786799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036" y="420065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7236636" y="3292524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92753" y="347671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7" name="Picture 2" descr="C:\Users\QuangTV\Desktop\serv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936" y="1301492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H="1">
            <a:off x="8342032" y="2750980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137671" y="284897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938" y="5650235"/>
            <a:ext cx="3838095" cy="8761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176" y="4768946"/>
            <a:ext cx="1923810" cy="65714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85327" y="5160444"/>
            <a:ext cx="1353074" cy="26564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85327" y="6272011"/>
            <a:ext cx="1211658" cy="25441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176" y="3878128"/>
            <a:ext cx="2866667" cy="64761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17061" y="4314424"/>
            <a:ext cx="2079924" cy="25915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03974" y="4274900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/>
          <p:cNvCxnSpPr>
            <a:stCxn id="24" idx="6"/>
          </p:cNvCxnSpPr>
          <p:nvPr/>
        </p:nvCxnSpPr>
        <p:spPr>
          <a:xfrm>
            <a:off x="3327939" y="4424237"/>
            <a:ext cx="1028700" cy="20365"/>
          </a:xfrm>
          <a:prstGeom prst="bentConnector3">
            <a:avLst>
              <a:gd name="adj1" fmla="val 10007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1"/>
          <p:cNvSpPr txBox="1">
            <a:spLocks/>
          </p:cNvSpPr>
          <p:nvPr/>
        </p:nvSpPr>
        <p:spPr>
          <a:xfrm>
            <a:off x="4122571" y="4292350"/>
            <a:ext cx="936166" cy="3248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Used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119789" y="6252974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31" idx="4"/>
          </p:cNvCxnSpPr>
          <p:nvPr/>
        </p:nvCxnSpPr>
        <p:spPr>
          <a:xfrm rot="5400000" flipH="1" flipV="1">
            <a:off x="3869834" y="5051490"/>
            <a:ext cx="362095" cy="2638221"/>
          </a:xfrm>
          <a:prstGeom prst="bentConnector4">
            <a:avLst>
              <a:gd name="adj1" fmla="val -34679"/>
              <a:gd name="adj2" fmla="val 9967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itle 1"/>
          <p:cNvSpPr txBox="1">
            <a:spLocks/>
          </p:cNvSpPr>
          <p:nvPr/>
        </p:nvSpPr>
        <p:spPr>
          <a:xfrm>
            <a:off x="4919564" y="5900244"/>
            <a:ext cx="900855" cy="3248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Current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9341" y="3691143"/>
            <a:ext cx="5711078" cy="308702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4" name="Subtitle 1"/>
          <p:cNvSpPr txBox="1">
            <a:spLocks/>
          </p:cNvSpPr>
          <p:nvPr/>
        </p:nvSpPr>
        <p:spPr>
          <a:xfrm>
            <a:off x="2133826" y="3291886"/>
            <a:ext cx="1431034" cy="403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rgbClr val="367F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Result</a:t>
            </a:r>
            <a:endParaRPr lang="en-US" sz="3200" b="1" dirty="0">
              <a:solidFill>
                <a:srgbClr val="367FA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55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Change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45" y="2836559"/>
            <a:ext cx="1325356" cy="132535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3992301" y="3499237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666" y="2836559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8342031" y="3499237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830243" y="273160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141626" y="273160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830243" y="4083976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992301" y="3989028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036" y="540288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7236636" y="4516015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92753" y="467894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7" name="Picture 2" descr="C:\Users\QuangTV\Desktop\serv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936" y="2503721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H="1">
            <a:off x="8342032" y="3953209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137671" y="4051207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6945" y="858114"/>
            <a:ext cx="2876190" cy="87619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542" y="4410286"/>
            <a:ext cx="2666667" cy="8666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6945" y="1755671"/>
            <a:ext cx="2876190" cy="64761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31394" y="4763638"/>
            <a:ext cx="2866667" cy="647619"/>
          </a:xfrm>
          <a:prstGeom prst="rect">
            <a:avLst/>
          </a:prstGeom>
        </p:spPr>
      </p:pic>
      <p:sp>
        <p:nvSpPr>
          <p:cNvPr id="35" name="Oval 34"/>
          <p:cNvSpPr/>
          <p:nvPr/>
        </p:nvSpPr>
        <p:spPr>
          <a:xfrm>
            <a:off x="4319170" y="2163836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lbow Connector 35"/>
          <p:cNvCxnSpPr>
            <a:stCxn id="41" idx="4"/>
            <a:endCxn id="37" idx="0"/>
          </p:cNvCxnSpPr>
          <p:nvPr/>
        </p:nvCxnSpPr>
        <p:spPr>
          <a:xfrm rot="5400000">
            <a:off x="10665512" y="5868099"/>
            <a:ext cx="883618" cy="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ubtitle 1"/>
          <p:cNvSpPr txBox="1">
            <a:spLocks/>
          </p:cNvSpPr>
          <p:nvPr/>
        </p:nvSpPr>
        <p:spPr>
          <a:xfrm>
            <a:off x="10531372" y="6309908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Changing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0495338" y="5127616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35" idx="6"/>
            <a:endCxn id="48" idx="1"/>
          </p:cNvCxnSpPr>
          <p:nvPr/>
        </p:nvCxnSpPr>
        <p:spPr>
          <a:xfrm>
            <a:off x="5543135" y="2313173"/>
            <a:ext cx="826760" cy="1270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ubtitle 1"/>
          <p:cNvSpPr txBox="1">
            <a:spLocks/>
          </p:cNvSpPr>
          <p:nvPr/>
        </p:nvSpPr>
        <p:spPr>
          <a:xfrm>
            <a:off x="6369895" y="2136808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Current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218260" y="1264286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Elbow Connector 55"/>
          <p:cNvCxnSpPr/>
          <p:nvPr/>
        </p:nvCxnSpPr>
        <p:spPr>
          <a:xfrm>
            <a:off x="5442225" y="1407273"/>
            <a:ext cx="927670" cy="12700"/>
          </a:xfrm>
          <a:prstGeom prst="bentConnector3">
            <a:avLst>
              <a:gd name="adj1" fmla="val 9997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ubtitle 1"/>
          <p:cNvSpPr txBox="1">
            <a:spLocks/>
          </p:cNvSpPr>
          <p:nvPr/>
        </p:nvSpPr>
        <p:spPr>
          <a:xfrm>
            <a:off x="6240857" y="1183533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Used</a:t>
            </a:r>
            <a:endParaRPr lang="en-US" sz="1800" dirty="0">
              <a:latin typeface="Cambria" panose="02040503050406030204" pitchFamily="18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2542" y="5619606"/>
            <a:ext cx="2876190" cy="866667"/>
          </a:xfrm>
          <a:prstGeom prst="rect">
            <a:avLst/>
          </a:prstGeom>
        </p:spPr>
      </p:pic>
      <p:sp>
        <p:nvSpPr>
          <p:cNvPr id="62" name="Oval 61"/>
          <p:cNvSpPr/>
          <p:nvPr/>
        </p:nvSpPr>
        <p:spPr>
          <a:xfrm>
            <a:off x="1715865" y="4820744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Elbow Connector 62"/>
          <p:cNvCxnSpPr>
            <a:stCxn id="62" idx="6"/>
          </p:cNvCxnSpPr>
          <p:nvPr/>
        </p:nvCxnSpPr>
        <p:spPr>
          <a:xfrm flipV="1">
            <a:off x="2939830" y="4966379"/>
            <a:ext cx="743528" cy="370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ubtitle 1"/>
          <p:cNvSpPr txBox="1">
            <a:spLocks/>
          </p:cNvSpPr>
          <p:nvPr/>
        </p:nvSpPr>
        <p:spPr>
          <a:xfrm>
            <a:off x="3564573" y="4829948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Available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865054" y="5997196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Elbow Connector 68"/>
          <p:cNvCxnSpPr/>
          <p:nvPr/>
        </p:nvCxnSpPr>
        <p:spPr>
          <a:xfrm flipV="1">
            <a:off x="3089937" y="6151892"/>
            <a:ext cx="743528" cy="370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Subtitle 1"/>
          <p:cNvSpPr txBox="1">
            <a:spLocks/>
          </p:cNvSpPr>
          <p:nvPr/>
        </p:nvSpPr>
        <p:spPr>
          <a:xfrm>
            <a:off x="3461701" y="5997196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Old</a:t>
            </a:r>
            <a:endParaRPr lang="en-US" sz="1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00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069" y="5099703"/>
            <a:ext cx="2866667" cy="66666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Change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45" y="3210050"/>
            <a:ext cx="1325356" cy="132535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3992301" y="3872728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666" y="3210050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8342031" y="3872728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830243" y="310509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141626" y="310509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830243" y="4457467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992301" y="419509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552" y="559607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7236636" y="4889506"/>
            <a:ext cx="14170" cy="78324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92753" y="505243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7" name="Picture 2" descr="C:\Users\QuangTV\Desktop\serve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936" y="2877212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H="1">
            <a:off x="8342031" y="419509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137671" y="442469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7" name="Subtitle 1"/>
          <p:cNvSpPr txBox="1">
            <a:spLocks/>
          </p:cNvSpPr>
          <p:nvPr/>
        </p:nvSpPr>
        <p:spPr>
          <a:xfrm>
            <a:off x="10632190" y="6318250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Changing</a:t>
            </a:r>
            <a:endParaRPr lang="en-US" sz="1800" dirty="0"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6945" y="909359"/>
            <a:ext cx="2876190" cy="86666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9787" y="2412408"/>
            <a:ext cx="1923810" cy="65714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57421" y="1774801"/>
            <a:ext cx="2885714" cy="65714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7144" y="5280555"/>
            <a:ext cx="2866667" cy="87619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144" y="6174073"/>
            <a:ext cx="1923810" cy="65714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3095" y="4413888"/>
            <a:ext cx="2866667" cy="866667"/>
          </a:xfrm>
          <a:prstGeom prst="rect">
            <a:avLst/>
          </a:prstGeom>
        </p:spPr>
      </p:pic>
      <p:sp>
        <p:nvSpPr>
          <p:cNvPr id="49" name="Oval 48"/>
          <p:cNvSpPr/>
          <p:nvPr/>
        </p:nvSpPr>
        <p:spPr>
          <a:xfrm>
            <a:off x="10596156" y="5516770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328694" y="1290114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lbow Connector 35"/>
          <p:cNvCxnSpPr>
            <a:stCxn id="41" idx="6"/>
          </p:cNvCxnSpPr>
          <p:nvPr/>
        </p:nvCxnSpPr>
        <p:spPr>
          <a:xfrm>
            <a:off x="5552659" y="1439451"/>
            <a:ext cx="912535" cy="883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9" idx="4"/>
            <a:endCxn id="37" idx="0"/>
          </p:cNvCxnSpPr>
          <p:nvPr/>
        </p:nvCxnSpPr>
        <p:spPr>
          <a:xfrm rot="5400000">
            <a:off x="10956736" y="6066847"/>
            <a:ext cx="502806" cy="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ubtitle 1"/>
          <p:cNvSpPr txBox="1">
            <a:spLocks/>
          </p:cNvSpPr>
          <p:nvPr/>
        </p:nvSpPr>
        <p:spPr>
          <a:xfrm>
            <a:off x="6356684" y="1271924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Used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4351536" y="2177642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Elbow Connector 65"/>
          <p:cNvCxnSpPr/>
          <p:nvPr/>
        </p:nvCxnSpPr>
        <p:spPr>
          <a:xfrm>
            <a:off x="5575501" y="2335160"/>
            <a:ext cx="912535" cy="883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Subtitle 1"/>
          <p:cNvSpPr txBox="1">
            <a:spLocks/>
          </p:cNvSpPr>
          <p:nvPr/>
        </p:nvSpPr>
        <p:spPr>
          <a:xfrm>
            <a:off x="6379526" y="2167633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Current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67144" y="6592355"/>
            <a:ext cx="1923810" cy="238861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657421" y="2828282"/>
            <a:ext cx="1923810" cy="238861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1913634" y="4780263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Elbow Connector 77"/>
          <p:cNvCxnSpPr>
            <a:stCxn id="77" idx="6"/>
          </p:cNvCxnSpPr>
          <p:nvPr/>
        </p:nvCxnSpPr>
        <p:spPr>
          <a:xfrm>
            <a:off x="3137599" y="4929600"/>
            <a:ext cx="977748" cy="50709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Subtitle 1"/>
          <p:cNvSpPr txBox="1">
            <a:spLocks/>
          </p:cNvSpPr>
          <p:nvPr/>
        </p:nvSpPr>
        <p:spPr>
          <a:xfrm>
            <a:off x="4057922" y="5320016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Available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1935220" y="5677774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Elbow Connector 80"/>
          <p:cNvCxnSpPr/>
          <p:nvPr/>
        </p:nvCxnSpPr>
        <p:spPr>
          <a:xfrm flipV="1">
            <a:off x="3160103" y="5815444"/>
            <a:ext cx="955244" cy="2072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Subtitle 1"/>
          <p:cNvSpPr txBox="1">
            <a:spLocks/>
          </p:cNvSpPr>
          <p:nvPr/>
        </p:nvSpPr>
        <p:spPr>
          <a:xfrm>
            <a:off x="3815205" y="5690653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Old</a:t>
            </a:r>
            <a:endParaRPr lang="en-US" sz="1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68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Return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45" y="2664643"/>
            <a:ext cx="1325356" cy="1325356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7" idx="3"/>
          </p:cNvCxnSpPr>
          <p:nvPr/>
        </p:nvCxnSpPr>
        <p:spPr>
          <a:xfrm>
            <a:off x="3992301" y="332732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666" y="2664643"/>
            <a:ext cx="1300946" cy="1325356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8342031" y="332732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830243" y="255968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9141626" y="255968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830243" y="3912060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992301" y="381711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Picture 4" descr="C:\Users\QuangTV\Desktop\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036" y="52309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>
            <a:off x="7236636" y="432283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392753" y="450702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28" name="Picture 2" descr="C:\Users\QuangTV\Desktop\serv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936" y="233180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/>
          <p:nvPr/>
        </p:nvCxnSpPr>
        <p:spPr>
          <a:xfrm flipH="1">
            <a:off x="8342032" y="3781293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9137671" y="3879291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6945" y="897045"/>
            <a:ext cx="2857143" cy="6571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7898" y="1550199"/>
            <a:ext cx="2876190" cy="66666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45269" y="5035841"/>
            <a:ext cx="2866667" cy="6476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956" y="5284941"/>
            <a:ext cx="2866667" cy="6476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3433" y="4622263"/>
            <a:ext cx="2876190" cy="657143"/>
          </a:xfrm>
          <a:prstGeom prst="rect">
            <a:avLst/>
          </a:prstGeom>
        </p:spPr>
      </p:pic>
      <p:sp>
        <p:nvSpPr>
          <p:cNvPr id="34" name="Oval 33"/>
          <p:cNvSpPr/>
          <p:nvPr/>
        </p:nvSpPr>
        <p:spPr>
          <a:xfrm>
            <a:off x="4327950" y="1284776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/>
          <p:nvPr/>
        </p:nvCxnSpPr>
        <p:spPr>
          <a:xfrm flipV="1">
            <a:off x="5552833" y="1422446"/>
            <a:ext cx="955244" cy="2072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ubtitle 1"/>
          <p:cNvSpPr txBox="1">
            <a:spLocks/>
          </p:cNvSpPr>
          <p:nvPr/>
        </p:nvSpPr>
        <p:spPr>
          <a:xfrm>
            <a:off x="6207935" y="1297655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Used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2164385" y="5010301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/>
          <p:cNvCxnSpPr/>
          <p:nvPr/>
        </p:nvCxnSpPr>
        <p:spPr>
          <a:xfrm flipV="1">
            <a:off x="3389268" y="5147971"/>
            <a:ext cx="955244" cy="2072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ubtitle 1"/>
          <p:cNvSpPr txBox="1">
            <a:spLocks/>
          </p:cNvSpPr>
          <p:nvPr/>
        </p:nvSpPr>
        <p:spPr>
          <a:xfrm>
            <a:off x="4044370" y="5023180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Available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344512" y="1932198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Elbow Connector 40"/>
          <p:cNvCxnSpPr/>
          <p:nvPr/>
        </p:nvCxnSpPr>
        <p:spPr>
          <a:xfrm flipV="1">
            <a:off x="5569395" y="2069868"/>
            <a:ext cx="955244" cy="2072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1"/>
          <p:cNvSpPr txBox="1">
            <a:spLocks/>
          </p:cNvSpPr>
          <p:nvPr/>
        </p:nvSpPr>
        <p:spPr>
          <a:xfrm>
            <a:off x="6224497" y="1945077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Current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2154163" y="5677774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Elbow Connector 43"/>
          <p:cNvCxnSpPr/>
          <p:nvPr/>
        </p:nvCxnSpPr>
        <p:spPr>
          <a:xfrm flipV="1">
            <a:off x="3379046" y="5815444"/>
            <a:ext cx="955244" cy="2072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ubtitle 1"/>
          <p:cNvSpPr txBox="1">
            <a:spLocks/>
          </p:cNvSpPr>
          <p:nvPr/>
        </p:nvSpPr>
        <p:spPr>
          <a:xfrm>
            <a:off x="4034148" y="5690653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Old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6" name="Subtitle 1"/>
          <p:cNvSpPr txBox="1">
            <a:spLocks/>
          </p:cNvSpPr>
          <p:nvPr/>
        </p:nvSpPr>
        <p:spPr>
          <a:xfrm>
            <a:off x="10400368" y="6215218"/>
            <a:ext cx="1355212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Returning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467366" y="5413738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Elbow Connector 47"/>
          <p:cNvCxnSpPr>
            <a:stCxn id="47" idx="4"/>
            <a:endCxn id="46" idx="0"/>
          </p:cNvCxnSpPr>
          <p:nvPr/>
        </p:nvCxnSpPr>
        <p:spPr>
          <a:xfrm rot="5400000">
            <a:off x="10827259" y="5963128"/>
            <a:ext cx="502806" cy="137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04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Block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93" y="2767673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170058" y="3602245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Unblock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93" y="2767673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170058" y="3602245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Rack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514" y="1103086"/>
            <a:ext cx="4096657" cy="546220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579258" y="1442598"/>
            <a:ext cx="50799" cy="47114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579259" y="1442598"/>
            <a:ext cx="13861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630057" y="6154057"/>
            <a:ext cx="47897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Subtitle 1"/>
          <p:cNvSpPr>
            <a:spLocks noGrp="1"/>
          </p:cNvSpPr>
          <p:nvPr>
            <p:ph type="subTitle" idx="1"/>
          </p:nvPr>
        </p:nvSpPr>
        <p:spPr>
          <a:xfrm>
            <a:off x="2719614" y="2967451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42U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8" name="Subtitle 1"/>
          <p:cNvSpPr txBox="1">
            <a:spLocks/>
          </p:cNvSpPr>
          <p:nvPr/>
        </p:nvSpPr>
        <p:spPr>
          <a:xfrm>
            <a:off x="0" y="5976333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879772" y="5409065"/>
            <a:ext cx="602343" cy="567268"/>
          </a:xfrm>
          <a:prstGeom prst="ellipse">
            <a:avLst/>
          </a:prstGeom>
          <a:noFill/>
          <a:ln w="5080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923314" y="4506685"/>
            <a:ext cx="449943" cy="429490"/>
          </a:xfrm>
          <a:prstGeom prst="ellipse">
            <a:avLst/>
          </a:prstGeom>
          <a:noFill/>
          <a:ln w="5080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45085" y="2242459"/>
            <a:ext cx="319315" cy="304800"/>
          </a:xfrm>
          <a:prstGeom prst="ellipse">
            <a:avLst/>
          </a:prstGeom>
          <a:noFill/>
          <a:ln w="5080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21" idx="0"/>
          </p:cNvCxnSpPr>
          <p:nvPr/>
        </p:nvCxnSpPr>
        <p:spPr>
          <a:xfrm rot="5400000" flipH="1" flipV="1">
            <a:off x="7971185" y="982559"/>
            <a:ext cx="393458" cy="212634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title 1"/>
          <p:cNvSpPr txBox="1">
            <a:spLocks/>
          </p:cNvSpPr>
          <p:nvPr/>
        </p:nvSpPr>
        <p:spPr>
          <a:xfrm>
            <a:off x="9075963" y="1653497"/>
            <a:ext cx="1326243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1U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6" name="Subtitle 1"/>
          <p:cNvSpPr txBox="1">
            <a:spLocks/>
          </p:cNvSpPr>
          <p:nvPr/>
        </p:nvSpPr>
        <p:spPr>
          <a:xfrm>
            <a:off x="9295492" y="4506685"/>
            <a:ext cx="742043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2U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7" name="Subtitle 1"/>
          <p:cNvSpPr txBox="1">
            <a:spLocks/>
          </p:cNvSpPr>
          <p:nvPr/>
        </p:nvSpPr>
        <p:spPr>
          <a:xfrm>
            <a:off x="9280976" y="6134707"/>
            <a:ext cx="928915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4U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28" name="Elbow Connector 27"/>
          <p:cNvCxnSpPr>
            <a:stCxn id="20" idx="6"/>
          </p:cNvCxnSpPr>
          <p:nvPr/>
        </p:nvCxnSpPr>
        <p:spPr>
          <a:xfrm flipV="1">
            <a:off x="7373257" y="4717144"/>
            <a:ext cx="2002972" cy="428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>
            <a:off x="7180943" y="5991988"/>
            <a:ext cx="2340428" cy="423326"/>
          </a:xfrm>
          <a:prstGeom prst="bentConnector3">
            <a:avLst>
              <a:gd name="adj1" fmla="val 38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77375" y="2394859"/>
            <a:ext cx="2208935" cy="112294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1U = 4,45 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cm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12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Rack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190" y="1103086"/>
            <a:ext cx="4096657" cy="5462209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8921990" y="4506685"/>
            <a:ext cx="449943" cy="429490"/>
          </a:xfrm>
          <a:prstGeom prst="ellipse">
            <a:avLst/>
          </a:prstGeom>
          <a:noFill/>
          <a:ln w="5080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ubtitle 1"/>
          <p:cNvSpPr txBox="1">
            <a:spLocks/>
          </p:cNvSpPr>
          <p:nvPr/>
        </p:nvSpPr>
        <p:spPr>
          <a:xfrm>
            <a:off x="11294168" y="4506685"/>
            <a:ext cx="742043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2U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28" name="Elbow Connector 27"/>
          <p:cNvCxnSpPr>
            <a:stCxn id="20" idx="6"/>
          </p:cNvCxnSpPr>
          <p:nvPr/>
        </p:nvCxnSpPr>
        <p:spPr>
          <a:xfrm flipV="1">
            <a:off x="9371933" y="4717144"/>
            <a:ext cx="2002972" cy="428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2" idx="6"/>
            <a:endCxn id="20" idx="2"/>
          </p:cNvCxnSpPr>
          <p:nvPr/>
        </p:nvCxnSpPr>
        <p:spPr>
          <a:xfrm>
            <a:off x="6215758" y="4717144"/>
            <a:ext cx="2706232" cy="428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32" y="3725757"/>
            <a:ext cx="5621294" cy="1946959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4953468" y="4422663"/>
            <a:ext cx="1262290" cy="588961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82797" y="4399034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815228" y="5307958"/>
            <a:ext cx="1191534" cy="361112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306" y="6212238"/>
            <a:ext cx="5598883" cy="349021"/>
          </a:xfrm>
          <a:prstGeom prst="rect">
            <a:avLst/>
          </a:prstGeom>
        </p:spPr>
      </p:pic>
      <p:sp>
        <p:nvSpPr>
          <p:cNvPr id="36" name="Subtitle 1"/>
          <p:cNvSpPr txBox="1">
            <a:spLocks/>
          </p:cNvSpPr>
          <p:nvPr/>
        </p:nvSpPr>
        <p:spPr>
          <a:xfrm>
            <a:off x="2808300" y="5700305"/>
            <a:ext cx="1006928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. . . . .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37" name="Elbow Connector 36"/>
          <p:cNvCxnSpPr>
            <a:stCxn id="29" idx="0"/>
          </p:cNvCxnSpPr>
          <p:nvPr/>
        </p:nvCxnSpPr>
        <p:spPr>
          <a:xfrm rot="5400000" flipH="1" flipV="1">
            <a:off x="3776558" y="3780812"/>
            <a:ext cx="1236445" cy="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ubtitle 1"/>
          <p:cNvSpPr txBox="1">
            <a:spLocks/>
          </p:cNvSpPr>
          <p:nvPr/>
        </p:nvSpPr>
        <p:spPr>
          <a:xfrm>
            <a:off x="3958109" y="2880401"/>
            <a:ext cx="936166" cy="3248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Used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1" name="Subtitle 1"/>
          <p:cNvSpPr txBox="1">
            <a:spLocks/>
          </p:cNvSpPr>
          <p:nvPr/>
        </p:nvSpPr>
        <p:spPr>
          <a:xfrm>
            <a:off x="5055753" y="5816866"/>
            <a:ext cx="1148436" cy="376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Available</a:t>
            </a: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42" name="Elbow Connector 41"/>
          <p:cNvCxnSpPr>
            <a:stCxn id="30" idx="4"/>
            <a:endCxn id="41" idx="1"/>
          </p:cNvCxnSpPr>
          <p:nvPr/>
        </p:nvCxnSpPr>
        <p:spPr>
          <a:xfrm rot="16200000" flipH="1">
            <a:off x="4565381" y="5514684"/>
            <a:ext cx="335986" cy="64475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905819" y="4400891"/>
            <a:ext cx="380317" cy="301739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927593" y="6236948"/>
            <a:ext cx="380317" cy="301739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2" y="4386942"/>
            <a:ext cx="1143001" cy="1143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2" y="1513113"/>
            <a:ext cx="1117601" cy="1117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190" y="820322"/>
            <a:ext cx="1658257" cy="165825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 flipV="1">
            <a:off x="1973943" y="2049644"/>
            <a:ext cx="5396251" cy="2227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743" y="1649451"/>
            <a:ext cx="1082943" cy="10829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risscrossEtching trans="35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65" y="3375429"/>
            <a:ext cx="892835" cy="87960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2037443" y="2472107"/>
            <a:ext cx="5332751" cy="280474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1"/>
          <p:cNvSpPr>
            <a:spLocks noGrp="1"/>
          </p:cNvSpPr>
          <p:nvPr>
            <p:ph type="subTitle" idx="1"/>
          </p:nvPr>
        </p:nvSpPr>
        <p:spPr>
          <a:xfrm rot="19963581">
            <a:off x="2183832" y="3606214"/>
            <a:ext cx="3541486" cy="41803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IP Address: 127.0.0.7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335" y="3808077"/>
            <a:ext cx="560636" cy="56063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332" y="3663118"/>
            <a:ext cx="550681" cy="55068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612" y="5379084"/>
            <a:ext cx="1478916" cy="14789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337" y="4304412"/>
            <a:ext cx="379084" cy="379084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6" idx="2"/>
          </p:cNvCxnSpPr>
          <p:nvPr/>
        </p:nvCxnSpPr>
        <p:spPr>
          <a:xfrm flipH="1">
            <a:off x="8719318" y="2478579"/>
            <a:ext cx="1" cy="264669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9083235" y="2472107"/>
            <a:ext cx="728" cy="264669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192" y="1615692"/>
            <a:ext cx="1312638" cy="131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4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Rack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0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Rent Rack</a:t>
            </a:r>
          </a:p>
        </p:txBody>
      </p:sp>
    </p:spTree>
    <p:extLst>
      <p:ext uri="{BB962C8B-B14F-4D97-AF65-F5344CB8AC3E}">
        <p14:creationId xmlns:p14="http://schemas.microsoft.com/office/powerpoint/2010/main" val="8732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Return Rack</a:t>
            </a:r>
          </a:p>
        </p:txBody>
      </p:sp>
    </p:spTree>
    <p:extLst>
      <p:ext uri="{BB962C8B-B14F-4D97-AF65-F5344CB8AC3E}">
        <p14:creationId xmlns:p14="http://schemas.microsoft.com/office/powerpoint/2010/main" val="361163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Server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019049" y="1431019"/>
            <a:ext cx="6299124" cy="4739813"/>
            <a:chOff x="3323848" y="1431019"/>
            <a:chExt cx="6299124" cy="473981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23848" y="1431019"/>
              <a:ext cx="6299124" cy="4739813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712310" y="3534391"/>
              <a:ext cx="2703003" cy="2155209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696669" y="2679778"/>
              <a:ext cx="2703003" cy="324680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96669" y="3059832"/>
              <a:ext cx="2703003" cy="1396053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9318172" y="4620382"/>
            <a:ext cx="2873827" cy="123371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Only one Default IP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Default IP is server’s identification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All IPs in the same range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10" name="Elbow Connector 9"/>
          <p:cNvCxnSpPr>
            <a:stCxn id="7" idx="2"/>
            <a:endCxn id="8" idx="1"/>
          </p:cNvCxnSpPr>
          <p:nvPr/>
        </p:nvCxnSpPr>
        <p:spPr>
          <a:xfrm rot="16200000" flipH="1">
            <a:off x="8140095" y="4059162"/>
            <a:ext cx="781355" cy="1574800"/>
          </a:xfrm>
          <a:prstGeom prst="bentConnector2">
            <a:avLst/>
          </a:prstGeom>
          <a:ln w="254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6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Server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608" y="2468006"/>
            <a:ext cx="1325356" cy="1325356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4964323" y="3073757"/>
            <a:ext cx="1118548" cy="3146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Waiting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2790963" y="3145942"/>
            <a:ext cx="2173359" cy="123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6063880" y="3144819"/>
            <a:ext cx="2173359" cy="1230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25" name="Subtitle 1"/>
          <p:cNvSpPr txBox="1">
            <a:spLocks/>
          </p:cNvSpPr>
          <p:nvPr/>
        </p:nvSpPr>
        <p:spPr>
          <a:xfrm>
            <a:off x="2695330" y="2874518"/>
            <a:ext cx="2428363" cy="3205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Send Request “Add Server”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6" name="Subtitle 1"/>
          <p:cNvSpPr txBox="1">
            <a:spLocks/>
          </p:cNvSpPr>
          <p:nvPr/>
        </p:nvSpPr>
        <p:spPr>
          <a:xfrm>
            <a:off x="5963578" y="2885783"/>
            <a:ext cx="2292652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latin typeface="Cambria" panose="02040503050406030204" pitchFamily="18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sz="1500" dirty="0"/>
              <a:t>Complete Request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256230" y="3049042"/>
            <a:ext cx="1118548" cy="3146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Running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607" y="4552642"/>
            <a:ext cx="1325356" cy="1325356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4964321" y="5158394"/>
            <a:ext cx="1900117" cy="28992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Bringing away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2790962" y="5230578"/>
            <a:ext cx="2173359" cy="123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6864438" y="5229454"/>
            <a:ext cx="1623492" cy="12421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2653966" y="4794846"/>
            <a:ext cx="2191063" cy="72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Send Request “Bring Server Away”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3" name="Subtitle 1"/>
          <p:cNvSpPr txBox="1">
            <a:spLocks/>
          </p:cNvSpPr>
          <p:nvPr/>
        </p:nvSpPr>
        <p:spPr>
          <a:xfrm>
            <a:off x="6404512" y="4901107"/>
            <a:ext cx="2292652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latin typeface="Cambria" panose="02040503050406030204" pitchFamily="18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sz="1500" dirty="0"/>
              <a:t>Complete Request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487930" y="5146036"/>
            <a:ext cx="1338319" cy="3146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Deactivate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cxnSp>
        <p:nvCxnSpPr>
          <p:cNvPr id="35" name="Elbow Connector 34"/>
          <p:cNvCxnSpPr>
            <a:endCxn id="36" idx="2"/>
          </p:cNvCxnSpPr>
          <p:nvPr/>
        </p:nvCxnSpPr>
        <p:spPr>
          <a:xfrm>
            <a:off x="9795924" y="5324601"/>
            <a:ext cx="682861" cy="5578"/>
          </a:xfrm>
          <a:prstGeom prst="bentConnector3">
            <a:avLst>
              <a:gd name="adj1" fmla="val 50000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478785" y="5146036"/>
            <a:ext cx="368285" cy="3682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538005" y="5199679"/>
            <a:ext cx="249844" cy="249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urved Connector 38"/>
          <p:cNvCxnSpPr>
            <a:stCxn id="27" idx="2"/>
            <a:endCxn id="28" idx="0"/>
          </p:cNvCxnSpPr>
          <p:nvPr/>
        </p:nvCxnSpPr>
        <p:spPr>
          <a:xfrm rot="5400000">
            <a:off x="4877417" y="614554"/>
            <a:ext cx="1188957" cy="6687219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32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Add Server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7130225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06493" y="2817731"/>
            <a:ext cx="539750" cy="531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994394" y="2803217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592429" y="398256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6064663" y="4462040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012" y="2962986"/>
            <a:ext cx="1300946" cy="12005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24" y="2970408"/>
            <a:ext cx="1325356" cy="1325356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8940397" y="937166"/>
            <a:ext cx="1915797" cy="1441076"/>
            <a:chOff x="9015576" y="896920"/>
            <a:chExt cx="2194566" cy="1639825"/>
          </a:xfrm>
        </p:grpSpPr>
        <p:sp>
          <p:nvSpPr>
            <p:cNvPr id="21" name="Rectangle 20"/>
            <p:cNvSpPr/>
            <p:nvPr/>
          </p:nvSpPr>
          <p:spPr>
            <a:xfrm>
              <a:off x="9015581" y="1519033"/>
              <a:ext cx="2194560" cy="1246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9015581" y="896921"/>
              <a:ext cx="2194560" cy="1639824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15581" y="1274292"/>
              <a:ext cx="2194560" cy="1254412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15582" y="1404921"/>
              <a:ext cx="2194560" cy="1131824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015580" y="1649601"/>
              <a:ext cx="2194560" cy="879103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015579" y="1773463"/>
              <a:ext cx="2194560" cy="755242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015579" y="1898406"/>
              <a:ext cx="2194560" cy="630298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015578" y="2043550"/>
              <a:ext cx="2194560" cy="493194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015577" y="2159372"/>
              <a:ext cx="2194560" cy="377372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15576" y="2298831"/>
              <a:ext cx="2194560" cy="130628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480038" y="896920"/>
              <a:ext cx="154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anose="02040503050406030204" pitchFamily="18" charset="0"/>
                </a:rPr>
                <a:t>IP Address</a:t>
              </a:r>
              <a:endParaRPr lang="en-US" b="1" dirty="0">
                <a:solidFill>
                  <a:srgbClr val="FF0000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134698" y="5046155"/>
            <a:ext cx="1915792" cy="1449456"/>
            <a:chOff x="9015576" y="4663450"/>
            <a:chExt cx="2194566" cy="1652161"/>
          </a:xfrm>
        </p:grpSpPr>
        <p:sp>
          <p:nvSpPr>
            <p:cNvPr id="28" name="Rectangle 27"/>
            <p:cNvSpPr/>
            <p:nvPr/>
          </p:nvSpPr>
          <p:spPr>
            <a:xfrm>
              <a:off x="9015581" y="5314415"/>
              <a:ext cx="2194560" cy="1246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15581" y="4675787"/>
              <a:ext cx="2194560" cy="1639824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15581" y="5053158"/>
              <a:ext cx="2194560" cy="1254412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015582" y="5183787"/>
              <a:ext cx="2194560" cy="1131824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015580" y="5428468"/>
              <a:ext cx="2194560" cy="123862"/>
            </a:xfrm>
            <a:prstGeom prst="rect">
              <a:avLst/>
            </a:prstGeom>
            <a:solidFill>
              <a:srgbClr val="367FA9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015579" y="5552329"/>
              <a:ext cx="2194560" cy="755242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015579" y="5677272"/>
              <a:ext cx="2194560" cy="630298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015578" y="5822416"/>
              <a:ext cx="2194560" cy="493194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015577" y="5938238"/>
              <a:ext cx="2194560" cy="377372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015576" y="6077697"/>
              <a:ext cx="2194560" cy="130628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527486" y="4663450"/>
              <a:ext cx="154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anose="02040503050406030204" pitchFamily="18" charset="0"/>
                </a:rPr>
                <a:t>Location</a:t>
              </a:r>
              <a:endParaRPr lang="en-US" b="1" dirty="0">
                <a:solidFill>
                  <a:srgbClr val="FF0000"/>
                </a:solidFill>
                <a:latin typeface="Cambria" panose="02040503050406030204" pitchFamily="18" charset="0"/>
              </a:endParaRPr>
            </a:p>
          </p:txBody>
        </p:sp>
      </p:grpSp>
      <p:cxnSp>
        <p:nvCxnSpPr>
          <p:cNvPr id="39" name="Straight Arrow Connector 38"/>
          <p:cNvCxnSpPr>
            <a:stCxn id="17" idx="0"/>
            <a:endCxn id="26" idx="2"/>
          </p:cNvCxnSpPr>
          <p:nvPr/>
        </p:nvCxnSpPr>
        <p:spPr>
          <a:xfrm flipH="1" flipV="1">
            <a:off x="9898294" y="2378241"/>
            <a:ext cx="6191" cy="58474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0180189" y="24727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7143772" y="1632720"/>
            <a:ext cx="1796623" cy="146605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724519" y="1693141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17" idx="2"/>
          </p:cNvCxnSpPr>
          <p:nvPr/>
        </p:nvCxnSpPr>
        <p:spPr>
          <a:xfrm flipH="1">
            <a:off x="9898296" y="4163581"/>
            <a:ext cx="6189" cy="80581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180189" y="4326861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7074144" y="4106435"/>
            <a:ext cx="2045480" cy="17552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634605" y="506174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7118164" y="3896060"/>
            <a:ext cx="2190834" cy="2446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8022600" y="398458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26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Bring Server Away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7130225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599056" y="2788703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994394" y="2788703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92429" y="4011593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4" descr="C:\Users\QuangTV\Desktop\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6064663" y="4462040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012" y="2962986"/>
            <a:ext cx="1300946" cy="12005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24" y="2970408"/>
            <a:ext cx="1325356" cy="1325356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>
          <a:xfrm flipH="1" flipV="1">
            <a:off x="7118164" y="3896060"/>
            <a:ext cx="2190834" cy="2446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022600" y="401361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0658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93256"/>
            <a:ext cx="12192000" cy="1959429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DEMONSTRATION</a:t>
            </a:r>
            <a:endParaRPr lang="en-US" sz="5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48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ADVANTAGES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40921" y="3472551"/>
            <a:ext cx="1727200" cy="838200"/>
          </a:xfrm>
          <a:prstGeom prst="round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mbria" panose="02040503050406030204" pitchFamily="18" charset="0"/>
              </a:rPr>
              <a:t>IMS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67150" y="1063768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Support staff managing information easier and faster, save time and reduce effort of staff.</a:t>
            </a:r>
          </a:p>
        </p:txBody>
      </p:sp>
      <p:sp>
        <p:nvSpPr>
          <p:cNvPr id="7" name="Rectangle 6"/>
          <p:cNvSpPr/>
          <p:nvPr/>
        </p:nvSpPr>
        <p:spPr>
          <a:xfrm>
            <a:off x="3867150" y="2249110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Customer can view information of their servers immediately by this system.</a:t>
            </a:r>
          </a:p>
        </p:txBody>
      </p:sp>
      <p:sp>
        <p:nvSpPr>
          <p:cNvPr id="8" name="Rectangle 7"/>
          <p:cNvSpPr/>
          <p:nvPr/>
        </p:nvSpPr>
        <p:spPr>
          <a:xfrm>
            <a:off x="3867150" y="4619792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Avoid losing information of data center.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 flipV="1">
            <a:off x="2568121" y="1520968"/>
            <a:ext cx="1299029" cy="2370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 flipV="1">
            <a:off x="2568121" y="2706310"/>
            <a:ext cx="1299029" cy="118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13" idx="1"/>
          </p:cNvCxnSpPr>
          <p:nvPr/>
        </p:nvCxnSpPr>
        <p:spPr>
          <a:xfrm>
            <a:off x="2568121" y="3891651"/>
            <a:ext cx="1299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8" idx="1"/>
          </p:cNvCxnSpPr>
          <p:nvPr/>
        </p:nvCxnSpPr>
        <p:spPr>
          <a:xfrm>
            <a:off x="2568121" y="3891651"/>
            <a:ext cx="1299029" cy="118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67150" y="3434451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Reduce conflicts, satisfy customer by meeting their need.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67150" y="5805134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Can create report to make a fast decision.</a:t>
            </a:r>
          </a:p>
        </p:txBody>
      </p: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2568121" y="3891651"/>
            <a:ext cx="1299029" cy="2370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80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DISADVANTAGES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40921" y="3472551"/>
            <a:ext cx="1727200" cy="838200"/>
          </a:xfrm>
          <a:prstGeom prst="round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mbria" panose="02040503050406030204" pitchFamily="18" charset="0"/>
              </a:rPr>
              <a:t>IMS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7150" y="2239424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Initially, it takes time to input information into the system.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67150" y="3424766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The staff must spend time to learn how to use the system and practice to use expertly.</a:t>
            </a:r>
          </a:p>
        </p:txBody>
      </p: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 flipV="1">
            <a:off x="2568121" y="2696624"/>
            <a:ext cx="1299029" cy="1195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1" idx="1"/>
          </p:cNvCxnSpPr>
          <p:nvPr/>
        </p:nvCxnSpPr>
        <p:spPr>
          <a:xfrm flipV="1">
            <a:off x="2568121" y="3881966"/>
            <a:ext cx="1299029" cy="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8" idx="1"/>
          </p:cNvCxnSpPr>
          <p:nvPr/>
        </p:nvCxnSpPr>
        <p:spPr>
          <a:xfrm>
            <a:off x="2568121" y="3891651"/>
            <a:ext cx="1299029" cy="1175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867150" y="4610107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A few problems arising can happen and the system cannot cover all of the functions.</a:t>
            </a:r>
          </a:p>
        </p:txBody>
      </p:sp>
    </p:spTree>
    <p:extLst>
      <p:ext uri="{BB962C8B-B14F-4D97-AF65-F5344CB8AC3E}">
        <p14:creationId xmlns:p14="http://schemas.microsoft.com/office/powerpoint/2010/main" val="42216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162" y="2481897"/>
            <a:ext cx="2438400" cy="24384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315200" y="1157516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Power Management</a:t>
            </a:r>
          </a:p>
        </p:txBody>
      </p:sp>
      <p:sp>
        <p:nvSpPr>
          <p:cNvPr id="10" name="Oval 9"/>
          <p:cNvSpPr/>
          <p:nvPr/>
        </p:nvSpPr>
        <p:spPr>
          <a:xfrm>
            <a:off x="9643837" y="2413896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Maintenance Management</a:t>
            </a:r>
          </a:p>
        </p:txBody>
      </p:sp>
      <p:sp>
        <p:nvSpPr>
          <p:cNvPr id="11" name="Oval 10"/>
          <p:cNvSpPr/>
          <p:nvPr/>
        </p:nvSpPr>
        <p:spPr>
          <a:xfrm>
            <a:off x="9643837" y="4294389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Facility Management</a:t>
            </a:r>
          </a:p>
        </p:txBody>
      </p:sp>
      <p:sp>
        <p:nvSpPr>
          <p:cNvPr id="12" name="Oval 11"/>
          <p:cNvSpPr/>
          <p:nvPr/>
        </p:nvSpPr>
        <p:spPr>
          <a:xfrm>
            <a:off x="3692979" y="1162054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Energy Management</a:t>
            </a:r>
          </a:p>
        </p:txBody>
      </p:sp>
      <p:sp>
        <p:nvSpPr>
          <p:cNvPr id="13" name="Oval 12"/>
          <p:cNvSpPr/>
          <p:nvPr/>
        </p:nvSpPr>
        <p:spPr>
          <a:xfrm>
            <a:off x="696687" y="2307782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Environment Management</a:t>
            </a:r>
          </a:p>
        </p:txBody>
      </p:sp>
      <p:sp>
        <p:nvSpPr>
          <p:cNvPr id="14" name="Oval 13"/>
          <p:cNvSpPr/>
          <p:nvPr/>
        </p:nvSpPr>
        <p:spPr>
          <a:xfrm>
            <a:off x="3692979" y="5754865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Customer Management</a:t>
            </a:r>
          </a:p>
        </p:txBody>
      </p:sp>
      <p:sp>
        <p:nvSpPr>
          <p:cNvPr id="15" name="Oval 14"/>
          <p:cNvSpPr/>
          <p:nvPr/>
        </p:nvSpPr>
        <p:spPr>
          <a:xfrm>
            <a:off x="696687" y="4169140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Capacity Management</a:t>
            </a:r>
          </a:p>
        </p:txBody>
      </p:sp>
      <p:sp>
        <p:nvSpPr>
          <p:cNvPr id="16" name="Oval 15"/>
          <p:cNvSpPr/>
          <p:nvPr/>
        </p:nvSpPr>
        <p:spPr>
          <a:xfrm>
            <a:off x="6945087" y="5754865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Asset Management</a:t>
            </a:r>
          </a:p>
        </p:txBody>
      </p:sp>
      <p:cxnSp>
        <p:nvCxnSpPr>
          <p:cNvPr id="18" name="Straight Connector 17"/>
          <p:cNvCxnSpPr>
            <a:stCxn id="13" idx="6"/>
            <a:endCxn id="7" idx="1"/>
          </p:cNvCxnSpPr>
          <p:nvPr/>
        </p:nvCxnSpPr>
        <p:spPr>
          <a:xfrm>
            <a:off x="2873829" y="2772239"/>
            <a:ext cx="2395333" cy="92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4"/>
          </p:cNvCxnSpPr>
          <p:nvPr/>
        </p:nvCxnSpPr>
        <p:spPr>
          <a:xfrm>
            <a:off x="4781550" y="2090968"/>
            <a:ext cx="748393" cy="787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4"/>
          </p:cNvCxnSpPr>
          <p:nvPr/>
        </p:nvCxnSpPr>
        <p:spPr>
          <a:xfrm flipH="1">
            <a:off x="7503885" y="2086430"/>
            <a:ext cx="899886" cy="84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2"/>
          </p:cNvCxnSpPr>
          <p:nvPr/>
        </p:nvCxnSpPr>
        <p:spPr>
          <a:xfrm flipH="1">
            <a:off x="7728428" y="2878353"/>
            <a:ext cx="1915409" cy="728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2"/>
          </p:cNvCxnSpPr>
          <p:nvPr/>
        </p:nvCxnSpPr>
        <p:spPr>
          <a:xfrm flipH="1" flipV="1">
            <a:off x="7746786" y="4169140"/>
            <a:ext cx="1897051" cy="58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6" idx="0"/>
          </p:cNvCxnSpPr>
          <p:nvPr/>
        </p:nvCxnSpPr>
        <p:spPr>
          <a:xfrm flipH="1" flipV="1">
            <a:off x="7275055" y="4633597"/>
            <a:ext cx="758603" cy="11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0"/>
          </p:cNvCxnSpPr>
          <p:nvPr/>
        </p:nvCxnSpPr>
        <p:spPr>
          <a:xfrm flipV="1">
            <a:off x="4781550" y="4758846"/>
            <a:ext cx="893675" cy="996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6"/>
          </p:cNvCxnSpPr>
          <p:nvPr/>
        </p:nvCxnSpPr>
        <p:spPr>
          <a:xfrm flipV="1">
            <a:off x="2873829" y="4165575"/>
            <a:ext cx="2493505" cy="46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2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47835" y="1417545"/>
            <a:ext cx="6771822" cy="1330178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mbria" panose="02040503050406030204" pitchFamily="18" charset="0"/>
              </a:rPr>
              <a:t>C</a:t>
            </a:r>
            <a:r>
              <a:rPr lang="en-US" sz="2400" dirty="0" smtClean="0">
                <a:latin typeface="Cambria" panose="02040503050406030204" pitchFamily="18" charset="0"/>
              </a:rPr>
              <a:t>ustomer </a:t>
            </a:r>
            <a:r>
              <a:rPr lang="en-US" sz="2400" dirty="0">
                <a:latin typeface="Cambria" panose="02040503050406030204" pitchFamily="18" charset="0"/>
              </a:rPr>
              <a:t>can use the electronic card or fingerprint to check the time they go into data </a:t>
            </a:r>
            <a:r>
              <a:rPr lang="en-US" sz="2400" dirty="0" smtClean="0">
                <a:latin typeface="Cambria" panose="02040503050406030204" pitchFamily="18" charset="0"/>
              </a:rPr>
              <a:t>center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47835" y="3399971"/>
            <a:ext cx="6771822" cy="997857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atin typeface="Cambria" panose="02040503050406030204" pitchFamily="18" charset="0"/>
              </a:rPr>
              <a:t>Improve performance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6120" y="3479799"/>
            <a:ext cx="1727200" cy="838200"/>
          </a:xfrm>
          <a:prstGeom prst="round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mbria" panose="02040503050406030204" pitchFamily="18" charset="0"/>
              </a:rPr>
              <a:t>IMS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cxnSp>
        <p:nvCxnSpPr>
          <p:cNvPr id="10" name="Straight Arrow Connector 9"/>
          <p:cNvCxnSpPr>
            <a:stCxn id="9" idx="3"/>
            <a:endCxn id="6" idx="1"/>
          </p:cNvCxnSpPr>
          <p:nvPr/>
        </p:nvCxnSpPr>
        <p:spPr>
          <a:xfrm flipV="1">
            <a:off x="2263320" y="2082634"/>
            <a:ext cx="1284515" cy="1816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3"/>
            <a:endCxn id="7" idx="1"/>
          </p:cNvCxnSpPr>
          <p:nvPr/>
        </p:nvCxnSpPr>
        <p:spPr>
          <a:xfrm>
            <a:off x="2263320" y="3898899"/>
            <a:ext cx="128451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47835" y="5050075"/>
            <a:ext cx="6771822" cy="997857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atin typeface="Cambria" panose="02040503050406030204" pitchFamily="18" charset="0"/>
              </a:rPr>
              <a:t>Create more report for analysis</a:t>
            </a:r>
            <a:endParaRPr lang="en-US" sz="2400" dirty="0">
              <a:latin typeface="Cambria" panose="02040503050406030204" pitchFamily="18" charset="0"/>
            </a:endParaRPr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2263320" y="3898899"/>
            <a:ext cx="1284515" cy="1650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6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93256"/>
            <a:ext cx="12192000" cy="1959429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QUESTION &amp; ANSWER</a:t>
            </a:r>
            <a:endParaRPr lang="en-US" sz="5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57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90056"/>
            <a:ext cx="12192000" cy="2598057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68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latin typeface="Cambria" panose="02040503050406030204" pitchFamily="18" charset="0"/>
              </a:rPr>
              <a:t>Important attributes when generate IP Address Range:</a:t>
            </a:r>
          </a:p>
          <a:p>
            <a:pPr lvl="1" algn="l"/>
            <a:r>
              <a:rPr lang="en-US" sz="2800" dirty="0" smtClean="0">
                <a:latin typeface="Cambria" panose="02040503050406030204" pitchFamily="18" charset="0"/>
              </a:rPr>
              <a:t>IP Address</a:t>
            </a:r>
          </a:p>
          <a:p>
            <a:pPr lvl="1" algn="l"/>
            <a:r>
              <a:rPr lang="en-US" sz="2800" dirty="0" err="1" smtClean="0">
                <a:latin typeface="Cambria" panose="02040503050406030204" pitchFamily="18" charset="0"/>
              </a:rPr>
              <a:t>NetworkIP</a:t>
            </a:r>
            <a:r>
              <a:rPr lang="en-US" sz="2800" dirty="0" smtClean="0">
                <a:latin typeface="Cambria" panose="02040503050406030204" pitchFamily="18" charset="0"/>
              </a:rPr>
              <a:t> (First IP Address of Range)</a:t>
            </a:r>
          </a:p>
          <a:p>
            <a:pPr lvl="1" algn="l"/>
            <a:r>
              <a:rPr lang="en-US" sz="2800" dirty="0" smtClean="0">
                <a:latin typeface="Cambria" panose="02040503050406030204" pitchFamily="18" charset="0"/>
              </a:rPr>
              <a:t>Gateway</a:t>
            </a:r>
          </a:p>
          <a:p>
            <a:pPr lvl="1" algn="l"/>
            <a:r>
              <a:rPr lang="en-US" sz="2800" dirty="0" err="1" smtClean="0">
                <a:latin typeface="Cambria" panose="02040503050406030204" pitchFamily="18" charset="0"/>
              </a:rPr>
              <a:t>Subnetmask</a:t>
            </a:r>
            <a:endParaRPr lang="en-US" sz="2800" dirty="0" smtClean="0">
              <a:latin typeface="Cambria" panose="02040503050406030204" pitchFamily="18" charset="0"/>
            </a:endParaRP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63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err="1">
                <a:latin typeface="Cambria" panose="02040503050406030204" pitchFamily="18" charset="0"/>
              </a:rPr>
              <a:t>Subnetmask</a:t>
            </a:r>
            <a:r>
              <a:rPr lang="en-US" sz="2800" dirty="0">
                <a:latin typeface="Cambria" panose="02040503050406030204" pitchFamily="18" charset="0"/>
              </a:rPr>
              <a:t> of IP Address:</a:t>
            </a:r>
          </a:p>
          <a:p>
            <a:pPr marL="1444752" lvl="3" algn="l"/>
            <a:r>
              <a:rPr lang="en-US" sz="2600" dirty="0">
                <a:latin typeface="Cambria" panose="02040503050406030204" pitchFamily="18" charset="0"/>
              </a:rPr>
              <a:t>Ex: Input: 120.70.85.4/26</a:t>
            </a:r>
          </a:p>
          <a:p>
            <a:pPr marL="1444752" lvl="3" algn="l"/>
            <a:r>
              <a:rPr lang="en-US" sz="2600" dirty="0" err="1">
                <a:latin typeface="Cambria" panose="02040503050406030204" pitchFamily="18" charset="0"/>
              </a:rPr>
              <a:t>Netmask</a:t>
            </a:r>
            <a:r>
              <a:rPr lang="en-US" sz="2600" dirty="0">
                <a:latin typeface="Cambria" panose="02040503050406030204" pitchFamily="18" charset="0"/>
              </a:rPr>
              <a:t> = 26 =&gt; first 26 bit are 1, last 6 bit are 0</a:t>
            </a:r>
          </a:p>
          <a:p>
            <a:pPr lvl="3" algn="l">
              <a:buFont typeface="Symbol" panose="05050102010706020507" pitchFamily="18" charset="2"/>
              <a:buChar char="Þ"/>
            </a:pPr>
            <a:r>
              <a:rPr lang="en-US" sz="2600" dirty="0" err="1">
                <a:latin typeface="Cambria" panose="02040503050406030204" pitchFamily="18" charset="0"/>
              </a:rPr>
              <a:t>Subnetmask</a:t>
            </a:r>
            <a:r>
              <a:rPr lang="en-US" sz="2600" dirty="0">
                <a:latin typeface="Cambria" panose="02040503050406030204" pitchFamily="18" charset="0"/>
              </a:rPr>
              <a:t>: 255.255.255.x (first 24 bit are 1)</a:t>
            </a:r>
          </a:p>
          <a:p>
            <a:pPr lvl="3" algn="l">
              <a:buFont typeface="Symbol" panose="05050102010706020507" pitchFamily="18" charset="2"/>
              <a:buChar char="Þ"/>
            </a:pPr>
            <a:r>
              <a:rPr lang="en-US" sz="2600" dirty="0">
                <a:latin typeface="Cambria" panose="02040503050406030204" pitchFamily="18" charset="0"/>
              </a:rPr>
              <a:t>x in binary: 11000000 =&gt; x = 2^7 + 2^6 = 192</a:t>
            </a:r>
          </a:p>
          <a:p>
            <a:pPr lvl="3" algn="l">
              <a:buFont typeface="Symbol" panose="05050102010706020507" pitchFamily="18" charset="2"/>
              <a:buChar char="Þ"/>
            </a:pPr>
            <a:r>
              <a:rPr lang="en-US" sz="2600" dirty="0" err="1">
                <a:latin typeface="Cambria" panose="02040503050406030204" pitchFamily="18" charset="0"/>
              </a:rPr>
              <a:t>Subnetmask</a:t>
            </a:r>
            <a:r>
              <a:rPr lang="en-US" sz="2600" dirty="0">
                <a:latin typeface="Cambria" panose="02040503050406030204" pitchFamily="18" charset="0"/>
              </a:rPr>
              <a:t> = 255.255.255.192</a:t>
            </a:r>
          </a:p>
          <a:p>
            <a:pPr marL="1444752" lvl="3" algn="l"/>
            <a:endParaRPr lang="en-US" sz="2600" dirty="0">
              <a:latin typeface="Cambria" panose="02040503050406030204" pitchFamily="18" charset="0"/>
            </a:endParaRPr>
          </a:p>
          <a:p>
            <a:pPr marL="1444625" lvl="3" indent="-1444625" algn="l"/>
            <a:r>
              <a:rPr lang="en-US" sz="2800" dirty="0">
                <a:latin typeface="Cambria" panose="02040503050406030204" pitchFamily="18" charset="0"/>
              </a:rPr>
              <a:t>IP Addresses are in the same range when:</a:t>
            </a:r>
          </a:p>
          <a:p>
            <a:pPr marL="1444752" lvl="3" algn="l"/>
            <a:r>
              <a:rPr lang="en-US" sz="2600" dirty="0">
                <a:latin typeface="Cambria" panose="02040503050406030204" pitchFamily="18" charset="0"/>
              </a:rPr>
              <a:t>IP Address AND </a:t>
            </a:r>
            <a:r>
              <a:rPr lang="en-US" sz="2600" dirty="0" err="1">
                <a:latin typeface="Cambria" panose="02040503050406030204" pitchFamily="18" charset="0"/>
              </a:rPr>
              <a:t>Subnetmask</a:t>
            </a:r>
            <a:r>
              <a:rPr lang="en-US" sz="2600" dirty="0">
                <a:latin typeface="Cambria" panose="02040503050406030204" pitchFamily="18" charset="0"/>
              </a:rPr>
              <a:t> = </a:t>
            </a:r>
            <a:r>
              <a:rPr lang="en-US" sz="2600" dirty="0" err="1">
                <a:latin typeface="Cambria" panose="02040503050406030204" pitchFamily="18" charset="0"/>
              </a:rPr>
              <a:t>NetworkIP</a:t>
            </a:r>
            <a:endParaRPr lang="en-US" sz="2600" dirty="0">
              <a:latin typeface="Cambria" panose="02040503050406030204" pitchFamily="18" charset="0"/>
            </a:endParaRP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21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18563" y="1312572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sz="2600" dirty="0">
              <a:latin typeface="Cambria" panose="02040503050406030204" pitchFamily="18" charset="0"/>
            </a:endParaRPr>
          </a:p>
          <a:p>
            <a:pPr marL="1444625" lvl="3" indent="-1444625" algn="l"/>
            <a:r>
              <a:rPr lang="en-US" sz="3100" dirty="0">
                <a:latin typeface="Cambria" panose="02040503050406030204" pitchFamily="18" charset="0"/>
              </a:rPr>
              <a:t>With </a:t>
            </a:r>
            <a:r>
              <a:rPr lang="en-US" sz="3100" dirty="0" err="1">
                <a:latin typeface="Cambria" panose="02040503050406030204" pitchFamily="18" charset="0"/>
              </a:rPr>
              <a:t>netmask</a:t>
            </a:r>
            <a:r>
              <a:rPr lang="en-US" sz="3100" dirty="0">
                <a:latin typeface="Cambria" panose="02040503050406030204" pitchFamily="18" charset="0"/>
              </a:rPr>
              <a:t> 26, we have 4 ranges of IP: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Range 1: 120.70.85.0 -&gt; 120.70.85.63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Range 2: …………….. .64 -&gt;……………. .127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Range 3: …………….. .128 -&gt;………….. .191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Range 4: …………….. 192 -&gt; ………….. .255</a:t>
            </a:r>
          </a:p>
          <a:p>
            <a:pPr marL="1444625" lvl="3" indent="-1444625" algn="l"/>
            <a:r>
              <a:rPr lang="en-US" sz="3100" dirty="0">
                <a:latin typeface="Cambria" panose="02040503050406030204" pitchFamily="18" charset="0"/>
              </a:rPr>
              <a:t>4 </a:t>
            </a:r>
            <a:r>
              <a:rPr lang="en-US" sz="3100" dirty="0" err="1">
                <a:latin typeface="Cambria" panose="02040503050406030204" pitchFamily="18" charset="0"/>
              </a:rPr>
              <a:t>NetworkIP</a:t>
            </a:r>
            <a:r>
              <a:rPr lang="en-US" sz="3100" dirty="0">
                <a:latin typeface="Cambria" panose="02040503050406030204" pitchFamily="18" charset="0"/>
              </a:rPr>
              <a:t> are just different at last number: 0, 64, 128, 192</a:t>
            </a:r>
          </a:p>
          <a:p>
            <a:pPr marL="1444625" lvl="3" indent="-1444625" algn="l"/>
            <a:r>
              <a:rPr lang="en-US" sz="3100" dirty="0">
                <a:latin typeface="Cambria" panose="02040503050406030204" pitchFamily="18" charset="0"/>
              </a:rPr>
              <a:t>We can see: 		  0 = 0*64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                     64 = 1*64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                    128 = 2*64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                    192 = 3*64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=&gt; 0, 1, 2, 3: count = 4 = number of ranges</a:t>
            </a:r>
          </a:p>
          <a:p>
            <a:pPr lvl="3" algn="l">
              <a:buFont typeface="Symbol" panose="05050102010706020507" pitchFamily="18" charset="2"/>
              <a:buChar char="Þ"/>
            </a:pPr>
            <a:r>
              <a:rPr lang="en-US" sz="3100" dirty="0">
                <a:latin typeface="Cambria" panose="02040503050406030204" pitchFamily="18" charset="0"/>
              </a:rPr>
              <a:t>64 : base number of </a:t>
            </a:r>
            <a:r>
              <a:rPr lang="en-US" sz="3100" dirty="0" err="1">
                <a:latin typeface="Cambria" panose="02040503050406030204" pitchFamily="18" charset="0"/>
              </a:rPr>
              <a:t>NetworkIP</a:t>
            </a:r>
            <a:endParaRPr lang="en-US" sz="3100" dirty="0">
              <a:latin typeface="Cambria" panose="02040503050406030204" pitchFamily="18" charset="0"/>
            </a:endParaRPr>
          </a:p>
          <a:p>
            <a:pPr marL="1444752" lvl="3" algn="l"/>
            <a:endParaRPr lang="en-US" sz="3100" dirty="0">
              <a:latin typeface="Cambria" panose="02040503050406030204" pitchFamily="18" charset="0"/>
            </a:endParaRPr>
          </a:p>
          <a:p>
            <a:pPr marL="0" lvl="3" algn="l"/>
            <a:r>
              <a:rPr lang="en-US" sz="3100" dirty="0">
                <a:solidFill>
                  <a:srgbClr val="FF0000"/>
                </a:solidFill>
                <a:latin typeface="Cambria" panose="02040503050406030204" pitchFamily="18" charset="0"/>
              </a:rPr>
              <a:t>=&gt; So, if we want to find out </a:t>
            </a:r>
            <a:r>
              <a:rPr lang="en-US" sz="3100" dirty="0" err="1">
                <a:solidFill>
                  <a:srgbClr val="FF0000"/>
                </a:solidFill>
                <a:latin typeface="Cambria" panose="02040503050406030204" pitchFamily="18" charset="0"/>
              </a:rPr>
              <a:t>NetworkIPs</a:t>
            </a:r>
            <a:r>
              <a:rPr lang="en-US" sz="3100" dirty="0">
                <a:solidFill>
                  <a:srgbClr val="FF0000"/>
                </a:solidFill>
                <a:latin typeface="Cambria" panose="02040503050406030204" pitchFamily="18" charset="0"/>
              </a:rPr>
              <a:t>, we must find the number of ranges and base number of </a:t>
            </a:r>
            <a:r>
              <a:rPr lang="en-US" sz="3100" dirty="0" err="1">
                <a:solidFill>
                  <a:srgbClr val="FF0000"/>
                </a:solidFill>
                <a:latin typeface="Cambria" panose="02040503050406030204" pitchFamily="18" charset="0"/>
              </a:rPr>
              <a:t>NetworkIP</a:t>
            </a:r>
            <a:r>
              <a:rPr lang="en-US" sz="3100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</a:p>
          <a:p>
            <a:pPr algn="l"/>
            <a:endParaRPr lang="en-US" sz="2800" dirty="0">
              <a:latin typeface="Cambria" panose="02040503050406030204" pitchFamily="18" charset="0"/>
            </a:endParaRP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35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Cambria" panose="02040503050406030204" pitchFamily="18" charset="0"/>
              </a:rPr>
              <a:t>In all case of </a:t>
            </a:r>
            <a:r>
              <a:rPr lang="en-US" sz="2800" dirty="0" err="1">
                <a:latin typeface="Cambria" panose="02040503050406030204" pitchFamily="18" charset="0"/>
              </a:rPr>
              <a:t>Netmask</a:t>
            </a:r>
            <a:r>
              <a:rPr lang="en-US" sz="2800" dirty="0">
                <a:latin typeface="Cambria" panose="02040503050406030204" pitchFamily="18" charset="0"/>
              </a:rPr>
              <a:t>: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	a = </a:t>
            </a:r>
            <a:r>
              <a:rPr lang="en-US" sz="2800" dirty="0" err="1">
                <a:latin typeface="Cambria" panose="02040503050406030204" pitchFamily="18" charset="0"/>
              </a:rPr>
              <a:t>Netmask</a:t>
            </a:r>
            <a:r>
              <a:rPr lang="en-US" sz="2800" dirty="0">
                <a:latin typeface="Cambria" panose="02040503050406030204" pitchFamily="18" charset="0"/>
              </a:rPr>
              <a:t> mod 8</a:t>
            </a:r>
          </a:p>
          <a:p>
            <a:pPr algn="l">
              <a:buFontTx/>
              <a:buChar char="-"/>
            </a:pPr>
            <a:r>
              <a:rPr lang="en-US" sz="2800" dirty="0">
                <a:latin typeface="Cambria" panose="02040503050406030204" pitchFamily="18" charset="0"/>
              </a:rPr>
              <a:t>Number of range = 2^a</a:t>
            </a:r>
          </a:p>
          <a:p>
            <a:pPr algn="l">
              <a:buFontTx/>
              <a:buChar char="-"/>
            </a:pPr>
            <a:r>
              <a:rPr lang="en-US" sz="2800" dirty="0">
                <a:latin typeface="Cambria" panose="02040503050406030204" pitchFamily="18" charset="0"/>
              </a:rPr>
              <a:t>Base number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2^(8 – a)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( In above example: a = 2; number of range = 4; base number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2^6 = 64)</a:t>
            </a:r>
          </a:p>
          <a:p>
            <a:pPr algn="l">
              <a:buFont typeface="Symbol" panose="05050102010706020507" pitchFamily="18" charset="2"/>
              <a:buChar char="Þ"/>
            </a:pP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i*Base number (with 0&lt; I &lt; number of range)</a:t>
            </a:r>
          </a:p>
          <a:p>
            <a:pPr algn="l">
              <a:buFont typeface="Symbol" panose="05050102010706020507" pitchFamily="18" charset="2"/>
              <a:buChar char="Þ"/>
            </a:pPr>
            <a:r>
              <a:rPr lang="en-US" sz="2800" dirty="0">
                <a:latin typeface="Cambria" panose="02040503050406030204" pitchFamily="18" charset="0"/>
              </a:rPr>
              <a:t>We have list of </a:t>
            </a:r>
            <a:r>
              <a:rPr lang="en-US" sz="2800" dirty="0" err="1">
                <a:latin typeface="Cambria" panose="02040503050406030204" pitchFamily="18" charset="0"/>
              </a:rPr>
              <a:t>NetworkIPs</a:t>
            </a:r>
            <a:endParaRPr lang="en-US" sz="2800" dirty="0">
              <a:latin typeface="Cambria" panose="02040503050406030204" pitchFamily="18" charset="0"/>
            </a:endParaRPr>
          </a:p>
          <a:p>
            <a:pPr algn="l"/>
            <a:endParaRPr lang="en-US" dirty="0">
              <a:latin typeface="Cambria" panose="02040503050406030204" pitchFamily="18" charset="0"/>
            </a:endParaRP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2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Cambria" panose="02040503050406030204" pitchFamily="18" charset="0"/>
              </a:rPr>
              <a:t>From list of </a:t>
            </a:r>
            <a:r>
              <a:rPr lang="en-US" sz="2800" dirty="0" err="1">
                <a:latin typeface="Cambria" panose="02040503050406030204" pitchFamily="18" charset="0"/>
              </a:rPr>
              <a:t>NetworkIPs</a:t>
            </a:r>
            <a:r>
              <a:rPr lang="en-US" sz="2800" dirty="0">
                <a:latin typeface="Cambria" panose="02040503050406030204" pitchFamily="18" charset="0"/>
              </a:rPr>
              <a:t>, we will find out the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of necessary range.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Inputted IP: A.B.C.D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A,B,C is same between IP Addresses =&gt; We care about D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head = List(Fourth number of </a:t>
            </a:r>
            <a:r>
              <a:rPr lang="en-US" sz="2800" dirty="0" err="1">
                <a:latin typeface="Cambria" panose="02040503050406030204" pitchFamily="18" charset="0"/>
              </a:rPr>
              <a:t>NetworkIPs</a:t>
            </a:r>
            <a:r>
              <a:rPr lang="en-US" sz="2800" dirty="0">
                <a:latin typeface="Cambria" panose="02040503050406030204" pitchFamily="18" charset="0"/>
              </a:rPr>
              <a:t>)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If(head[i] ≤ D &lt; head[i+1]) 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Fourth number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head[i-1]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Else (head[i] ≤ D &lt; 255)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Fourth number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head[i+1]</a:t>
            </a: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3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latin typeface="Cambria" panose="02040503050406030204" pitchFamily="18" charset="0"/>
            </a:endParaRP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In above example: Inputted IP Address: 120.70.85.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4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In list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: 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120.70.85.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r>
              <a:rPr lang="en-US" sz="2800" dirty="0">
                <a:latin typeface="Cambria" panose="02040503050406030204" pitchFamily="18" charset="0"/>
              </a:rPr>
              <a:t>; 120.70.85.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64</a:t>
            </a:r>
            <a:r>
              <a:rPr lang="en-US" sz="2800" dirty="0">
                <a:latin typeface="Cambria" panose="02040503050406030204" pitchFamily="18" charset="0"/>
              </a:rPr>
              <a:t>; 120.70.85.128; 120.70.85.192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We consider: 0&lt; 4&lt; 64 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=&gt;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of necessary range: 120.70.85.0</a:t>
            </a: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9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Cambria" panose="02040503050406030204" pitchFamily="18" charset="0"/>
              </a:rPr>
              <a:t>From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of range, we can generate list of IP Addresses of range easily.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Fourth number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</a:t>
            </a:r>
            <a:r>
              <a:rPr lang="en-US" sz="2800" dirty="0" err="1">
                <a:latin typeface="Cambria" panose="02040503050406030204" pitchFamily="18" charset="0"/>
              </a:rPr>
              <a:t>startIndex</a:t>
            </a:r>
            <a:endParaRPr lang="en-US" sz="2800" dirty="0">
              <a:latin typeface="Cambria" panose="02040503050406030204" pitchFamily="18" charset="0"/>
            </a:endParaRP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By variable count = 0;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if(heads contain i) count++;(</a:t>
            </a:r>
            <a:r>
              <a:rPr lang="en-US" sz="2800" dirty="0" err="1">
                <a:latin typeface="Cambria" panose="02040503050406030204" pitchFamily="18" charset="0"/>
              </a:rPr>
              <a:t>startIndex</a:t>
            </a:r>
            <a:r>
              <a:rPr lang="en-US" sz="2800" dirty="0">
                <a:latin typeface="Cambria" panose="02040503050406030204" pitchFamily="18" charset="0"/>
              </a:rPr>
              <a:t> ≤ i &lt; 255)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And while (count&lt;2) we take IP Address in necessary range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From list of IP Address of range, we find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and Gateway.</a:t>
            </a: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9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162" y="2481897"/>
            <a:ext cx="2438400" cy="24384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315200" y="1157516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Power Management</a:t>
            </a:r>
          </a:p>
        </p:txBody>
      </p:sp>
      <p:sp>
        <p:nvSpPr>
          <p:cNvPr id="10" name="Oval 9"/>
          <p:cNvSpPr/>
          <p:nvPr/>
        </p:nvSpPr>
        <p:spPr>
          <a:xfrm>
            <a:off x="9643837" y="2413896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Maintenance Management</a:t>
            </a:r>
          </a:p>
        </p:txBody>
      </p:sp>
      <p:sp>
        <p:nvSpPr>
          <p:cNvPr id="11" name="Oval 10"/>
          <p:cNvSpPr/>
          <p:nvPr/>
        </p:nvSpPr>
        <p:spPr>
          <a:xfrm>
            <a:off x="9643837" y="4294389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Facility Management</a:t>
            </a:r>
          </a:p>
        </p:txBody>
      </p:sp>
      <p:sp>
        <p:nvSpPr>
          <p:cNvPr id="12" name="Oval 11"/>
          <p:cNvSpPr/>
          <p:nvPr/>
        </p:nvSpPr>
        <p:spPr>
          <a:xfrm>
            <a:off x="3692979" y="1162054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Energy Management</a:t>
            </a:r>
          </a:p>
        </p:txBody>
      </p:sp>
      <p:sp>
        <p:nvSpPr>
          <p:cNvPr id="13" name="Oval 12"/>
          <p:cNvSpPr/>
          <p:nvPr/>
        </p:nvSpPr>
        <p:spPr>
          <a:xfrm>
            <a:off x="696687" y="2307782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Environment Management</a:t>
            </a:r>
          </a:p>
        </p:txBody>
      </p:sp>
      <p:sp>
        <p:nvSpPr>
          <p:cNvPr id="14" name="Oval 13"/>
          <p:cNvSpPr/>
          <p:nvPr/>
        </p:nvSpPr>
        <p:spPr>
          <a:xfrm>
            <a:off x="3541690" y="5754865"/>
            <a:ext cx="2328431" cy="928914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Customer Management</a:t>
            </a:r>
          </a:p>
        </p:txBody>
      </p:sp>
      <p:sp>
        <p:nvSpPr>
          <p:cNvPr id="15" name="Oval 14"/>
          <p:cNvSpPr/>
          <p:nvPr/>
        </p:nvSpPr>
        <p:spPr>
          <a:xfrm>
            <a:off x="696687" y="4169140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Capacity Management</a:t>
            </a:r>
          </a:p>
        </p:txBody>
      </p:sp>
      <p:sp>
        <p:nvSpPr>
          <p:cNvPr id="16" name="Oval 15"/>
          <p:cNvSpPr/>
          <p:nvPr/>
        </p:nvSpPr>
        <p:spPr>
          <a:xfrm>
            <a:off x="6945087" y="5754865"/>
            <a:ext cx="2301944" cy="928914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Asset Management</a:t>
            </a:r>
          </a:p>
        </p:txBody>
      </p:sp>
      <p:cxnSp>
        <p:nvCxnSpPr>
          <p:cNvPr id="18" name="Straight Connector 17"/>
          <p:cNvCxnSpPr>
            <a:stCxn id="13" idx="6"/>
            <a:endCxn id="7" idx="1"/>
          </p:cNvCxnSpPr>
          <p:nvPr/>
        </p:nvCxnSpPr>
        <p:spPr>
          <a:xfrm>
            <a:off x="2873829" y="2772239"/>
            <a:ext cx="2395333" cy="92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4"/>
          </p:cNvCxnSpPr>
          <p:nvPr/>
        </p:nvCxnSpPr>
        <p:spPr>
          <a:xfrm>
            <a:off x="4781550" y="2090968"/>
            <a:ext cx="748393" cy="787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4"/>
          </p:cNvCxnSpPr>
          <p:nvPr/>
        </p:nvCxnSpPr>
        <p:spPr>
          <a:xfrm flipH="1">
            <a:off x="7503885" y="2086430"/>
            <a:ext cx="899886" cy="84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2"/>
          </p:cNvCxnSpPr>
          <p:nvPr/>
        </p:nvCxnSpPr>
        <p:spPr>
          <a:xfrm flipH="1">
            <a:off x="7728428" y="2878353"/>
            <a:ext cx="1915409" cy="728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2"/>
          </p:cNvCxnSpPr>
          <p:nvPr/>
        </p:nvCxnSpPr>
        <p:spPr>
          <a:xfrm flipH="1" flipV="1">
            <a:off x="7746786" y="4169140"/>
            <a:ext cx="1897051" cy="58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6" idx="0"/>
          </p:cNvCxnSpPr>
          <p:nvPr/>
        </p:nvCxnSpPr>
        <p:spPr>
          <a:xfrm flipH="1" flipV="1">
            <a:off x="7275055" y="4633597"/>
            <a:ext cx="758603" cy="11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0"/>
          </p:cNvCxnSpPr>
          <p:nvPr/>
        </p:nvCxnSpPr>
        <p:spPr>
          <a:xfrm flipV="1">
            <a:off x="4781550" y="4758846"/>
            <a:ext cx="893675" cy="996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6"/>
          </p:cNvCxnSpPr>
          <p:nvPr/>
        </p:nvCxnSpPr>
        <p:spPr>
          <a:xfrm flipV="1">
            <a:off x="2873829" y="4165575"/>
            <a:ext cx="2493505" cy="46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57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691368" y="1790700"/>
            <a:ext cx="8809263" cy="3969933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77" y="2401138"/>
            <a:ext cx="2323710" cy="149371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985" y="2409394"/>
            <a:ext cx="1899822" cy="149371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4887123" y="4281846"/>
            <a:ext cx="2689773" cy="61713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" panose="02040503050406030204" pitchFamily="18" charset="0"/>
              </a:rPr>
              <a:t>IP Address</a:t>
            </a:r>
            <a:endParaRPr lang="en-US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11" name="Subtitle 1"/>
          <p:cNvSpPr>
            <a:spLocks noGrp="1"/>
          </p:cNvSpPr>
          <p:nvPr>
            <p:ph type="subTitle" idx="1"/>
          </p:nvPr>
        </p:nvSpPr>
        <p:spPr>
          <a:xfrm>
            <a:off x="4667429" y="5198614"/>
            <a:ext cx="3116396" cy="49371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Asset Management</a:t>
            </a:r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18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571750"/>
            <a:ext cx="2000250" cy="20002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600575" y="2971800"/>
            <a:ext cx="3028950" cy="1466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latin typeface="Cambria" panose="02040503050406030204" pitchFamily="18" charset="0"/>
              </a:rPr>
              <a:t>IMS</a:t>
            </a:r>
            <a:endParaRPr lang="en-US" sz="6600" b="1" dirty="0"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840" y="2571750"/>
            <a:ext cx="1658257" cy="16582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42" y="3367120"/>
            <a:ext cx="1312638" cy="131263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876550" y="357187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800975" y="357187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76550" y="4023439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800975" y="4027328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571750"/>
            <a:ext cx="2000250" cy="20002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600575" y="2971800"/>
            <a:ext cx="3028950" cy="1466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Cambria" panose="02040503050406030204" pitchFamily="18" charset="0"/>
              </a:rPr>
              <a:t>IMS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840" y="2571750"/>
            <a:ext cx="1658257" cy="16582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42" y="3367120"/>
            <a:ext cx="1312638" cy="131263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876550" y="357187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800975" y="357187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76550" y="4023439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800975" y="4027328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1"/>
          <p:cNvSpPr txBox="1">
            <a:spLocks/>
          </p:cNvSpPr>
          <p:nvPr/>
        </p:nvSpPr>
        <p:spPr>
          <a:xfrm>
            <a:off x="2848265" y="3216725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Send Request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3" name="Subtitle 1"/>
          <p:cNvSpPr txBox="1">
            <a:spLocks/>
          </p:cNvSpPr>
          <p:nvPr/>
        </p:nvSpPr>
        <p:spPr>
          <a:xfrm>
            <a:off x="7589101" y="4081911"/>
            <a:ext cx="1894782" cy="35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Response Request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6" name="Subtitle 1"/>
          <p:cNvSpPr txBox="1">
            <a:spLocks/>
          </p:cNvSpPr>
          <p:nvPr/>
        </p:nvSpPr>
        <p:spPr>
          <a:xfrm>
            <a:off x="7589101" y="3177316"/>
            <a:ext cx="1848864" cy="447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Push notification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7" name="Subtitle 1"/>
          <p:cNvSpPr txBox="1">
            <a:spLocks/>
          </p:cNvSpPr>
          <p:nvPr/>
        </p:nvSpPr>
        <p:spPr>
          <a:xfrm>
            <a:off x="2734526" y="4036718"/>
            <a:ext cx="1848864" cy="447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Push notification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342607" y="2603271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8204218" y="2571750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8263870" y="433811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val 19"/>
          <p:cNvSpPr/>
          <p:nvPr/>
        </p:nvSpPr>
        <p:spPr>
          <a:xfrm>
            <a:off x="3339057" y="433811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2445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2792</Words>
  <Application>Microsoft Office PowerPoint</Application>
  <PresentationFormat>Widescreen</PresentationFormat>
  <Paragraphs>561</Paragraphs>
  <Slides>59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Calibri Light</vt:lpstr>
      <vt:lpstr>Cambria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MAYTINH</dc:creator>
  <cp:lastModifiedBy>Tien Huynh</cp:lastModifiedBy>
  <cp:revision>110</cp:revision>
  <dcterms:created xsi:type="dcterms:W3CDTF">2016-04-07T04:27:10Z</dcterms:created>
  <dcterms:modified xsi:type="dcterms:W3CDTF">2016-04-08T08:50:13Z</dcterms:modified>
</cp:coreProperties>
</file>