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257" r:id="rId4"/>
    <p:sldId id="335" r:id="rId5"/>
    <p:sldId id="379" r:id="rId6"/>
    <p:sldId id="380" r:id="rId7"/>
    <p:sldId id="279" r:id="rId8"/>
    <p:sldId id="338" r:id="rId9"/>
    <p:sldId id="337" r:id="rId10"/>
    <p:sldId id="294" r:id="rId11"/>
    <p:sldId id="263" r:id="rId12"/>
    <p:sldId id="367" r:id="rId13"/>
    <p:sldId id="365" r:id="rId14"/>
    <p:sldId id="371" r:id="rId15"/>
    <p:sldId id="370" r:id="rId16"/>
    <p:sldId id="366" r:id="rId17"/>
    <p:sldId id="374" r:id="rId18"/>
    <p:sldId id="368" r:id="rId19"/>
    <p:sldId id="339" r:id="rId20"/>
    <p:sldId id="340" r:id="rId21"/>
    <p:sldId id="350" r:id="rId22"/>
    <p:sldId id="369" r:id="rId23"/>
    <p:sldId id="346" r:id="rId24"/>
    <p:sldId id="352" r:id="rId25"/>
    <p:sldId id="353" r:id="rId26"/>
    <p:sldId id="354" r:id="rId27"/>
    <p:sldId id="347" r:id="rId28"/>
    <p:sldId id="348" r:id="rId29"/>
    <p:sldId id="349" r:id="rId30"/>
    <p:sldId id="355" r:id="rId31"/>
    <p:sldId id="361" r:id="rId32"/>
    <p:sldId id="372" r:id="rId33"/>
    <p:sldId id="373" r:id="rId34"/>
    <p:sldId id="271" r:id="rId35"/>
    <p:sldId id="360" r:id="rId36"/>
    <p:sldId id="272" r:id="rId37"/>
    <p:sldId id="387" r:id="rId38"/>
    <p:sldId id="388" r:id="rId39"/>
    <p:sldId id="275" r:id="rId40"/>
    <p:sldId id="276" r:id="rId41"/>
    <p:sldId id="375" r:id="rId42"/>
    <p:sldId id="363" r:id="rId43"/>
    <p:sldId id="376" r:id="rId44"/>
    <p:sldId id="264" r:id="rId45"/>
    <p:sldId id="298" r:id="rId46"/>
    <p:sldId id="297" r:id="rId47"/>
    <p:sldId id="296" r:id="rId48"/>
    <p:sldId id="299" r:id="rId49"/>
    <p:sldId id="282" r:id="rId50"/>
    <p:sldId id="300" r:id="rId51"/>
    <p:sldId id="283" r:id="rId52"/>
    <p:sldId id="305" r:id="rId53"/>
    <p:sldId id="325" r:id="rId54"/>
    <p:sldId id="316" r:id="rId55"/>
    <p:sldId id="326" r:id="rId56"/>
    <p:sldId id="327" r:id="rId57"/>
    <p:sldId id="318" r:id="rId58"/>
    <p:sldId id="307" r:id="rId59"/>
    <p:sldId id="328" r:id="rId60"/>
    <p:sldId id="329" r:id="rId61"/>
    <p:sldId id="319" r:id="rId62"/>
    <p:sldId id="320" r:id="rId63"/>
    <p:sldId id="308" r:id="rId64"/>
    <p:sldId id="309" r:id="rId65"/>
    <p:sldId id="310" r:id="rId66"/>
    <p:sldId id="311" r:id="rId67"/>
    <p:sldId id="330" r:id="rId68"/>
    <p:sldId id="331" r:id="rId69"/>
    <p:sldId id="322" r:id="rId70"/>
    <p:sldId id="332" r:id="rId71"/>
    <p:sldId id="323" r:id="rId72"/>
    <p:sldId id="313" r:id="rId73"/>
    <p:sldId id="385" r:id="rId74"/>
    <p:sldId id="314" r:id="rId75"/>
    <p:sldId id="315" r:id="rId76"/>
    <p:sldId id="303" r:id="rId77"/>
    <p:sldId id="286" r:id="rId78"/>
    <p:sldId id="292" r:id="rId79"/>
    <p:sldId id="287" r:id="rId80"/>
    <p:sldId id="288" r:id="rId81"/>
    <p:sldId id="289" r:id="rId82"/>
    <p:sldId id="389" r:id="rId83"/>
    <p:sldId id="390" r:id="rId84"/>
    <p:sldId id="321" r:id="rId85"/>
    <p:sldId id="381" r:id="rId86"/>
    <p:sldId id="382" r:id="rId87"/>
    <p:sldId id="383" r:id="rId88"/>
    <p:sldId id="384"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FEC"/>
    <a:srgbClr val="39D8FD"/>
    <a:srgbClr val="86D9EA"/>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68240" autoAdjust="0"/>
  </p:normalViewPr>
  <p:slideViewPr>
    <p:cSldViewPr snapToGrid="0">
      <p:cViewPr varScale="1">
        <p:scale>
          <a:sx n="50" d="100"/>
          <a:sy n="50" d="100"/>
        </p:scale>
        <p:origin x="6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dãy</a:t>
            </a:r>
            <a:r>
              <a:rPr lang="en-US" baseline="0" dirty="0" smtClean="0"/>
              <a:t> IP 120.72.85.0/26</a:t>
            </a:r>
          </a:p>
          <a:p>
            <a:pPr marL="0" indent="0">
              <a:buNone/>
            </a:pPr>
            <a:r>
              <a:rPr lang="en-US" baseline="0" dirty="0" smtClean="0"/>
              <a:t>Ở </a:t>
            </a:r>
            <a:r>
              <a:rPr lang="en-US" baseline="0" dirty="0" err="1" smtClean="0"/>
              <a:t>đây</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nào</a:t>
            </a:r>
            <a:r>
              <a:rPr lang="en-US" baseline="0" dirty="0" smtClean="0">
                <a:sym typeface="Wingdings" panose="05000000000000000000" pitchFamily="2" charset="2"/>
              </a:rPr>
              <a:t>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phát</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thiết</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từ</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locations </a:t>
            </a:r>
            <a:r>
              <a:rPr lang="en-US" baseline="0" dirty="0" err="1" smtClean="0">
                <a:sym typeface="Wingdings" panose="05000000000000000000" pitchFamily="2" charset="2"/>
              </a:rPr>
              <a:t>này</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tên</a:t>
            </a:r>
            <a:r>
              <a:rPr lang="en-US" baseline="0" dirty="0" smtClean="0">
                <a:sym typeface="Wingdings" panose="05000000000000000000" pitchFamily="2" charset="2"/>
              </a:rPr>
              <a:t> Long </a:t>
            </a:r>
            <a:r>
              <a:rPr lang="en-US" baseline="0" dirty="0" err="1" smtClean="0">
                <a:sym typeface="Wingdings" panose="05000000000000000000" pitchFamily="2" charset="2"/>
              </a:rPr>
              <a:t>gọi</a:t>
            </a:r>
            <a:r>
              <a:rPr lang="en-US" baseline="0" dirty="0" smtClean="0">
                <a:sym typeface="Wingdings" panose="05000000000000000000" pitchFamily="2" charset="2"/>
              </a:rPr>
              <a:t> </a:t>
            </a:r>
            <a:r>
              <a:rPr lang="en-US" baseline="0" dirty="0" err="1" smtClean="0">
                <a:sym typeface="Wingdings" panose="05000000000000000000" pitchFamily="2" charset="2"/>
              </a:rPr>
              <a:t>dt</a:t>
            </a:r>
            <a:r>
              <a:rPr lang="en-US" baseline="0" dirty="0" smtClean="0">
                <a:sym typeface="Wingdings" panose="05000000000000000000" pitchFamily="2" charset="2"/>
              </a:rPr>
              <a:t> </a:t>
            </a:r>
            <a:r>
              <a:rPr lang="en-US" baseline="0" dirty="0" err="1" smtClean="0">
                <a:sym typeface="Wingdings" panose="05000000000000000000" pitchFamily="2" charset="2"/>
              </a:rPr>
              <a:t>tới</a:t>
            </a:r>
            <a:r>
              <a:rPr lang="en-US" baseline="0" dirty="0" smtClean="0">
                <a:sym typeface="Wingdings" panose="05000000000000000000" pitchFamily="2" charset="2"/>
              </a:rPr>
              <a:t>, </a:t>
            </a:r>
            <a:r>
              <a:rPr lang="en-US" baseline="0" dirty="0" err="1" smtClean="0">
                <a:sym typeface="Wingdings" panose="05000000000000000000" pitchFamily="2" charset="2"/>
              </a:rPr>
              <a:t>nhờ</a:t>
            </a:r>
            <a:r>
              <a:rPr lang="en-US" baseline="0" dirty="0" smtClean="0">
                <a:sym typeface="Wingdings" panose="05000000000000000000" pitchFamily="2" charset="2"/>
              </a:rPr>
              <a:t> datacenter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server </a:t>
            </a:r>
            <a:r>
              <a:rPr lang="en-US" baseline="0" dirty="0" err="1" smtClean="0">
                <a:sym typeface="Wingdings" panose="05000000000000000000" pitchFamily="2" charset="2"/>
              </a:rPr>
              <a:t>có</a:t>
            </a:r>
            <a:r>
              <a:rPr lang="en-US" baseline="0" dirty="0" smtClean="0">
                <a:sym typeface="Wingdings" panose="05000000000000000000" pitchFamily="2" charset="2"/>
              </a:rPr>
              <a:t> default IP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anh</a:t>
            </a:r>
            <a:r>
              <a:rPr lang="en-US" baseline="0" dirty="0" smtClean="0">
                <a:sym typeface="Wingdings" panose="05000000000000000000" pitchFamily="2" charset="2"/>
              </a:rPr>
              <a:t> ta,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ngay</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server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ở Rack A1, U </a:t>
            </a:r>
            <a:r>
              <a:rPr lang="en-US" baseline="0" dirty="0" err="1" smtClean="0">
                <a:sym typeface="Wingdings" panose="05000000000000000000" pitchFamily="2" charset="2"/>
              </a:rPr>
              <a:t>thứ</a:t>
            </a:r>
            <a:r>
              <a:rPr lang="en-US" baseline="0" dirty="0" smtClean="0">
                <a:sym typeface="Wingdings" panose="05000000000000000000" pitchFamily="2" charset="2"/>
              </a:rPr>
              <a:t> 2 </a:t>
            </a:r>
            <a:r>
              <a:rPr lang="en-US" baseline="0" dirty="0" err="1" smtClean="0">
                <a:sym typeface="Wingdings" panose="05000000000000000000" pitchFamily="2" charset="2"/>
              </a:rPr>
              <a:t>và</a:t>
            </a:r>
            <a:r>
              <a:rPr lang="en-US" baseline="0" dirty="0" smtClean="0">
                <a:sym typeface="Wingdings" panose="05000000000000000000" pitchFamily="2" charset="2"/>
              </a:rPr>
              <a:t> 3.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kiểm</a:t>
            </a:r>
            <a:r>
              <a:rPr lang="en-US" baseline="0" dirty="0" smtClean="0">
                <a:sym typeface="Wingdings" panose="05000000000000000000" pitchFamily="2" charset="2"/>
              </a:rPr>
              <a:t> </a:t>
            </a:r>
            <a:r>
              <a:rPr lang="en-US" baseline="0" dirty="0" err="1" smtClean="0">
                <a:sym typeface="Wingdings" panose="05000000000000000000" pitchFamily="2" charset="2"/>
              </a:rPr>
              <a:t>tra</a:t>
            </a:r>
            <a:r>
              <a:rPr lang="en-US" baseline="0" dirty="0" smtClean="0">
                <a:sym typeface="Wingdings" panose="05000000000000000000" pitchFamily="2" charset="2"/>
              </a:rPr>
              <a:t> </a:t>
            </a:r>
            <a:r>
              <a:rPr lang="en-US" baseline="0" dirty="0" err="1" smtClean="0">
                <a:sym typeface="Wingdings" panose="05000000000000000000" pitchFamily="2" charset="2"/>
              </a:rPr>
              <a:t>thông</a:t>
            </a:r>
            <a:r>
              <a:rPr lang="en-US" baseline="0" dirty="0" smtClean="0">
                <a:sym typeface="Wingdings" panose="05000000000000000000" pitchFamily="2" charset="2"/>
              </a:rPr>
              <a:t> tin </a:t>
            </a:r>
            <a:r>
              <a:rPr lang="en-US" baseline="0" dirty="0" err="1" smtClean="0">
                <a:sym typeface="Wingdings" panose="05000000000000000000" pitchFamily="2" charset="2"/>
              </a:rPr>
              <a:t>chính</a:t>
            </a:r>
            <a:r>
              <a:rPr lang="en-US" baseline="0" dirty="0" smtClean="0">
                <a:sym typeface="Wingdings" panose="05000000000000000000" pitchFamily="2" charset="2"/>
              </a:rPr>
              <a:t> </a:t>
            </a:r>
            <a:r>
              <a:rPr lang="en-US" baseline="0" dirty="0" err="1" smtClean="0">
                <a:sym typeface="Wingdings" panose="05000000000000000000" pitchFamily="2" charset="2"/>
              </a:rPr>
              <a:t>xác</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ng</a:t>
            </a:r>
            <a:r>
              <a:rPr lang="en-US" baseline="0" dirty="0" smtClean="0">
                <a:sym typeface="Wingdings" panose="05000000000000000000" pitchFamily="2" charset="2"/>
              </a:rPr>
              <a:t> KH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đi</a:t>
            </a:r>
            <a:r>
              <a:rPr lang="en-US" baseline="0" dirty="0" smtClean="0">
                <a:sym typeface="Wingdings" panose="05000000000000000000" pitchFamily="2" charset="2"/>
              </a:rPr>
              <a:t>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server </a:t>
            </a:r>
            <a:r>
              <a:rPr lang="en-US" baseline="0" dirty="0" err="1" smtClean="0">
                <a:sym typeface="Wingdings" panose="05000000000000000000" pitchFamily="2" charset="2"/>
              </a:rPr>
              <a:t>giúp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smtClean="0">
                <a:sym typeface="Wingdings" panose="05000000000000000000" pitchFamily="2" charset="2"/>
              </a:rPr>
              <a:t>a Long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Tiếp</a:t>
            </a:r>
            <a:r>
              <a:rPr lang="en-US" baseline="0" dirty="0" smtClean="0"/>
              <a:t> theo chúng tôi xin trình bày về request</a:t>
            </a:r>
            <a:endParaRPr lang="en-US" dirty="0" smtClean="0"/>
          </a:p>
          <a:p>
            <a:r>
              <a:rPr lang="en-US" dirty="0" smtClean="0"/>
              <a:t>Chúng</a:t>
            </a:r>
            <a:r>
              <a:rPr lang="en-US" baseline="0" dirty="0" smtClean="0"/>
              <a:t> </a:t>
            </a:r>
            <a:r>
              <a:rPr lang="en-US" baseline="0" dirty="0" smtClean="0"/>
              <a:t>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Sau khi add server thành công, người khách lại có nhu cầu muốn thuê thêm IP cho server mà họ vừa mới gửi vào.</a:t>
            </a:r>
          </a:p>
          <a:p>
            <a:endParaRPr lang="en-US" baseline="0" dirty="0" smtClean="0"/>
          </a:p>
          <a:p>
            <a:endParaRPr lang="en-US" baseline="0" dirty="0" smtClean="0"/>
          </a:p>
          <a:p>
            <a:r>
              <a:rPr lang="en-US" baseline="0" dirty="0" smtClean="0"/>
              <a:t>Biểu hiện chức năng assign task lúc thuyết trình assign </a:t>
            </a:r>
            <a:r>
              <a:rPr lang="en-US" baseline="0" dirty="0" err="1" smtClean="0"/>
              <a:t>ip</a:t>
            </a:r>
            <a:endParaRPr lang="en-US" baseline="0" dirty="0" smtClean="0"/>
          </a:p>
          <a:p>
            <a:endParaRPr lang="en-US" b="1" baseline="0" dirty="0" smtClean="0"/>
          </a:p>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a:t>
            </a:r>
            <a:r>
              <a:rPr lang="en-US" baseline="0" dirty="0" smtClean="0"/>
              <a:t>task</a:t>
            </a:r>
          </a:p>
          <a:p>
            <a:endParaRPr lang="en-US" baseline="0" dirty="0" smtClean="0"/>
          </a:p>
          <a:p>
            <a:r>
              <a:rPr lang="en-US" dirty="0" smtClean="0"/>
              <a:t>Làm</a:t>
            </a:r>
            <a:r>
              <a:rPr lang="en-US" baseline="0" dirty="0" smtClean="0"/>
              <a:t> thế nào để biểu hiện scheduler lúc assign shift (dùng scheduler)</a:t>
            </a:r>
          </a:p>
          <a:p>
            <a:r>
              <a:rPr lang="en-US" baseline="0" dirty="0" smtClean="0"/>
              <a:t>Ở slide trước sẽ nói dùng scheduler ở push notification những task chưa hoàn thành + khi khách hàng đến (offline request)</a:t>
            </a:r>
          </a:p>
          <a:p>
            <a:r>
              <a:rPr lang="en-US" baseline="0" dirty="0" smtClean="0"/>
              <a:t>Cái đáng nói thứ 3 sẽ là tự động generate assign shift</a:t>
            </a:r>
            <a:endParaRPr lang="en-US"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khi bắt đầu vào demo, chúng tôi xin giới thiệu bảng ca trực để biết người nào sẽ trực vào ca nào (bổ sung thêm tên)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375463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602781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a:t>
            </a:r>
            <a:r>
              <a:rPr lang="en-US" baseline="0" dirty="0" smtClean="0"/>
              <a:t> đây là phần trả lời thắc mắc của quý hội đồng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246575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72</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73</a:t>
            </a:fld>
            <a:endParaRPr lang="en-US"/>
          </a:p>
        </p:txBody>
      </p:sp>
    </p:spTree>
    <p:extLst>
      <p:ext uri="{BB962C8B-B14F-4D97-AF65-F5344CB8AC3E}">
        <p14:creationId xmlns:p14="http://schemas.microsoft.com/office/powerpoint/2010/main" val="26846633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85</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86</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87</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88</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38690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23.png"/><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3.png"/><Relationship Id="rId9"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jpe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1.png"/><Relationship Id="rId4" Type="http://schemas.openxmlformats.org/officeDocument/2006/relationships/image" Target="../media/image40.jpe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0.jpeg"/><Relationship Id="rId4" Type="http://schemas.openxmlformats.org/officeDocument/2006/relationships/image" Target="../media/image41.png"/><Relationship Id="rId9" Type="http://schemas.openxmlformats.org/officeDocument/2006/relationships/image" Target="../media/image42.png"/></Relationships>
</file>

<file path=ppt/slides/_rels/slide5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9.png"/><Relationship Id="rId7" Type="http://schemas.openxmlformats.org/officeDocument/2006/relationships/image" Target="../media/image44.png"/><Relationship Id="rId12"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0.jpeg"/><Relationship Id="rId10" Type="http://schemas.openxmlformats.org/officeDocument/2006/relationships/image" Target="../media/image24.png"/><Relationship Id="rId4" Type="http://schemas.openxmlformats.org/officeDocument/2006/relationships/image" Target="../media/image41.png"/><Relationship Id="rId9" Type="http://schemas.openxmlformats.org/officeDocument/2006/relationships/image" Target="../media/image23.png"/></Relationships>
</file>

<file path=ppt/slides/_rels/slide5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9.png"/><Relationship Id="rId7"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9.png"/><Relationship Id="rId12"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25.png"/><Relationship Id="rId5" Type="http://schemas.openxmlformats.org/officeDocument/2006/relationships/image" Target="../media/image40.jpeg"/><Relationship Id="rId10" Type="http://schemas.openxmlformats.org/officeDocument/2006/relationships/image" Target="../media/image50.png"/><Relationship Id="rId4" Type="http://schemas.openxmlformats.org/officeDocument/2006/relationships/image" Target="../media/image41.png"/><Relationship Id="rId9" Type="http://schemas.openxmlformats.org/officeDocument/2006/relationships/image" Target="../media/image48.png"/></Relationships>
</file>

<file path=ppt/slides/_rels/slide5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25.png"/><Relationship Id="rId3" Type="http://schemas.openxmlformats.org/officeDocument/2006/relationships/image" Target="../media/image51.png"/><Relationship Id="rId7" Type="http://schemas.openxmlformats.org/officeDocument/2006/relationships/image" Target="../media/image52.png"/><Relationship Id="rId12"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0.jpeg"/><Relationship Id="rId11" Type="http://schemas.openxmlformats.org/officeDocument/2006/relationships/image" Target="../media/image55.png"/><Relationship Id="rId5" Type="http://schemas.openxmlformats.org/officeDocument/2006/relationships/image" Target="../media/image41.png"/><Relationship Id="rId15" Type="http://schemas.openxmlformats.org/officeDocument/2006/relationships/image" Target="../media/image24.png"/><Relationship Id="rId10" Type="http://schemas.openxmlformats.org/officeDocument/2006/relationships/image" Target="../media/image54.png"/><Relationship Id="rId4" Type="http://schemas.openxmlformats.org/officeDocument/2006/relationships/image" Target="../media/image29.png"/><Relationship Id="rId9" Type="http://schemas.openxmlformats.org/officeDocument/2006/relationships/image" Target="../media/image53.png"/><Relationship Id="rId14"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8.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40.jpeg"/><Relationship Id="rId10" Type="http://schemas.openxmlformats.org/officeDocument/2006/relationships/image" Target="../media/image24.png"/><Relationship Id="rId4" Type="http://schemas.openxmlformats.org/officeDocument/2006/relationships/image" Target="../media/image41.png"/><Relationship Id="rId9" Type="http://schemas.openxmlformats.org/officeDocument/2006/relationships/image" Target="../media/image23.png"/></Relationships>
</file>

<file path=ppt/slides/_rels/slide5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29.png"/><Relationship Id="rId7" Type="http://schemas.openxmlformats.org/officeDocument/2006/relationships/image" Target="../media/image58.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60.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8.png"/><Relationship Id="rId12"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25.png"/><Relationship Id="rId5" Type="http://schemas.openxmlformats.org/officeDocument/2006/relationships/image" Target="../media/image40.jpeg"/><Relationship Id="rId10" Type="http://schemas.openxmlformats.org/officeDocument/2006/relationships/image" Target="../media/image61.png"/><Relationship Id="rId4" Type="http://schemas.openxmlformats.org/officeDocument/2006/relationships/image" Target="../media/image41.png"/><Relationship Id="rId9" Type="http://schemas.openxmlformats.org/officeDocument/2006/relationships/image" Target="../media/image60.png"/></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1.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40.jpeg"/></Relationships>
</file>

<file path=ppt/slides/_rels/slide6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1.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70.png"/><Relationship Id="rId4" Type="http://schemas.openxmlformats.org/officeDocument/2006/relationships/image" Target="../media/image40.jpeg"/><Relationship Id="rId9" Type="http://schemas.openxmlformats.org/officeDocument/2006/relationships/image" Target="../media/image69.png"/></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41.png"/></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 120.72.85.0/26</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77014518"/>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1597660"/>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val="10000"/>
                  </a:ext>
                </a:extLst>
              </a:tr>
              <a:tr h="556386">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513587">
                <a:tc>
                  <a:txBody>
                    <a:bodyPr/>
                    <a:lstStyle/>
                    <a:p>
                      <a:pPr algn="ctr"/>
                      <a:r>
                        <a:rPr lang="en-US" sz="2800" dirty="0" smtClean="0"/>
                        <a:t>120.72.85.64</a:t>
                      </a:r>
                      <a:r>
                        <a:rPr lang="en-US" sz="2800" baseline="0" dirty="0" smtClean="0"/>
                        <a:t> =&gt; 120.72.85.127</a:t>
                      </a:r>
                      <a:endParaRPr lang="en-US" sz="2800" dirty="0"/>
                    </a:p>
                  </a:txBody>
                  <a:tcPr/>
                </a:tc>
                <a:extLst>
                  <a:ext uri="{0D108BD9-81ED-4DB2-BD59-A6C34878D82A}">
                    <a16:rowId xmlns:a16="http://schemas.microsoft.com/office/drawing/2014/main" val="10002"/>
                  </a:ext>
                </a:extLst>
              </a:tr>
              <a:tr h="513587">
                <a:tc>
                  <a:txBody>
                    <a:bodyPr/>
                    <a:lstStyle/>
                    <a:p>
                      <a:pPr algn="ctr"/>
                      <a:r>
                        <a:rPr lang="en-US" sz="2800" dirty="0" smtClean="0"/>
                        <a:t>120.72.85.128</a:t>
                      </a:r>
                      <a:r>
                        <a:rPr lang="en-US" sz="2800" baseline="0" dirty="0" smtClean="0"/>
                        <a:t> =&gt; 120.72.85.191</a:t>
                      </a:r>
                      <a:endParaRPr lang="en-US" sz="2800" dirty="0"/>
                    </a:p>
                  </a:txBody>
                  <a:tcPr/>
                </a:tc>
                <a:extLst>
                  <a:ext uri="{0D108BD9-81ED-4DB2-BD59-A6C34878D82A}">
                    <a16:rowId xmlns:a16="http://schemas.microsoft.com/office/drawing/2014/main" val="10003"/>
                  </a:ext>
                </a:extLst>
              </a:tr>
              <a:tr h="513587">
                <a:tc>
                  <a:txBody>
                    <a:bodyPr/>
                    <a:lstStyle/>
                    <a:p>
                      <a:pPr algn="ctr"/>
                      <a:r>
                        <a:rPr lang="en-US" sz="2800" dirty="0" smtClean="0"/>
                        <a:t>120.72.85.192</a:t>
                      </a:r>
                      <a:r>
                        <a:rPr lang="en-US" sz="2800" baseline="0" dirty="0" smtClean="0"/>
                        <a:t> =&gt; 120.72.85.255</a:t>
                      </a:r>
                      <a:endParaRPr lang="en-US" sz="2800" dirty="0"/>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5" y="1479738"/>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7"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9" name="Rounded Rectangle 8"/>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10" name="Straight Arrow Connector 9"/>
          <p:cNvCxnSpPr/>
          <p:nvPr/>
        </p:nvCxnSpPr>
        <p:spPr>
          <a:xfrm flipH="1">
            <a:off x="8436611" y="201765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1" name="Subtitle 1"/>
          <p:cNvSpPr txBox="1">
            <a:spLocks/>
          </p:cNvSpPr>
          <p:nvPr/>
        </p:nvSpPr>
        <p:spPr>
          <a:xfrm>
            <a:off x="8663931" y="165276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13" y="4981469"/>
            <a:ext cx="1658257" cy="165825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3200" y="5126265"/>
            <a:ext cx="1013270" cy="1013270"/>
          </a:xfrm>
          <a:prstGeom prst="rect">
            <a:avLst/>
          </a:prstGeom>
        </p:spPr>
      </p:pic>
      <p:cxnSp>
        <p:nvCxnSpPr>
          <p:cNvPr id="17" name="Straight Arrow Connector 16"/>
          <p:cNvCxnSpPr/>
          <p:nvPr/>
        </p:nvCxnSpPr>
        <p:spPr>
          <a:xfrm flipV="1">
            <a:off x="6267443" y="2850691"/>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727335" y="2865595"/>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026"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349517">
            <a:off x="2607802" y="2608789"/>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225459">
            <a:off x="2371902" y="3325711"/>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632160">
            <a:off x="2433609" y="4147236"/>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7216" y="3144242"/>
            <a:ext cx="1040760" cy="1040760"/>
          </a:xfrm>
          <a:prstGeom prst="rect">
            <a:avLst/>
          </a:prstGeom>
        </p:spPr>
      </p:pic>
      <p:sp>
        <p:nvSpPr>
          <p:cNvPr id="27" name="Subtitle 1"/>
          <p:cNvSpPr txBox="1">
            <a:spLocks/>
          </p:cNvSpPr>
          <p:nvPr/>
        </p:nvSpPr>
        <p:spPr>
          <a:xfrm>
            <a:off x="5013811"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28" name="Subtitle 1"/>
          <p:cNvSpPr txBox="1">
            <a:spLocks/>
          </p:cNvSpPr>
          <p:nvPr/>
        </p:nvSpPr>
        <p:spPr>
          <a:xfrm>
            <a:off x="7434643" y="3673854"/>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sp>
        <p:nvSpPr>
          <p:cNvPr id="29" name="Subtitle 1"/>
          <p:cNvSpPr txBox="1">
            <a:spLocks/>
          </p:cNvSpPr>
          <p:nvPr/>
        </p:nvSpPr>
        <p:spPr>
          <a:xfrm>
            <a:off x="7767094" y="4033321"/>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Export procedure</a:t>
            </a:r>
          </a:p>
        </p:txBody>
      </p:sp>
      <p:pic>
        <p:nvPicPr>
          <p:cNvPr id="1028"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2611" y="4949961"/>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8153" y="1252376"/>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1"/>
          <p:cNvSpPr txBox="1">
            <a:spLocks/>
          </p:cNvSpPr>
          <p:nvPr/>
        </p:nvSpPr>
        <p:spPr>
          <a:xfrm>
            <a:off x="7050550" y="5831325"/>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0000"/>
                </a:solidFill>
                <a:latin typeface="Cambria" panose="02040503050406030204" pitchFamily="18" charset="0"/>
              </a:rPr>
              <a:t>2</a:t>
            </a:r>
          </a:p>
        </p:txBody>
      </p:sp>
      <p:sp>
        <p:nvSpPr>
          <p:cNvPr id="34"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smtClean="0">
                <a:solidFill>
                  <a:srgbClr val="FF0000"/>
                </a:solidFill>
                <a:latin typeface="Cambria" panose="02040503050406030204" pitchFamily="18" charset="0"/>
              </a:rPr>
              <a:t>1</a:t>
            </a:r>
            <a:endParaRPr lang="en-US" sz="3600" b="1" dirty="0">
              <a:solidFill>
                <a:srgbClr val="FF0000"/>
              </a:solidFill>
              <a:latin typeface="Cambria" panose="02040503050406030204" pitchFamily="18" charset="0"/>
            </a:endParaRPr>
          </a:p>
        </p:txBody>
      </p:sp>
      <p:pic>
        <p:nvPicPr>
          <p:cNvPr id="1030" name="Picture 6" descr="http://iconizer.net/files/Sophistique/orig/our_process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98969" y="3389549"/>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36" name="Pentagon 35"/>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“Add Server” flow</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7617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32"/>
                                        </p:tgtEl>
                                        <p:attrNameLst>
                                          <p:attrName>r</p:attrName>
                                        </p:attrNameLst>
                                      </p:cBhvr>
                                    </p:animRot>
                                    <p:animRot by="-240000">
                                      <p:cBhvr>
                                        <p:cTn id="20" dur="200" fill="hold">
                                          <p:stCondLst>
                                            <p:cond delay="200"/>
                                          </p:stCondLst>
                                        </p:cTn>
                                        <p:tgtEl>
                                          <p:spTgt spid="32"/>
                                        </p:tgtEl>
                                        <p:attrNameLst>
                                          <p:attrName>r</p:attrName>
                                        </p:attrNameLst>
                                      </p:cBhvr>
                                    </p:animRot>
                                    <p:animRot by="240000">
                                      <p:cBhvr>
                                        <p:cTn id="21" dur="200" fill="hold">
                                          <p:stCondLst>
                                            <p:cond delay="400"/>
                                          </p:stCondLst>
                                        </p:cTn>
                                        <p:tgtEl>
                                          <p:spTgt spid="32"/>
                                        </p:tgtEl>
                                        <p:attrNameLst>
                                          <p:attrName>r</p:attrName>
                                        </p:attrNameLst>
                                      </p:cBhvr>
                                    </p:animRot>
                                    <p:animRot by="-240000">
                                      <p:cBhvr>
                                        <p:cTn id="22" dur="200" fill="hold">
                                          <p:stCondLst>
                                            <p:cond delay="600"/>
                                          </p:stCondLst>
                                        </p:cTn>
                                        <p:tgtEl>
                                          <p:spTgt spid="32"/>
                                        </p:tgtEl>
                                        <p:attrNameLst>
                                          <p:attrName>r</p:attrName>
                                        </p:attrNameLst>
                                      </p:cBhvr>
                                    </p:animRot>
                                    <p:animRot by="120000">
                                      <p:cBhvr>
                                        <p:cTn id="23" dur="200" fill="hold">
                                          <p:stCondLst>
                                            <p:cond delay="800"/>
                                          </p:stCondLst>
                                        </p:cTn>
                                        <p:tgtEl>
                                          <p:spTgt spid="32"/>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par>
                                <p:cTn id="41" presetID="32" presetClass="emph" presetSubtype="0" fill="hold" nodeType="withEffect">
                                  <p:stCondLst>
                                    <p:cond delay="0"/>
                                  </p:stCondLst>
                                  <p:childTnLst>
                                    <p:animRot by="120000">
                                      <p:cBhvr>
                                        <p:cTn id="42" dur="100" fill="hold">
                                          <p:stCondLst>
                                            <p:cond delay="0"/>
                                          </p:stCondLst>
                                        </p:cTn>
                                        <p:tgtEl>
                                          <p:spTgt spid="1028"/>
                                        </p:tgtEl>
                                        <p:attrNameLst>
                                          <p:attrName>r</p:attrName>
                                        </p:attrNameLst>
                                      </p:cBhvr>
                                    </p:animRot>
                                    <p:animRot by="-240000">
                                      <p:cBhvr>
                                        <p:cTn id="43" dur="200" fill="hold">
                                          <p:stCondLst>
                                            <p:cond delay="200"/>
                                          </p:stCondLst>
                                        </p:cTn>
                                        <p:tgtEl>
                                          <p:spTgt spid="1028"/>
                                        </p:tgtEl>
                                        <p:attrNameLst>
                                          <p:attrName>r</p:attrName>
                                        </p:attrNameLst>
                                      </p:cBhvr>
                                    </p:animRot>
                                    <p:animRot by="240000">
                                      <p:cBhvr>
                                        <p:cTn id="44" dur="200" fill="hold">
                                          <p:stCondLst>
                                            <p:cond delay="400"/>
                                          </p:stCondLst>
                                        </p:cTn>
                                        <p:tgtEl>
                                          <p:spTgt spid="1028"/>
                                        </p:tgtEl>
                                        <p:attrNameLst>
                                          <p:attrName>r</p:attrName>
                                        </p:attrNameLst>
                                      </p:cBhvr>
                                    </p:animRot>
                                    <p:animRot by="-240000">
                                      <p:cBhvr>
                                        <p:cTn id="45" dur="200" fill="hold">
                                          <p:stCondLst>
                                            <p:cond delay="600"/>
                                          </p:stCondLst>
                                        </p:cTn>
                                        <p:tgtEl>
                                          <p:spTgt spid="1028"/>
                                        </p:tgtEl>
                                        <p:attrNameLst>
                                          <p:attrName>r</p:attrName>
                                        </p:attrNameLst>
                                      </p:cBhvr>
                                    </p:animRot>
                                    <p:animRot by="120000">
                                      <p:cBhvr>
                                        <p:cTn id="46" dur="200" fill="hold">
                                          <p:stCondLst>
                                            <p:cond delay="800"/>
                                          </p:stCondLst>
                                        </p:cTn>
                                        <p:tgtEl>
                                          <p:spTgt spid="10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28"/>
                                        </p:tgtEl>
                                      </p:cBhvr>
                                    </p:animEffect>
                                    <p:set>
                                      <p:cBhvr>
                                        <p:cTn id="51" dur="1" fill="hold">
                                          <p:stCondLst>
                                            <p:cond delay="499"/>
                                          </p:stCondLst>
                                        </p:cTn>
                                        <p:tgtEl>
                                          <p:spTgt spid="1028"/>
                                        </p:tgtEl>
                                        <p:attrNameLst>
                                          <p:attrName>style.visibility</p:attrName>
                                        </p:attrNameLst>
                                      </p:cBhvr>
                                      <p:to>
                                        <p:strVal val="hidden"/>
                                      </p:to>
                                    </p:set>
                                  </p:childTnLst>
                                </p:cTn>
                              </p:par>
                              <p:par>
                                <p:cTn id="52" presetID="47"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1000"/>
                                        <p:tgtEl>
                                          <p:spTgt spid="1026"/>
                                        </p:tgtEl>
                                      </p:cBhvr>
                                    </p:animEffect>
                                    <p:anim calcmode="lin" valueType="num">
                                      <p:cBhvr>
                                        <p:cTn id="55" dur="1000" fill="hold"/>
                                        <p:tgtEl>
                                          <p:spTgt spid="1026"/>
                                        </p:tgtEl>
                                        <p:attrNameLst>
                                          <p:attrName>ppt_x</p:attrName>
                                        </p:attrNameLst>
                                      </p:cBhvr>
                                      <p:tavLst>
                                        <p:tav tm="0">
                                          <p:val>
                                            <p:strVal val="#ppt_x"/>
                                          </p:val>
                                        </p:tav>
                                        <p:tav tm="100000">
                                          <p:val>
                                            <p:strVal val="#ppt_x"/>
                                          </p:val>
                                        </p:tav>
                                      </p:tavLst>
                                    </p:anim>
                                    <p:anim calcmode="lin" valueType="num">
                                      <p:cBhvr>
                                        <p:cTn id="56" dur="1000" fill="hold"/>
                                        <p:tgtEl>
                                          <p:spTgt spid="102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32" presetClass="emph" presetSubtype="0" fill="hold" nodeType="withEffect">
                                  <p:stCondLst>
                                    <p:cond delay="0"/>
                                  </p:stCondLst>
                                  <p:childTnLst>
                                    <p:animRot by="120000">
                                      <p:cBhvr>
                                        <p:cTn id="74" dur="100" fill="hold">
                                          <p:stCondLst>
                                            <p:cond delay="0"/>
                                          </p:stCondLst>
                                        </p:cTn>
                                        <p:tgtEl>
                                          <p:spTgt spid="31"/>
                                        </p:tgtEl>
                                        <p:attrNameLst>
                                          <p:attrName>r</p:attrName>
                                        </p:attrNameLst>
                                      </p:cBhvr>
                                    </p:animRot>
                                    <p:animRot by="-240000">
                                      <p:cBhvr>
                                        <p:cTn id="75" dur="200" fill="hold">
                                          <p:stCondLst>
                                            <p:cond delay="200"/>
                                          </p:stCondLst>
                                        </p:cTn>
                                        <p:tgtEl>
                                          <p:spTgt spid="31"/>
                                        </p:tgtEl>
                                        <p:attrNameLst>
                                          <p:attrName>r</p:attrName>
                                        </p:attrNameLst>
                                      </p:cBhvr>
                                    </p:animRot>
                                    <p:animRot by="240000">
                                      <p:cBhvr>
                                        <p:cTn id="76" dur="200" fill="hold">
                                          <p:stCondLst>
                                            <p:cond delay="400"/>
                                          </p:stCondLst>
                                        </p:cTn>
                                        <p:tgtEl>
                                          <p:spTgt spid="31"/>
                                        </p:tgtEl>
                                        <p:attrNameLst>
                                          <p:attrName>r</p:attrName>
                                        </p:attrNameLst>
                                      </p:cBhvr>
                                    </p:animRot>
                                    <p:animRot by="-240000">
                                      <p:cBhvr>
                                        <p:cTn id="77" dur="200" fill="hold">
                                          <p:stCondLst>
                                            <p:cond delay="600"/>
                                          </p:stCondLst>
                                        </p:cTn>
                                        <p:tgtEl>
                                          <p:spTgt spid="31"/>
                                        </p:tgtEl>
                                        <p:attrNameLst>
                                          <p:attrName>r</p:attrName>
                                        </p:attrNameLst>
                                      </p:cBhvr>
                                    </p:animRot>
                                    <p:animRot by="120000">
                                      <p:cBhvr>
                                        <p:cTn id="78" dur="200" fill="hold">
                                          <p:stCondLst>
                                            <p:cond delay="800"/>
                                          </p:stCondLst>
                                        </p:cTn>
                                        <p:tgtEl>
                                          <p:spTgt spid="31"/>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par>
                                <p:cTn id="84" presetID="17" presetClass="entr" presetSubtype="10"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strVal val="#ppt_h"/>
                                          </p:val>
                                        </p:tav>
                                        <p:tav tm="100000">
                                          <p:val>
                                            <p:strVal val="#ppt_h"/>
                                          </p:val>
                                        </p:tav>
                                      </p:tavLst>
                                    </p:anim>
                                  </p:childTnLst>
                                </p:cTn>
                              </p:par>
                              <p:par>
                                <p:cTn id="88" presetID="10"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30"/>
                                        </p:tgtEl>
                                        <p:attrNameLst>
                                          <p:attrName>style.visibility</p:attrName>
                                        </p:attrNameLst>
                                      </p:cBhvr>
                                      <p:to>
                                        <p:strVal val="visible"/>
                                      </p:to>
                                    </p:set>
                                  </p:childTnLst>
                                </p:cTn>
                              </p:par>
                              <p:par>
                                <p:cTn id="95" presetID="8" presetClass="emph" presetSubtype="0" repeatCount="indefinite" fill="hold" nodeType="withEffect">
                                  <p:stCondLst>
                                    <p:cond delay="0"/>
                                  </p:stCondLst>
                                  <p:endCondLst>
                                    <p:cond evt="onNext" delay="0">
                                      <p:tgtEl>
                                        <p:sldTgt/>
                                      </p:tgtEl>
                                    </p:cond>
                                  </p:endCondLst>
                                  <p:childTnLst>
                                    <p:animRot by="21600000">
                                      <p:cBhvr>
                                        <p:cTn id="96" dur="2000" fill="hold"/>
                                        <p:tgtEl>
                                          <p:spTgt spid="1030"/>
                                        </p:tgtEl>
                                        <p:attrNameLst>
                                          <p:attrName>r</p:attrName>
                                        </p:attrNameLst>
                                      </p:cBhvr>
                                    </p:animRot>
                                  </p:childTnLst>
                                </p:cTn>
                              </p:par>
                            </p:childTnLst>
                          </p:cTn>
                        </p:par>
                      </p:childTnLst>
                    </p:cTn>
                  </p:par>
                  <p:par>
                    <p:cTn id="97" fill="hold">
                      <p:stCondLst>
                        <p:cond delay="indefinite"/>
                      </p:stCondLst>
                      <p:childTnLst>
                        <p:par>
                          <p:cTn id="98" fill="hold">
                            <p:stCondLst>
                              <p:cond delay="0"/>
                            </p:stCondLst>
                            <p:childTnLst>
                              <p:par>
                                <p:cTn id="99" presetID="17" presetClass="entr" presetSubtype="10"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p:cTn id="101" dur="500" fill="hold"/>
                                        <p:tgtEl>
                                          <p:spTgt spid="21"/>
                                        </p:tgtEl>
                                        <p:attrNameLst>
                                          <p:attrName>ppt_w</p:attrName>
                                        </p:attrNameLst>
                                      </p:cBhvr>
                                      <p:tavLst>
                                        <p:tav tm="0">
                                          <p:val>
                                            <p:fltVal val="0"/>
                                          </p:val>
                                        </p:tav>
                                        <p:tav tm="100000">
                                          <p:val>
                                            <p:strVal val="#ppt_w"/>
                                          </p:val>
                                        </p:tav>
                                      </p:tavLst>
                                    </p:anim>
                                    <p:anim calcmode="lin" valueType="num">
                                      <p:cBhvr>
                                        <p:cTn id="102" dur="500" fill="hold"/>
                                        <p:tgtEl>
                                          <p:spTgt spid="21"/>
                                        </p:tgtEl>
                                        <p:attrNameLst>
                                          <p:attrName>ppt_h</p:attrName>
                                        </p:attrNameLst>
                                      </p:cBhvr>
                                      <p:tavLst>
                                        <p:tav tm="0">
                                          <p:val>
                                            <p:strVal val="#ppt_h"/>
                                          </p:val>
                                        </p:tav>
                                        <p:tav tm="100000">
                                          <p:val>
                                            <p:strVal val="#ppt_h"/>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500"/>
                                        <p:tgtEl>
                                          <p:spTgt spid="2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par>
                                <p:cTn id="109" presetID="10" presetClass="entr" presetSubtype="0" fill="hold" nodeType="withEffect">
                                  <p:stCondLst>
                                    <p:cond delay="0"/>
                                  </p:stCondLst>
                                  <p:childTnLst>
                                    <p:set>
                                      <p:cBhvr>
                                        <p:cTn id="110" dur="1" fill="hold">
                                          <p:stCondLst>
                                            <p:cond delay="0"/>
                                          </p:stCondLst>
                                        </p:cTn>
                                        <p:tgtEl>
                                          <p:spTgt spid="1028"/>
                                        </p:tgtEl>
                                        <p:attrNameLst>
                                          <p:attrName>style.visibility</p:attrName>
                                        </p:attrNameLst>
                                      </p:cBhvr>
                                      <p:to>
                                        <p:strVal val="visible"/>
                                      </p:to>
                                    </p:set>
                                    <p:animEffect transition="in" filter="fade">
                                      <p:cBhvr>
                                        <p:cTn id="111" dur="500"/>
                                        <p:tgtEl>
                                          <p:spTgt spid="1028"/>
                                        </p:tgtEl>
                                      </p:cBhvr>
                                    </p:animEffect>
                                  </p:childTnLst>
                                </p:cTn>
                              </p:par>
                              <p:par>
                                <p:cTn id="112" presetID="32" presetClass="emph" presetSubtype="0" fill="hold" nodeType="withEffect">
                                  <p:stCondLst>
                                    <p:cond delay="0"/>
                                  </p:stCondLst>
                                  <p:childTnLst>
                                    <p:animRot by="120000">
                                      <p:cBhvr>
                                        <p:cTn id="113" dur="100" fill="hold">
                                          <p:stCondLst>
                                            <p:cond delay="0"/>
                                          </p:stCondLst>
                                        </p:cTn>
                                        <p:tgtEl>
                                          <p:spTgt spid="1028"/>
                                        </p:tgtEl>
                                        <p:attrNameLst>
                                          <p:attrName>r</p:attrName>
                                        </p:attrNameLst>
                                      </p:cBhvr>
                                    </p:animRot>
                                    <p:animRot by="-240000">
                                      <p:cBhvr>
                                        <p:cTn id="114" dur="200" fill="hold">
                                          <p:stCondLst>
                                            <p:cond delay="200"/>
                                          </p:stCondLst>
                                        </p:cTn>
                                        <p:tgtEl>
                                          <p:spTgt spid="1028"/>
                                        </p:tgtEl>
                                        <p:attrNameLst>
                                          <p:attrName>r</p:attrName>
                                        </p:attrNameLst>
                                      </p:cBhvr>
                                    </p:animRot>
                                    <p:animRot by="240000">
                                      <p:cBhvr>
                                        <p:cTn id="115" dur="200" fill="hold">
                                          <p:stCondLst>
                                            <p:cond delay="400"/>
                                          </p:stCondLst>
                                        </p:cTn>
                                        <p:tgtEl>
                                          <p:spTgt spid="1028"/>
                                        </p:tgtEl>
                                        <p:attrNameLst>
                                          <p:attrName>r</p:attrName>
                                        </p:attrNameLst>
                                      </p:cBhvr>
                                    </p:animRot>
                                    <p:animRot by="-240000">
                                      <p:cBhvr>
                                        <p:cTn id="116" dur="200" fill="hold">
                                          <p:stCondLst>
                                            <p:cond delay="600"/>
                                          </p:stCondLst>
                                        </p:cTn>
                                        <p:tgtEl>
                                          <p:spTgt spid="1028"/>
                                        </p:tgtEl>
                                        <p:attrNameLst>
                                          <p:attrName>r</p:attrName>
                                        </p:attrNameLst>
                                      </p:cBhvr>
                                    </p:animRot>
                                    <p:animRot by="120000">
                                      <p:cBhvr>
                                        <p:cTn id="117" dur="200" fill="hold">
                                          <p:stCondLst>
                                            <p:cond delay="800"/>
                                          </p:stCondLst>
                                        </p:cTn>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7" grpId="0"/>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“Assign IP” flow</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4" y="1551092"/>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7" name="Rounded Rectangle 6"/>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8" name="Straight Arrow Connector 7"/>
          <p:cNvCxnSpPr/>
          <p:nvPr/>
        </p:nvCxnSpPr>
        <p:spPr>
          <a:xfrm flipH="1">
            <a:off x="8491475" y="192621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Subtitle 1"/>
          <p:cNvSpPr txBox="1">
            <a:spLocks/>
          </p:cNvSpPr>
          <p:nvPr/>
        </p:nvSpPr>
        <p:spPr>
          <a:xfrm>
            <a:off x="8718795" y="156132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cxnSp>
        <p:nvCxnSpPr>
          <p:cNvPr id="12" name="Straight Arrow Connector 11"/>
          <p:cNvCxnSpPr/>
          <p:nvPr/>
        </p:nvCxnSpPr>
        <p:spPr>
          <a:xfrm flipV="1">
            <a:off x="6878965" y="2808474"/>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8074723" y="2808474"/>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Subtitle 1"/>
          <p:cNvSpPr txBox="1">
            <a:spLocks/>
          </p:cNvSpPr>
          <p:nvPr/>
        </p:nvSpPr>
        <p:spPr>
          <a:xfrm>
            <a:off x="5580739"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19" name="Subtitle 1"/>
          <p:cNvSpPr txBox="1">
            <a:spLocks/>
          </p:cNvSpPr>
          <p:nvPr/>
        </p:nvSpPr>
        <p:spPr>
          <a:xfrm>
            <a:off x="7944545" y="3631637"/>
            <a:ext cx="1424414"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pic>
        <p:nvPicPr>
          <p:cNvPr id="21"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1613" y="5079483"/>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8152" y="1235634"/>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dirty="0">
              <a:solidFill>
                <a:srgbClr val="FF0000"/>
              </a:solidFill>
              <a:latin typeface="Cambria" panose="02040503050406030204" pitchFamily="18" charset="0"/>
            </a:endParaRPr>
          </a:p>
        </p:txBody>
      </p:sp>
      <p:pic>
        <p:nvPicPr>
          <p:cNvPr id="26" name="Picture 6" descr="http://iconizer.net/files/Sophistique/orig/our_process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8705" y="3319175"/>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1"/>
          <p:cNvSpPr txBox="1">
            <a:spLocks/>
          </p:cNvSpPr>
          <p:nvPr/>
        </p:nvSpPr>
        <p:spPr>
          <a:xfrm>
            <a:off x="8718795" y="198885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297" y="5277175"/>
            <a:ext cx="1013678" cy="892470"/>
          </a:xfrm>
          <a:prstGeom prst="rect">
            <a:avLst/>
          </a:prstGeom>
        </p:spPr>
      </p:pic>
      <p:cxnSp>
        <p:nvCxnSpPr>
          <p:cNvPr id="31" name="Straight Arrow Connector 30"/>
          <p:cNvCxnSpPr/>
          <p:nvPr/>
        </p:nvCxnSpPr>
        <p:spPr>
          <a:xfrm flipV="1">
            <a:off x="5813556" y="2813733"/>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2" name="Subtitle 1"/>
          <p:cNvSpPr txBox="1">
            <a:spLocks/>
          </p:cNvSpPr>
          <p:nvPr/>
        </p:nvSpPr>
        <p:spPr>
          <a:xfrm>
            <a:off x="4439806" y="36552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 task</a:t>
            </a:r>
          </a:p>
        </p:txBody>
      </p:sp>
      <p:pic>
        <p:nvPicPr>
          <p:cNvPr id="2050" name="Picture 2" descr="http://windowswebhostingreview.com/wp-content/uploads/signa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4551" y="4904074"/>
            <a:ext cx="2326078" cy="19821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elpsystems.com/sites/default/files/styles/hs_feature_7_col/public/product-feature/hc_advanced_job_scheduling_icon.png?itok=w6C7o3K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341" y="3662588"/>
            <a:ext cx="1924050" cy="1609726"/>
          </a:xfrm>
          <a:prstGeom prst="rect">
            <a:avLst/>
          </a:prstGeom>
          <a:noFill/>
          <a:extLst>
            <a:ext uri="{909E8E84-426E-40DD-AFC4-6F175D3DCCD1}">
              <a14:hiddenFill xmlns:a14="http://schemas.microsoft.com/office/drawing/2010/main">
                <a:solidFill>
                  <a:srgbClr val="FFFFFF"/>
                </a:solidFill>
              </a14:hiddenFill>
            </a:ext>
          </a:extLst>
        </p:spPr>
      </p:pic>
      <p:sp>
        <p:nvSpPr>
          <p:cNvPr id="27" name="Subtitle 1"/>
          <p:cNvSpPr txBox="1">
            <a:spLocks/>
          </p:cNvSpPr>
          <p:nvPr/>
        </p:nvSpPr>
        <p:spPr>
          <a:xfrm>
            <a:off x="224185" y="5200601"/>
            <a:ext cx="3100935" cy="3336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smtClean="0">
                <a:solidFill>
                  <a:srgbClr val="02BFEC"/>
                </a:solidFill>
                <a:latin typeface="Cambria" panose="02040503050406030204" pitchFamily="18" charset="0"/>
              </a:rPr>
              <a:t>Scheduler</a:t>
            </a:r>
            <a:endParaRPr lang="en-US" sz="3600" dirty="0" smtClean="0">
              <a:solidFill>
                <a:srgbClr val="02BFEC"/>
              </a:solidFill>
              <a:latin typeface="Cambria" panose="02040503050406030204" pitchFamily="18" charset="0"/>
            </a:endParaRPr>
          </a:p>
        </p:txBody>
      </p:sp>
    </p:spTree>
    <p:extLst>
      <p:ext uri="{BB962C8B-B14F-4D97-AF65-F5344CB8AC3E}">
        <p14:creationId xmlns:p14="http://schemas.microsoft.com/office/powerpoint/2010/main" val="3935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23"/>
                                        </p:tgtEl>
                                        <p:attrNameLst>
                                          <p:attrName>r</p:attrName>
                                        </p:attrNameLst>
                                      </p:cBhvr>
                                    </p:animRot>
                                    <p:animRot by="-240000">
                                      <p:cBhvr>
                                        <p:cTn id="20" dur="200" fill="hold">
                                          <p:stCondLst>
                                            <p:cond delay="200"/>
                                          </p:stCondLst>
                                        </p:cTn>
                                        <p:tgtEl>
                                          <p:spTgt spid="23"/>
                                        </p:tgtEl>
                                        <p:attrNameLst>
                                          <p:attrName>r</p:attrName>
                                        </p:attrNameLst>
                                      </p:cBhvr>
                                    </p:animRot>
                                    <p:animRot by="240000">
                                      <p:cBhvr>
                                        <p:cTn id="21" dur="200" fill="hold">
                                          <p:stCondLst>
                                            <p:cond delay="400"/>
                                          </p:stCondLst>
                                        </p:cTn>
                                        <p:tgtEl>
                                          <p:spTgt spid="23"/>
                                        </p:tgtEl>
                                        <p:attrNameLst>
                                          <p:attrName>r</p:attrName>
                                        </p:attrNameLst>
                                      </p:cBhvr>
                                    </p:animRot>
                                    <p:animRot by="-240000">
                                      <p:cBhvr>
                                        <p:cTn id="22" dur="200" fill="hold">
                                          <p:stCondLst>
                                            <p:cond delay="600"/>
                                          </p:stCondLst>
                                        </p:cTn>
                                        <p:tgtEl>
                                          <p:spTgt spid="23"/>
                                        </p:tgtEl>
                                        <p:attrNameLst>
                                          <p:attrName>r</p:attrName>
                                        </p:attrNameLst>
                                      </p:cBhvr>
                                    </p:animRot>
                                    <p:animRot by="120000">
                                      <p:cBhvr>
                                        <p:cTn id="23" dur="200" fill="hold">
                                          <p:stCondLst>
                                            <p:cond delay="800"/>
                                          </p:stCondLst>
                                        </p:cTn>
                                        <p:tgtEl>
                                          <p:spTgt spid="2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500"/>
                            </p:stCondLst>
                            <p:childTnLst>
                              <p:par>
                                <p:cTn id="43" presetID="32" presetClass="emph" presetSubtype="0" fill="hold" nodeType="afterEffect">
                                  <p:stCondLst>
                                    <p:cond delay="0"/>
                                  </p:stCondLst>
                                  <p:childTnLst>
                                    <p:animRot by="120000">
                                      <p:cBhvr>
                                        <p:cTn id="44" dur="100" fill="hold">
                                          <p:stCondLst>
                                            <p:cond delay="0"/>
                                          </p:stCondLst>
                                        </p:cTn>
                                        <p:tgtEl>
                                          <p:spTgt spid="22"/>
                                        </p:tgtEl>
                                        <p:attrNameLst>
                                          <p:attrName>r</p:attrName>
                                        </p:attrNameLst>
                                      </p:cBhvr>
                                    </p:animRot>
                                    <p:animRot by="-240000">
                                      <p:cBhvr>
                                        <p:cTn id="45" dur="200" fill="hold">
                                          <p:stCondLst>
                                            <p:cond delay="200"/>
                                          </p:stCondLst>
                                        </p:cTn>
                                        <p:tgtEl>
                                          <p:spTgt spid="22"/>
                                        </p:tgtEl>
                                        <p:attrNameLst>
                                          <p:attrName>r</p:attrName>
                                        </p:attrNameLst>
                                      </p:cBhvr>
                                    </p:animRot>
                                    <p:animRot by="240000">
                                      <p:cBhvr>
                                        <p:cTn id="46" dur="200" fill="hold">
                                          <p:stCondLst>
                                            <p:cond delay="400"/>
                                          </p:stCondLst>
                                        </p:cTn>
                                        <p:tgtEl>
                                          <p:spTgt spid="22"/>
                                        </p:tgtEl>
                                        <p:attrNameLst>
                                          <p:attrName>r</p:attrName>
                                        </p:attrNameLst>
                                      </p:cBhvr>
                                    </p:animRot>
                                    <p:animRot by="-240000">
                                      <p:cBhvr>
                                        <p:cTn id="47" dur="200" fill="hold">
                                          <p:stCondLst>
                                            <p:cond delay="600"/>
                                          </p:stCondLst>
                                        </p:cTn>
                                        <p:tgtEl>
                                          <p:spTgt spid="22"/>
                                        </p:tgtEl>
                                        <p:attrNameLst>
                                          <p:attrName>r</p:attrName>
                                        </p:attrNameLst>
                                      </p:cBhvr>
                                    </p:animRot>
                                    <p:animRot by="120000">
                                      <p:cBhvr>
                                        <p:cTn id="48" dur="200" fill="hold">
                                          <p:stCondLst>
                                            <p:cond delay="800"/>
                                          </p:stCondLst>
                                        </p:cTn>
                                        <p:tgtEl>
                                          <p:spTgt spid="22"/>
                                        </p:tgtEl>
                                        <p:attrNameLst>
                                          <p:attrName>r</p:attrName>
                                        </p:attrNameLst>
                                      </p:cBhvr>
                                    </p:animRo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32" presetClass="emph" presetSubtype="0" fill="hold" nodeType="withEffect">
                                  <p:stCondLst>
                                    <p:cond delay="0"/>
                                  </p:stCondLst>
                                  <p:childTnLst>
                                    <p:animRot by="120000">
                                      <p:cBhvr>
                                        <p:cTn id="53" dur="100" fill="hold">
                                          <p:stCondLst>
                                            <p:cond delay="0"/>
                                          </p:stCondLst>
                                        </p:cTn>
                                        <p:tgtEl>
                                          <p:spTgt spid="21"/>
                                        </p:tgtEl>
                                        <p:attrNameLst>
                                          <p:attrName>r</p:attrName>
                                        </p:attrNameLst>
                                      </p:cBhvr>
                                    </p:animRot>
                                    <p:animRot by="-240000">
                                      <p:cBhvr>
                                        <p:cTn id="54" dur="200" fill="hold">
                                          <p:stCondLst>
                                            <p:cond delay="200"/>
                                          </p:stCondLst>
                                        </p:cTn>
                                        <p:tgtEl>
                                          <p:spTgt spid="21"/>
                                        </p:tgtEl>
                                        <p:attrNameLst>
                                          <p:attrName>r</p:attrName>
                                        </p:attrNameLst>
                                      </p:cBhvr>
                                    </p:animRot>
                                    <p:animRot by="240000">
                                      <p:cBhvr>
                                        <p:cTn id="55" dur="200" fill="hold">
                                          <p:stCondLst>
                                            <p:cond delay="400"/>
                                          </p:stCondLst>
                                        </p:cTn>
                                        <p:tgtEl>
                                          <p:spTgt spid="21"/>
                                        </p:tgtEl>
                                        <p:attrNameLst>
                                          <p:attrName>r</p:attrName>
                                        </p:attrNameLst>
                                      </p:cBhvr>
                                    </p:animRot>
                                    <p:animRot by="-240000">
                                      <p:cBhvr>
                                        <p:cTn id="56" dur="200" fill="hold">
                                          <p:stCondLst>
                                            <p:cond delay="600"/>
                                          </p:stCondLst>
                                        </p:cTn>
                                        <p:tgtEl>
                                          <p:spTgt spid="21"/>
                                        </p:tgtEl>
                                        <p:attrNameLst>
                                          <p:attrName>r</p:attrName>
                                        </p:attrNameLst>
                                      </p:cBhvr>
                                    </p:animRot>
                                    <p:animRot by="120000">
                                      <p:cBhvr>
                                        <p:cTn id="57" dur="200" fill="hold">
                                          <p:stCondLst>
                                            <p:cond delay="800"/>
                                          </p:stCondLst>
                                        </p:cTn>
                                        <p:tgtEl>
                                          <p:spTgt spid="21"/>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7" presetClass="entr" presetSubtype="1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strVal val="#ppt_h"/>
                                          </p:val>
                                        </p:tav>
                                        <p:tav tm="100000">
                                          <p:val>
                                            <p:strVal val="#ppt_h"/>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32" presetClass="emph" presetSubtype="0" fill="hold" nodeType="withEffect">
                                  <p:stCondLst>
                                    <p:cond delay="0"/>
                                  </p:stCondLst>
                                  <p:childTnLst>
                                    <p:animRot by="120000">
                                      <p:cBhvr>
                                        <p:cTn id="77" dur="100" fill="hold">
                                          <p:stCondLst>
                                            <p:cond delay="0"/>
                                          </p:stCondLst>
                                        </p:cTn>
                                        <p:tgtEl>
                                          <p:spTgt spid="23"/>
                                        </p:tgtEl>
                                        <p:attrNameLst>
                                          <p:attrName>r</p:attrName>
                                        </p:attrNameLst>
                                      </p:cBhvr>
                                    </p:animRot>
                                    <p:animRot by="-240000">
                                      <p:cBhvr>
                                        <p:cTn id="78" dur="200" fill="hold">
                                          <p:stCondLst>
                                            <p:cond delay="200"/>
                                          </p:stCondLst>
                                        </p:cTn>
                                        <p:tgtEl>
                                          <p:spTgt spid="23"/>
                                        </p:tgtEl>
                                        <p:attrNameLst>
                                          <p:attrName>r</p:attrName>
                                        </p:attrNameLst>
                                      </p:cBhvr>
                                    </p:animRot>
                                    <p:animRot by="240000">
                                      <p:cBhvr>
                                        <p:cTn id="79" dur="200" fill="hold">
                                          <p:stCondLst>
                                            <p:cond delay="400"/>
                                          </p:stCondLst>
                                        </p:cTn>
                                        <p:tgtEl>
                                          <p:spTgt spid="23"/>
                                        </p:tgtEl>
                                        <p:attrNameLst>
                                          <p:attrName>r</p:attrName>
                                        </p:attrNameLst>
                                      </p:cBhvr>
                                    </p:animRot>
                                    <p:animRot by="-240000">
                                      <p:cBhvr>
                                        <p:cTn id="80" dur="200" fill="hold">
                                          <p:stCondLst>
                                            <p:cond delay="600"/>
                                          </p:stCondLst>
                                        </p:cTn>
                                        <p:tgtEl>
                                          <p:spTgt spid="23"/>
                                        </p:tgtEl>
                                        <p:attrNameLst>
                                          <p:attrName>r</p:attrName>
                                        </p:attrNameLst>
                                      </p:cBhvr>
                                    </p:animRot>
                                    <p:animRot by="120000">
                                      <p:cBhvr>
                                        <p:cTn id="81" dur="200" fill="hold">
                                          <p:stCondLst>
                                            <p:cond delay="800"/>
                                          </p:stCondLst>
                                        </p:cTn>
                                        <p:tgtEl>
                                          <p:spTgt spid="23"/>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par>
                                <p:cTn id="87" presetID="17" presetClass="entr" presetSubtype="1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p:cTn id="89" dur="500" fill="hold"/>
                                        <p:tgtEl>
                                          <p:spTgt spid="12"/>
                                        </p:tgtEl>
                                        <p:attrNameLst>
                                          <p:attrName>ppt_w</p:attrName>
                                        </p:attrNameLst>
                                      </p:cBhvr>
                                      <p:tavLst>
                                        <p:tav tm="0">
                                          <p:val>
                                            <p:fltVal val="0"/>
                                          </p:val>
                                        </p:tav>
                                        <p:tav tm="100000">
                                          <p:val>
                                            <p:strVal val="#ppt_w"/>
                                          </p:val>
                                        </p:tav>
                                      </p:tavLst>
                                    </p:anim>
                                    <p:anim calcmode="lin" valueType="num">
                                      <p:cBhvr>
                                        <p:cTn id="90" dur="500" fill="hold"/>
                                        <p:tgtEl>
                                          <p:spTgt spid="12"/>
                                        </p:tgtEl>
                                        <p:attrNameLst>
                                          <p:attrName>ppt_h</p:attrName>
                                        </p:attrNameLst>
                                      </p:cBhvr>
                                      <p:tavLst>
                                        <p:tav tm="0">
                                          <p:val>
                                            <p:strVal val="#ppt_h"/>
                                          </p:val>
                                        </p:tav>
                                        <p:tav tm="100000">
                                          <p:val>
                                            <p:strVal val="#ppt_h"/>
                                          </p:val>
                                        </p:tav>
                                      </p:tavLst>
                                    </p:anim>
                                  </p:childTnLst>
                                </p:cTn>
                              </p:par>
                              <p:par>
                                <p:cTn id="91" presetID="10"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8" presetClass="emph" presetSubtype="0" repeatCount="indefinite" fill="hold" nodeType="withEffect">
                                  <p:stCondLst>
                                    <p:cond delay="0"/>
                                  </p:stCondLst>
                                  <p:endCondLst>
                                    <p:cond evt="onNext" delay="0">
                                      <p:tgtEl>
                                        <p:sldTgt/>
                                      </p:tgtEl>
                                    </p:cond>
                                  </p:endCondLst>
                                  <p:childTnLst>
                                    <p:animRot by="21600000">
                                      <p:cBhvr>
                                        <p:cTn id="100" dur="2000" fill="hold"/>
                                        <p:tgtEl>
                                          <p:spTgt spid="26"/>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strVal val="#ppt_h"/>
                                          </p:val>
                                        </p:tav>
                                        <p:tav tm="100000">
                                          <p:val>
                                            <p:strVal val="#ppt_h"/>
                                          </p:val>
                                        </p:tav>
                                      </p:tavLst>
                                    </p:anim>
                                  </p:childTnLst>
                                </p:cTn>
                              </p:par>
                              <p:par>
                                <p:cTn id="107" presetID="10"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par>
                                <p:cTn id="110" presetID="10" presetClass="entr" presetSubtype="0" fill="hold"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par>
                                <p:cTn id="113" presetID="32" presetClass="emph" presetSubtype="0" fill="hold" nodeType="withEffect">
                                  <p:stCondLst>
                                    <p:cond delay="0"/>
                                  </p:stCondLst>
                                  <p:childTnLst>
                                    <p:animRot by="120000">
                                      <p:cBhvr>
                                        <p:cTn id="114" dur="100" fill="hold">
                                          <p:stCondLst>
                                            <p:cond delay="0"/>
                                          </p:stCondLst>
                                        </p:cTn>
                                        <p:tgtEl>
                                          <p:spTgt spid="21"/>
                                        </p:tgtEl>
                                        <p:attrNameLst>
                                          <p:attrName>r</p:attrName>
                                        </p:attrNameLst>
                                      </p:cBhvr>
                                    </p:animRot>
                                    <p:animRot by="-240000">
                                      <p:cBhvr>
                                        <p:cTn id="115" dur="200" fill="hold">
                                          <p:stCondLst>
                                            <p:cond delay="200"/>
                                          </p:stCondLst>
                                        </p:cTn>
                                        <p:tgtEl>
                                          <p:spTgt spid="21"/>
                                        </p:tgtEl>
                                        <p:attrNameLst>
                                          <p:attrName>r</p:attrName>
                                        </p:attrNameLst>
                                      </p:cBhvr>
                                    </p:animRot>
                                    <p:animRot by="240000">
                                      <p:cBhvr>
                                        <p:cTn id="116" dur="200" fill="hold">
                                          <p:stCondLst>
                                            <p:cond delay="400"/>
                                          </p:stCondLst>
                                        </p:cTn>
                                        <p:tgtEl>
                                          <p:spTgt spid="21"/>
                                        </p:tgtEl>
                                        <p:attrNameLst>
                                          <p:attrName>r</p:attrName>
                                        </p:attrNameLst>
                                      </p:cBhvr>
                                    </p:animRot>
                                    <p:animRot by="-240000">
                                      <p:cBhvr>
                                        <p:cTn id="117" dur="200" fill="hold">
                                          <p:stCondLst>
                                            <p:cond delay="600"/>
                                          </p:stCondLst>
                                        </p:cTn>
                                        <p:tgtEl>
                                          <p:spTgt spid="21"/>
                                        </p:tgtEl>
                                        <p:attrNameLst>
                                          <p:attrName>r</p:attrName>
                                        </p:attrNameLst>
                                      </p:cBhvr>
                                    </p:animRot>
                                    <p:animRot by="120000">
                                      <p:cBhvr>
                                        <p:cTn id="118" dur="200" fill="hold">
                                          <p:stCondLst>
                                            <p:cond delay="800"/>
                                          </p:stCondLst>
                                        </p:cTn>
                                        <p:tgtEl>
                                          <p:spTgt spid="21"/>
                                        </p:tgtEl>
                                        <p:attrNameLst>
                                          <p:attrName>r</p:attrName>
                                        </p:attrNameLst>
                                      </p:cBhvr>
                                    </p:animRo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050"/>
                                        </p:tgtEl>
                                        <p:attrNameLst>
                                          <p:attrName>style.visibility</p:attrName>
                                        </p:attrNameLst>
                                      </p:cBhvr>
                                      <p:to>
                                        <p:strVal val="visible"/>
                                      </p:to>
                                    </p:set>
                                    <p:animEffect transition="in" filter="dissolve">
                                      <p:cBhvr>
                                        <p:cTn id="123" dur="500"/>
                                        <p:tgtEl>
                                          <p:spTgt spid="205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026"/>
                                        </p:tgtEl>
                                        <p:attrNameLst>
                                          <p:attrName>style.visibility</p:attrName>
                                        </p:attrNameLst>
                                      </p:cBhvr>
                                      <p:to>
                                        <p:strVal val="visible"/>
                                      </p:to>
                                    </p:set>
                                    <p:animEffect transition="in" filter="dissolve">
                                      <p:cBhvr>
                                        <p:cTn id="128" dur="500"/>
                                        <p:tgtEl>
                                          <p:spTgt spid="1026"/>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dissolve">
                                      <p:cBhvr>
                                        <p:cTn id="1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9" grpId="0"/>
      <p:bldP spid="32"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768215" y="5796214"/>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rgbClr val="FF0000"/>
                </a:solidFill>
                <a:latin typeface="Cambria" panose="02040503050406030204" pitchFamily="18" charset="0"/>
              </a:rPr>
              <a:t>Trần Huy Hưng</a:t>
            </a:r>
          </a:p>
        </p:txBody>
      </p:sp>
      <p:sp>
        <p:nvSpPr>
          <p:cNvPr id="6" name="Rectangle 5"/>
          <p:cNvSpPr/>
          <p:nvPr/>
        </p:nvSpPr>
        <p:spPr>
          <a:xfrm>
            <a:off x="9157335" y="5576866"/>
            <a:ext cx="291465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a:endCxn id="6" idx="0"/>
          </p:cNvCxnSpPr>
          <p:nvPr/>
        </p:nvCxnSpPr>
        <p:spPr>
          <a:xfrm>
            <a:off x="6629400" y="5181600"/>
            <a:ext cx="3985260" cy="395266"/>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
        <p:nvSpPr>
          <p:cNvPr id="11" name="Oval 10"/>
          <p:cNvSpPr/>
          <p:nvPr/>
        </p:nvSpPr>
        <p:spPr>
          <a:xfrm>
            <a:off x="6134100" y="49417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664583" y="5796214"/>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rgbClr val="FF0000"/>
                </a:solidFill>
                <a:latin typeface="Cambria" panose="02040503050406030204" pitchFamily="18" charset="0"/>
              </a:rPr>
              <a:t>Lý Hoàng Dũng</a:t>
            </a:r>
          </a:p>
        </p:txBody>
      </p:sp>
      <p:sp>
        <p:nvSpPr>
          <p:cNvPr id="6" name="Rectangle 5"/>
          <p:cNvSpPr/>
          <p:nvPr/>
        </p:nvSpPr>
        <p:spPr>
          <a:xfrm>
            <a:off x="9157335" y="5576866"/>
            <a:ext cx="291465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p:nvPr/>
        </p:nvCxnSpPr>
        <p:spPr>
          <a:xfrm>
            <a:off x="5181600" y="6275014"/>
            <a:ext cx="3975735" cy="11007"/>
          </a:xfrm>
          <a:prstGeom prst="bentConnector3">
            <a:avLst>
              <a:gd name="adj1" fmla="val 50000"/>
            </a:avLst>
          </a:prstGeom>
          <a:ln w="25400">
            <a:prstDash val="dash"/>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743450" y="60466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263459"/>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68316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Customer can view information of their servers immediately by this system.</a:t>
            </a:r>
          </a:p>
        </p:txBody>
      </p:sp>
      <p:cxnSp>
        <p:nvCxnSpPr>
          <p:cNvPr id="9" name="Straight Arrow Connector 8"/>
          <p:cNvCxnSpPr>
            <a:endCxn id="6" idx="1"/>
          </p:cNvCxnSpPr>
          <p:nvPr/>
        </p:nvCxnSpPr>
        <p:spPr>
          <a:xfrm flipV="1">
            <a:off x="2568121" y="1720659"/>
            <a:ext cx="1299029" cy="211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flipV="1">
            <a:off x="2568121" y="3140367"/>
            <a:ext cx="1299029" cy="73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688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10287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522584"/>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summarizing by report</a:t>
            </a:r>
            <a:endParaRPr lang="en-US" sz="2400" dirty="0">
              <a:latin typeface="Cambria" panose="02040503050406030204" pitchFamily="18" charset="0"/>
            </a:endParaRPr>
          </a:p>
        </p:txBody>
      </p:sp>
      <p:cxnSp>
        <p:nvCxnSpPr>
          <p:cNvPr id="20" name="Straight Arrow Connector 19"/>
          <p:cNvCxnSpPr>
            <a:stCxn id="15" idx="3"/>
            <a:endCxn id="14" idx="1"/>
          </p:cNvCxnSpPr>
          <p:nvPr/>
        </p:nvCxnSpPr>
        <p:spPr>
          <a:xfrm>
            <a:off x="2568121" y="3871747"/>
            <a:ext cx="1299029" cy="2108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212299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endParaRPr lang="en-US" sz="2400" dirty="0">
              <a:latin typeface="Cambria" panose="02040503050406030204" pitchFamily="18" charset="0"/>
            </a:endParaRPr>
          </a:p>
        </p:txBody>
      </p:sp>
      <p:sp>
        <p:nvSpPr>
          <p:cNvPr id="7" name="Rectangle 6"/>
          <p:cNvSpPr/>
          <p:nvPr/>
        </p:nvSpPr>
        <p:spPr>
          <a:xfrm>
            <a:off x="3867150" y="341454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endParaRPr lang="en-US" sz="2400" dirty="0">
              <a:latin typeface="Cambria" panose="02040503050406030204" pitchFamily="18" charset="0"/>
            </a:endParaRPr>
          </a:p>
        </p:txBody>
      </p:sp>
      <p:cxnSp>
        <p:nvCxnSpPr>
          <p:cNvPr id="9" name="Straight Arrow Connector 8"/>
          <p:cNvCxnSpPr>
            <a:endCxn id="6" idx="1"/>
          </p:cNvCxnSpPr>
          <p:nvPr/>
        </p:nvCxnSpPr>
        <p:spPr>
          <a:xfrm flipV="1">
            <a:off x="2568121" y="2580195"/>
            <a:ext cx="1299029" cy="1251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871747"/>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1547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1"/>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endParaRPr lang="en-US" sz="2400" dirty="0">
              <a:latin typeface="Cambria" panose="02040503050406030204" pitchFamily="18" charset="0"/>
            </a:endParaRPr>
          </a:p>
        </p:txBody>
      </p: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9791224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867150" y="212299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latin typeface="Cambria" panose="02040503050406030204" pitchFamily="18" charset="0"/>
              </a:rPr>
              <a:t>Improve the flexibility of the system</a:t>
            </a:r>
            <a:endParaRPr lang="en-US" sz="2400" dirty="0">
              <a:latin typeface="Cambria" panose="02040503050406030204" pitchFamily="18" charset="0"/>
            </a:endParaRPr>
          </a:p>
        </p:txBody>
      </p:sp>
      <p:sp>
        <p:nvSpPr>
          <p:cNvPr id="7" name="Rectangle 6"/>
          <p:cNvSpPr/>
          <p:nvPr/>
        </p:nvSpPr>
        <p:spPr>
          <a:xfrm>
            <a:off x="3867150" y="341454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Improve performance</a:t>
            </a:r>
            <a:endParaRPr lang="en-US" sz="2400" dirty="0">
              <a:latin typeface="Cambria" panose="02040503050406030204" pitchFamily="18" charset="0"/>
            </a:endParaRPr>
          </a:p>
        </p:txBody>
      </p:sp>
      <p:cxnSp>
        <p:nvCxnSpPr>
          <p:cNvPr id="9" name="Straight Arrow Connector 8"/>
          <p:cNvCxnSpPr>
            <a:endCxn id="6" idx="1"/>
          </p:cNvCxnSpPr>
          <p:nvPr/>
        </p:nvCxnSpPr>
        <p:spPr>
          <a:xfrm flipV="1">
            <a:off x="2568121" y="2580195"/>
            <a:ext cx="1299029" cy="1251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871747"/>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1547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1"/>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Create more report for analysis</a:t>
            </a:r>
            <a:endParaRPr lang="en-US" sz="2400" dirty="0">
              <a:latin typeface="Cambria" panose="02040503050406030204" pitchFamily="18" charset="0"/>
            </a:endParaRPr>
          </a:p>
        </p:txBody>
      </p: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2984734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932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190807"/>
            <a:ext cx="12192000" cy="1688936"/>
          </a:xfrm>
          <a:prstGeom prst="rect">
            <a:avLst/>
          </a:prstGeom>
        </p:spPr>
      </p:pic>
    </p:spTree>
    <p:extLst>
      <p:ext uri="{BB962C8B-B14F-4D97-AF65-F5344CB8AC3E}">
        <p14:creationId xmlns:p14="http://schemas.microsoft.com/office/powerpoint/2010/main" val="32007724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4786" y="4329216"/>
            <a:ext cx="9654906" cy="2376384"/>
          </a:xfrm>
          <a:prstGeom prst="rect">
            <a:avLst/>
          </a:prstGeom>
        </p:spPr>
      </p:pic>
      <p:pic>
        <p:nvPicPr>
          <p:cNvPr id="5" name="Picture 4"/>
          <p:cNvPicPr>
            <a:picLocks noChangeAspect="1"/>
          </p:cNvPicPr>
          <p:nvPr/>
        </p:nvPicPr>
        <p:blipFill>
          <a:blip r:embed="rId3"/>
          <a:stretch>
            <a:fillRect/>
          </a:stretch>
        </p:blipFill>
        <p:spPr>
          <a:xfrm>
            <a:off x="614786" y="533545"/>
            <a:ext cx="5924303" cy="3474831"/>
          </a:xfrm>
          <a:prstGeom prst="rect">
            <a:avLst/>
          </a:prstGeom>
        </p:spPr>
      </p:pic>
    </p:spTree>
    <p:extLst>
      <p:ext uri="{BB962C8B-B14F-4D97-AF65-F5344CB8AC3E}">
        <p14:creationId xmlns:p14="http://schemas.microsoft.com/office/powerpoint/2010/main" val="14452367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12279</TotalTime>
  <Words>7366</Words>
  <Application>Microsoft Office PowerPoint</Application>
  <PresentationFormat>Widescreen</PresentationFormat>
  <Paragraphs>1041</Paragraphs>
  <Slides>88</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238</cp:revision>
  <dcterms:created xsi:type="dcterms:W3CDTF">2016-04-07T04:27:10Z</dcterms:created>
  <dcterms:modified xsi:type="dcterms:W3CDTF">2016-04-27T11:12:37Z</dcterms:modified>
</cp:coreProperties>
</file>