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7" r:id="rId4"/>
    <p:sldId id="335" r:id="rId5"/>
    <p:sldId id="279" r:id="rId6"/>
    <p:sldId id="338" r:id="rId7"/>
    <p:sldId id="337" r:id="rId8"/>
    <p:sldId id="294" r:id="rId9"/>
    <p:sldId id="263" r:id="rId10"/>
    <p:sldId id="367" r:id="rId11"/>
    <p:sldId id="365" r:id="rId12"/>
    <p:sldId id="371" r:id="rId13"/>
    <p:sldId id="370" r:id="rId14"/>
    <p:sldId id="366" r:id="rId15"/>
    <p:sldId id="374" r:id="rId16"/>
    <p:sldId id="368" r:id="rId17"/>
    <p:sldId id="339" r:id="rId18"/>
    <p:sldId id="340" r:id="rId19"/>
    <p:sldId id="350" r:id="rId20"/>
    <p:sldId id="369" r:id="rId21"/>
    <p:sldId id="346" r:id="rId22"/>
    <p:sldId id="352" r:id="rId23"/>
    <p:sldId id="353" r:id="rId24"/>
    <p:sldId id="354" r:id="rId25"/>
    <p:sldId id="347" r:id="rId26"/>
    <p:sldId id="348" r:id="rId27"/>
    <p:sldId id="349" r:id="rId28"/>
    <p:sldId id="344" r:id="rId29"/>
    <p:sldId id="372" r:id="rId30"/>
    <p:sldId id="373" r:id="rId31"/>
    <p:sldId id="271" r:id="rId32"/>
    <p:sldId id="355" r:id="rId33"/>
    <p:sldId id="361" r:id="rId34"/>
    <p:sldId id="360" r:id="rId35"/>
    <p:sldId id="356" r:id="rId36"/>
    <p:sldId id="357" r:id="rId37"/>
    <p:sldId id="359" r:id="rId38"/>
    <p:sldId id="358" r:id="rId39"/>
    <p:sldId id="272" r:id="rId40"/>
    <p:sldId id="273" r:id="rId41"/>
    <p:sldId id="274" r:id="rId42"/>
    <p:sldId id="275" r:id="rId43"/>
    <p:sldId id="276" r:id="rId44"/>
    <p:sldId id="375" r:id="rId45"/>
    <p:sldId id="363" r:id="rId46"/>
    <p:sldId id="264" r:id="rId47"/>
    <p:sldId id="298" r:id="rId48"/>
    <p:sldId id="297" r:id="rId49"/>
    <p:sldId id="296" r:id="rId50"/>
    <p:sldId id="299" r:id="rId51"/>
    <p:sldId id="282" r:id="rId52"/>
    <p:sldId id="300" r:id="rId53"/>
    <p:sldId id="283" r:id="rId54"/>
    <p:sldId id="305" r:id="rId55"/>
    <p:sldId id="325" r:id="rId56"/>
    <p:sldId id="316" r:id="rId57"/>
    <p:sldId id="326" r:id="rId58"/>
    <p:sldId id="327" r:id="rId59"/>
    <p:sldId id="318" r:id="rId60"/>
    <p:sldId id="307" r:id="rId61"/>
    <p:sldId id="328" r:id="rId62"/>
    <p:sldId id="329" r:id="rId63"/>
    <p:sldId id="319" r:id="rId64"/>
    <p:sldId id="320" r:id="rId65"/>
    <p:sldId id="308" r:id="rId66"/>
    <p:sldId id="309" r:id="rId67"/>
    <p:sldId id="310" r:id="rId68"/>
    <p:sldId id="311" r:id="rId69"/>
    <p:sldId id="330" r:id="rId70"/>
    <p:sldId id="331" r:id="rId71"/>
    <p:sldId id="322" r:id="rId72"/>
    <p:sldId id="332" r:id="rId73"/>
    <p:sldId id="323" r:id="rId74"/>
    <p:sldId id="313" r:id="rId75"/>
    <p:sldId id="314" r:id="rId76"/>
    <p:sldId id="315" r:id="rId77"/>
    <p:sldId id="281" r:id="rId78"/>
    <p:sldId id="303" r:id="rId79"/>
    <p:sldId id="286" r:id="rId80"/>
    <p:sldId id="292" r:id="rId81"/>
    <p:sldId id="287" r:id="rId82"/>
    <p:sldId id="288" r:id="rId83"/>
    <p:sldId id="289" r:id="rId84"/>
    <p:sldId id="321"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73140" autoAdjust="0"/>
  </p:normalViewPr>
  <p:slideViewPr>
    <p:cSldViewPr snapToGrid="0">
      <p:cViewPr varScale="1">
        <p:scale>
          <a:sx n="51" d="100"/>
          <a:sy n="51" d="100"/>
        </p:scale>
        <p:origin x="1500" y="36"/>
      </p:cViewPr>
      <p:guideLst/>
    </p:cSldViewPr>
  </p:slideViewPr>
  <p:notesTextViewPr>
    <p:cViewPr>
      <p:scale>
        <a:sx n="1" d="1"/>
        <a:sy n="1" d="1"/>
      </p:scale>
      <p:origin x="0" y="-132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14-Apr-16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“Xây dựng hệ thống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giao diện riêng để tạo 7 loại request,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Và</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là request add server và request assign IP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a:t>
            </a:r>
            <a:r>
              <a:rPr lang="en-US" baseline="0" dirty="0" smtClean="0"/>
              <a:t>,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riêng rẽ server </a:t>
            </a:r>
            <a:r>
              <a:rPr lang="en-US" baseline="0" dirty="0" err="1" smtClean="0"/>
              <a:t>của</a:t>
            </a:r>
            <a:r>
              <a:rPr lang="en-US" baseline="0" dirty="0" smtClean="0"/>
              <a:t> </a:t>
            </a:r>
            <a:r>
              <a:rPr lang="en-US" baseline="0" dirty="0" err="1" smtClean="0"/>
              <a:t>họ</a:t>
            </a:r>
            <a:r>
              <a:rPr lang="en-US" baseline="0" dirty="0" smtClean="0"/>
              <a:t>, </a:t>
            </a:r>
            <a:r>
              <a:rPr lang="en-US" baseline="0" dirty="0" err="1" smtClean="0"/>
              <a:t>và</a:t>
            </a:r>
            <a:r>
              <a:rPr lang="en-US" baseline="0" dirty="0" smtClean="0"/>
              <a:t> </a:t>
            </a:r>
            <a:r>
              <a:rPr lang="en-US" baseline="0" dirty="0" err="1" smtClean="0"/>
              <a:t>việc</a:t>
            </a:r>
            <a:r>
              <a:rPr lang="en-US" baseline="0" dirty="0" smtClean="0"/>
              <a:t> </a:t>
            </a:r>
            <a:r>
              <a:rPr lang="en-US" baseline="0" dirty="0" err="1" smtClean="0"/>
              <a:t>thuê</a:t>
            </a:r>
            <a:r>
              <a:rPr lang="en-US" baseline="0" dirty="0" smtClean="0"/>
              <a:t> rack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cũng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vs</a:t>
            </a:r>
            <a:r>
              <a:rPr lang="en-US" baseline="0" dirty="0" smtClean="0"/>
              <a:t> datacenter </a:t>
            </a:r>
            <a:r>
              <a:rPr lang="en-US" baseline="0" dirty="0" err="1" smtClean="0"/>
              <a:t>bằng</a:t>
            </a:r>
            <a:r>
              <a:rPr lang="en-US" baseline="0" dirty="0" smtClean="0"/>
              <a:t>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thứ</a:t>
            </a:r>
            <a:r>
              <a:rPr lang="en-US" baseline="0" dirty="0" smtClean="0"/>
              <a:t> 2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a:t>
            </a:r>
          </a:p>
          <a:p>
            <a:pPr marL="0" indent="0">
              <a:buNone/>
            </a:pP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nói</a:t>
            </a:r>
            <a:r>
              <a:rPr lang="en-US" baseline="0" dirty="0" smtClean="0"/>
              <a:t> 4 </a:t>
            </a:r>
            <a:r>
              <a:rPr lang="en-US" baseline="0" dirty="0" err="1" smtClean="0"/>
              <a:t>vùng</a:t>
            </a:r>
            <a:r>
              <a:rPr lang="en-US" baseline="0" dirty="0" smtClean="0"/>
              <a:t> </a:t>
            </a:r>
            <a:r>
              <a:rPr lang="en-US" baseline="0" dirty="0" err="1" smtClean="0"/>
              <a:t>ra</a:t>
            </a:r>
            <a:r>
              <a:rPr lang="en-US" baseline="0" dirty="0" smtClean="0"/>
              <a:t>)</a:t>
            </a:r>
          </a:p>
          <a:p>
            <a:pPr marL="0" indent="0">
              <a:buNone/>
            </a:pPr>
            <a:endParaRPr lang="en-US" baseline="0" dirty="0" smtClean="0"/>
          </a:p>
          <a:p>
            <a:pPr marL="0" indent="0">
              <a:buNone/>
            </a:pPr>
            <a:endParaRPr lang="en-US" baseline="0" dirty="0" smtClean="0"/>
          </a:p>
          <a:p>
            <a:pPr marL="0" indent="0">
              <a:buNone/>
            </a:pP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là phần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và vị trí của server</a:t>
            </a:r>
            <a:endParaRPr lang="en-US" dirty="0" smtClean="0"/>
          </a:p>
          <a:p>
            <a:r>
              <a:rPr lang="en-US" dirty="0" smtClean="0"/>
              <a:t>Chúng</a:t>
            </a:r>
            <a:r>
              <a:rPr lang="en-US" baseline="0" dirty="0" smtClean="0"/>
              <a:t> tôi xin đăng nhập với role là một nhân viên của hệ thống datacenter.</a:t>
            </a:r>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smtClean="0"/>
              <a:t>Tôi sẽ tiến hành nhập 1 IP bất kỳ trong 1 range, chọn </a:t>
            </a:r>
            <a:r>
              <a:rPr lang="en-US" baseline="0" dirty="0" err="1" smtClean="0"/>
              <a:t>netmask</a:t>
            </a:r>
            <a:r>
              <a:rPr lang="en-US" baseline="0" dirty="0" smtClean="0"/>
              <a:t>. Trường hợp này, tôi chọn </a:t>
            </a:r>
            <a:r>
              <a:rPr lang="en-US" baseline="0" dirty="0" err="1" smtClean="0"/>
              <a:t>netmask</a:t>
            </a:r>
            <a:r>
              <a:rPr lang="en-US" baseline="0" dirty="0" smtClean="0"/>
              <a:t> là 26 thì hệ thống sẽ tự động generate ra 64 IP trong cùng vùng.</a:t>
            </a:r>
          </a:p>
          <a:p>
            <a:r>
              <a:rPr lang="en-US" baseline="0" dirty="0" smtClean="0"/>
              <a:t>Vùng được đánh dấu bằng gateway.  Tùy trường hợp mà người ta quy định gateway là IP nằm sau IP đầu vùng, hoặc IP nằm cuối IP cuối vùng.</a:t>
            </a:r>
          </a:p>
          <a:p>
            <a:r>
              <a:rPr lang="en-US" baseline="0" dirty="0" smtClean="0"/>
              <a:t>Sau khi thêm IP thành công, ở cột filter có thể select nhanh những vùng IP đang có trong hệ thống.</a:t>
            </a:r>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thống làm </a:t>
            </a:r>
            <a:r>
              <a:rPr lang="en-US" baseline="0" dirty="0" err="1" smtClean="0">
                <a:sym typeface="Wingdings" panose="05000000000000000000" pitchFamily="2" charset="2"/>
              </a:rPr>
              <a:t>giúp</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171450" indent="-171450">
              <a:buFont typeface="Wingdings" panose="05000000000000000000" pitchFamily="2" charset="2"/>
              <a:buChar char="à"/>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ở </a:t>
            </a:r>
            <a:r>
              <a:rPr lang="en-US" baseline="0" dirty="0" err="1" smtClean="0">
                <a:sym typeface="Wingdings" panose="05000000000000000000" pitchFamily="2" charset="2"/>
              </a:rPr>
              <a:t>đây</a:t>
            </a:r>
            <a:r>
              <a:rPr lang="en-US" baseline="0" dirty="0" smtClean="0">
                <a:sym typeface="Wingdings" panose="05000000000000000000" pitchFamily="2" charset="2"/>
              </a:rPr>
              <a:t>, IP 120.70.85.6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smtClean="0">
                <a:sym typeface="Wingdings" panose="05000000000000000000" pitchFamily="2" charset="2"/>
              </a:rPr>
              <a:t>(ở </a:t>
            </a:r>
            <a:r>
              <a:rPr lang="en-US" baseline="0" dirty="0" err="1" smtClean="0">
                <a:sym typeface="Wingdings" panose="05000000000000000000" pitchFamily="2" charset="2"/>
              </a:rPr>
              <a:t>đây</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dẫn</a:t>
            </a:r>
            <a:r>
              <a:rPr lang="en-US" baseline="0" dirty="0" smtClean="0">
                <a:sym typeface="Wingdings" panose="05000000000000000000" pitchFamily="2" charset="2"/>
              </a:rPr>
              <a:t> qua report block IP </a:t>
            </a:r>
            <a:r>
              <a:rPr lang="en-US" baseline="0" dirty="0" err="1" smtClean="0">
                <a:sym typeface="Wingdings" panose="05000000000000000000" pitchFamily="2" charset="2"/>
              </a:rPr>
              <a:t>luôn</a:t>
            </a:r>
            <a:r>
              <a:rPr lang="en-US" baseline="0" dirty="0" smtClean="0">
                <a:sym typeface="Wingdings" panose="05000000000000000000" pitchFamily="2" charset="2"/>
              </a:rPr>
              <a:t> </a:t>
            </a:r>
            <a:r>
              <a:rPr lang="en-US" baseline="0" dirty="0" err="1" smtClean="0">
                <a:sym typeface="Wingdings" panose="05000000000000000000" pitchFamily="2" charset="2"/>
              </a:rPr>
              <a:t>ko</a:t>
            </a:r>
            <a:r>
              <a:rPr lang="en-US" baseline="0" dirty="0" smtClean="0">
                <a:sym typeface="Wingdings" panose="05000000000000000000" pitchFamily="2" charset="2"/>
              </a:rPr>
              <a: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a:t>
            </a:r>
            <a:r>
              <a:rPr lang="en-US" baseline="0" dirty="0" smtClean="0">
                <a:sym typeface="Wingdings" panose="05000000000000000000" pitchFamily="2" charset="2"/>
              </a:rPr>
              <a:t>rack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smtClean="0">
                <a:sym typeface="Wingdings" panose="05000000000000000000" pitchFamily="2" charset="2"/>
              </a:rPr>
              <a:t>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3985405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không gian và IP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chủ yếu từ datacenter trực thuộc tại công viên phần mềm quang trung</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add server (Request offline)</a:t>
            </a:r>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Thể hiện mối quan hệ giữa server và </a:t>
            </a:r>
            <a:r>
              <a:rPr lang="en-US" baseline="0" dirty="0" err="1" smtClean="0"/>
              <a:t>ip</a:t>
            </a:r>
            <a:r>
              <a:rPr lang="en-US" baseline="0" dirty="0" smtClean="0"/>
              <a:t> (nói ngắn gọn)</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Quang Trung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Lúc này thì nhân viên sẽ mở file excel để tìm kiếm IP còn trống để gán cho server đó. Tiếp theo,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yêu cầu nhân viên đổi sang một IP mới. Lúc này, nhân viên sẽ ghi chú lại IP đang gặp vấn đề. Nhưng nhiều trường hợp là họ lại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Dựa</a:t>
            </a:r>
            <a:r>
              <a:rPr lang="en-US" baseline="0" dirty="0" smtClean="0"/>
              <a:t> trên nhu cầu khắc phục tình trạng hiện tại, chúng tôi đã cho ra đời hệ thống có tên IMS.</a:t>
            </a:r>
          </a:p>
          <a:p>
            <a:r>
              <a:rPr lang="en-US" baseline="0" dirty="0" smtClean="0"/>
              <a:t>Hệ thống giúp thông tin tương tác giữa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mà nhân viên trong datacenter nhận được là:</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rack của hệ thống cũng trở nên nhanh và gọn hơn.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xin tập trung làm mảng quản lý thông tin khách hàng, server mà khách hàng đặt tại trung tâm. Cùng với việc quản lý IP address và rack của datacenter.</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được làm trên web</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228172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14-Apr-16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14-Apr-16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14-Apr-16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14-Apr-16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14-Apr-16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14-Apr-16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 Id="rId14" Type="http://schemas.openxmlformats.org/officeDocument/2006/relationships/image" Target="../media/image1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4.png"/><Relationship Id="rId4" Type="http://schemas.openxmlformats.org/officeDocument/2006/relationships/image" Target="../media/image33.jpeg"/></Relationships>
</file>

<file path=ppt/slides/_rels/slide51.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3.jpeg"/><Relationship Id="rId4" Type="http://schemas.openxmlformats.org/officeDocument/2006/relationships/image" Target="../media/image34.png"/><Relationship Id="rId9" Type="http://schemas.openxmlformats.org/officeDocument/2006/relationships/image" Target="../media/image35.png"/></Relationships>
</file>

<file path=ppt/slides/_rels/slide5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9.png"/><Relationship Id="rId7" Type="http://schemas.openxmlformats.org/officeDocument/2006/relationships/image" Target="../media/image37.png"/><Relationship Id="rId12"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2.png"/><Relationship Id="rId12"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43.png"/><Relationship Id="rId4" Type="http://schemas.openxmlformats.org/officeDocument/2006/relationships/image" Target="../media/image34.png"/><Relationship Id="rId9" Type="http://schemas.openxmlformats.org/officeDocument/2006/relationships/image" Target="../media/image41.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5.png"/><Relationship Id="rId3" Type="http://schemas.openxmlformats.org/officeDocument/2006/relationships/image" Target="../media/image44.png"/><Relationship Id="rId7" Type="http://schemas.openxmlformats.org/officeDocument/2006/relationships/image" Target="../media/image45.png"/><Relationship Id="rId12"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3.jpeg"/><Relationship Id="rId11" Type="http://schemas.openxmlformats.org/officeDocument/2006/relationships/image" Target="../media/image48.png"/><Relationship Id="rId5" Type="http://schemas.openxmlformats.org/officeDocument/2006/relationships/image" Target="../media/image34.png"/><Relationship Id="rId15" Type="http://schemas.openxmlformats.org/officeDocument/2006/relationships/image" Target="../media/image24.png"/><Relationship Id="rId10" Type="http://schemas.openxmlformats.org/officeDocument/2006/relationships/image" Target="../media/image47.png"/><Relationship Id="rId4" Type="http://schemas.openxmlformats.org/officeDocument/2006/relationships/image" Target="../media/image29.png"/><Relationship Id="rId9" Type="http://schemas.openxmlformats.org/officeDocument/2006/relationships/image" Target="../media/image46.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33.jpeg"/><Relationship Id="rId10" Type="http://schemas.openxmlformats.org/officeDocument/2006/relationships/image" Target="../media/image24.png"/><Relationship Id="rId4" Type="http://schemas.openxmlformats.org/officeDocument/2006/relationships/image" Target="../media/image34.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9.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4.png"/><Relationship Id="rId5" Type="http://schemas.openxmlformats.org/officeDocument/2006/relationships/image" Target="../media/image33.jpeg"/><Relationship Id="rId10"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1.png"/><Relationship Id="rId12"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5.png"/><Relationship Id="rId5" Type="http://schemas.openxmlformats.org/officeDocument/2006/relationships/image" Target="../media/image33.jpeg"/><Relationship Id="rId10" Type="http://schemas.openxmlformats.org/officeDocument/2006/relationships/image" Target="../media/image54.png"/><Relationship Id="rId4" Type="http://schemas.openxmlformats.org/officeDocument/2006/relationships/image" Target="../media/image34.png"/><Relationship Id="rId9" Type="http://schemas.openxmlformats.org/officeDocument/2006/relationships/image" Target="../media/image53.png"/></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3.jpeg"/></Relationships>
</file>

<file path=ppt/slides/_rels/slide6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4.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3.png"/><Relationship Id="rId4" Type="http://schemas.openxmlformats.org/officeDocument/2006/relationships/image" Target="../media/image33.jpeg"/><Relationship Id="rId9" Type="http://schemas.openxmlformats.org/officeDocument/2006/relationships/image" Target="../media/image62.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3.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120.70.85.0 -&gt; 120.70.85.63</a:t>
            </a: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6688464"/>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 xmlns:a16="http://schemas.microsoft.com/office/drawing/2014/main" val="20000"/>
                    </a:ext>
                  </a:extLst>
                </a:gridCol>
              </a:tblGrid>
              <a:tr h="518206">
                <a:tc>
                  <a:txBody>
                    <a:bodyPr/>
                    <a:lstStyle/>
                    <a:p>
                      <a:pPr algn="ctr"/>
                      <a:r>
                        <a:rPr lang="en-US" sz="2400" dirty="0" smtClean="0"/>
                        <a:t>Input of User</a:t>
                      </a:r>
                      <a:endParaRPr lang="en-US" sz="2400" dirty="0"/>
                    </a:p>
                  </a:txBody>
                  <a:tcPr/>
                </a:tc>
                <a:extLst>
                  <a:ext uri="{0D108BD9-81ED-4DB2-BD59-A6C34878D82A}">
                    <a16:rowId xmlns="" xmlns:a16="http://schemas.microsoft.com/office/drawing/2014/main" val="10000"/>
                  </a:ext>
                </a:extLst>
              </a:tr>
              <a:tr h="561390">
                <a:tc>
                  <a:txBody>
                    <a:bodyPr/>
                    <a:lstStyle/>
                    <a:p>
                      <a:pPr algn="ctr"/>
                      <a:r>
                        <a:rPr lang="en-US" sz="2800" dirty="0" smtClean="0"/>
                        <a:t>120.70.85.5/26</a:t>
                      </a:r>
                      <a:endParaRPr lang="en-US" sz="2800" dirty="0"/>
                    </a:p>
                  </a:txBody>
                  <a:tcPr/>
                </a:tc>
                <a:extLst>
                  <a:ext uri="{0D108BD9-81ED-4DB2-BD59-A6C34878D82A}">
                    <a16:rowId xmlns="" xmlns:a16="http://schemas.microsoft.com/office/drawing/2014/main" val="10001"/>
                  </a:ext>
                </a:extLst>
              </a:tr>
              <a:tr h="522820">
                <a:tc>
                  <a:txBody>
                    <a:bodyPr/>
                    <a:lstStyle/>
                    <a:p>
                      <a:pPr algn="ctr"/>
                      <a:r>
                        <a:rPr lang="en-US" sz="2800" dirty="0" smtClean="0"/>
                        <a:t>120.70.85.70/26</a:t>
                      </a:r>
                      <a:endParaRPr lang="en-US" sz="2800" dirty="0"/>
                    </a:p>
                  </a:txBody>
                  <a:tcPr/>
                </a:tc>
                <a:extLst>
                  <a:ext uri="{0D108BD9-81ED-4DB2-BD59-A6C34878D82A}">
                    <a16:rowId xmlns="" xmlns:a16="http://schemas.microsoft.com/office/drawing/2014/main" val="10002"/>
                  </a:ext>
                </a:extLst>
              </a:tr>
              <a:tr h="522820">
                <a:tc>
                  <a:txBody>
                    <a:bodyPr/>
                    <a:lstStyle/>
                    <a:p>
                      <a:pPr algn="ctr"/>
                      <a:r>
                        <a:rPr lang="en-US" sz="2800" dirty="0" smtClean="0"/>
                        <a:t>120.70.85.150/26</a:t>
                      </a:r>
                      <a:endParaRPr lang="en-US" sz="2800" dirty="0"/>
                    </a:p>
                  </a:txBody>
                  <a:tcPr/>
                </a:tc>
                <a:extLst>
                  <a:ext uri="{0D108BD9-81ED-4DB2-BD59-A6C34878D82A}">
                    <a16:rowId xmlns="" xmlns:a16="http://schemas.microsoft.com/office/drawing/2014/main" val="10003"/>
                  </a:ext>
                </a:extLst>
              </a:tr>
              <a:tr h="522820">
                <a:tc>
                  <a:txBody>
                    <a:bodyPr/>
                    <a:lstStyle/>
                    <a:p>
                      <a:pPr algn="ctr"/>
                      <a:r>
                        <a:rPr lang="en-US" sz="2800" dirty="0" smtClean="0"/>
                        <a:t>120.70.85.200/26</a:t>
                      </a:r>
                      <a:endParaRPr lang="en-US" sz="2800" dirty="0"/>
                    </a:p>
                  </a:txBody>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7556581"/>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 xmlns:a16="http://schemas.microsoft.com/office/drawing/2014/main" val="10000"/>
                  </a:ext>
                </a:extLst>
              </a:tr>
              <a:tr h="556386">
                <a:tc>
                  <a:txBody>
                    <a:bodyPr/>
                    <a:lstStyle/>
                    <a:p>
                      <a:pPr algn="ctr"/>
                      <a:r>
                        <a:rPr lang="en-US" sz="2800" dirty="0" smtClean="0">
                          <a:latin typeface="Cambria" panose="02040503050406030204" pitchFamily="18" charset="0"/>
                        </a:rPr>
                        <a:t>120.70.85.0</a:t>
                      </a:r>
                      <a:r>
                        <a:rPr lang="en-US" sz="2800" baseline="0" dirty="0" smtClean="0">
                          <a:latin typeface="Cambria" panose="02040503050406030204" pitchFamily="18" charset="0"/>
                        </a:rPr>
                        <a:t> =&gt;</a:t>
                      </a:r>
                      <a:r>
                        <a:rPr lang="en-US" sz="2800" dirty="0" smtClean="0">
                          <a:latin typeface="Cambria" panose="02040503050406030204" pitchFamily="18" charset="0"/>
                        </a:rPr>
                        <a:t> 120.70.85.63</a:t>
                      </a:r>
                      <a:endParaRPr lang="en-US" sz="2800" dirty="0"/>
                    </a:p>
                  </a:txBody>
                  <a:tcPr/>
                </a:tc>
                <a:extLst>
                  <a:ext uri="{0D108BD9-81ED-4DB2-BD59-A6C34878D82A}">
                    <a16:rowId xmlns="" xmlns:a16="http://schemas.microsoft.com/office/drawing/2014/main" val="10001"/>
                  </a:ext>
                </a:extLst>
              </a:tr>
              <a:tr h="513587">
                <a:tc>
                  <a:txBody>
                    <a:bodyPr/>
                    <a:lstStyle/>
                    <a:p>
                      <a:pPr algn="ctr"/>
                      <a:r>
                        <a:rPr lang="en-US" sz="2800" dirty="0" smtClean="0"/>
                        <a:t>120.70.85.64</a:t>
                      </a:r>
                      <a:r>
                        <a:rPr lang="en-US" sz="2800" baseline="0" dirty="0" smtClean="0"/>
                        <a:t> =&gt; 120.70.85.127</a:t>
                      </a:r>
                      <a:endParaRPr lang="en-US" sz="2800" dirty="0"/>
                    </a:p>
                  </a:txBody>
                  <a:tcPr/>
                </a:tc>
                <a:extLst>
                  <a:ext uri="{0D108BD9-81ED-4DB2-BD59-A6C34878D82A}">
                    <a16:rowId xmlns="" xmlns:a16="http://schemas.microsoft.com/office/drawing/2014/main" val="10002"/>
                  </a:ext>
                </a:extLst>
              </a:tr>
              <a:tr h="513587">
                <a:tc>
                  <a:txBody>
                    <a:bodyPr/>
                    <a:lstStyle/>
                    <a:p>
                      <a:pPr algn="ctr"/>
                      <a:r>
                        <a:rPr lang="en-US" sz="2800" dirty="0" smtClean="0"/>
                        <a:t>120.70.85.128</a:t>
                      </a:r>
                      <a:r>
                        <a:rPr lang="en-US" sz="2800" baseline="0" dirty="0" smtClean="0"/>
                        <a:t> =&gt; 120.70.85.191</a:t>
                      </a:r>
                      <a:endParaRPr lang="en-US" sz="2800" dirty="0"/>
                    </a:p>
                  </a:txBody>
                  <a:tcPr/>
                </a:tc>
                <a:extLst>
                  <a:ext uri="{0D108BD9-81ED-4DB2-BD59-A6C34878D82A}">
                    <a16:rowId xmlns="" xmlns:a16="http://schemas.microsoft.com/office/drawing/2014/main" val="10003"/>
                  </a:ext>
                </a:extLst>
              </a:tr>
              <a:tr h="513587">
                <a:tc>
                  <a:txBody>
                    <a:bodyPr/>
                    <a:lstStyle/>
                    <a:p>
                      <a:pPr algn="ctr"/>
                      <a:r>
                        <a:rPr lang="en-US" sz="2800" dirty="0" smtClean="0"/>
                        <a:t>120.70.85.192</a:t>
                      </a:r>
                      <a:r>
                        <a:rPr lang="en-US" sz="2800" baseline="0" dirty="0" smtClean="0"/>
                        <a:t> =&gt; 120.70.85.255</a:t>
                      </a:r>
                      <a:endParaRPr lang="en-US" sz="2800" dirty="0"/>
                    </a:p>
                  </a:txBody>
                  <a:tcPr/>
                </a:tc>
                <a:extLst>
                  <a:ext uri="{0D108BD9-81ED-4DB2-BD59-A6C34878D82A}">
                    <a16:rowId xmlns=""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Tạo 1 flow để thấy rõ luồng đi của request add server</a:t>
            </a:r>
          </a:p>
          <a:p>
            <a:r>
              <a:rPr lang="en-US" dirty="0" smtClean="0">
                <a:sym typeface="Wingdings" panose="05000000000000000000" pitchFamily="2" charset="2"/>
              </a:rPr>
              <a:t> action</a:t>
            </a:r>
            <a:endParaRPr lang="en-US" dirty="0"/>
          </a:p>
        </p:txBody>
      </p:sp>
    </p:spTree>
    <p:extLst>
      <p:ext uri="{BB962C8B-B14F-4D97-AF65-F5344CB8AC3E}">
        <p14:creationId xmlns:p14="http://schemas.microsoft.com/office/powerpoint/2010/main" val="3941538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 xmlns:a16="http://schemas.microsoft.com/office/drawing/2014/main" val="2498636515"/>
                    </a:ext>
                  </a:extLst>
                </a:gridCol>
                <a:gridCol w="1375664">
                  <a:extLst>
                    <a:ext uri="{9D8B030D-6E8A-4147-A177-3AD203B41FA5}">
                      <a16:colId xmlns="" xmlns:a16="http://schemas.microsoft.com/office/drawing/2014/main" val="1470174339"/>
                    </a:ext>
                  </a:extLst>
                </a:gridCol>
                <a:gridCol w="1375664">
                  <a:extLst>
                    <a:ext uri="{9D8B030D-6E8A-4147-A177-3AD203B41FA5}">
                      <a16:colId xmlns="" xmlns:a16="http://schemas.microsoft.com/office/drawing/2014/main" val="4054118758"/>
                    </a:ext>
                  </a:extLst>
                </a:gridCol>
                <a:gridCol w="1375664">
                  <a:extLst>
                    <a:ext uri="{9D8B030D-6E8A-4147-A177-3AD203B41FA5}">
                      <a16:colId xmlns="" xmlns:a16="http://schemas.microsoft.com/office/drawing/2014/main" val="3001337027"/>
                    </a:ext>
                  </a:extLst>
                </a:gridCol>
                <a:gridCol w="1375664">
                  <a:extLst>
                    <a:ext uri="{9D8B030D-6E8A-4147-A177-3AD203B41FA5}">
                      <a16:colId xmlns="" xmlns:a16="http://schemas.microsoft.com/office/drawing/2014/main" val="2281553336"/>
                    </a:ext>
                  </a:extLst>
                </a:gridCol>
                <a:gridCol w="1375664">
                  <a:extLst>
                    <a:ext uri="{9D8B030D-6E8A-4147-A177-3AD203B41FA5}">
                      <a16:colId xmlns=""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 xmlns:a16="http://schemas.microsoft.com/office/drawing/2014/main" val="2498636515"/>
                    </a:ext>
                  </a:extLst>
                </a:gridCol>
                <a:gridCol w="1375664">
                  <a:extLst>
                    <a:ext uri="{9D8B030D-6E8A-4147-A177-3AD203B41FA5}">
                      <a16:colId xmlns="" xmlns:a16="http://schemas.microsoft.com/office/drawing/2014/main" val="1470174339"/>
                    </a:ext>
                  </a:extLst>
                </a:gridCol>
                <a:gridCol w="1375664">
                  <a:extLst>
                    <a:ext uri="{9D8B030D-6E8A-4147-A177-3AD203B41FA5}">
                      <a16:colId xmlns="" xmlns:a16="http://schemas.microsoft.com/office/drawing/2014/main" val="4054118758"/>
                    </a:ext>
                  </a:extLst>
                </a:gridCol>
                <a:gridCol w="1375664">
                  <a:extLst>
                    <a:ext uri="{9D8B030D-6E8A-4147-A177-3AD203B41FA5}">
                      <a16:colId xmlns="" xmlns:a16="http://schemas.microsoft.com/office/drawing/2014/main" val="3001337027"/>
                    </a:ext>
                  </a:extLst>
                </a:gridCol>
                <a:gridCol w="1375664">
                  <a:extLst>
                    <a:ext uri="{9D8B030D-6E8A-4147-A177-3AD203B41FA5}">
                      <a16:colId xmlns="" xmlns:a16="http://schemas.microsoft.com/office/drawing/2014/main" val="2281553336"/>
                    </a:ext>
                  </a:extLst>
                </a:gridCol>
                <a:gridCol w="1375664">
                  <a:extLst>
                    <a:ext uri="{9D8B030D-6E8A-4147-A177-3AD203B41FA5}">
                      <a16:colId xmlns=""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a:latin typeface="Cambria" panose="02040503050406030204" pitchFamily="18" charset="0"/>
              </a:rPr>
              <a:t>IP </a:t>
            </a:r>
            <a:r>
              <a:rPr lang="en-US" sz="3600" b="1" dirty="0" smtClean="0">
                <a:latin typeface="Cambria" panose="02040503050406030204" pitchFamily="18" charset="0"/>
              </a:rPr>
              <a:t>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5952</Words>
  <Application>Microsoft Office PowerPoint</Application>
  <PresentationFormat>Widescreen</PresentationFormat>
  <Paragraphs>971</Paragraphs>
  <Slides>84</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188</cp:revision>
  <dcterms:created xsi:type="dcterms:W3CDTF">2016-04-07T04:27:10Z</dcterms:created>
  <dcterms:modified xsi:type="dcterms:W3CDTF">2016-04-14T16:35:49Z</dcterms:modified>
</cp:coreProperties>
</file>