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8" r:id="rId3"/>
    <p:sldId id="257" r:id="rId4"/>
    <p:sldId id="259" r:id="rId5"/>
    <p:sldId id="260" r:id="rId6"/>
    <p:sldId id="294" r:id="rId7"/>
    <p:sldId id="261" r:id="rId8"/>
    <p:sldId id="262" r:id="rId9"/>
    <p:sldId id="279" r:id="rId10"/>
    <p:sldId id="278" r:id="rId11"/>
    <p:sldId id="263" r:id="rId12"/>
    <p:sldId id="295" r:id="rId13"/>
    <p:sldId id="268" r:id="rId14"/>
    <p:sldId id="269" r:id="rId15"/>
    <p:sldId id="270" r:id="rId16"/>
    <p:sldId id="266" r:id="rId17"/>
    <p:sldId id="267" r:id="rId18"/>
    <p:sldId id="277" r:id="rId19"/>
    <p:sldId id="264" r:id="rId20"/>
    <p:sldId id="298" r:id="rId21"/>
    <p:sldId id="297" r:id="rId22"/>
    <p:sldId id="296" r:id="rId23"/>
    <p:sldId id="299" r:id="rId24"/>
    <p:sldId id="281" r:id="rId25"/>
    <p:sldId id="282" r:id="rId26"/>
    <p:sldId id="300" r:id="rId27"/>
    <p:sldId id="301" r:id="rId28"/>
    <p:sldId id="302" r:id="rId29"/>
    <p:sldId id="303" r:id="rId30"/>
    <p:sldId id="304" r:id="rId31"/>
    <p:sldId id="324" r:id="rId32"/>
    <p:sldId id="283" r:id="rId33"/>
    <p:sldId id="305" r:id="rId34"/>
    <p:sldId id="325" r:id="rId35"/>
    <p:sldId id="316" r:id="rId36"/>
    <p:sldId id="326" r:id="rId37"/>
    <p:sldId id="327" r:id="rId38"/>
    <p:sldId id="318" r:id="rId39"/>
    <p:sldId id="307" r:id="rId40"/>
    <p:sldId id="328" r:id="rId41"/>
    <p:sldId id="329" r:id="rId42"/>
    <p:sldId id="319" r:id="rId43"/>
    <p:sldId id="320" r:id="rId44"/>
    <p:sldId id="308" r:id="rId45"/>
    <p:sldId id="309" r:id="rId46"/>
    <p:sldId id="285" r:id="rId47"/>
    <p:sldId id="293" r:id="rId48"/>
    <p:sldId id="310" r:id="rId49"/>
    <p:sldId id="311" r:id="rId50"/>
    <p:sldId id="330" r:id="rId51"/>
    <p:sldId id="331" r:id="rId52"/>
    <p:sldId id="322" r:id="rId53"/>
    <p:sldId id="332" r:id="rId54"/>
    <p:sldId id="323" r:id="rId55"/>
    <p:sldId id="333" r:id="rId56"/>
    <p:sldId id="284" r:id="rId57"/>
    <p:sldId id="334" r:id="rId58"/>
    <p:sldId id="313" r:id="rId59"/>
    <p:sldId id="314" r:id="rId60"/>
    <p:sldId id="315" r:id="rId61"/>
    <p:sldId id="271" r:id="rId62"/>
    <p:sldId id="272" r:id="rId63"/>
    <p:sldId id="273" r:id="rId64"/>
    <p:sldId id="274" r:id="rId65"/>
    <p:sldId id="275" r:id="rId66"/>
    <p:sldId id="276" r:id="rId67"/>
    <p:sldId id="286" r:id="rId68"/>
    <p:sldId id="292" r:id="rId69"/>
    <p:sldId id="287" r:id="rId70"/>
    <p:sldId id="288" r:id="rId71"/>
    <p:sldId id="289" r:id="rId72"/>
    <p:sldId id="290" r:id="rId73"/>
    <p:sldId id="291" r:id="rId74"/>
    <p:sldId id="321"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367FA9"/>
    <a:srgbClr val="5B9BD5"/>
    <a:srgbClr val="FFFFFF"/>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3" autoAdjust="0"/>
    <p:restoredTop sz="90563" autoAdjust="0"/>
  </p:normalViewPr>
  <p:slideViewPr>
    <p:cSldViewPr snapToGrid="0">
      <p:cViewPr>
        <p:scale>
          <a:sx n="66" d="100"/>
          <a:sy n="66" d="100"/>
        </p:scale>
        <p:origin x="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Kính</a:t>
            </a:r>
            <a:r>
              <a:rPr lang="en-US" baseline="0" dirty="0" smtClean="0"/>
              <a:t> chào hội đồng, sau đây nhóm chúng em bao gồm 2 thành viên là Lê Thị Thu Hà và Huỳnh Lâm Hà Tiên xin trình bày về đề tài tốt nghiệp của mình mang tên: </a:t>
            </a:r>
            <a:r>
              <a:rPr lang="en-US" sz="1200" kern="1200" dirty="0" smtClean="0">
                <a:solidFill>
                  <a:schemeClr val="tx1"/>
                </a:solidFill>
                <a:effectLst/>
                <a:latin typeface="+mn-lt"/>
                <a:ea typeface="+mn-ea"/>
                <a:cs typeface="+mn-cs"/>
              </a:rPr>
              <a:t>Xây dựng hệ thống quản lý thông tin của một trung tâm dữ liệu, tên</a:t>
            </a:r>
            <a:r>
              <a:rPr lang="en-US" sz="1200" kern="1200" baseline="0" dirty="0" smtClean="0">
                <a:solidFill>
                  <a:schemeClr val="tx1"/>
                </a:solidFill>
                <a:effectLst/>
                <a:latin typeface="+mn-lt"/>
                <a:ea typeface="+mn-ea"/>
                <a:cs typeface="+mn-cs"/>
              </a:rPr>
              <a:t> tiếng anh là Build a Information Management System for a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572373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 hệ</a:t>
            </a:r>
            <a:r>
              <a:rPr lang="en-US" baseline="0" dirty="0" smtClean="0"/>
              <a:t> thống, về phía datacenter có các role: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2826268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được chia thành 4 nhóm, mỗi nhóm gồm có 1 Shift Head (tức trưởng ca) và 2 Staff</a:t>
            </a:r>
            <a:endParaRPr lang="en-US" dirty="0" smtClean="0"/>
          </a:p>
          <a:p>
            <a:r>
              <a:rPr lang="en-US" dirty="0" smtClean="0"/>
              <a:t>Shift Head sẽ</a:t>
            </a:r>
            <a:r>
              <a:rPr lang="en-US" baseline="0" dirty="0" smtClean="0"/>
              <a:t> là người trực tiếp nhận </a:t>
            </a:r>
            <a:r>
              <a:rPr lang="en-US" baseline="0" dirty="0" err="1" smtClean="0"/>
              <a:t>nhận</a:t>
            </a:r>
            <a:r>
              <a:rPr lang="en-US" baseline="0" dirty="0" smtClean="0"/>
              <a:t> thông báo từ phía Khách Hàng, quản lí tất cả những request, và được assign công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2912691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phía Staff thì học sẽ có trách nhiệm xử lí tài nguyên của trung tâm, xử lí những request mà đã được Shift Head assign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3607547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3795716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loại</a:t>
            </a:r>
            <a:r>
              <a:rPr lang="en-US" baseline="0" dirty="0" smtClean="0"/>
              <a:t> request bao gồm:</a:t>
            </a:r>
          </a:p>
          <a:p>
            <a:pPr marL="171450" indent="-171450">
              <a:buFontTx/>
              <a:buChar char="-"/>
            </a:pPr>
            <a:r>
              <a:rPr lang="en-US" baseline="0" dirty="0" smtClean="0"/>
              <a:t>Request đem server mới vào datacenter</a:t>
            </a:r>
          </a:p>
          <a:p>
            <a:pPr marL="171450" indent="-171450">
              <a:buFontTx/>
              <a:buChar char="-"/>
            </a:pPr>
            <a:r>
              <a:rPr lang="en-US" baseline="0" dirty="0" smtClean="0"/>
              <a:t>Request đem server ra khỏi datacenter</a:t>
            </a:r>
          </a:p>
          <a:p>
            <a:pPr marL="171450" indent="-171450">
              <a:buFontTx/>
              <a:buChar char="-"/>
            </a:pPr>
            <a:r>
              <a:rPr lang="en-US" baseline="0" dirty="0" smtClean="0"/>
              <a:t>Request cấp phát thêm IP cho server</a:t>
            </a:r>
          </a:p>
          <a:p>
            <a:pPr marL="171450" indent="-171450">
              <a:buFontTx/>
              <a:buChar char="-"/>
            </a:pPr>
            <a:r>
              <a:rPr lang="en-US" baseline="0" dirty="0" smtClean="0"/>
              <a:t>Request đổi IP</a:t>
            </a:r>
          </a:p>
          <a:p>
            <a:pPr marL="171450" indent="-171450">
              <a:buFontTx/>
              <a:buChar char="-"/>
            </a:pPr>
            <a:r>
              <a:rPr lang="en-US" baseline="0" dirty="0" smtClean="0"/>
              <a:t>Request trả IP </a:t>
            </a:r>
          </a:p>
          <a:p>
            <a:pPr marL="171450" indent="-171450">
              <a:buFontTx/>
              <a:buChar char="-"/>
            </a:pPr>
            <a:r>
              <a:rPr lang="en-US" baseline="0" dirty="0" err="1" smtClean="0"/>
              <a:t>Rquest</a:t>
            </a:r>
            <a:r>
              <a:rPr lang="en-US" baseline="0" dirty="0" smtClean="0"/>
              <a:t> thuê rack</a:t>
            </a:r>
          </a:p>
          <a:p>
            <a:pPr marL="171450" indent="-171450">
              <a:buFontTx/>
              <a:buChar char="-"/>
            </a:pPr>
            <a:r>
              <a:rPr lang="en-US" baseline="0" dirty="0" smtClean="0"/>
              <a:t>Request trả rack</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467700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a:t>
            </a:r>
          </a:p>
          <a:p>
            <a:r>
              <a:rPr lang="en-US" baseline="0" dirty="0" smtClean="0"/>
              <a:t>Quy trình thay đổi trạng thái của 2 loại request này như sau:</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849395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 không cần phải tới datacenter thì khi Shift Head Accept request thì trạng thái request sẽ chuyển thành Processing luôn, còn những giai đoạn còn lại trạng thái giống với request online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3919880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Nội</a:t>
            </a:r>
            <a:r>
              <a:rPr lang="en-US" baseline="0" dirty="0" smtClean="0"/>
              <a:t> dung trình bày bao gồm những phần chính như sau: </a:t>
            </a:r>
          </a:p>
          <a:p>
            <a:pPr marL="228600" indent="-228600">
              <a:buAutoNum type="arabicPeriod"/>
            </a:pPr>
            <a:r>
              <a:rPr lang="en-US" baseline="0" dirty="0" smtClean="0"/>
              <a:t>Đặt vấn đề</a:t>
            </a:r>
          </a:p>
          <a:p>
            <a:pPr marL="228600" indent="-228600">
              <a:buAutoNum type="arabicPeriod"/>
            </a:pPr>
            <a:r>
              <a:rPr lang="en-US" baseline="0" dirty="0" smtClean="0"/>
              <a:t>Giải quyết vấn đề</a:t>
            </a:r>
          </a:p>
          <a:p>
            <a:pPr marL="228600" indent="-228600">
              <a:buAutoNum type="arabicPeriod"/>
            </a:pPr>
            <a:r>
              <a:rPr lang="en-US" baseline="0" dirty="0" smtClean="0"/>
              <a:t>Demo sản phẩm</a:t>
            </a:r>
          </a:p>
          <a:p>
            <a:pPr marL="228600" indent="-228600">
              <a:buAutoNum type="arabicPeriod"/>
            </a:pPr>
            <a:r>
              <a:rPr lang="en-US" baseline="0" dirty="0" smtClean="0"/>
              <a:t>Đánh giá mặt tích cực và hạn chế của hệ thống</a:t>
            </a:r>
          </a:p>
          <a:p>
            <a:pPr marL="228600" indent="-228600">
              <a:buAutoNum type="arabicPeriod"/>
            </a:pPr>
            <a:r>
              <a:rPr lang="en-US" baseline="0" dirty="0" smtClean="0"/>
              <a:t>Kế hoạch trong tương lai</a:t>
            </a:r>
          </a:p>
          <a:p>
            <a:pPr marL="228600" indent="-228600">
              <a:buAutoNum type="arabicPeriod"/>
            </a:pPr>
            <a:r>
              <a:rPr lang="en-US" baseline="0" dirty="0" smtClean="0"/>
              <a:t>Giải đáp thắc mắc</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Staff accept task, thì</a:t>
            </a:r>
            <a:r>
              <a:rPr lang="en-US" baseline="0" dirty="0" smtClean="0"/>
              <a:t> trạng thái task sẽ được thay đổi xuống </a:t>
            </a:r>
            <a:r>
              <a:rPr lang="en-US" baseline="0" dirty="0" err="1" smtClean="0"/>
              <a:t>db</a:t>
            </a:r>
            <a:r>
              <a:rPr lang="en-US" baseline="0" dirty="0" smtClean="0"/>
              <a:t> và phía Shift Head sẽ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3177596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Staff </a:t>
            </a:r>
            <a:r>
              <a:rPr lang="en-US" dirty="0" err="1" smtClean="0"/>
              <a:t>ko</a:t>
            </a:r>
            <a:r>
              <a:rPr lang="en-US" dirty="0" smtClean="0"/>
              <a:t> hoàn</a:t>
            </a:r>
            <a:r>
              <a:rPr lang="en-US" baseline="0" dirty="0" smtClean="0"/>
              <a:t> thành task của mình thì trạng thái task sẽ </a:t>
            </a:r>
            <a:r>
              <a:rPr lang="en-US" baseline="0" dirty="0" err="1" smtClean="0"/>
              <a:t>đc</a:t>
            </a:r>
            <a:r>
              <a:rPr lang="en-US" baseline="0" dirty="0" smtClean="0"/>
              <a:t> thay đổi xuống </a:t>
            </a:r>
            <a:r>
              <a:rPr lang="en-US" baseline="0" dirty="0" err="1" smtClean="0"/>
              <a:t>db</a:t>
            </a:r>
            <a:r>
              <a:rPr lang="en-US" baseline="0" dirty="0" smtClean="0"/>
              <a:t> và Shift Head cũng nhận </a:t>
            </a:r>
            <a:r>
              <a:rPr lang="en-US" baseline="0" dirty="0" err="1" smtClean="0"/>
              <a:t>đc</a:t>
            </a:r>
            <a:r>
              <a:rPr lang="en-US" baseline="0" dirty="0" smtClean="0"/>
              <a:t> notification về việc not finish task của staff</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24720199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trang này</a:t>
            </a:r>
            <a:r>
              <a:rPr lang="en-US" baseline="0" dirty="0" smtClean="0"/>
              <a:t> có cho Shift Head hiện đang trực trong ca được note lại cho ca sau những thông tin cần lưu ý về request của khách hang cũng như là sẽ xem được list note mà ca trước đã ghi lại</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4059398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trang này</a:t>
            </a:r>
            <a:r>
              <a:rPr lang="en-US" baseline="0" dirty="0" smtClean="0"/>
              <a:t> có cho Shift Head hiện đang trực trong ca được note lại cho ca sau những thông tin cần lưu ý về request của khách hang cũng như là sẽ xem được list note mà ca trước đã ghi lại</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1188618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khi tìm</a:t>
            </a:r>
            <a:r>
              <a:rPr lang="en-US" baseline="0" dirty="0" smtClean="0"/>
              <a:t> hiểu thì chúng em nhận thấy được rằng:</a:t>
            </a:r>
          </a:p>
          <a:p>
            <a:pPr marL="171450" indent="-171450">
              <a:buFontTx/>
              <a:buChar char="-"/>
            </a:pPr>
            <a:r>
              <a:rPr lang="en-US" baseline="0" dirty="0" smtClean="0"/>
              <a:t>hiện tại, những thông tin về IP, rack, server của khách hang vẫn còn lưu trữ trong file excel.</a:t>
            </a:r>
          </a:p>
          <a:p>
            <a:pPr marL="171450" indent="-171450">
              <a:buFontTx/>
              <a:buChar char="-"/>
            </a:pPr>
            <a:r>
              <a:rPr lang="en-US" baseline="0" dirty="0" smtClean="0"/>
              <a:t>Tốn không gian lưu trữ, cần nhiều nguồn lực con người</a:t>
            </a:r>
          </a:p>
          <a:p>
            <a:pPr marL="171450" indent="-171450">
              <a:buFontTx/>
              <a:buChar char="-"/>
            </a:pPr>
            <a:r>
              <a:rPr lang="en-US" baseline="0" dirty="0" smtClean="0"/>
              <a:t>Tốn thời gian tìm kiếm, dễ gây nhầm lẫn về thông tin trong quá trình xử lí</a:t>
            </a:r>
          </a:p>
          <a:p>
            <a:pPr marL="171450" indent="-171450">
              <a:buFontTx/>
              <a:buChar char="-"/>
            </a:pPr>
            <a:r>
              <a:rPr lang="en-US" baseline="0" dirty="0" smtClean="0"/>
              <a:t>Ví dụ về quản lí vùng IP, </a:t>
            </a:r>
            <a:r>
              <a:rPr lang="en-US" sz="1200" kern="1200" dirty="0" smtClean="0">
                <a:solidFill>
                  <a:schemeClr val="tx1"/>
                </a:solidFill>
                <a:effectLst/>
                <a:latin typeface="+mn-lt"/>
                <a:ea typeface="+mn-ea"/>
                <a:cs typeface="+mn-cs"/>
              </a:rPr>
              <a:t>khi cấp địa chỉ IP thì phải tìm IP = file excel, trong thao tác có</a:t>
            </a:r>
            <a:r>
              <a:rPr lang="en-US" baseline="0" dirty="0" smtClean="0"/>
              <a:t> rất dễ lấy nhầm những IP đang bị block để assign cho server của khách hang</a:t>
            </a:r>
          </a:p>
          <a:p>
            <a:pPr marL="171450" indent="-171450">
              <a:buFontTx/>
              <a:buChar char="-"/>
            </a:pPr>
            <a:r>
              <a:rPr lang="en-US" baseline="0" dirty="0" smtClean="0"/>
              <a:t>Hay </a:t>
            </a:r>
            <a:r>
              <a:rPr lang="en-US" sz="1200" kern="1200" dirty="0" smtClean="0">
                <a:solidFill>
                  <a:schemeClr val="tx1"/>
                </a:solidFill>
                <a:effectLst/>
                <a:latin typeface="+mn-lt"/>
                <a:ea typeface="+mn-ea"/>
                <a:cs typeface="+mn-cs"/>
              </a:rPr>
              <a:t>khi KH yêu cầu thao tác trên server để khởi động lại thì bộ phận kỹ thuật phải tìm ra vị trí server rất lâu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083021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Rack ở</a:t>
            </a:r>
            <a:r>
              <a:rPr lang="en-US" baseline="0" dirty="0" smtClean="0"/>
              <a:t> đây datacenter có quy định sử dụng rack 42U, 1U = 4,45cm, trong rack có thể chứa được các loại server 1U, 2U và 4U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2447309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27118055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1349533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6567750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7195548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có quản lí những đối tượng như:</a:t>
            </a:r>
          </a:p>
          <a:p>
            <a:r>
              <a:rPr lang="vi-VN" sz="1200" b="0" i="0" kern="1200" dirty="0" smtClean="0">
                <a:solidFill>
                  <a:schemeClr val="tx1"/>
                </a:solidFill>
                <a:effectLst/>
                <a:latin typeface="+mn-lt"/>
                <a:ea typeface="+mn-ea"/>
                <a:cs typeface="+mn-cs"/>
              </a:rPr>
              <a:t>- Hệ thống năng lượng</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công suất điện, môi trường, bảo trì, cơ sở vật chất, quản lí khách hàng, quản lí tài nguyên</a:t>
            </a:r>
            <a:endParaRPr lang="vi-VN"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17337159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63</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64</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a:t>
            </a:r>
            <a:r>
              <a:rPr lang="en-US" baseline="0" dirty="0" smtClean="0"/>
              <a:t> số đó thì hệ thống của chúng em sẽ giải quyết 2 vấn đề lớn đó là: Quản lí khách hàng và quản lí tài nguyên của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của quản lí tài nguyên là bao gồm: quản lí về rack, server và địa chỉ IP</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508139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Hệ</a:t>
            </a:r>
            <a:r>
              <a:rPr lang="en-US" baseline="0" dirty="0" smtClean="0"/>
              <a:t> thống của chúng em sẽ là cầu nối giữa datacenter và khách hang, giúp cho việc giao dịch giữa khách hang và datacenter trở nên thuận tiện, nhanh chóng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733605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79565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2.jpeg"/><Relationship Id="rId4" Type="http://schemas.openxmlformats.org/officeDocument/2006/relationships/image" Target="../media/image23.png"/><Relationship Id="rId9" Type="http://schemas.openxmlformats.org/officeDocument/2006/relationships/image" Target="../media/image24.png"/></Relationships>
</file>

<file path=ppt/slides/_rels/slide3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image" Target="../media/image26.png"/><Relationship Id="rId12"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8.png"/><Relationship Id="rId5" Type="http://schemas.openxmlformats.org/officeDocument/2006/relationships/image" Target="../media/image22.jpeg"/><Relationship Id="rId10" Type="http://schemas.openxmlformats.org/officeDocument/2006/relationships/image" Target="../media/image17.png"/><Relationship Id="rId4" Type="http://schemas.openxmlformats.org/officeDocument/2006/relationships/image" Target="../media/image23.png"/><Relationship Id="rId9" Type="http://schemas.openxmlformats.org/officeDocument/2006/relationships/image" Target="../media/image19.png"/></Relationships>
</file>

<file path=ppt/slides/_rels/slide3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1.png"/><Relationship Id="rId7"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2.jpeg"/><Relationship Id="rId10" Type="http://schemas.openxmlformats.org/officeDocument/2006/relationships/image" Target="../media/image18.png"/><Relationship Id="rId4" Type="http://schemas.openxmlformats.org/officeDocument/2006/relationships/image" Target="../media/image23.png"/><Relationship Id="rId9" Type="http://schemas.openxmlformats.org/officeDocument/2006/relationships/image" Target="../media/image17.png"/></Relationships>
</file>

<file path=ppt/slides/_rels/slide3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18.png"/><Relationship Id="rId5" Type="http://schemas.openxmlformats.org/officeDocument/2006/relationships/image" Target="../media/image22.jpeg"/><Relationship Id="rId10" Type="http://schemas.openxmlformats.org/officeDocument/2006/relationships/image" Target="../media/image17.png"/><Relationship Id="rId4" Type="http://schemas.openxmlformats.org/officeDocument/2006/relationships/image" Target="../media/image23.png"/><Relationship Id="rId9" Type="http://schemas.openxmlformats.org/officeDocument/2006/relationships/image" Target="../media/image19.png"/></Relationships>
</file>

<file path=ppt/slides/_rels/slide3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8.png"/><Relationship Id="rId3" Type="http://schemas.openxmlformats.org/officeDocument/2006/relationships/image" Target="../media/image21.png"/><Relationship Id="rId7" Type="http://schemas.openxmlformats.org/officeDocument/2006/relationships/image" Target="../media/image31.png"/><Relationship Id="rId12"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19.png"/><Relationship Id="rId5" Type="http://schemas.openxmlformats.org/officeDocument/2006/relationships/image" Target="../media/image22.jpeg"/><Relationship Id="rId10" Type="http://schemas.openxmlformats.org/officeDocument/2006/relationships/image" Target="../media/image32.png"/><Relationship Id="rId4" Type="http://schemas.openxmlformats.org/officeDocument/2006/relationships/image" Target="../media/image23.png"/><Relationship Id="rId9" Type="http://schemas.openxmlformats.org/officeDocument/2006/relationships/image" Target="../media/image30.png"/></Relationships>
</file>

<file path=ppt/slides/_rels/slide3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19.png"/><Relationship Id="rId3" Type="http://schemas.openxmlformats.org/officeDocument/2006/relationships/image" Target="../media/image33.png"/><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22.jpeg"/><Relationship Id="rId11" Type="http://schemas.openxmlformats.org/officeDocument/2006/relationships/image" Target="../media/image37.png"/><Relationship Id="rId5" Type="http://schemas.openxmlformats.org/officeDocument/2006/relationships/image" Target="../media/image23.png"/><Relationship Id="rId15" Type="http://schemas.openxmlformats.org/officeDocument/2006/relationships/image" Target="../media/image18.pn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35.png"/><Relationship Id="rId14" Type="http://schemas.openxmlformats.org/officeDocument/2006/relationships/image" Target="../media/image17.png"/></Relationships>
</file>

<file path=ppt/slides/_rels/slide3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1.png"/><Relationship Id="rId7"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22.jpeg"/><Relationship Id="rId10" Type="http://schemas.openxmlformats.org/officeDocument/2006/relationships/image" Target="../media/image18.png"/><Relationship Id="rId4" Type="http://schemas.openxmlformats.org/officeDocument/2006/relationships/image" Target="../media/image23.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s>
</file>

<file path=ppt/slides/_rels/slide4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1.png"/><Relationship Id="rId7"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18.png"/><Relationship Id="rId5" Type="http://schemas.openxmlformats.org/officeDocument/2006/relationships/image" Target="../media/image22.jpeg"/><Relationship Id="rId10" Type="http://schemas.openxmlformats.org/officeDocument/2006/relationships/image" Target="../media/image17.png"/><Relationship Id="rId4" Type="http://schemas.openxmlformats.org/officeDocument/2006/relationships/image" Target="../media/image23.png"/><Relationship Id="rId9" Type="http://schemas.openxmlformats.org/officeDocument/2006/relationships/image" Target="../media/image19.png"/></Relationships>
</file>

<file path=ppt/slides/_rels/slide41.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18.png"/><Relationship Id="rId3" Type="http://schemas.openxmlformats.org/officeDocument/2006/relationships/image" Target="../media/image21.png"/><Relationship Id="rId7" Type="http://schemas.openxmlformats.org/officeDocument/2006/relationships/image" Target="../media/image40.png"/><Relationship Id="rId12"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19.png"/><Relationship Id="rId5" Type="http://schemas.openxmlformats.org/officeDocument/2006/relationships/image" Target="../media/image22.jpeg"/><Relationship Id="rId10" Type="http://schemas.openxmlformats.org/officeDocument/2006/relationships/image" Target="../media/image43.png"/><Relationship Id="rId4" Type="http://schemas.openxmlformats.org/officeDocument/2006/relationships/image" Target="../media/image23.png"/><Relationship Id="rId9"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22.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9.png"/><Relationship Id="rId10" Type="http://schemas.openxmlformats.org/officeDocument/2006/relationships/image" Target="../media/image55.png"/><Relationship Id="rId4" Type="http://schemas.openxmlformats.org/officeDocument/2006/relationships/image" Target="../media/image22.jpeg"/><Relationship Id="rId9"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50.jpg"/></Relationships>
</file>

<file path=ppt/slides/_rels/slide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807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
        <p:nvSpPr>
          <p:cNvPr id="48" name="Pentagon 47"/>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Rectangle 9"/>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
        <p:nvSpPr>
          <p:cNvPr id="48" name="Pentagon 47"/>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60859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
        <p:nvSpPr>
          <p:cNvPr id="51" name="Pentagon 50"/>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05303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043991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endParaRPr lang="en-US" sz="2400" dirty="0" smtClean="0">
              <a:solidFill>
                <a:schemeClr val="tx1"/>
              </a:solidFill>
              <a:latin typeface="Cambria" panose="02040503050406030204" pitchFamily="18" charset="0"/>
            </a:endParaRPr>
          </a:p>
        </p:txBody>
      </p:sp>
      <p:sp>
        <p:nvSpPr>
          <p:cNvPr id="7" name="Pentagon 6"/>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18577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151768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024029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504208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Task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17" idx="1"/>
            <a:endCxn id="6" idx="3"/>
          </p:cNvCxnSpPr>
          <p:nvPr/>
        </p:nvCxnSpPr>
        <p:spPr>
          <a:xfrm flipH="1">
            <a:off x="7093363" y="3430351"/>
            <a:ext cx="2398053"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99698"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2" name="Straight Arrow Connector 11"/>
          <p:cNvCxnSpPr/>
          <p:nvPr/>
        </p:nvCxnSpPr>
        <p:spPr>
          <a:xfrm flipH="1">
            <a:off x="2791300" y="349922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1416" y="2830053"/>
            <a:ext cx="1300946" cy="1200595"/>
          </a:xfrm>
          <a:prstGeom prst="rect">
            <a:avLst/>
          </a:prstGeom>
        </p:spPr>
      </p:pic>
      <p:grpSp>
        <p:nvGrpSpPr>
          <p:cNvPr id="18" name="Group 17"/>
          <p:cNvGrpSpPr/>
          <p:nvPr/>
        </p:nvGrpSpPr>
        <p:grpSpPr>
          <a:xfrm>
            <a:off x="1490354" y="2830053"/>
            <a:ext cx="1423325" cy="1342429"/>
            <a:chOff x="1031197" y="2106002"/>
            <a:chExt cx="1244939" cy="1285703"/>
          </a:xfrm>
        </p:grpSpPr>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855340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Not Finish Task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15" idx="1"/>
            <a:endCxn id="5" idx="3"/>
          </p:cNvCxnSpPr>
          <p:nvPr/>
        </p:nvCxnSpPr>
        <p:spPr>
          <a:xfrm flipH="1">
            <a:off x="7093363" y="3430351"/>
            <a:ext cx="2398053"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3599698"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0" name="Straight Arrow Connector 9"/>
          <p:cNvCxnSpPr/>
          <p:nvPr/>
        </p:nvCxnSpPr>
        <p:spPr>
          <a:xfrm flipH="1">
            <a:off x="2791300" y="349922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1"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a:stCxn id="5" idx="2"/>
            <a:endCxn id="1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3" name="Oval 12"/>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1416" y="2830053"/>
            <a:ext cx="1300946" cy="1200595"/>
          </a:xfrm>
          <a:prstGeom prst="rect">
            <a:avLst/>
          </a:prstGeom>
        </p:spPr>
      </p:pic>
      <p:grpSp>
        <p:nvGrpSpPr>
          <p:cNvPr id="16" name="Group 15"/>
          <p:cNvGrpSpPr/>
          <p:nvPr/>
        </p:nvGrpSpPr>
        <p:grpSpPr>
          <a:xfrm>
            <a:off x="1450196" y="2828014"/>
            <a:ext cx="1423325" cy="1342429"/>
            <a:chOff x="1031197" y="2106002"/>
            <a:chExt cx="1244939" cy="1285703"/>
          </a:xfrm>
        </p:grpSpPr>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15969330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2085" y="2362868"/>
            <a:ext cx="4169425" cy="325232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484" y="1843315"/>
            <a:ext cx="5796516" cy="4347387"/>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727973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Note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998163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342" y="4386942"/>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42" y="1513113"/>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5" idx="3"/>
          </p:cNvCxnSpPr>
          <p:nvPr/>
        </p:nvCxnSpPr>
        <p:spPr>
          <a:xfrm flipV="1">
            <a:off x="1973943" y="2049644"/>
            <a:ext cx="5396251" cy="222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0743" y="1649451"/>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272765" y="3375429"/>
            <a:ext cx="892835" cy="879608"/>
          </a:xfrm>
          <a:prstGeom prst="rect">
            <a:avLst/>
          </a:prstGeom>
        </p:spPr>
      </p:pic>
      <p:cxnSp>
        <p:nvCxnSpPr>
          <p:cNvPr id="11" name="Straight Arrow Connector 10"/>
          <p:cNvCxnSpPr/>
          <p:nvPr/>
        </p:nvCxnSpPr>
        <p:spPr>
          <a:xfrm flipV="1">
            <a:off x="2037443" y="2472107"/>
            <a:ext cx="5332751" cy="280474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19963581">
            <a:off x="2183832" y="3606214"/>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45335" y="3808077"/>
            <a:ext cx="560636" cy="560636"/>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086332" y="3663118"/>
            <a:ext cx="550681" cy="550681"/>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25337" y="4304412"/>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spTree>
    <p:extLst>
      <p:ext uri="{BB962C8B-B14F-4D97-AF65-F5344CB8AC3E}">
        <p14:creationId xmlns:p14="http://schemas.microsoft.com/office/powerpoint/2010/main" val="4127246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3681299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2197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162" y="2481897"/>
            <a:ext cx="2438400" cy="2438400"/>
          </a:xfrm>
          <a:prstGeom prst="rect">
            <a:avLst/>
          </a:prstGeom>
        </p:spPr>
      </p:pic>
      <p:sp>
        <p:nvSpPr>
          <p:cNvPr id="8" name="Oval 7"/>
          <p:cNvSpPr/>
          <p:nvPr/>
        </p:nvSpPr>
        <p:spPr>
          <a:xfrm>
            <a:off x="7315200" y="115751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643837" y="241389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9643837" y="4294389"/>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3692979" y="1162054"/>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696687" y="2307782"/>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3692979" y="5754865"/>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Customer Management</a:t>
            </a:r>
          </a:p>
        </p:txBody>
      </p:sp>
      <p:sp>
        <p:nvSpPr>
          <p:cNvPr id="15" name="Oval 14"/>
          <p:cNvSpPr/>
          <p:nvPr/>
        </p:nvSpPr>
        <p:spPr>
          <a:xfrm>
            <a:off x="696687" y="4169140"/>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6945087" y="5754865"/>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Asset Management</a:t>
            </a:r>
          </a:p>
        </p:txBody>
      </p:sp>
      <p:cxnSp>
        <p:nvCxnSpPr>
          <p:cNvPr id="18" name="Straight Connector 17"/>
          <p:cNvCxnSpPr>
            <a:stCxn id="13" idx="6"/>
            <a:endCxn id="7" idx="1"/>
          </p:cNvCxnSpPr>
          <p:nvPr/>
        </p:nvCxnSpPr>
        <p:spPr>
          <a:xfrm>
            <a:off x="2873829" y="2772239"/>
            <a:ext cx="2395333" cy="928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p:cNvCxnSpPr>
          <p:nvPr/>
        </p:nvCxnSpPr>
        <p:spPr>
          <a:xfrm>
            <a:off x="4781550" y="2090968"/>
            <a:ext cx="748393" cy="78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flipH="1">
            <a:off x="7503885" y="2086430"/>
            <a:ext cx="899886" cy="8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2"/>
          </p:cNvCxnSpPr>
          <p:nvPr/>
        </p:nvCxnSpPr>
        <p:spPr>
          <a:xfrm flipH="1">
            <a:off x="7728428" y="2878353"/>
            <a:ext cx="1915409" cy="728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p:cNvCxnSpPr>
          <p:nvPr/>
        </p:nvCxnSpPr>
        <p:spPr>
          <a:xfrm flipH="1" flipV="1">
            <a:off x="7746786" y="4169140"/>
            <a:ext cx="1897051" cy="58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p:cNvCxnSpPr>
          <p:nvPr/>
        </p:nvCxnSpPr>
        <p:spPr>
          <a:xfrm flipH="1" flipV="1">
            <a:off x="7275055" y="4633597"/>
            <a:ext cx="758603" cy="11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0"/>
          </p:cNvCxnSpPr>
          <p:nvPr/>
        </p:nvCxnSpPr>
        <p:spPr>
          <a:xfrm flipV="1">
            <a:off x="4781550" y="4758846"/>
            <a:ext cx="893675" cy="996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6"/>
          </p:cNvCxnSpPr>
          <p:nvPr/>
        </p:nvCxnSpPr>
        <p:spPr>
          <a:xfrm flipV="1">
            <a:off x="2873829" y="4165575"/>
            <a:ext cx="2493505" cy="4680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256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a:t>
            </a:r>
            <a:r>
              <a:rPr lang="en-US" sz="2400" b="1" dirty="0" smtClean="0">
                <a:effectLst>
                  <a:outerShdw blurRad="38100" dist="38100" dir="2700000" algn="tl">
                    <a:srgbClr val="000000">
                      <a:alpha val="43137"/>
                    </a:srgbClr>
                  </a:outerShdw>
                </a:effectLst>
                <a:latin typeface="Cambria" panose="02040503050406030204" pitchFamily="18" charset="0"/>
              </a:rPr>
              <a:t>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a:t>
            </a:r>
            <a:r>
              <a:rPr lang="en-US" sz="2400" b="1" dirty="0" smtClean="0">
                <a:effectLst>
                  <a:outerShdw blurRad="38100" dist="38100" dir="2700000" algn="tl">
                    <a:srgbClr val="000000">
                      <a:alpha val="43137"/>
                    </a:srgbClr>
                  </a:outerShdw>
                </a:effectLst>
                <a:latin typeface="Cambria" panose="02040503050406030204" pitchFamily="18" charset="0"/>
              </a:rPr>
              <a:t>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a:t>
            </a:r>
            <a:r>
              <a:rPr lang="en-US" sz="2400" b="1" dirty="0" smtClean="0">
                <a:effectLst>
                  <a:outerShdw blurRad="38100" dist="38100" dir="2700000" algn="tl">
                    <a:srgbClr val="000000">
                      <a:alpha val="43137"/>
                    </a:srgbClr>
                  </a:outerShdw>
                </a:effectLst>
                <a:latin typeface="Cambria" panose="02040503050406030204" pitchFamily="18" charset="0"/>
              </a:rPr>
              <a:t>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a:t>
            </a:r>
            <a:r>
              <a:rPr lang="en-US" sz="2400" b="1" dirty="0" smtClean="0">
                <a:effectLst>
                  <a:outerShdw blurRad="38100" dist="38100" dir="2700000" algn="tl">
                    <a:srgbClr val="000000">
                      <a:alpha val="43137"/>
                    </a:srgbClr>
                  </a:outerShdw>
                </a:effectLst>
                <a:latin typeface="Cambria" panose="02040503050406030204" pitchFamily="18" charset="0"/>
              </a:rPr>
              <a:t>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1512914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endParaRPr lang="en-US" dirty="0" smtClean="0">
              <a:solidFill>
                <a:schemeClr val="tx1"/>
              </a:solidFill>
              <a:latin typeface="Cambria" panose="02040503050406030204" pitchFamily="18" charset="0"/>
            </a:endParaRP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749663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386632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162" y="2481897"/>
            <a:ext cx="2438400" cy="2438400"/>
          </a:xfrm>
          <a:prstGeom prst="rect">
            <a:avLst/>
          </a:prstGeom>
        </p:spPr>
      </p:pic>
      <p:sp>
        <p:nvSpPr>
          <p:cNvPr id="8" name="Oval 7"/>
          <p:cNvSpPr/>
          <p:nvPr/>
        </p:nvSpPr>
        <p:spPr>
          <a:xfrm>
            <a:off x="7315200" y="115751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643837" y="241389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9643837" y="4294389"/>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3692979" y="1162054"/>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696687" y="2307782"/>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3541690" y="5754865"/>
            <a:ext cx="2328431"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696687" y="4169140"/>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6945087" y="5754865"/>
            <a:ext cx="2301944"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Asset Management</a:t>
            </a:r>
          </a:p>
        </p:txBody>
      </p:sp>
      <p:cxnSp>
        <p:nvCxnSpPr>
          <p:cNvPr id="18" name="Straight Connector 17"/>
          <p:cNvCxnSpPr>
            <a:stCxn id="13" idx="6"/>
            <a:endCxn id="7" idx="1"/>
          </p:cNvCxnSpPr>
          <p:nvPr/>
        </p:nvCxnSpPr>
        <p:spPr>
          <a:xfrm>
            <a:off x="2873829" y="2772239"/>
            <a:ext cx="2395333" cy="928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p:cNvCxnSpPr>
          <p:nvPr/>
        </p:nvCxnSpPr>
        <p:spPr>
          <a:xfrm>
            <a:off x="4781550" y="2090968"/>
            <a:ext cx="748393" cy="78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flipH="1">
            <a:off x="7503885" y="2086430"/>
            <a:ext cx="899886" cy="8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2"/>
          </p:cNvCxnSpPr>
          <p:nvPr/>
        </p:nvCxnSpPr>
        <p:spPr>
          <a:xfrm flipH="1">
            <a:off x="7728428" y="2878353"/>
            <a:ext cx="1915409" cy="728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p:cNvCxnSpPr>
          <p:nvPr/>
        </p:nvCxnSpPr>
        <p:spPr>
          <a:xfrm flipH="1" flipV="1">
            <a:off x="7746786" y="4169140"/>
            <a:ext cx="1897051" cy="58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p:cNvCxnSpPr>
          <p:nvPr/>
        </p:nvCxnSpPr>
        <p:spPr>
          <a:xfrm flipH="1" flipV="1">
            <a:off x="7275055" y="4633597"/>
            <a:ext cx="758603" cy="11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0"/>
          </p:cNvCxnSpPr>
          <p:nvPr/>
        </p:nvCxnSpPr>
        <p:spPr>
          <a:xfrm flipV="1">
            <a:off x="4781550" y="4758846"/>
            <a:ext cx="893675" cy="996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6"/>
          </p:cNvCxnSpPr>
          <p:nvPr/>
        </p:nvCxnSpPr>
        <p:spPr>
          <a:xfrm flipV="1">
            <a:off x="2873829" y="4165575"/>
            <a:ext cx="2493505" cy="4680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1"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smtClean="0">
                <a:latin typeface="Cambria" panose="02040503050406030204" pitchFamily="18" charset="0"/>
              </a:rPr>
              <a:t>Important attributes when generate IP Address Range:</a:t>
            </a:r>
          </a:p>
          <a:p>
            <a:pPr lvl="1" algn="l"/>
            <a:r>
              <a:rPr lang="en-US" sz="2800" dirty="0" smtClean="0">
                <a:latin typeface="Cambria" panose="02040503050406030204" pitchFamily="18" charset="0"/>
              </a:rPr>
              <a:t>IP Address</a:t>
            </a:r>
          </a:p>
          <a:p>
            <a:pPr lvl="1" algn="l"/>
            <a:r>
              <a:rPr lang="en-US" sz="2800" dirty="0" err="1" smtClean="0">
                <a:latin typeface="Cambria" panose="02040503050406030204" pitchFamily="18" charset="0"/>
              </a:rPr>
              <a:t>NetworkIP</a:t>
            </a:r>
            <a:r>
              <a:rPr lang="en-US" sz="2800" dirty="0" smtClean="0">
                <a:latin typeface="Cambria" panose="02040503050406030204" pitchFamily="18" charset="0"/>
              </a:rPr>
              <a:t> (First IP Address of Range)</a:t>
            </a:r>
          </a:p>
          <a:p>
            <a:pPr lvl="1" algn="l"/>
            <a:r>
              <a:rPr lang="en-US" sz="2800" dirty="0" smtClean="0">
                <a:latin typeface="Cambria" panose="02040503050406030204" pitchFamily="18" charset="0"/>
              </a:rPr>
              <a:t>Gateway</a:t>
            </a:r>
          </a:p>
          <a:p>
            <a:pPr lvl="1" algn="l"/>
            <a:r>
              <a:rPr lang="en-US" sz="2800" dirty="0" err="1" smtClean="0">
                <a:latin typeface="Cambria" panose="02040503050406030204" pitchFamily="18" charset="0"/>
              </a:rPr>
              <a:t>Subnetmask</a:t>
            </a:r>
            <a:endParaRPr lang="en-US" sz="2800" dirty="0" smtClean="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1"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err="1">
                <a:latin typeface="Cambria" panose="02040503050406030204" pitchFamily="18" charset="0"/>
              </a:rPr>
              <a:t>Subnetmask</a:t>
            </a:r>
            <a:r>
              <a:rPr lang="en-US" sz="2800" dirty="0">
                <a:latin typeface="Cambria" panose="02040503050406030204" pitchFamily="18" charset="0"/>
              </a:rPr>
              <a:t> of IP Address:</a:t>
            </a:r>
          </a:p>
          <a:p>
            <a:pPr marL="1444752" lvl="3" algn="l"/>
            <a:r>
              <a:rPr lang="en-US" sz="2600" dirty="0">
                <a:latin typeface="Cambria" panose="02040503050406030204" pitchFamily="18" charset="0"/>
              </a:rPr>
              <a:t>Ex: Input: 120.70.85.4/26</a:t>
            </a:r>
          </a:p>
          <a:p>
            <a:pPr marL="1444752" lvl="3" algn="l"/>
            <a:r>
              <a:rPr lang="en-US" sz="2600" dirty="0" err="1">
                <a:latin typeface="Cambria" panose="02040503050406030204" pitchFamily="18" charset="0"/>
              </a:rPr>
              <a:t>Netmask</a:t>
            </a:r>
            <a:r>
              <a:rPr lang="en-US" sz="2600" dirty="0">
                <a:latin typeface="Cambria" panose="02040503050406030204" pitchFamily="18" charset="0"/>
              </a:rPr>
              <a:t> = 26 =&gt; first 26 bit are 1, last 6 bit are 0</a:t>
            </a:r>
          </a:p>
          <a:p>
            <a:pPr lvl="3" algn="l">
              <a:buFont typeface="Symbol" panose="05050102010706020507" pitchFamily="18" charset="2"/>
              <a:buChar char="Þ"/>
            </a:pPr>
            <a:r>
              <a:rPr lang="en-US" sz="2600" dirty="0" err="1">
                <a:latin typeface="Cambria" panose="02040503050406030204" pitchFamily="18" charset="0"/>
              </a:rPr>
              <a:t>Subnetmask</a:t>
            </a:r>
            <a:r>
              <a:rPr lang="en-US" sz="2600" dirty="0">
                <a:latin typeface="Cambria" panose="02040503050406030204" pitchFamily="18" charset="0"/>
              </a:rPr>
              <a:t>: 255.255.255.x (first 24 bit are 1)</a:t>
            </a:r>
          </a:p>
          <a:p>
            <a:pPr lvl="3" algn="l">
              <a:buFont typeface="Symbol" panose="05050102010706020507" pitchFamily="18" charset="2"/>
              <a:buChar char="Þ"/>
            </a:pPr>
            <a:r>
              <a:rPr lang="en-US" sz="2600" dirty="0">
                <a:latin typeface="Cambria" panose="02040503050406030204" pitchFamily="18" charset="0"/>
              </a:rPr>
              <a:t>x in binary: 11000000 =&gt; x = 2^7 + 2^6 = 192</a:t>
            </a:r>
          </a:p>
          <a:p>
            <a:pPr lvl="3" algn="l">
              <a:buFont typeface="Symbol" panose="05050102010706020507" pitchFamily="18" charset="2"/>
              <a:buChar char="Þ"/>
            </a:pPr>
            <a:r>
              <a:rPr lang="en-US" sz="2600" dirty="0" err="1">
                <a:latin typeface="Cambria" panose="02040503050406030204" pitchFamily="18" charset="0"/>
              </a:rPr>
              <a:t>Subnetmask</a:t>
            </a:r>
            <a:r>
              <a:rPr lang="en-US" sz="2600" dirty="0">
                <a:latin typeface="Cambria" panose="02040503050406030204" pitchFamily="18" charset="0"/>
              </a:rPr>
              <a:t> = 255.255.255.192</a:t>
            </a:r>
          </a:p>
          <a:p>
            <a:pPr marL="1444752" lvl="3" algn="l"/>
            <a:endParaRPr lang="en-US" sz="2600" dirty="0">
              <a:latin typeface="Cambria" panose="02040503050406030204" pitchFamily="18" charset="0"/>
            </a:endParaRPr>
          </a:p>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18563" y="1312572"/>
            <a:ext cx="9601200" cy="5068910"/>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endParaRPr lang="en-US" sz="2600" dirty="0">
              <a:latin typeface="Cambria" panose="02040503050406030204" pitchFamily="18" charset="0"/>
            </a:endParaRP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marL="1444752" lvl="3" algn="l"/>
            <a:r>
              <a:rPr lang="en-US" sz="3100" dirty="0">
                <a:latin typeface="Cambria" panose="02040503050406030204" pitchFamily="18" charset="0"/>
              </a:rPr>
              <a:t>=&gt; 0, 1, 2, 3: count = 4 = number of ranges</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a:t>
            </a:r>
            <a:r>
              <a:rPr lang="en-US" sz="3100" dirty="0">
                <a:solidFill>
                  <a:srgbClr val="FF0000"/>
                </a:solidFill>
                <a:latin typeface="Cambria" panose="02040503050406030204" pitchFamily="18" charset="0"/>
              </a:rPr>
              <a:t> </a:t>
            </a:r>
          </a:p>
          <a:p>
            <a:pPr algn="l"/>
            <a:endParaRPr lang="en-US" sz="2800"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5" name="Oval 4"/>
          <p:cNvSpPr/>
          <p:nvPr/>
        </p:nvSpPr>
        <p:spPr>
          <a:xfrm>
            <a:off x="1691368" y="1790700"/>
            <a:ext cx="8809263" cy="3969933"/>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2277" y="2401138"/>
            <a:ext cx="2323710" cy="1493717"/>
          </a:xfrm>
          <a:prstGeom prst="rect">
            <a:avLst/>
          </a:prstGeom>
          <a:effectLst>
            <a:outerShdw blurRad="50800" dist="38100" dir="10800000" algn="r"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985" y="2409394"/>
            <a:ext cx="1899822" cy="1493717"/>
          </a:xfrm>
          <a:prstGeom prst="rect">
            <a:avLst/>
          </a:prstGeom>
          <a:effectLst>
            <a:outerShdw blurRad="50800" dist="38100" dir="10800000" algn="r" rotWithShape="0">
              <a:prstClr val="black">
                <a:alpha val="40000"/>
              </a:prstClr>
            </a:outerShdw>
          </a:effectLst>
        </p:spPr>
      </p:pic>
      <p:sp>
        <p:nvSpPr>
          <p:cNvPr id="10" name="Rectangle 9"/>
          <p:cNvSpPr/>
          <p:nvPr/>
        </p:nvSpPr>
        <p:spPr>
          <a:xfrm>
            <a:off x="4887123" y="4281846"/>
            <a:ext cx="2689773" cy="617133"/>
          </a:xfrm>
          <a:prstGeom prst="rect">
            <a:avLst/>
          </a:prstGeom>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rPr>
              <a:t>IP Address</a:t>
            </a:r>
            <a:endPar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endParaRPr>
          </a:p>
        </p:txBody>
      </p:sp>
      <p:sp>
        <p:nvSpPr>
          <p:cNvPr id="11" name="Subtitle 1"/>
          <p:cNvSpPr>
            <a:spLocks noGrp="1"/>
          </p:cNvSpPr>
          <p:nvPr>
            <p:ph type="subTitle" idx="1"/>
          </p:nvPr>
        </p:nvSpPr>
        <p:spPr>
          <a:xfrm>
            <a:off x="4667429" y="5198614"/>
            <a:ext cx="3116396" cy="493712"/>
          </a:xfrm>
        </p:spPr>
        <p:txBody>
          <a:bodyPr/>
          <a:lstStyle/>
          <a:p>
            <a:r>
              <a:rPr lang="en-US" b="1" dirty="0" smtClean="0">
                <a:solidFill>
                  <a:srgbClr val="FF0000"/>
                </a:solidFill>
                <a:latin typeface="Cambria" panose="02040503050406030204" pitchFamily="18" charset="0"/>
              </a:rPr>
              <a:t>Asset Management</a:t>
            </a:r>
            <a:endParaRPr lang="en-US" b="1"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9041819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1"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rPr>
              <a:t>In all case of </a:t>
            </a:r>
            <a:r>
              <a:rPr lang="en-US" sz="2800" dirty="0" err="1">
                <a:latin typeface="Cambria" panose="02040503050406030204" pitchFamily="18" charset="0"/>
              </a:rPr>
              <a:t>Netmask</a:t>
            </a:r>
            <a:r>
              <a:rPr lang="en-US" sz="2800" dirty="0">
                <a:latin typeface="Cambria" panose="02040503050406030204" pitchFamily="18" charset="0"/>
              </a:rPr>
              <a:t>:</a:t>
            </a:r>
          </a:p>
          <a:p>
            <a:pPr algn="l"/>
            <a:r>
              <a:rPr lang="en-US" sz="2800" dirty="0">
                <a:latin typeface="Cambria" panose="02040503050406030204" pitchFamily="18" charset="0"/>
              </a:rPr>
              <a:t>	a = </a:t>
            </a:r>
            <a:r>
              <a:rPr lang="en-US" sz="2800" dirty="0" err="1">
                <a:latin typeface="Cambria" panose="02040503050406030204" pitchFamily="18" charset="0"/>
              </a:rPr>
              <a:t>Netmask</a:t>
            </a:r>
            <a:r>
              <a:rPr lang="en-US" sz="2800" dirty="0">
                <a:latin typeface="Cambria" panose="02040503050406030204" pitchFamily="18" charset="0"/>
              </a:rPr>
              <a:t> mod 8</a:t>
            </a:r>
          </a:p>
          <a:p>
            <a:pPr algn="l">
              <a:buFontTx/>
              <a:buChar char="-"/>
            </a:pPr>
            <a:r>
              <a:rPr lang="en-US" sz="2800" dirty="0">
                <a:latin typeface="Cambria" panose="02040503050406030204" pitchFamily="18" charset="0"/>
              </a:rPr>
              <a:t>Number of range = 2^a</a:t>
            </a:r>
          </a:p>
          <a:p>
            <a:pPr algn="l">
              <a:buFontTx/>
              <a:buChar char="-"/>
            </a:pPr>
            <a:r>
              <a:rPr lang="en-US" sz="2800" dirty="0">
                <a:latin typeface="Cambria" panose="02040503050406030204" pitchFamily="18" charset="0"/>
              </a:rPr>
              <a:t>Base number of </a:t>
            </a:r>
            <a:r>
              <a:rPr lang="en-US" sz="2800" dirty="0" err="1">
                <a:latin typeface="Cambria" panose="02040503050406030204" pitchFamily="18" charset="0"/>
              </a:rPr>
              <a:t>NetworkIP</a:t>
            </a:r>
            <a:r>
              <a:rPr lang="en-US" sz="2800" dirty="0">
                <a:latin typeface="Cambria" panose="02040503050406030204" pitchFamily="18" charset="0"/>
              </a:rPr>
              <a:t> = 2^(8 – a)</a:t>
            </a:r>
          </a:p>
          <a:p>
            <a:pPr algn="l"/>
            <a:r>
              <a:rPr lang="en-US" sz="2800" dirty="0">
                <a:latin typeface="Cambria" panose="02040503050406030204" pitchFamily="18" charset="0"/>
              </a:rPr>
              <a:t>( In above example: a = 2; number of range = 4; base number of </a:t>
            </a:r>
            <a:r>
              <a:rPr lang="en-US" sz="2800" dirty="0" err="1">
                <a:latin typeface="Cambria" panose="02040503050406030204" pitchFamily="18" charset="0"/>
              </a:rPr>
              <a:t>NetworkIP</a:t>
            </a:r>
            <a:r>
              <a:rPr lang="en-US" sz="2800" dirty="0">
                <a:latin typeface="Cambria" panose="02040503050406030204" pitchFamily="18" charset="0"/>
              </a:rPr>
              <a:t> = 2^6 = 64)</a:t>
            </a:r>
          </a:p>
          <a:p>
            <a:pPr algn="l">
              <a:buFont typeface="Symbol" panose="05050102010706020507" pitchFamily="18" charset="2"/>
              <a:buChar char="Þ"/>
            </a:pPr>
            <a:r>
              <a:rPr lang="en-US" sz="2800" dirty="0" err="1">
                <a:latin typeface="Cambria" panose="02040503050406030204" pitchFamily="18" charset="0"/>
              </a:rPr>
              <a:t>NetworkIP</a:t>
            </a:r>
            <a:r>
              <a:rPr lang="en-US" sz="2800" dirty="0">
                <a:latin typeface="Cambria" panose="02040503050406030204" pitchFamily="18" charset="0"/>
              </a:rPr>
              <a:t> = i*Base number (with 0&lt; I &lt; number of range)</a:t>
            </a:r>
          </a:p>
          <a:p>
            <a:pPr algn="l">
              <a:buFont typeface="Symbol" panose="05050102010706020507" pitchFamily="18" charset="2"/>
              <a:buChar char="Þ"/>
            </a:pPr>
            <a:r>
              <a:rPr lang="en-US" sz="2800" dirty="0">
                <a:latin typeface="Cambria" panose="02040503050406030204" pitchFamily="18" charset="0"/>
              </a:rPr>
              <a:t>We have list of </a:t>
            </a:r>
            <a:r>
              <a:rPr lang="en-US" sz="2800" dirty="0" err="1">
                <a:latin typeface="Cambria" panose="02040503050406030204" pitchFamily="18" charset="0"/>
              </a:rPr>
              <a:t>NetworkIPs</a:t>
            </a:r>
            <a:endParaRPr lang="en-US" sz="2800" dirty="0">
              <a:latin typeface="Cambria" panose="02040503050406030204" pitchFamily="18" charset="0"/>
            </a:endParaRP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1"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rPr>
              <a:t>From list of </a:t>
            </a:r>
            <a:r>
              <a:rPr lang="en-US" sz="2800" dirty="0" err="1">
                <a:latin typeface="Cambria" panose="02040503050406030204" pitchFamily="18" charset="0"/>
              </a:rPr>
              <a:t>NetworkIPs</a:t>
            </a:r>
            <a:r>
              <a:rPr lang="en-US" sz="2800" dirty="0">
                <a:latin typeface="Cambria" panose="02040503050406030204" pitchFamily="18" charset="0"/>
              </a:rPr>
              <a:t>, we will find out the </a:t>
            </a:r>
            <a:r>
              <a:rPr lang="en-US" sz="2800" dirty="0" err="1">
                <a:latin typeface="Cambria" panose="02040503050406030204" pitchFamily="18" charset="0"/>
              </a:rPr>
              <a:t>NetworkIP</a:t>
            </a:r>
            <a:r>
              <a:rPr lang="en-US" sz="2800" dirty="0">
                <a:latin typeface="Cambria" panose="02040503050406030204" pitchFamily="18" charset="0"/>
              </a:rPr>
              <a:t> of necessary range.</a:t>
            </a:r>
          </a:p>
          <a:p>
            <a:pPr algn="l"/>
            <a:r>
              <a:rPr lang="en-US" sz="2800" dirty="0">
                <a:latin typeface="Cambria" panose="02040503050406030204" pitchFamily="18" charset="0"/>
              </a:rPr>
              <a:t>Inputted IP: A.B.C.D</a:t>
            </a:r>
          </a:p>
          <a:p>
            <a:pPr algn="l"/>
            <a:r>
              <a:rPr lang="en-US" sz="2800" dirty="0">
                <a:latin typeface="Cambria" panose="02040503050406030204" pitchFamily="18" charset="0"/>
              </a:rPr>
              <a:t>A,B,C is same between IP Addresses =&gt; We care about D</a:t>
            </a:r>
          </a:p>
          <a:p>
            <a:pPr algn="l"/>
            <a:r>
              <a:rPr lang="en-US" sz="2800" dirty="0">
                <a:latin typeface="Cambria" panose="02040503050406030204" pitchFamily="18" charset="0"/>
              </a:rPr>
              <a:t>head = List(Fourth number of </a:t>
            </a:r>
            <a:r>
              <a:rPr lang="en-US" sz="2800" dirty="0" err="1">
                <a:latin typeface="Cambria" panose="02040503050406030204" pitchFamily="18" charset="0"/>
              </a:rPr>
              <a:t>NetworkIPs</a:t>
            </a:r>
            <a:r>
              <a:rPr lang="en-US" sz="2800" dirty="0">
                <a:latin typeface="Cambria" panose="02040503050406030204" pitchFamily="18" charset="0"/>
              </a:rPr>
              <a:t>)</a:t>
            </a:r>
          </a:p>
          <a:p>
            <a:pPr algn="l"/>
            <a:r>
              <a:rPr lang="en-US" sz="2800" dirty="0">
                <a:latin typeface="Cambria" panose="02040503050406030204" pitchFamily="18" charset="0"/>
              </a:rPr>
              <a:t>If(head[i] ≤ D &lt; head[i+1]) </a:t>
            </a:r>
          </a:p>
          <a:p>
            <a:pPr algn="l"/>
            <a:r>
              <a:rPr lang="en-US" sz="2800" dirty="0">
                <a:latin typeface="Cambria" panose="02040503050406030204" pitchFamily="18" charset="0"/>
              </a:rPr>
              <a:t>Fourth number of </a:t>
            </a:r>
            <a:r>
              <a:rPr lang="en-US" sz="2800" dirty="0" err="1">
                <a:latin typeface="Cambria" panose="02040503050406030204" pitchFamily="18" charset="0"/>
              </a:rPr>
              <a:t>NetworkIP</a:t>
            </a:r>
            <a:r>
              <a:rPr lang="en-US" sz="2800" dirty="0">
                <a:latin typeface="Cambria" panose="02040503050406030204" pitchFamily="18" charset="0"/>
              </a:rPr>
              <a:t> = head[i-1]</a:t>
            </a:r>
          </a:p>
          <a:p>
            <a:pPr algn="l"/>
            <a:r>
              <a:rPr lang="en-US" sz="2800" dirty="0">
                <a:latin typeface="Cambria" panose="02040503050406030204" pitchFamily="18" charset="0"/>
              </a:rPr>
              <a:t>Else (head[i] ≤ D &lt; 255)</a:t>
            </a:r>
          </a:p>
          <a:p>
            <a:pPr algn="l"/>
            <a:r>
              <a:rPr lang="en-US" sz="2800" dirty="0">
                <a:latin typeface="Cambria" panose="02040503050406030204" pitchFamily="18" charset="0"/>
              </a:rPr>
              <a:t>Fourth number of </a:t>
            </a:r>
            <a:r>
              <a:rPr lang="en-US" sz="2800" dirty="0" err="1">
                <a:latin typeface="Cambria" panose="02040503050406030204" pitchFamily="18" charset="0"/>
              </a:rPr>
              <a:t>NetworkIP</a:t>
            </a:r>
            <a:r>
              <a:rPr lang="en-US" sz="2800" dirty="0">
                <a:latin typeface="Cambria" panose="02040503050406030204" pitchFamily="18" charset="0"/>
              </a:rPr>
              <a:t> = head[i+1]</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1"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latin typeface="Cambria" panose="02040503050406030204" pitchFamily="18" charset="0"/>
            </a:endParaRPr>
          </a:p>
          <a:p>
            <a:pPr algn="l"/>
            <a:r>
              <a:rPr lang="en-US" sz="2800" dirty="0">
                <a:latin typeface="Cambria" panose="02040503050406030204" pitchFamily="18" charset="0"/>
              </a:rPr>
              <a:t>In above example: Inputted IP Address: 120.70.85.</a:t>
            </a:r>
            <a:r>
              <a:rPr lang="en-US" sz="2800" dirty="0">
                <a:solidFill>
                  <a:srgbClr val="FF0000"/>
                </a:solidFill>
                <a:latin typeface="Cambria" panose="02040503050406030204" pitchFamily="18" charset="0"/>
              </a:rPr>
              <a:t>4</a:t>
            </a:r>
          </a:p>
          <a:p>
            <a:pPr algn="l"/>
            <a:r>
              <a:rPr lang="en-US" sz="2800" dirty="0">
                <a:latin typeface="Cambria" panose="02040503050406030204" pitchFamily="18" charset="0"/>
              </a:rPr>
              <a:t>In list of </a:t>
            </a:r>
            <a:r>
              <a:rPr lang="en-US" sz="2800" dirty="0" err="1">
                <a:latin typeface="Cambria" panose="02040503050406030204" pitchFamily="18" charset="0"/>
              </a:rPr>
              <a:t>NetworkIP</a:t>
            </a:r>
            <a:r>
              <a:rPr lang="en-US" sz="2800" dirty="0">
                <a:latin typeface="Cambria" panose="02040503050406030204" pitchFamily="18" charset="0"/>
              </a:rPr>
              <a:t>: </a:t>
            </a:r>
          </a:p>
          <a:p>
            <a:pPr algn="l"/>
            <a:r>
              <a:rPr lang="en-US" sz="2800" dirty="0">
                <a:latin typeface="Cambria" panose="02040503050406030204" pitchFamily="18" charset="0"/>
              </a:rPr>
              <a:t>120.70.85.</a:t>
            </a:r>
            <a:r>
              <a:rPr lang="en-US" sz="2800" dirty="0">
                <a:solidFill>
                  <a:srgbClr val="FF0000"/>
                </a:solidFill>
                <a:latin typeface="Cambria" panose="02040503050406030204" pitchFamily="18" charset="0"/>
              </a:rPr>
              <a:t>0</a:t>
            </a:r>
            <a:r>
              <a:rPr lang="en-US" sz="2800" dirty="0">
                <a:latin typeface="Cambria" panose="02040503050406030204" pitchFamily="18" charset="0"/>
              </a:rPr>
              <a:t>; 120.70.85.</a:t>
            </a:r>
            <a:r>
              <a:rPr lang="en-US" sz="2800" dirty="0">
                <a:solidFill>
                  <a:srgbClr val="FF0000"/>
                </a:solidFill>
                <a:latin typeface="Cambria" panose="02040503050406030204" pitchFamily="18" charset="0"/>
              </a:rPr>
              <a:t>64</a:t>
            </a:r>
            <a:r>
              <a:rPr lang="en-US" sz="2800" dirty="0">
                <a:latin typeface="Cambria" panose="02040503050406030204" pitchFamily="18" charset="0"/>
              </a:rPr>
              <a:t>; 120.70.85.128; 120.70.85.192</a:t>
            </a:r>
          </a:p>
          <a:p>
            <a:pPr algn="l"/>
            <a:r>
              <a:rPr lang="en-US" sz="2800" dirty="0">
                <a:latin typeface="Cambria" panose="02040503050406030204" pitchFamily="18" charset="0"/>
              </a:rPr>
              <a:t>We consider: 0&lt; 4&lt; 64 </a:t>
            </a:r>
          </a:p>
          <a:p>
            <a:pPr algn="l"/>
            <a:r>
              <a:rPr lang="en-US" sz="2800" dirty="0">
                <a:latin typeface="Cambria" panose="02040503050406030204" pitchFamily="18" charset="0"/>
              </a:rPr>
              <a:t>=&gt; </a:t>
            </a:r>
            <a:r>
              <a:rPr lang="en-US" sz="2800" dirty="0" err="1">
                <a:latin typeface="Cambria" panose="02040503050406030204" pitchFamily="18" charset="0"/>
              </a:rPr>
              <a:t>NetworkIP</a:t>
            </a:r>
            <a:r>
              <a:rPr lang="en-US" sz="2800" dirty="0">
                <a:latin typeface="Cambria" panose="02040503050406030204" pitchFamily="18" charset="0"/>
              </a:rPr>
              <a:t> of necessary range: 120.70.85.0</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5149515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1"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rPr>
              <a:t>From </a:t>
            </a:r>
            <a:r>
              <a:rPr lang="en-US" sz="2800" dirty="0" err="1">
                <a:latin typeface="Cambria" panose="02040503050406030204" pitchFamily="18" charset="0"/>
              </a:rPr>
              <a:t>NetworkIP</a:t>
            </a:r>
            <a:r>
              <a:rPr lang="en-US" sz="2800" dirty="0">
                <a:latin typeface="Cambria" panose="02040503050406030204" pitchFamily="18" charset="0"/>
              </a:rPr>
              <a:t> of range, we can generate list of IP Addresses of range easily.</a:t>
            </a:r>
          </a:p>
          <a:p>
            <a:pPr algn="l"/>
            <a:r>
              <a:rPr lang="en-US" sz="2800" dirty="0">
                <a:latin typeface="Cambria" panose="02040503050406030204" pitchFamily="18" charset="0"/>
              </a:rPr>
              <a:t>Fourth number of </a:t>
            </a:r>
            <a:r>
              <a:rPr lang="en-US" sz="2800" dirty="0" err="1">
                <a:latin typeface="Cambria" panose="02040503050406030204" pitchFamily="18" charset="0"/>
              </a:rPr>
              <a:t>NetworkIP</a:t>
            </a:r>
            <a:r>
              <a:rPr lang="en-US" sz="2800" dirty="0">
                <a:latin typeface="Cambria" panose="02040503050406030204" pitchFamily="18" charset="0"/>
              </a:rPr>
              <a:t> = </a:t>
            </a:r>
            <a:r>
              <a:rPr lang="en-US" sz="2800" dirty="0" err="1">
                <a:latin typeface="Cambria" panose="02040503050406030204" pitchFamily="18" charset="0"/>
              </a:rPr>
              <a:t>startIndex</a:t>
            </a:r>
            <a:endParaRPr lang="en-US" sz="2800" dirty="0">
              <a:latin typeface="Cambria" panose="02040503050406030204" pitchFamily="18" charset="0"/>
            </a:endParaRPr>
          </a:p>
          <a:p>
            <a:pPr algn="l"/>
            <a:r>
              <a:rPr lang="en-US" sz="2800" dirty="0">
                <a:latin typeface="Cambria" panose="02040503050406030204" pitchFamily="18" charset="0"/>
              </a:rPr>
              <a:t>By variable count = 0;</a:t>
            </a:r>
          </a:p>
          <a:p>
            <a:pPr algn="l"/>
            <a:r>
              <a:rPr lang="en-US" sz="2800" dirty="0">
                <a:latin typeface="Cambria" panose="02040503050406030204" pitchFamily="18" charset="0"/>
              </a:rPr>
              <a:t>if(heads contain i) count++;(</a:t>
            </a:r>
            <a:r>
              <a:rPr lang="en-US" sz="2800" dirty="0" err="1">
                <a:latin typeface="Cambria" panose="02040503050406030204" pitchFamily="18" charset="0"/>
              </a:rPr>
              <a:t>startIndex</a:t>
            </a:r>
            <a:r>
              <a:rPr lang="en-US" sz="2800" dirty="0">
                <a:latin typeface="Cambria" panose="02040503050406030204" pitchFamily="18" charset="0"/>
              </a:rPr>
              <a:t> ≤ i &lt; 255)</a:t>
            </a:r>
          </a:p>
          <a:p>
            <a:pPr algn="l"/>
            <a:r>
              <a:rPr lang="en-US" sz="2800" dirty="0">
                <a:latin typeface="Cambria" panose="02040503050406030204" pitchFamily="18" charset="0"/>
              </a:rPr>
              <a:t>And while (count&lt;2) we take IP Address in necessary range</a:t>
            </a:r>
          </a:p>
          <a:p>
            <a:pPr algn="l"/>
            <a:r>
              <a:rPr lang="en-US" sz="2800" dirty="0">
                <a:latin typeface="Cambria" panose="02040503050406030204" pitchFamily="18" charset="0"/>
              </a:rPr>
              <a:t>From list of IP Address of range, we find </a:t>
            </a:r>
            <a:r>
              <a:rPr lang="en-US" sz="2800" dirty="0" err="1">
                <a:latin typeface="Cambria" panose="02040503050406030204" pitchFamily="18" charset="0"/>
              </a:rPr>
              <a:t>NetworkIP</a:t>
            </a:r>
            <a:r>
              <a:rPr lang="en-US" sz="2800" dirty="0">
                <a:latin typeface="Cambria" panose="02040503050406030204" pitchFamily="18" charset="0"/>
              </a:rPr>
              <a:t> and Gateway.</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4999920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latin typeface="Cambria" panose="02040503050406030204" pitchFamily="18" charset="0"/>
              </a:rPr>
              <a:t>IMS</a:t>
            </a:r>
            <a:endParaRPr lang="en-US" sz="6600" b="1" dirty="0">
              <a:latin typeface="Cambria" panose="020405030504060302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0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3976</Words>
  <Application>Microsoft Office PowerPoint</Application>
  <PresentationFormat>Widescreen</PresentationFormat>
  <Paragraphs>713</Paragraphs>
  <Slides>74</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Calibri Light</vt:lpstr>
      <vt:lpstr>Cambria</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121</cp:revision>
  <dcterms:created xsi:type="dcterms:W3CDTF">2016-04-07T04:27:10Z</dcterms:created>
  <dcterms:modified xsi:type="dcterms:W3CDTF">2016-04-08T16:27:32Z</dcterms:modified>
</cp:coreProperties>
</file>