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5" r:id="rId7"/>
    <p:sldId id="261" r:id="rId8"/>
    <p:sldId id="262" r:id="rId9"/>
    <p:sldId id="279" r:id="rId10"/>
    <p:sldId id="278" r:id="rId11"/>
    <p:sldId id="266" r:id="rId12"/>
    <p:sldId id="267" r:id="rId13"/>
    <p:sldId id="277" r:id="rId14"/>
    <p:sldId id="264" r:id="rId15"/>
    <p:sldId id="280" r:id="rId16"/>
    <p:sldId id="281" r:id="rId17"/>
    <p:sldId id="282" r:id="rId18"/>
    <p:sldId id="283" r:id="rId19"/>
    <p:sldId id="285" r:id="rId20"/>
    <p:sldId id="284" r:id="rId21"/>
    <p:sldId id="263" r:id="rId22"/>
    <p:sldId id="268" r:id="rId23"/>
    <p:sldId id="269" r:id="rId24"/>
    <p:sldId id="270" r:id="rId25"/>
    <p:sldId id="271" r:id="rId26"/>
    <p:sldId id="272" r:id="rId27"/>
    <p:sldId id="273" r:id="rId28"/>
    <p:sldId id="274" r:id="rId29"/>
    <p:sldId id="275" r:id="rId30"/>
    <p:sldId id="276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F4F4"/>
    <a:srgbClr val="367FA9"/>
    <a:srgbClr val="5B9BD5"/>
    <a:srgbClr val="FFFFFF"/>
    <a:srgbClr val="1EB5DE"/>
    <a:srgbClr val="3C8D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74" autoAdjust="0"/>
    <p:restoredTop sz="94660"/>
  </p:normalViewPr>
  <p:slideViewPr>
    <p:cSldViewPr snapToGrid="0">
      <p:cViewPr varScale="1">
        <p:scale>
          <a:sx n="66" d="100"/>
          <a:sy n="66" d="100"/>
        </p:scale>
        <p:origin x="48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A0D2A-3C89-41C8-9F02-A8417E9FC46B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86C31-2374-4575-B416-BD11D6E4A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312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A0D2A-3C89-41C8-9F02-A8417E9FC46B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86C31-2374-4575-B416-BD11D6E4A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245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A0D2A-3C89-41C8-9F02-A8417E9FC46B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86C31-2374-4575-B416-BD11D6E4A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126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A0D2A-3C89-41C8-9F02-A8417E9FC46B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86C31-2374-4575-B416-BD11D6E4A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082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A0D2A-3C89-41C8-9F02-A8417E9FC46B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86C31-2374-4575-B416-BD11D6E4A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669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A0D2A-3C89-41C8-9F02-A8417E9FC46B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86C31-2374-4575-B416-BD11D6E4A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977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A0D2A-3C89-41C8-9F02-A8417E9FC46B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86C31-2374-4575-B416-BD11D6E4A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902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A0D2A-3C89-41C8-9F02-A8417E9FC46B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86C31-2374-4575-B416-BD11D6E4A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197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A0D2A-3C89-41C8-9F02-A8417E9FC46B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86C31-2374-4575-B416-BD11D6E4A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63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A0D2A-3C89-41C8-9F02-A8417E9FC46B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86C31-2374-4575-B416-BD11D6E4A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910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A0D2A-3C89-41C8-9F02-A8417E9FC46B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86C31-2374-4575-B416-BD11D6E4A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838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5A0D2A-3C89-41C8-9F02-A8417E9FC46B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686C31-2374-4575-B416-BD11D6E4A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04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5.jpg"/><Relationship Id="rId7" Type="http://schemas.microsoft.com/office/2007/relationships/hdphoto" Target="../media/hdphoto1.wdp"/><Relationship Id="rId12" Type="http://schemas.openxmlformats.org/officeDocument/2006/relationships/image" Target="../media/image1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2.png"/><Relationship Id="rId5" Type="http://schemas.openxmlformats.org/officeDocument/2006/relationships/image" Target="../media/image7.png"/><Relationship Id="rId10" Type="http://schemas.openxmlformats.org/officeDocument/2006/relationships/image" Target="../media/image11.png"/><Relationship Id="rId4" Type="http://schemas.openxmlformats.org/officeDocument/2006/relationships/image" Target="../media/image6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33229" y="2195264"/>
            <a:ext cx="9111176" cy="998099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Cambria" panose="02040503050406030204" pitchFamily="18" charset="0"/>
              </a:rPr>
              <a:t>Build a Information Management System for a datacenter</a:t>
            </a:r>
          </a:p>
          <a:p>
            <a:pPr algn="l"/>
            <a:endParaRPr lang="en-US" sz="3600" b="1" dirty="0" smtClean="0">
              <a:latin typeface="Cambria" panose="02040503050406030204" pitchFamily="18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386" y="197119"/>
            <a:ext cx="2798445" cy="780415"/>
          </a:xfrm>
          <a:prstGeom prst="rect">
            <a:avLst/>
          </a:prstGeom>
          <a:noFill/>
        </p:spPr>
      </p:pic>
      <p:sp>
        <p:nvSpPr>
          <p:cNvPr id="7" name="Rectangle 6"/>
          <p:cNvSpPr/>
          <p:nvPr/>
        </p:nvSpPr>
        <p:spPr>
          <a:xfrm>
            <a:off x="4501661" y="928467"/>
            <a:ext cx="38686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>
                <a:latin typeface="Cambria" panose="02040503050406030204" pitchFamily="18" charset="0"/>
              </a:rPr>
              <a:t>Capstone Project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1733229" y="2053361"/>
            <a:ext cx="9111176" cy="0"/>
          </a:xfrm>
          <a:prstGeom prst="line">
            <a:avLst/>
          </a:prstGeom>
          <a:ln w="76200">
            <a:solidFill>
              <a:srgbClr val="1EB5DE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Title 1"/>
          <p:cNvSpPr txBox="1">
            <a:spLocks/>
          </p:cNvSpPr>
          <p:nvPr/>
        </p:nvSpPr>
        <p:spPr>
          <a:xfrm>
            <a:off x="3607797" y="4022272"/>
            <a:ext cx="5205005" cy="51752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600" b="1" dirty="0" smtClean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</a:rPr>
              <a:t>Instructor: Ngo Dang Ha An</a:t>
            </a:r>
            <a:endParaRPr lang="en-US" sz="2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7828802" y="4706038"/>
            <a:ext cx="4842169" cy="191973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600" b="1" dirty="0" smtClean="0">
                <a:solidFill>
                  <a:srgbClr val="1EB5DE"/>
                </a:solidFill>
                <a:latin typeface="Cambria" panose="02040503050406030204" pitchFamily="18" charset="0"/>
              </a:rPr>
              <a:t>Member:</a:t>
            </a:r>
          </a:p>
          <a:p>
            <a:pPr marL="457200" indent="-457200" algn="l">
              <a:buFontTx/>
              <a:buChar char="-"/>
            </a:pPr>
            <a:r>
              <a:rPr lang="en-US" sz="2600" b="1" dirty="0" smtClean="0">
                <a:latin typeface="Cambria" panose="02040503050406030204" pitchFamily="18" charset="0"/>
              </a:rPr>
              <a:t>Le Thi Thu Ha</a:t>
            </a:r>
          </a:p>
          <a:p>
            <a:pPr marL="457200" indent="-457200" algn="l">
              <a:buFontTx/>
              <a:buChar char="-"/>
            </a:pPr>
            <a:r>
              <a:rPr lang="en-US" sz="2600" b="1" dirty="0" smtClean="0">
                <a:latin typeface="Cambria" panose="02040503050406030204" pitchFamily="18" charset="0"/>
              </a:rPr>
              <a:t>Huynh Lam Ha Tien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152716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785611"/>
          </a:xfrm>
          <a:prstGeom prst="rect">
            <a:avLst/>
          </a:prstGeom>
          <a:solidFill>
            <a:srgbClr val="3C8D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SOLUTION</a:t>
            </a:r>
            <a:endParaRPr lang="en-US" sz="36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91432" y="3378653"/>
            <a:ext cx="3028950" cy="14668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Cambria" panose="02040503050406030204" pitchFamily="18" charset="0"/>
              </a:rPr>
              <a:t>Why should we use Request?</a:t>
            </a:r>
            <a:endParaRPr lang="en-US" sz="2400" b="1" dirty="0">
              <a:latin typeface="Cambria" panose="02040503050406030204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607378" y="1803400"/>
            <a:ext cx="6172200" cy="609600"/>
          </a:xfrm>
          <a:prstGeom prst="rect">
            <a:avLst/>
          </a:prstGeom>
          <a:solidFill>
            <a:srgbClr val="1EB5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800" dirty="0" smtClean="0">
                <a:latin typeface="Cambria" panose="02040503050406030204" pitchFamily="18" charset="0"/>
              </a:rPr>
              <a:t>Managing equipment is automatic</a:t>
            </a:r>
            <a:endParaRPr lang="en-US" sz="1400" dirty="0">
              <a:latin typeface="Cambria" panose="02040503050406030204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607378" y="2899228"/>
            <a:ext cx="6172200" cy="609600"/>
          </a:xfrm>
          <a:prstGeom prst="rect">
            <a:avLst/>
          </a:prstGeom>
          <a:solidFill>
            <a:srgbClr val="1EB5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800" dirty="0" smtClean="0">
                <a:latin typeface="Cambria" panose="02040503050406030204" pitchFamily="18" charset="0"/>
              </a:rPr>
              <a:t>Managing equipment is automatic</a:t>
            </a:r>
            <a:endParaRPr lang="en-US" sz="1400" dirty="0">
              <a:latin typeface="Cambria" panose="02040503050406030204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607378" y="4061278"/>
            <a:ext cx="6172200" cy="609600"/>
          </a:xfrm>
          <a:prstGeom prst="rect">
            <a:avLst/>
          </a:prstGeom>
          <a:solidFill>
            <a:srgbClr val="1EB5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800" dirty="0" smtClean="0">
                <a:latin typeface="Cambria" panose="02040503050406030204" pitchFamily="18" charset="0"/>
              </a:rPr>
              <a:t>Managing equipment is automatic</a:t>
            </a:r>
            <a:endParaRPr lang="en-US" sz="1400" dirty="0">
              <a:latin typeface="Cambria" panose="02040503050406030204" pitchFamily="18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607378" y="5330371"/>
            <a:ext cx="6172200" cy="609600"/>
          </a:xfrm>
          <a:prstGeom prst="rect">
            <a:avLst/>
          </a:prstGeom>
          <a:solidFill>
            <a:srgbClr val="1EB5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800" dirty="0" smtClean="0">
                <a:latin typeface="Cambria" panose="02040503050406030204" pitchFamily="18" charset="0"/>
              </a:rPr>
              <a:t>Managing equipment is automatic</a:t>
            </a:r>
            <a:endParaRPr lang="en-US" sz="1400" dirty="0">
              <a:latin typeface="Cambria" panose="02040503050406030204" pitchFamily="18" charset="0"/>
            </a:endParaRPr>
          </a:p>
        </p:txBody>
      </p:sp>
      <p:cxnSp>
        <p:nvCxnSpPr>
          <p:cNvPr id="19" name="Straight Arrow Connector 18"/>
          <p:cNvCxnSpPr>
            <a:stCxn id="6" idx="3"/>
          </p:cNvCxnSpPr>
          <p:nvPr/>
        </p:nvCxnSpPr>
        <p:spPr>
          <a:xfrm flipV="1">
            <a:off x="3420382" y="2057400"/>
            <a:ext cx="1186996" cy="20546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6" idx="3"/>
            <a:endCxn id="16" idx="1"/>
          </p:cNvCxnSpPr>
          <p:nvPr/>
        </p:nvCxnSpPr>
        <p:spPr>
          <a:xfrm flipV="1">
            <a:off x="3420382" y="3204028"/>
            <a:ext cx="1186996" cy="9080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3"/>
            <a:endCxn id="17" idx="1"/>
          </p:cNvCxnSpPr>
          <p:nvPr/>
        </p:nvCxnSpPr>
        <p:spPr>
          <a:xfrm>
            <a:off x="3420382" y="4112078"/>
            <a:ext cx="1186996" cy="254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6" idx="3"/>
            <a:endCxn id="18" idx="1"/>
          </p:cNvCxnSpPr>
          <p:nvPr/>
        </p:nvCxnSpPr>
        <p:spPr>
          <a:xfrm>
            <a:off x="3420382" y="4112078"/>
            <a:ext cx="1186996" cy="15230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2807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785611"/>
          </a:xfrm>
          <a:prstGeom prst="rect">
            <a:avLst/>
          </a:prstGeom>
          <a:solidFill>
            <a:srgbClr val="3C8D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SOLUTION</a:t>
            </a:r>
            <a:endParaRPr lang="en-US" sz="36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20961" y="4481075"/>
            <a:ext cx="2923721" cy="374632"/>
          </a:xfrm>
          <a:prstGeom prst="rect">
            <a:avLst/>
          </a:prstGeom>
          <a:solidFill>
            <a:srgbClr val="1EB5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latin typeface="Cambria" panose="02040503050406030204" pitchFamily="18" charset="0"/>
              </a:rPr>
              <a:t>Add Server</a:t>
            </a:r>
            <a:endParaRPr lang="en-US" sz="2400" b="1" dirty="0">
              <a:latin typeface="Cambria" panose="02040503050406030204" pitchFamily="18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820961" y="5106773"/>
            <a:ext cx="2923721" cy="374632"/>
          </a:xfrm>
          <a:prstGeom prst="rect">
            <a:avLst/>
          </a:prstGeom>
          <a:solidFill>
            <a:srgbClr val="1EB5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latin typeface="Cambria" panose="02040503050406030204" pitchFamily="18" charset="0"/>
              </a:rPr>
              <a:t>Bring Server Away</a:t>
            </a:r>
            <a:endParaRPr lang="en-US" sz="2400" b="1" dirty="0">
              <a:latin typeface="Cambria" panose="02040503050406030204" pitchFamily="18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572903" y="4481075"/>
            <a:ext cx="2872922" cy="374632"/>
          </a:xfrm>
          <a:prstGeom prst="rect">
            <a:avLst/>
          </a:prstGeom>
          <a:solidFill>
            <a:srgbClr val="1EB5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latin typeface="Cambria" panose="02040503050406030204" pitchFamily="18" charset="0"/>
              </a:rPr>
              <a:t>Assign IP Address</a:t>
            </a:r>
            <a:endParaRPr lang="en-US" sz="2400" b="1" dirty="0">
              <a:latin typeface="Cambria" panose="02040503050406030204" pitchFamily="18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4572904" y="5106773"/>
            <a:ext cx="2872922" cy="374632"/>
          </a:xfrm>
          <a:prstGeom prst="rect">
            <a:avLst/>
          </a:prstGeom>
          <a:solidFill>
            <a:srgbClr val="1EB5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latin typeface="Cambria" panose="02040503050406030204" pitchFamily="18" charset="0"/>
              </a:rPr>
              <a:t>Change IP Address</a:t>
            </a:r>
            <a:endParaRPr lang="en-US" sz="2400" b="1" dirty="0">
              <a:latin typeface="Cambria" panose="02040503050406030204" pitchFamily="18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4572903" y="5732471"/>
            <a:ext cx="2872922" cy="374632"/>
          </a:xfrm>
          <a:prstGeom prst="rect">
            <a:avLst/>
          </a:prstGeom>
          <a:solidFill>
            <a:srgbClr val="1EB5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latin typeface="Cambria" panose="02040503050406030204" pitchFamily="18" charset="0"/>
              </a:rPr>
              <a:t>Return IP Address</a:t>
            </a:r>
            <a:endParaRPr lang="en-US" sz="2400" b="1" dirty="0">
              <a:latin typeface="Cambria" panose="02040503050406030204" pitchFamily="18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8644160" y="4481075"/>
            <a:ext cx="2299608" cy="374632"/>
          </a:xfrm>
          <a:prstGeom prst="rect">
            <a:avLst/>
          </a:prstGeom>
          <a:solidFill>
            <a:srgbClr val="1EB5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latin typeface="Cambria" panose="02040503050406030204" pitchFamily="18" charset="0"/>
              </a:rPr>
              <a:t>Rent Rack</a:t>
            </a:r>
            <a:endParaRPr lang="en-US" sz="2400" b="1" dirty="0">
              <a:latin typeface="Cambria" panose="02040503050406030204" pitchFamily="18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8644160" y="5094464"/>
            <a:ext cx="2299608" cy="374632"/>
          </a:xfrm>
          <a:prstGeom prst="rect">
            <a:avLst/>
          </a:prstGeom>
          <a:solidFill>
            <a:srgbClr val="1EB5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latin typeface="Cambria" panose="02040503050406030204" pitchFamily="18" charset="0"/>
              </a:rPr>
              <a:t>Return Rack</a:t>
            </a:r>
            <a:endParaRPr lang="en-US" sz="2400" b="1" dirty="0">
              <a:latin typeface="Cambria" panose="020405030504060302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5864" y="1967975"/>
            <a:ext cx="1876199" cy="2391327"/>
          </a:xfrm>
          <a:prstGeom prst="rect">
            <a:avLst/>
          </a:prstGeom>
        </p:spPr>
      </p:pic>
      <p:sp>
        <p:nvSpPr>
          <p:cNvPr id="5" name="Flowchart: Alternate Process 4"/>
          <p:cNvSpPr/>
          <p:nvPr/>
        </p:nvSpPr>
        <p:spPr>
          <a:xfrm>
            <a:off x="4572904" y="2728686"/>
            <a:ext cx="2872922" cy="875625"/>
          </a:xfrm>
          <a:prstGeom prst="flowChartAlternateProcess">
            <a:avLst/>
          </a:prstGeom>
          <a:solidFill>
            <a:schemeClr val="accent3"/>
          </a:solidFill>
          <a:ln>
            <a:solidFill>
              <a:schemeClr val="accent3">
                <a:shade val="50000"/>
                <a:alpha val="37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Cambria" panose="02040503050406030204" pitchFamily="18" charset="0"/>
              </a:rPr>
              <a:t>IP Address</a:t>
            </a:r>
            <a:endParaRPr lang="en-US" sz="2400" b="1" dirty="0">
              <a:latin typeface="Cambria" panose="020405030504060302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961" y="2014265"/>
            <a:ext cx="2923721" cy="2298749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519162" y="1760243"/>
            <a:ext cx="3486775" cy="4564575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" panose="02040503050406030204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325899" y="1760243"/>
            <a:ext cx="3526326" cy="4564575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" panose="02040503050406030204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172187" y="1760243"/>
            <a:ext cx="3486775" cy="4564575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" panose="02040503050406030204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70934" y="1015999"/>
            <a:ext cx="11501748" cy="5486400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" panose="02040503050406030204" pitchFamily="18" charset="0"/>
            </a:endParaRPr>
          </a:p>
        </p:txBody>
      </p:sp>
      <p:sp>
        <p:nvSpPr>
          <p:cNvPr id="18" name="Subtitle 1"/>
          <p:cNvSpPr txBox="1">
            <a:spLocks/>
          </p:cNvSpPr>
          <p:nvPr/>
        </p:nvSpPr>
        <p:spPr>
          <a:xfrm>
            <a:off x="3665435" y="1132219"/>
            <a:ext cx="5190429" cy="41661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7 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T</a:t>
            </a: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ypes of Request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1768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785611"/>
          </a:xfrm>
          <a:prstGeom prst="rect">
            <a:avLst/>
          </a:prstGeom>
          <a:solidFill>
            <a:srgbClr val="3C8D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SOLUTION</a:t>
            </a:r>
            <a:endParaRPr lang="en-US" sz="36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3038475"/>
            <a:ext cx="933450" cy="933450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>
            <a:off x="190500" y="4191000"/>
            <a:ext cx="1981200" cy="1847850"/>
            <a:chOff x="438150" y="3409950"/>
            <a:chExt cx="1981200" cy="1847850"/>
          </a:xfrm>
        </p:grpSpPr>
        <p:sp>
          <p:nvSpPr>
            <p:cNvPr id="11" name="Rounded Rectangle 10"/>
            <p:cNvSpPr/>
            <p:nvPr/>
          </p:nvSpPr>
          <p:spPr>
            <a:xfrm>
              <a:off x="438150" y="3409950"/>
              <a:ext cx="1981200" cy="184785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mbria" panose="02040503050406030204" pitchFamily="18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85800" y="4000500"/>
              <a:ext cx="1524000" cy="3810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latin typeface="Cambria" panose="02040503050406030204" pitchFamily="18" charset="0"/>
                </a:rPr>
                <a:t>Request “Add Server”</a:t>
              </a:r>
              <a:endParaRPr lang="en-US" sz="1200" dirty="0">
                <a:latin typeface="Cambria" panose="02040503050406030204" pitchFamily="18" charset="0"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685800" y="4529338"/>
              <a:ext cx="1524000" cy="49986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latin typeface="Cambria" panose="02040503050406030204" pitchFamily="18" charset="0"/>
                </a:rPr>
                <a:t>Request “Bring Server Away”</a:t>
              </a:r>
              <a:endParaRPr lang="en-US" sz="1200" dirty="0">
                <a:latin typeface="Cambria" panose="02040503050406030204" pitchFamily="18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42925" y="3524250"/>
              <a:ext cx="1771650" cy="4762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Cambria" panose="02040503050406030204" pitchFamily="18" charset="0"/>
                </a:rPr>
                <a:t>Offline request</a:t>
              </a:r>
              <a:endParaRPr lang="en-US" dirty="0">
                <a:latin typeface="Cambria" panose="02040503050406030204" pitchFamily="18" charset="0"/>
              </a:endParaRPr>
            </a:p>
          </p:txBody>
        </p:sp>
      </p:grpSp>
      <p:sp>
        <p:nvSpPr>
          <p:cNvPr id="17" name="Rounded Rectangle 16"/>
          <p:cNvSpPr/>
          <p:nvPr/>
        </p:nvSpPr>
        <p:spPr>
          <a:xfrm>
            <a:off x="3471292" y="3431280"/>
            <a:ext cx="1118548" cy="257175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367FA9"/>
                </a:solidFill>
                <a:latin typeface="Cambria" panose="02040503050406030204" pitchFamily="18" charset="0"/>
              </a:rPr>
              <a:t>Pending</a:t>
            </a:r>
            <a:endParaRPr lang="en-US" b="1" dirty="0">
              <a:solidFill>
                <a:srgbClr val="367FA9"/>
              </a:solidFill>
              <a:latin typeface="Cambria" panose="02040503050406030204" pitchFamily="18" charset="0"/>
            </a:endParaRPr>
          </a:p>
        </p:txBody>
      </p:sp>
      <p:sp>
        <p:nvSpPr>
          <p:cNvPr id="51" name="Rounded Rectangle 50"/>
          <p:cNvSpPr/>
          <p:nvPr/>
        </p:nvSpPr>
        <p:spPr>
          <a:xfrm>
            <a:off x="5601551" y="3431280"/>
            <a:ext cx="1118548" cy="257175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367FA9"/>
                </a:solidFill>
                <a:latin typeface="Cambria" panose="02040503050406030204" pitchFamily="18" charset="0"/>
              </a:rPr>
              <a:t>Waiting</a:t>
            </a:r>
            <a:endParaRPr lang="en-US" b="1" dirty="0">
              <a:solidFill>
                <a:srgbClr val="367FA9"/>
              </a:solidFill>
              <a:latin typeface="Cambria" panose="02040503050406030204" pitchFamily="18" charset="0"/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3467099" y="5005962"/>
            <a:ext cx="7365803" cy="216954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367FA9"/>
                </a:solidFill>
                <a:latin typeface="Cambria" panose="02040503050406030204" pitchFamily="18" charset="0"/>
              </a:rPr>
              <a:t>Cancelled</a:t>
            </a:r>
            <a:endParaRPr lang="en-US" b="1" dirty="0">
              <a:solidFill>
                <a:srgbClr val="367FA9"/>
              </a:solidFill>
              <a:latin typeface="Cambria" panose="02040503050406030204" pitchFamily="18" charset="0"/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3467100" y="1848999"/>
            <a:ext cx="7365803" cy="233918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367FA9"/>
                </a:solidFill>
                <a:latin typeface="Cambria" panose="02040503050406030204" pitchFamily="18" charset="0"/>
              </a:rPr>
              <a:t>Rejected</a:t>
            </a:r>
            <a:endParaRPr lang="en-US" b="1" dirty="0">
              <a:solidFill>
                <a:srgbClr val="367FA9"/>
              </a:solidFill>
              <a:latin typeface="Cambria" panose="02040503050406030204" pitchFamily="18" charset="0"/>
            </a:endParaRPr>
          </a:p>
        </p:txBody>
      </p:sp>
      <p:sp>
        <p:nvSpPr>
          <p:cNvPr id="57" name="Rounded Rectangle 56"/>
          <p:cNvSpPr/>
          <p:nvPr/>
        </p:nvSpPr>
        <p:spPr>
          <a:xfrm>
            <a:off x="7663570" y="3434260"/>
            <a:ext cx="1398185" cy="257175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367FA9"/>
                </a:solidFill>
                <a:latin typeface="Cambria" panose="02040503050406030204" pitchFamily="18" charset="0"/>
              </a:rPr>
              <a:t>Processing</a:t>
            </a:r>
            <a:endParaRPr lang="en-US" b="1" dirty="0">
              <a:solidFill>
                <a:srgbClr val="367FA9"/>
              </a:solidFill>
              <a:latin typeface="Cambria" panose="02040503050406030204" pitchFamily="18" charset="0"/>
            </a:endParaRPr>
          </a:p>
        </p:txBody>
      </p:sp>
      <p:sp>
        <p:nvSpPr>
          <p:cNvPr id="59" name="Rounded Rectangle 58"/>
          <p:cNvSpPr/>
          <p:nvPr/>
        </p:nvSpPr>
        <p:spPr>
          <a:xfrm>
            <a:off x="9816889" y="3431279"/>
            <a:ext cx="1016014" cy="257175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367FA9"/>
                </a:solidFill>
                <a:latin typeface="Cambria" panose="02040503050406030204" pitchFamily="18" charset="0"/>
              </a:rPr>
              <a:t>Done</a:t>
            </a:r>
            <a:endParaRPr lang="en-US" b="1" dirty="0">
              <a:solidFill>
                <a:srgbClr val="367FA9"/>
              </a:solidFill>
              <a:latin typeface="Cambria" panose="02040503050406030204" pitchFamily="18" charset="0"/>
            </a:endParaRPr>
          </a:p>
        </p:txBody>
      </p:sp>
      <p:sp>
        <p:nvSpPr>
          <p:cNvPr id="18" name="Right Arrow 17"/>
          <p:cNvSpPr/>
          <p:nvPr/>
        </p:nvSpPr>
        <p:spPr>
          <a:xfrm>
            <a:off x="1600200" y="3457575"/>
            <a:ext cx="1676400" cy="2045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" panose="02040503050406030204" pitchFamily="18" charset="0"/>
            </a:endParaRPr>
          </a:p>
        </p:txBody>
      </p:sp>
      <p:sp>
        <p:nvSpPr>
          <p:cNvPr id="61" name="Subtitle 1"/>
          <p:cNvSpPr>
            <a:spLocks noGrp="1"/>
          </p:cNvSpPr>
          <p:nvPr>
            <p:ph type="subTitle" idx="1"/>
          </p:nvPr>
        </p:nvSpPr>
        <p:spPr>
          <a:xfrm rot="5400000">
            <a:off x="5558071" y="4214162"/>
            <a:ext cx="1528435" cy="333606"/>
          </a:xfrm>
        </p:spPr>
        <p:txBody>
          <a:bodyPr>
            <a:normAutofit/>
          </a:bodyPr>
          <a:lstStyle/>
          <a:p>
            <a:r>
              <a:rPr lang="en-US" sz="1600" dirty="0" smtClean="0">
                <a:latin typeface="Cambria" panose="02040503050406030204" pitchFamily="18" charset="0"/>
              </a:rPr>
              <a:t>Cancel</a:t>
            </a:r>
            <a:endParaRPr lang="en-US" sz="1600" dirty="0">
              <a:latin typeface="Cambria" panose="02040503050406030204" pitchFamily="18" charset="0"/>
            </a:endParaRPr>
          </a:p>
        </p:txBody>
      </p:sp>
      <p:sp>
        <p:nvSpPr>
          <p:cNvPr id="2" name="Right Arrow 1"/>
          <p:cNvSpPr/>
          <p:nvPr/>
        </p:nvSpPr>
        <p:spPr>
          <a:xfrm>
            <a:off x="4630784" y="3457575"/>
            <a:ext cx="916603" cy="166081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>
            <a:off x="6720099" y="3458696"/>
            <a:ext cx="916603" cy="166081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>
            <a:off x="9061756" y="3461133"/>
            <a:ext cx="732074" cy="162523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/>
          <p:cNvSpPr/>
          <p:nvPr/>
        </p:nvSpPr>
        <p:spPr>
          <a:xfrm rot="16200000">
            <a:off x="5519307" y="2640964"/>
            <a:ext cx="1156781" cy="169476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/>
          <p:cNvSpPr/>
          <p:nvPr/>
        </p:nvSpPr>
        <p:spPr>
          <a:xfrm rot="16200000">
            <a:off x="3409295" y="2640963"/>
            <a:ext cx="1156781" cy="169476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/>
          <p:cNvSpPr/>
          <p:nvPr/>
        </p:nvSpPr>
        <p:spPr>
          <a:xfrm rot="16200000">
            <a:off x="7784272" y="2657040"/>
            <a:ext cx="1156781" cy="169476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Arrow 23"/>
          <p:cNvSpPr/>
          <p:nvPr/>
        </p:nvSpPr>
        <p:spPr>
          <a:xfrm rot="5400000">
            <a:off x="3409293" y="4246502"/>
            <a:ext cx="1156781" cy="169476"/>
          </a:xfrm>
          <a:prstGeom prst="rightArrow">
            <a:avLst/>
          </a:prstGeom>
          <a:solidFill>
            <a:srgbClr val="5B9BD5"/>
          </a:solidFill>
          <a:ln>
            <a:solidFill>
              <a:srgbClr val="367F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5B9BD5"/>
              </a:solidFill>
            </a:endParaRPr>
          </a:p>
        </p:txBody>
      </p:sp>
      <p:sp>
        <p:nvSpPr>
          <p:cNvPr id="25" name="Right Arrow 24"/>
          <p:cNvSpPr/>
          <p:nvPr/>
        </p:nvSpPr>
        <p:spPr>
          <a:xfrm rot="5400000">
            <a:off x="5525850" y="4246502"/>
            <a:ext cx="1156781" cy="169476"/>
          </a:xfrm>
          <a:prstGeom prst="rightArrow">
            <a:avLst/>
          </a:prstGeom>
          <a:solidFill>
            <a:srgbClr val="5B9BD5"/>
          </a:solidFill>
          <a:ln>
            <a:solidFill>
              <a:srgbClr val="367F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5B9BD5"/>
              </a:solidFill>
            </a:endParaRPr>
          </a:p>
        </p:txBody>
      </p:sp>
      <p:sp>
        <p:nvSpPr>
          <p:cNvPr id="26" name="Right Arrow 25"/>
          <p:cNvSpPr/>
          <p:nvPr/>
        </p:nvSpPr>
        <p:spPr>
          <a:xfrm rot="5400000">
            <a:off x="7813506" y="4265559"/>
            <a:ext cx="1156781" cy="169476"/>
          </a:xfrm>
          <a:prstGeom prst="rightArrow">
            <a:avLst/>
          </a:prstGeom>
          <a:solidFill>
            <a:srgbClr val="5B9BD5"/>
          </a:solidFill>
          <a:ln>
            <a:solidFill>
              <a:srgbClr val="367F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5B9BD5"/>
              </a:solidFill>
            </a:endParaRPr>
          </a:p>
        </p:txBody>
      </p:sp>
      <p:sp>
        <p:nvSpPr>
          <p:cNvPr id="27" name="Subtitle 1"/>
          <p:cNvSpPr txBox="1">
            <a:spLocks/>
          </p:cNvSpPr>
          <p:nvPr/>
        </p:nvSpPr>
        <p:spPr>
          <a:xfrm>
            <a:off x="4321305" y="3207009"/>
            <a:ext cx="1528435" cy="333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latin typeface="Cambria" panose="02040503050406030204" pitchFamily="18" charset="0"/>
              </a:rPr>
              <a:t>Accept</a:t>
            </a:r>
            <a:endParaRPr lang="en-US" sz="1600" dirty="0">
              <a:latin typeface="Cambria" panose="02040503050406030204" pitchFamily="18" charset="0"/>
            </a:endParaRPr>
          </a:p>
        </p:txBody>
      </p:sp>
      <p:sp>
        <p:nvSpPr>
          <p:cNvPr id="28" name="Subtitle 1"/>
          <p:cNvSpPr txBox="1">
            <a:spLocks/>
          </p:cNvSpPr>
          <p:nvPr/>
        </p:nvSpPr>
        <p:spPr>
          <a:xfrm>
            <a:off x="6345655" y="3164604"/>
            <a:ext cx="1528435" cy="333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latin typeface="Cambria" panose="02040503050406030204" pitchFamily="18" charset="0"/>
              </a:rPr>
              <a:t>Process</a:t>
            </a:r>
            <a:endParaRPr lang="en-US" sz="1600" dirty="0">
              <a:latin typeface="Cambria" panose="02040503050406030204" pitchFamily="18" charset="0"/>
            </a:endParaRPr>
          </a:p>
        </p:txBody>
      </p:sp>
      <p:sp>
        <p:nvSpPr>
          <p:cNvPr id="29" name="Subtitle 1"/>
          <p:cNvSpPr txBox="1">
            <a:spLocks/>
          </p:cNvSpPr>
          <p:nvPr/>
        </p:nvSpPr>
        <p:spPr>
          <a:xfrm>
            <a:off x="8657922" y="3137289"/>
            <a:ext cx="1528435" cy="333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latin typeface="Cambria" panose="02040503050406030204" pitchFamily="18" charset="0"/>
              </a:rPr>
              <a:t>Complete</a:t>
            </a:r>
            <a:endParaRPr lang="en-US" sz="1600" dirty="0">
              <a:latin typeface="Cambria" panose="02040503050406030204" pitchFamily="18" charset="0"/>
            </a:endParaRPr>
          </a:p>
        </p:txBody>
      </p:sp>
      <p:sp>
        <p:nvSpPr>
          <p:cNvPr id="30" name="Subtitle 1"/>
          <p:cNvSpPr txBox="1">
            <a:spLocks/>
          </p:cNvSpPr>
          <p:nvPr/>
        </p:nvSpPr>
        <p:spPr>
          <a:xfrm>
            <a:off x="1662446" y="3243482"/>
            <a:ext cx="1528435" cy="333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latin typeface="Cambria" panose="02040503050406030204" pitchFamily="18" charset="0"/>
              </a:rPr>
              <a:t>Send Request</a:t>
            </a:r>
            <a:endParaRPr lang="en-US" sz="1600" dirty="0">
              <a:latin typeface="Cambria" panose="02040503050406030204" pitchFamily="18" charset="0"/>
            </a:endParaRPr>
          </a:p>
        </p:txBody>
      </p:sp>
      <p:sp>
        <p:nvSpPr>
          <p:cNvPr id="31" name="Subtitle 1"/>
          <p:cNvSpPr txBox="1">
            <a:spLocks/>
          </p:cNvSpPr>
          <p:nvPr/>
        </p:nvSpPr>
        <p:spPr>
          <a:xfrm rot="5400000">
            <a:off x="7847051" y="4148269"/>
            <a:ext cx="1528435" cy="333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smtClean="0">
                <a:latin typeface="Cambria" panose="02040503050406030204" pitchFamily="18" charset="0"/>
              </a:rPr>
              <a:t>Cancel</a:t>
            </a:r>
            <a:endParaRPr lang="en-US" sz="1600" dirty="0">
              <a:latin typeface="Cambria" panose="02040503050406030204" pitchFamily="18" charset="0"/>
            </a:endParaRPr>
          </a:p>
        </p:txBody>
      </p:sp>
      <p:sp>
        <p:nvSpPr>
          <p:cNvPr id="32" name="Subtitle 1"/>
          <p:cNvSpPr txBox="1">
            <a:spLocks/>
          </p:cNvSpPr>
          <p:nvPr/>
        </p:nvSpPr>
        <p:spPr>
          <a:xfrm rot="5400000">
            <a:off x="3433151" y="4149264"/>
            <a:ext cx="1528435" cy="333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latin typeface="Cambria" panose="02040503050406030204" pitchFamily="18" charset="0"/>
              </a:rPr>
              <a:t>Cancel</a:t>
            </a:r>
            <a:endParaRPr lang="en-US" sz="1600" dirty="0">
              <a:latin typeface="Cambria" panose="02040503050406030204" pitchFamily="18" charset="0"/>
            </a:endParaRPr>
          </a:p>
        </p:txBody>
      </p:sp>
      <p:sp>
        <p:nvSpPr>
          <p:cNvPr id="33" name="Subtitle 1"/>
          <p:cNvSpPr txBox="1">
            <a:spLocks/>
          </p:cNvSpPr>
          <p:nvPr/>
        </p:nvSpPr>
        <p:spPr>
          <a:xfrm rot="5400000">
            <a:off x="3417654" y="2564037"/>
            <a:ext cx="1528435" cy="333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latin typeface="Cambria" panose="02040503050406030204" pitchFamily="18" charset="0"/>
              </a:rPr>
              <a:t>Reject</a:t>
            </a:r>
            <a:endParaRPr lang="en-US" sz="1600" dirty="0">
              <a:latin typeface="Cambria" panose="02040503050406030204" pitchFamily="18" charset="0"/>
            </a:endParaRPr>
          </a:p>
        </p:txBody>
      </p:sp>
      <p:sp>
        <p:nvSpPr>
          <p:cNvPr id="34" name="Subtitle 1"/>
          <p:cNvSpPr txBox="1">
            <a:spLocks/>
          </p:cNvSpPr>
          <p:nvPr/>
        </p:nvSpPr>
        <p:spPr>
          <a:xfrm rot="5400000">
            <a:off x="5578612" y="2535581"/>
            <a:ext cx="1528435" cy="333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latin typeface="Cambria" panose="02040503050406030204" pitchFamily="18" charset="0"/>
              </a:rPr>
              <a:t>Reject</a:t>
            </a:r>
            <a:endParaRPr lang="en-US" sz="1600" dirty="0">
              <a:latin typeface="Cambria" panose="02040503050406030204" pitchFamily="18" charset="0"/>
            </a:endParaRPr>
          </a:p>
        </p:txBody>
      </p:sp>
      <p:sp>
        <p:nvSpPr>
          <p:cNvPr id="35" name="Subtitle 1"/>
          <p:cNvSpPr txBox="1">
            <a:spLocks/>
          </p:cNvSpPr>
          <p:nvPr/>
        </p:nvSpPr>
        <p:spPr>
          <a:xfrm rot="5400000">
            <a:off x="7869958" y="2638581"/>
            <a:ext cx="1528435" cy="333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latin typeface="Cambria" panose="02040503050406030204" pitchFamily="18" charset="0"/>
              </a:rPr>
              <a:t>Reject</a:t>
            </a:r>
            <a:endParaRPr lang="en-US" sz="1600" dirty="0">
              <a:latin typeface="Cambria" panose="02040503050406030204" pitchFamily="18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11526592" y="3320169"/>
            <a:ext cx="368285" cy="36828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1585812" y="3373812"/>
            <a:ext cx="249844" cy="24984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Elbow Connector 7"/>
          <p:cNvCxnSpPr>
            <a:stCxn id="55" idx="3"/>
            <a:endCxn id="3" idx="0"/>
          </p:cNvCxnSpPr>
          <p:nvPr/>
        </p:nvCxnSpPr>
        <p:spPr>
          <a:xfrm>
            <a:off x="10832903" y="1965958"/>
            <a:ext cx="877832" cy="1354211"/>
          </a:xfrm>
          <a:prstGeom prst="bentConnector2">
            <a:avLst/>
          </a:prstGeom>
          <a:ln w="41275" cmpd="sng">
            <a:solidFill>
              <a:schemeClr val="tx1"/>
            </a:solidFill>
            <a:headEnd type="none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endCxn id="3" idx="4"/>
          </p:cNvCxnSpPr>
          <p:nvPr/>
        </p:nvCxnSpPr>
        <p:spPr>
          <a:xfrm rot="5400000" flipH="1" flipV="1">
            <a:off x="10571544" y="3949813"/>
            <a:ext cx="1400549" cy="877833"/>
          </a:xfrm>
          <a:prstGeom prst="bentConnector3">
            <a:avLst>
              <a:gd name="adj1" fmla="val -780"/>
            </a:avLst>
          </a:prstGeom>
          <a:ln w="41275" cmpd="sng">
            <a:solidFill>
              <a:schemeClr val="tx1"/>
            </a:solidFill>
            <a:headEnd type="none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endCxn id="6" idx="2"/>
          </p:cNvCxnSpPr>
          <p:nvPr/>
        </p:nvCxnSpPr>
        <p:spPr>
          <a:xfrm flipV="1">
            <a:off x="10838713" y="3498734"/>
            <a:ext cx="747099" cy="24499"/>
          </a:xfrm>
          <a:prstGeom prst="bentConnector3">
            <a:avLst>
              <a:gd name="adj1" fmla="val 94198"/>
            </a:avLst>
          </a:prstGeom>
          <a:ln w="41275" cmpd="sng">
            <a:solidFill>
              <a:schemeClr val="tx1"/>
            </a:solidFill>
            <a:headEnd type="none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Pentagon 38"/>
          <p:cNvSpPr/>
          <p:nvPr/>
        </p:nvSpPr>
        <p:spPr>
          <a:xfrm>
            <a:off x="0" y="1103086"/>
            <a:ext cx="2438400" cy="745913"/>
          </a:xfrm>
          <a:prstGeom prst="homePlate">
            <a:avLst/>
          </a:prstGeom>
          <a:scene3d>
            <a:camera prst="orthographicFront"/>
            <a:lightRig rig="threePt" dir="t"/>
          </a:scene3d>
          <a:sp3d prstMaterial="matte">
            <a:bevelT w="114300" prst="artDeco"/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Request Status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4029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785611"/>
          </a:xfrm>
          <a:prstGeom prst="rect">
            <a:avLst/>
          </a:prstGeom>
          <a:solidFill>
            <a:srgbClr val="3C8D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SOLUTION</a:t>
            </a:r>
            <a:endParaRPr lang="en-US" sz="36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8333" y="2922496"/>
            <a:ext cx="933450" cy="933450"/>
          </a:xfrm>
          <a:prstGeom prst="rect">
            <a:avLst/>
          </a:prstGeom>
        </p:spPr>
      </p:pic>
      <p:sp>
        <p:nvSpPr>
          <p:cNvPr id="11" name="Rounded Rectangle 10"/>
          <p:cNvSpPr/>
          <p:nvPr/>
        </p:nvSpPr>
        <p:spPr>
          <a:xfrm>
            <a:off x="228600" y="3990408"/>
            <a:ext cx="4653010" cy="2667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41217" y="4638676"/>
            <a:ext cx="1628173" cy="7946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Cambria" panose="02040503050406030204" pitchFamily="18" charset="0"/>
              </a:rPr>
              <a:t>Request </a:t>
            </a:r>
            <a:r>
              <a:rPr lang="en-US" sz="1200" dirty="0" smtClean="0">
                <a:latin typeface="Cambria" panose="02040503050406030204" pitchFamily="18" charset="0"/>
              </a:rPr>
              <a:t>“Assign IP Address</a:t>
            </a:r>
            <a:r>
              <a:rPr lang="en-US" sz="1200" dirty="0" smtClean="0">
                <a:latin typeface="Cambria" panose="02040503050406030204" pitchFamily="18" charset="0"/>
              </a:rPr>
              <a:t>”</a:t>
            </a:r>
            <a:endParaRPr lang="en-US" sz="1200" dirty="0">
              <a:latin typeface="Cambria" panose="02040503050406030204" pitchFamily="18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541216" y="5594577"/>
            <a:ext cx="1628173" cy="93333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Cambria" panose="02040503050406030204" pitchFamily="18" charset="0"/>
              </a:rPr>
              <a:t>Request </a:t>
            </a:r>
            <a:r>
              <a:rPr lang="en-US" sz="1200" dirty="0" smtClean="0">
                <a:latin typeface="Cambria" panose="02040503050406030204" pitchFamily="18" charset="0"/>
              </a:rPr>
              <a:t>“Change IP Address”</a:t>
            </a:r>
            <a:endParaRPr lang="en-US" sz="1200" dirty="0">
              <a:latin typeface="Cambria" panose="02040503050406030204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27230" y="4003576"/>
            <a:ext cx="3516085" cy="47388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mbria" panose="02040503050406030204" pitchFamily="18" charset="0"/>
              </a:rPr>
              <a:t>Online </a:t>
            </a:r>
            <a:r>
              <a:rPr lang="en-US" dirty="0" smtClean="0">
                <a:latin typeface="Cambria" panose="02040503050406030204" pitchFamily="18" charset="0"/>
              </a:rPr>
              <a:t>request</a:t>
            </a:r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5488774" y="3431280"/>
            <a:ext cx="1118548" cy="257175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367FA9"/>
                </a:solidFill>
                <a:latin typeface="Cambria" panose="02040503050406030204" pitchFamily="18" charset="0"/>
              </a:rPr>
              <a:t>Pending</a:t>
            </a:r>
            <a:endParaRPr lang="en-US" b="1" dirty="0">
              <a:solidFill>
                <a:srgbClr val="367FA9"/>
              </a:solidFill>
              <a:latin typeface="Cambria" panose="02040503050406030204" pitchFamily="18" charset="0"/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5488774" y="5005962"/>
            <a:ext cx="5344128" cy="248264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367FA9"/>
                </a:solidFill>
                <a:latin typeface="Cambria" panose="02040503050406030204" pitchFamily="18" charset="0"/>
              </a:rPr>
              <a:t>Cancelled</a:t>
            </a:r>
            <a:endParaRPr lang="en-US" b="1" dirty="0">
              <a:solidFill>
                <a:srgbClr val="367FA9"/>
              </a:solidFill>
              <a:latin typeface="Cambria" panose="02040503050406030204" pitchFamily="18" charset="0"/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5488774" y="1848999"/>
            <a:ext cx="5344129" cy="298310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367FA9"/>
                </a:solidFill>
                <a:latin typeface="Cambria" panose="02040503050406030204" pitchFamily="18" charset="0"/>
              </a:rPr>
              <a:t>Rejected</a:t>
            </a:r>
            <a:endParaRPr lang="en-US" b="1" dirty="0">
              <a:solidFill>
                <a:srgbClr val="367FA9"/>
              </a:solidFill>
              <a:latin typeface="Cambria" panose="02040503050406030204" pitchFamily="18" charset="0"/>
            </a:endParaRPr>
          </a:p>
        </p:txBody>
      </p:sp>
      <p:sp>
        <p:nvSpPr>
          <p:cNvPr id="57" name="Rounded Rectangle 56"/>
          <p:cNvSpPr/>
          <p:nvPr/>
        </p:nvSpPr>
        <p:spPr>
          <a:xfrm>
            <a:off x="7663570" y="3434260"/>
            <a:ext cx="1398185" cy="257175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367FA9"/>
                </a:solidFill>
                <a:latin typeface="Cambria" panose="02040503050406030204" pitchFamily="18" charset="0"/>
              </a:rPr>
              <a:t>Processing</a:t>
            </a:r>
            <a:endParaRPr lang="en-US" b="1" dirty="0">
              <a:solidFill>
                <a:srgbClr val="367FA9"/>
              </a:solidFill>
              <a:latin typeface="Cambria" panose="02040503050406030204" pitchFamily="18" charset="0"/>
            </a:endParaRPr>
          </a:p>
        </p:txBody>
      </p:sp>
      <p:sp>
        <p:nvSpPr>
          <p:cNvPr id="59" name="Rounded Rectangle 58"/>
          <p:cNvSpPr/>
          <p:nvPr/>
        </p:nvSpPr>
        <p:spPr>
          <a:xfrm>
            <a:off x="9816889" y="3431279"/>
            <a:ext cx="1016014" cy="257175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367FA9"/>
                </a:solidFill>
                <a:latin typeface="Cambria" panose="02040503050406030204" pitchFamily="18" charset="0"/>
              </a:rPr>
              <a:t>Done</a:t>
            </a:r>
            <a:endParaRPr lang="en-US" b="1" dirty="0">
              <a:solidFill>
                <a:srgbClr val="367FA9"/>
              </a:solidFill>
              <a:latin typeface="Cambria" panose="02040503050406030204" pitchFamily="18" charset="0"/>
            </a:endParaRPr>
          </a:p>
        </p:txBody>
      </p:sp>
      <p:sp>
        <p:nvSpPr>
          <p:cNvPr id="18" name="Right Arrow 17"/>
          <p:cNvSpPr/>
          <p:nvPr/>
        </p:nvSpPr>
        <p:spPr>
          <a:xfrm>
            <a:off x="3023937" y="3457576"/>
            <a:ext cx="2414509" cy="2074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" panose="02040503050406030204" pitchFamily="18" charset="0"/>
            </a:endParaRPr>
          </a:p>
        </p:txBody>
      </p:sp>
      <p:sp>
        <p:nvSpPr>
          <p:cNvPr id="2" name="Right Arrow 1"/>
          <p:cNvSpPr/>
          <p:nvPr/>
        </p:nvSpPr>
        <p:spPr>
          <a:xfrm>
            <a:off x="6648266" y="3457575"/>
            <a:ext cx="916603" cy="166081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>
            <a:off x="9061756" y="3461133"/>
            <a:ext cx="732074" cy="162523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/>
          <p:cNvSpPr/>
          <p:nvPr/>
        </p:nvSpPr>
        <p:spPr>
          <a:xfrm rot="16200000">
            <a:off x="5426777" y="2640963"/>
            <a:ext cx="1156781" cy="169476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/>
          <p:cNvSpPr/>
          <p:nvPr/>
        </p:nvSpPr>
        <p:spPr>
          <a:xfrm rot="16200000">
            <a:off x="7784272" y="2657040"/>
            <a:ext cx="1156781" cy="169476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Arrow 23"/>
          <p:cNvSpPr/>
          <p:nvPr/>
        </p:nvSpPr>
        <p:spPr>
          <a:xfrm rot="5400000">
            <a:off x="5426775" y="4246502"/>
            <a:ext cx="1156781" cy="169476"/>
          </a:xfrm>
          <a:prstGeom prst="rightArrow">
            <a:avLst/>
          </a:prstGeom>
          <a:solidFill>
            <a:srgbClr val="5B9BD5"/>
          </a:solidFill>
          <a:ln>
            <a:solidFill>
              <a:srgbClr val="367F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5B9BD5"/>
              </a:solidFill>
            </a:endParaRPr>
          </a:p>
        </p:txBody>
      </p:sp>
      <p:sp>
        <p:nvSpPr>
          <p:cNvPr id="26" name="Right Arrow 25"/>
          <p:cNvSpPr/>
          <p:nvPr/>
        </p:nvSpPr>
        <p:spPr>
          <a:xfrm rot="5400000">
            <a:off x="7813506" y="4265559"/>
            <a:ext cx="1156781" cy="169476"/>
          </a:xfrm>
          <a:prstGeom prst="rightArrow">
            <a:avLst/>
          </a:prstGeom>
          <a:solidFill>
            <a:srgbClr val="5B9BD5"/>
          </a:solidFill>
          <a:ln>
            <a:solidFill>
              <a:srgbClr val="367F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5B9BD5"/>
              </a:solidFill>
            </a:endParaRPr>
          </a:p>
        </p:txBody>
      </p:sp>
      <p:sp>
        <p:nvSpPr>
          <p:cNvPr id="27" name="Subtitle 1"/>
          <p:cNvSpPr txBox="1">
            <a:spLocks/>
          </p:cNvSpPr>
          <p:nvPr/>
        </p:nvSpPr>
        <p:spPr>
          <a:xfrm>
            <a:off x="6338787" y="3207009"/>
            <a:ext cx="1528435" cy="333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latin typeface="Cambria" panose="02040503050406030204" pitchFamily="18" charset="0"/>
              </a:rPr>
              <a:t>Accept</a:t>
            </a:r>
            <a:endParaRPr lang="en-US" sz="1600" dirty="0">
              <a:latin typeface="Cambria" panose="02040503050406030204" pitchFamily="18" charset="0"/>
            </a:endParaRPr>
          </a:p>
        </p:txBody>
      </p:sp>
      <p:sp>
        <p:nvSpPr>
          <p:cNvPr id="29" name="Subtitle 1"/>
          <p:cNvSpPr txBox="1">
            <a:spLocks/>
          </p:cNvSpPr>
          <p:nvPr/>
        </p:nvSpPr>
        <p:spPr>
          <a:xfrm>
            <a:off x="8657922" y="3137289"/>
            <a:ext cx="1528435" cy="333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latin typeface="Cambria" panose="02040503050406030204" pitchFamily="18" charset="0"/>
              </a:rPr>
              <a:t>Complete</a:t>
            </a:r>
            <a:endParaRPr lang="en-US" sz="1600" dirty="0">
              <a:latin typeface="Cambria" panose="02040503050406030204" pitchFamily="18" charset="0"/>
            </a:endParaRPr>
          </a:p>
        </p:txBody>
      </p:sp>
      <p:sp>
        <p:nvSpPr>
          <p:cNvPr id="30" name="Subtitle 1"/>
          <p:cNvSpPr txBox="1">
            <a:spLocks/>
          </p:cNvSpPr>
          <p:nvPr/>
        </p:nvSpPr>
        <p:spPr>
          <a:xfrm>
            <a:off x="3384321" y="3117386"/>
            <a:ext cx="1528435" cy="333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latin typeface="Cambria" panose="02040503050406030204" pitchFamily="18" charset="0"/>
              </a:rPr>
              <a:t>Send Request</a:t>
            </a:r>
            <a:endParaRPr lang="en-US" sz="1600" dirty="0">
              <a:latin typeface="Cambria" panose="02040503050406030204" pitchFamily="18" charset="0"/>
            </a:endParaRPr>
          </a:p>
        </p:txBody>
      </p:sp>
      <p:sp>
        <p:nvSpPr>
          <p:cNvPr id="31" name="Subtitle 1"/>
          <p:cNvSpPr txBox="1">
            <a:spLocks/>
          </p:cNvSpPr>
          <p:nvPr/>
        </p:nvSpPr>
        <p:spPr>
          <a:xfrm rot="5400000">
            <a:off x="7847051" y="4148269"/>
            <a:ext cx="1528435" cy="333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smtClean="0">
                <a:latin typeface="Cambria" panose="02040503050406030204" pitchFamily="18" charset="0"/>
              </a:rPr>
              <a:t>Cancel</a:t>
            </a:r>
            <a:endParaRPr lang="en-US" sz="1600" dirty="0">
              <a:latin typeface="Cambria" panose="02040503050406030204" pitchFamily="18" charset="0"/>
            </a:endParaRPr>
          </a:p>
        </p:txBody>
      </p:sp>
      <p:sp>
        <p:nvSpPr>
          <p:cNvPr id="32" name="Subtitle 1"/>
          <p:cNvSpPr txBox="1">
            <a:spLocks/>
          </p:cNvSpPr>
          <p:nvPr/>
        </p:nvSpPr>
        <p:spPr>
          <a:xfrm rot="5400000">
            <a:off x="5450633" y="4149264"/>
            <a:ext cx="1528435" cy="333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latin typeface="Cambria" panose="02040503050406030204" pitchFamily="18" charset="0"/>
              </a:rPr>
              <a:t>Cancel</a:t>
            </a:r>
            <a:endParaRPr lang="en-US" sz="1600" dirty="0">
              <a:latin typeface="Cambria" panose="02040503050406030204" pitchFamily="18" charset="0"/>
            </a:endParaRPr>
          </a:p>
        </p:txBody>
      </p:sp>
      <p:sp>
        <p:nvSpPr>
          <p:cNvPr id="33" name="Subtitle 1"/>
          <p:cNvSpPr txBox="1">
            <a:spLocks/>
          </p:cNvSpPr>
          <p:nvPr/>
        </p:nvSpPr>
        <p:spPr>
          <a:xfrm rot="5400000">
            <a:off x="5435136" y="2564037"/>
            <a:ext cx="1528435" cy="333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latin typeface="Cambria" panose="02040503050406030204" pitchFamily="18" charset="0"/>
              </a:rPr>
              <a:t>Reject</a:t>
            </a:r>
            <a:endParaRPr lang="en-US" sz="1600" dirty="0">
              <a:latin typeface="Cambria" panose="02040503050406030204" pitchFamily="18" charset="0"/>
            </a:endParaRPr>
          </a:p>
        </p:txBody>
      </p:sp>
      <p:sp>
        <p:nvSpPr>
          <p:cNvPr id="35" name="Subtitle 1"/>
          <p:cNvSpPr txBox="1">
            <a:spLocks/>
          </p:cNvSpPr>
          <p:nvPr/>
        </p:nvSpPr>
        <p:spPr>
          <a:xfrm rot="5400000">
            <a:off x="7869958" y="2638581"/>
            <a:ext cx="1528435" cy="333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latin typeface="Cambria" panose="02040503050406030204" pitchFamily="18" charset="0"/>
              </a:rPr>
              <a:t>Reject</a:t>
            </a:r>
            <a:endParaRPr lang="en-US" sz="1600" dirty="0">
              <a:latin typeface="Cambria" panose="02040503050406030204" pitchFamily="18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11526592" y="3320169"/>
            <a:ext cx="368285" cy="36828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1585812" y="3373812"/>
            <a:ext cx="249844" cy="24984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Elbow Connector 7"/>
          <p:cNvCxnSpPr>
            <a:stCxn id="55" idx="3"/>
            <a:endCxn id="3" idx="0"/>
          </p:cNvCxnSpPr>
          <p:nvPr/>
        </p:nvCxnSpPr>
        <p:spPr>
          <a:xfrm>
            <a:off x="10832903" y="1965958"/>
            <a:ext cx="877832" cy="1354211"/>
          </a:xfrm>
          <a:prstGeom prst="bentConnector2">
            <a:avLst/>
          </a:prstGeom>
          <a:ln w="41275" cmpd="sng">
            <a:solidFill>
              <a:schemeClr val="tx1"/>
            </a:solidFill>
            <a:headEnd type="none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endCxn id="3" idx="4"/>
          </p:cNvCxnSpPr>
          <p:nvPr/>
        </p:nvCxnSpPr>
        <p:spPr>
          <a:xfrm rot="5400000" flipH="1" flipV="1">
            <a:off x="10571544" y="3949813"/>
            <a:ext cx="1400549" cy="877833"/>
          </a:xfrm>
          <a:prstGeom prst="bentConnector3">
            <a:avLst>
              <a:gd name="adj1" fmla="val -780"/>
            </a:avLst>
          </a:prstGeom>
          <a:ln w="41275" cmpd="sng">
            <a:solidFill>
              <a:schemeClr val="tx1"/>
            </a:solidFill>
            <a:headEnd type="none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endCxn id="6" idx="2"/>
          </p:cNvCxnSpPr>
          <p:nvPr/>
        </p:nvCxnSpPr>
        <p:spPr>
          <a:xfrm flipV="1">
            <a:off x="10838713" y="3498734"/>
            <a:ext cx="747099" cy="24499"/>
          </a:xfrm>
          <a:prstGeom prst="bentConnector3">
            <a:avLst>
              <a:gd name="adj1" fmla="val 94198"/>
            </a:avLst>
          </a:prstGeom>
          <a:ln w="41275" cmpd="sng">
            <a:solidFill>
              <a:schemeClr val="tx1"/>
            </a:solidFill>
            <a:headEnd type="none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Pentagon 38"/>
          <p:cNvSpPr/>
          <p:nvPr/>
        </p:nvSpPr>
        <p:spPr>
          <a:xfrm>
            <a:off x="0" y="1103086"/>
            <a:ext cx="2438400" cy="745913"/>
          </a:xfrm>
          <a:prstGeom prst="homePlate">
            <a:avLst/>
          </a:prstGeom>
          <a:scene3d>
            <a:camera prst="orthographicFront"/>
            <a:lightRig rig="threePt" dir="t"/>
          </a:scene3d>
          <a:sp3d prstMaterial="matte">
            <a:bevelT w="114300" prst="artDeco"/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Request Status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2602279" y="4653739"/>
            <a:ext cx="1628173" cy="54989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Cambria" panose="02040503050406030204" pitchFamily="18" charset="0"/>
              </a:rPr>
              <a:t>Request </a:t>
            </a:r>
            <a:r>
              <a:rPr lang="en-US" sz="1200" dirty="0" smtClean="0">
                <a:latin typeface="Cambria" panose="02040503050406030204" pitchFamily="18" charset="0"/>
              </a:rPr>
              <a:t>“</a:t>
            </a:r>
            <a:r>
              <a:rPr lang="en-US" sz="1200" dirty="0" smtClean="0">
                <a:latin typeface="Cambria" panose="02040503050406030204" pitchFamily="18" charset="0"/>
              </a:rPr>
              <a:t>Return IP Address</a:t>
            </a:r>
            <a:r>
              <a:rPr lang="en-US" sz="1200" dirty="0" smtClean="0">
                <a:latin typeface="Cambria" panose="02040503050406030204" pitchFamily="18" charset="0"/>
              </a:rPr>
              <a:t>”</a:t>
            </a:r>
            <a:endParaRPr lang="en-US" sz="1200" dirty="0">
              <a:latin typeface="Cambria" panose="02040503050406030204" pitchFamily="18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2602279" y="5333437"/>
            <a:ext cx="1628173" cy="46531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Cambria" panose="02040503050406030204" pitchFamily="18" charset="0"/>
              </a:rPr>
              <a:t>Request </a:t>
            </a:r>
            <a:r>
              <a:rPr lang="en-US" sz="1200" dirty="0" smtClean="0">
                <a:latin typeface="Cambria" panose="02040503050406030204" pitchFamily="18" charset="0"/>
              </a:rPr>
              <a:t>“Rent Rack</a:t>
            </a:r>
            <a:r>
              <a:rPr lang="en-US" sz="1200" dirty="0" smtClean="0">
                <a:latin typeface="Cambria" panose="02040503050406030204" pitchFamily="18" charset="0"/>
              </a:rPr>
              <a:t>”</a:t>
            </a:r>
            <a:endParaRPr lang="en-US" sz="1200" dirty="0">
              <a:latin typeface="Cambria" panose="02040503050406030204" pitchFamily="18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2602279" y="5928553"/>
            <a:ext cx="1628173" cy="59935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Cambria" panose="02040503050406030204" pitchFamily="18" charset="0"/>
              </a:rPr>
              <a:t>Request </a:t>
            </a:r>
            <a:r>
              <a:rPr lang="en-US" sz="1200" dirty="0" smtClean="0">
                <a:latin typeface="Cambria" panose="02040503050406030204" pitchFamily="18" charset="0"/>
              </a:rPr>
              <a:t>“Return Rack</a:t>
            </a:r>
            <a:r>
              <a:rPr lang="en-US" sz="1200" dirty="0" smtClean="0">
                <a:latin typeface="Cambria" panose="02040503050406030204" pitchFamily="18" charset="0"/>
              </a:rPr>
              <a:t>”</a:t>
            </a:r>
            <a:endParaRPr lang="en-US" sz="12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4208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785611"/>
          </a:xfrm>
          <a:prstGeom prst="rect">
            <a:avLst/>
          </a:prstGeom>
          <a:solidFill>
            <a:srgbClr val="3C8D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SOLUTION</a:t>
            </a:r>
            <a:endParaRPr lang="en-US" sz="36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14" name="Pentagon 13"/>
          <p:cNvSpPr/>
          <p:nvPr/>
        </p:nvSpPr>
        <p:spPr>
          <a:xfrm>
            <a:off x="0" y="1103086"/>
            <a:ext cx="2438400" cy="745913"/>
          </a:xfrm>
          <a:prstGeom prst="homePlate">
            <a:avLst/>
          </a:prstGeom>
          <a:scene3d>
            <a:camera prst="orthographicFront"/>
            <a:lightRig rig="threePt" dir="t"/>
          </a:scene3d>
          <a:sp3d prstMaterial="matte">
            <a:bevelT w="114300" prst="artDeco"/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Request Flow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914" y="2259673"/>
            <a:ext cx="933450" cy="9334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2305" y="1878136"/>
            <a:ext cx="2203370" cy="1696524"/>
          </a:xfrm>
          <a:prstGeom prst="rect">
            <a:avLst/>
          </a:prstGeom>
        </p:spPr>
      </p:pic>
      <p:cxnSp>
        <p:nvCxnSpPr>
          <p:cNvPr id="20" name="Straight Arrow Connector 19"/>
          <p:cNvCxnSpPr>
            <a:stCxn id="15" idx="3"/>
            <a:endCxn id="3" idx="1"/>
          </p:cNvCxnSpPr>
          <p:nvPr/>
        </p:nvCxnSpPr>
        <p:spPr>
          <a:xfrm>
            <a:off x="1354364" y="2726398"/>
            <a:ext cx="1997941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3567163" y="3296920"/>
            <a:ext cx="738137" cy="398780"/>
          </a:xfrm>
          <a:prstGeom prst="rect">
            <a:avLst/>
          </a:prstGeom>
          <a:noFill/>
          <a:ln w="28575"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" panose="02040503050406030204" pitchFamily="18" charset="0"/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4305300" y="2876550"/>
            <a:ext cx="2628900" cy="583274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5621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785611"/>
          </a:xfrm>
          <a:prstGeom prst="rect">
            <a:avLst/>
          </a:prstGeom>
          <a:solidFill>
            <a:srgbClr val="3C8D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SOLUTION</a:t>
            </a:r>
            <a:endParaRPr lang="en-US" sz="36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14" name="Pentagon 13"/>
          <p:cNvSpPr/>
          <p:nvPr/>
        </p:nvSpPr>
        <p:spPr>
          <a:xfrm>
            <a:off x="0" y="1103086"/>
            <a:ext cx="2438400" cy="745913"/>
          </a:xfrm>
          <a:prstGeom prst="homePlate">
            <a:avLst/>
          </a:prstGeom>
          <a:scene3d>
            <a:camera prst="orthographicFront"/>
            <a:lightRig rig="threePt" dir="t"/>
          </a:scene3d>
          <a:sp3d prstMaterial="matte">
            <a:bevelT w="114300" prst="artDeco"/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Request Flow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7210" y="2923056"/>
            <a:ext cx="3353009" cy="1562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604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785611"/>
          </a:xfrm>
          <a:prstGeom prst="rect">
            <a:avLst/>
          </a:prstGeom>
          <a:solidFill>
            <a:srgbClr val="3C8D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SOLUTION</a:t>
            </a:r>
            <a:endParaRPr lang="en-US" sz="36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14" name="Pentagon 13"/>
          <p:cNvSpPr/>
          <p:nvPr/>
        </p:nvSpPr>
        <p:spPr>
          <a:xfrm>
            <a:off x="0" y="1103086"/>
            <a:ext cx="2438400" cy="745913"/>
          </a:xfrm>
          <a:prstGeom prst="homePlate">
            <a:avLst/>
          </a:prstGeom>
          <a:scene3d>
            <a:camera prst="orthographicFront"/>
            <a:lightRig rig="threePt" dir="t"/>
          </a:scene3d>
          <a:sp3d prstMaterial="matte">
            <a:bevelT w="114300" prst="artDeco"/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Task Flow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0877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785611"/>
          </a:xfrm>
          <a:prstGeom prst="rect">
            <a:avLst/>
          </a:prstGeom>
          <a:solidFill>
            <a:srgbClr val="3C8D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SOLUTION</a:t>
            </a:r>
            <a:endParaRPr lang="en-US" sz="36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14" name="Pentagon 13"/>
          <p:cNvSpPr/>
          <p:nvPr/>
        </p:nvSpPr>
        <p:spPr>
          <a:xfrm>
            <a:off x="0" y="1103086"/>
            <a:ext cx="2438400" cy="745913"/>
          </a:xfrm>
          <a:prstGeom prst="homePlate">
            <a:avLst/>
          </a:prstGeom>
          <a:scene3d>
            <a:camera prst="orthographicFront"/>
            <a:lightRig rig="threePt" dir="t"/>
          </a:scene3d>
          <a:sp3d prstMaterial="matte">
            <a:bevelT w="114300" prst="artDeco"/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Task Flow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6252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785611"/>
          </a:xfrm>
          <a:prstGeom prst="rect">
            <a:avLst/>
          </a:prstGeom>
          <a:solidFill>
            <a:srgbClr val="3C8D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SOLUTION</a:t>
            </a:r>
            <a:endParaRPr lang="en-US" sz="36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14" name="Pentagon 13"/>
          <p:cNvSpPr/>
          <p:nvPr/>
        </p:nvSpPr>
        <p:spPr>
          <a:xfrm>
            <a:off x="0" y="1103086"/>
            <a:ext cx="2438400" cy="745913"/>
          </a:xfrm>
          <a:prstGeom prst="homePlate">
            <a:avLst/>
          </a:prstGeom>
          <a:scene3d>
            <a:camera prst="orthographicFront"/>
            <a:lightRig rig="threePt" dir="t"/>
          </a:scene3d>
          <a:sp3d prstMaterial="matte">
            <a:bevelT w="114300" prst="artDeco"/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IP Address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8184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785611"/>
          </a:xfrm>
          <a:prstGeom prst="rect">
            <a:avLst/>
          </a:prstGeom>
          <a:solidFill>
            <a:srgbClr val="3C8D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SOLUTION</a:t>
            </a:r>
            <a:endParaRPr lang="en-US" sz="36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14" name="Pentagon 13"/>
          <p:cNvSpPr/>
          <p:nvPr/>
        </p:nvSpPr>
        <p:spPr>
          <a:xfrm>
            <a:off x="0" y="1103086"/>
            <a:ext cx="2438400" cy="745913"/>
          </a:xfrm>
          <a:prstGeom prst="homePlate">
            <a:avLst/>
          </a:prstGeom>
          <a:scene3d>
            <a:camera prst="orthographicFront"/>
            <a:lightRig rig="threePt" dir="t"/>
          </a:scene3d>
          <a:sp3d prstMaterial="matte">
            <a:bevelT w="114300" prst="artDeco"/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Rack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8129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9262" y="1942049"/>
            <a:ext cx="9144000" cy="3943595"/>
          </a:xfrm>
        </p:spPr>
        <p:txBody>
          <a:bodyPr>
            <a:noAutofit/>
          </a:bodyPr>
          <a:lstStyle/>
          <a:p>
            <a:pPr marL="457200" indent="-457200" algn="l">
              <a:buAutoNum type="arabicPeriod"/>
            </a:pPr>
            <a:r>
              <a:rPr lang="en-US" sz="3600" b="1" dirty="0" smtClean="0">
                <a:latin typeface="Cambria" panose="02040503050406030204" pitchFamily="18" charset="0"/>
              </a:rPr>
              <a:t>  Current Situation</a:t>
            </a:r>
          </a:p>
          <a:p>
            <a:pPr marL="457200" indent="-457200" algn="l">
              <a:buAutoNum type="arabicPeriod"/>
            </a:pPr>
            <a:r>
              <a:rPr lang="en-US" sz="3600" b="1" dirty="0" smtClean="0">
                <a:latin typeface="Cambria" panose="02040503050406030204" pitchFamily="18" charset="0"/>
              </a:rPr>
              <a:t>  Solution </a:t>
            </a:r>
          </a:p>
          <a:p>
            <a:pPr marL="457200" indent="-457200" algn="l">
              <a:buAutoNum type="arabicPeriod"/>
            </a:pPr>
            <a:r>
              <a:rPr lang="en-US" sz="3600" b="1" dirty="0">
                <a:latin typeface="Cambria" panose="02040503050406030204" pitchFamily="18" charset="0"/>
              </a:rPr>
              <a:t> </a:t>
            </a:r>
            <a:r>
              <a:rPr lang="en-US" sz="3600" b="1" dirty="0" smtClean="0">
                <a:latin typeface="Cambria" panose="02040503050406030204" pitchFamily="18" charset="0"/>
              </a:rPr>
              <a:t> Scope</a:t>
            </a:r>
          </a:p>
          <a:p>
            <a:pPr marL="457200" indent="-457200" algn="l">
              <a:buAutoNum type="arabicPeriod"/>
            </a:pPr>
            <a:r>
              <a:rPr lang="en-US" sz="3600" b="1" dirty="0" smtClean="0">
                <a:latin typeface="Cambria" panose="02040503050406030204" pitchFamily="18" charset="0"/>
              </a:rPr>
              <a:t>  Demonstration</a:t>
            </a:r>
          </a:p>
          <a:p>
            <a:pPr marL="457200" indent="-457200" algn="l">
              <a:buAutoNum type="arabicPeriod"/>
            </a:pPr>
            <a:r>
              <a:rPr lang="en-US" sz="3600" b="1" dirty="0">
                <a:latin typeface="Cambria" panose="02040503050406030204" pitchFamily="18" charset="0"/>
              </a:rPr>
              <a:t> </a:t>
            </a:r>
            <a:r>
              <a:rPr lang="en-US" sz="3600" b="1" dirty="0" smtClean="0">
                <a:latin typeface="Cambria" panose="02040503050406030204" pitchFamily="18" charset="0"/>
              </a:rPr>
              <a:t> Advantages and Disadvantages</a:t>
            </a:r>
          </a:p>
          <a:p>
            <a:pPr marL="457200" indent="-457200" algn="l">
              <a:buAutoNum type="arabicPeriod"/>
            </a:pPr>
            <a:r>
              <a:rPr lang="en-US" sz="3600" b="1" dirty="0" smtClean="0">
                <a:latin typeface="Cambria" panose="02040503050406030204" pitchFamily="18" charset="0"/>
              </a:rPr>
              <a:t>  Future </a:t>
            </a:r>
            <a:r>
              <a:rPr lang="en-US" sz="3600" b="1" dirty="0" smtClean="0">
                <a:latin typeface="Cambria" panose="02040503050406030204" pitchFamily="18" charset="0"/>
              </a:rPr>
              <a:t>Plan</a:t>
            </a:r>
          </a:p>
          <a:p>
            <a:pPr marL="457200" indent="-457200" algn="l">
              <a:buAutoNum type="arabicPeriod"/>
            </a:pPr>
            <a:r>
              <a:rPr lang="en-US" sz="3600" b="1" dirty="0" smtClean="0">
                <a:latin typeface="Cambria" panose="02040503050406030204" pitchFamily="18" charset="0"/>
              </a:rPr>
              <a:t>  Question </a:t>
            </a:r>
            <a:r>
              <a:rPr lang="en-US" sz="3600" b="1" dirty="0" smtClean="0">
                <a:latin typeface="Cambria" panose="02040503050406030204" pitchFamily="18" charset="0"/>
              </a:rPr>
              <a:t>&amp; Answer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92000" cy="785611"/>
          </a:xfrm>
          <a:prstGeom prst="rect">
            <a:avLst/>
          </a:prstGeom>
          <a:solidFill>
            <a:srgbClr val="3C8D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OUTLINE</a:t>
            </a:r>
            <a:endParaRPr lang="en-US" sz="36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1662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785611"/>
          </a:xfrm>
          <a:prstGeom prst="rect">
            <a:avLst/>
          </a:prstGeom>
          <a:solidFill>
            <a:srgbClr val="3C8D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SOLUTION</a:t>
            </a:r>
            <a:endParaRPr lang="en-US" sz="36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14" name="Pentagon 13"/>
          <p:cNvSpPr/>
          <p:nvPr/>
        </p:nvSpPr>
        <p:spPr>
          <a:xfrm>
            <a:off x="0" y="1103086"/>
            <a:ext cx="2438400" cy="745913"/>
          </a:xfrm>
          <a:prstGeom prst="homePlate">
            <a:avLst/>
          </a:prstGeom>
          <a:scene3d>
            <a:camera prst="orthographicFront"/>
            <a:lightRig rig="threePt" dir="t"/>
          </a:scene3d>
          <a:sp3d prstMaterial="matte">
            <a:bevelT w="114300" prst="artDeco"/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Server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4966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5004082" y="950848"/>
            <a:ext cx="2180152" cy="1127099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" panose="020405030504060302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92000" cy="785611"/>
          </a:xfrm>
          <a:prstGeom prst="rect">
            <a:avLst/>
          </a:prstGeom>
          <a:solidFill>
            <a:srgbClr val="3C8D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SCOPE</a:t>
            </a:r>
            <a:endParaRPr lang="en-US" sz="36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4610100" y="2242929"/>
            <a:ext cx="2971800" cy="588962"/>
          </a:xfrm>
        </p:spPr>
        <p:txBody>
          <a:bodyPr/>
          <a:lstStyle/>
          <a:p>
            <a:r>
              <a:rPr lang="en-US" dirty="0" smtClean="0">
                <a:latin typeface="Cambria" panose="02040503050406030204" pitchFamily="18" charset="0"/>
              </a:rPr>
              <a:t>Shift Manager</a:t>
            </a:r>
            <a:endParaRPr lang="en-US" dirty="0">
              <a:latin typeface="Cambria" panose="020405030504060302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8760" y="3279278"/>
            <a:ext cx="883148" cy="88314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290" y="5198121"/>
            <a:ext cx="892470" cy="89247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999920"/>
            <a:ext cx="1028700" cy="1028700"/>
          </a:xfrm>
          <a:prstGeom prst="rect">
            <a:avLst/>
          </a:prstGeom>
        </p:spPr>
      </p:pic>
      <p:sp>
        <p:nvSpPr>
          <p:cNvPr id="7" name="Subtitle 1"/>
          <p:cNvSpPr txBox="1">
            <a:spLocks/>
          </p:cNvSpPr>
          <p:nvPr/>
        </p:nvSpPr>
        <p:spPr>
          <a:xfrm>
            <a:off x="-263375" y="6090591"/>
            <a:ext cx="2971800" cy="588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Cambria" panose="02040503050406030204" pitchFamily="18" charset="0"/>
              </a:rPr>
              <a:t>Staff</a:t>
            </a:r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8" name="Subtitle 1"/>
          <p:cNvSpPr txBox="1">
            <a:spLocks/>
          </p:cNvSpPr>
          <p:nvPr/>
        </p:nvSpPr>
        <p:spPr>
          <a:xfrm>
            <a:off x="624434" y="4148138"/>
            <a:ext cx="2971800" cy="588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Cambria" panose="02040503050406030204" pitchFamily="18" charset="0"/>
              </a:rPr>
              <a:t>Shift Head</a:t>
            </a:r>
            <a:endParaRPr lang="en-US" dirty="0">
              <a:latin typeface="Cambria" panose="02040503050406030204" pitchFamily="18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0146" y="5198121"/>
            <a:ext cx="892470" cy="892470"/>
          </a:xfrm>
          <a:prstGeom prst="rect">
            <a:avLst/>
          </a:prstGeom>
        </p:spPr>
      </p:pic>
      <p:sp>
        <p:nvSpPr>
          <p:cNvPr id="13" name="Subtitle 1"/>
          <p:cNvSpPr txBox="1">
            <a:spLocks/>
          </p:cNvSpPr>
          <p:nvPr/>
        </p:nvSpPr>
        <p:spPr>
          <a:xfrm>
            <a:off x="1066008" y="6090591"/>
            <a:ext cx="2971800" cy="588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Cambria" panose="02040503050406030204" pitchFamily="18" charset="0"/>
              </a:rPr>
              <a:t>Staff</a:t>
            </a:r>
            <a:endParaRPr lang="en-US" dirty="0">
              <a:latin typeface="Cambria" panose="02040503050406030204" pitchFamily="18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9060" y="3279278"/>
            <a:ext cx="883148" cy="883148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4002" y="5198121"/>
            <a:ext cx="892470" cy="892470"/>
          </a:xfrm>
          <a:prstGeom prst="rect">
            <a:avLst/>
          </a:prstGeom>
        </p:spPr>
      </p:pic>
      <p:sp>
        <p:nvSpPr>
          <p:cNvPr id="31" name="Subtitle 1"/>
          <p:cNvSpPr txBox="1">
            <a:spLocks/>
          </p:cNvSpPr>
          <p:nvPr/>
        </p:nvSpPr>
        <p:spPr>
          <a:xfrm>
            <a:off x="2136925" y="6147742"/>
            <a:ext cx="2971800" cy="588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Cambria" panose="02040503050406030204" pitchFamily="18" charset="0"/>
              </a:rPr>
              <a:t>Staff</a:t>
            </a:r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32" name="Subtitle 1"/>
          <p:cNvSpPr txBox="1">
            <a:spLocks/>
          </p:cNvSpPr>
          <p:nvPr/>
        </p:nvSpPr>
        <p:spPr>
          <a:xfrm>
            <a:off x="3024734" y="4205289"/>
            <a:ext cx="2971800" cy="588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Cambria" panose="02040503050406030204" pitchFamily="18" charset="0"/>
              </a:rPr>
              <a:t>Shift Head</a:t>
            </a:r>
            <a:endParaRPr lang="en-US" dirty="0">
              <a:latin typeface="Cambria" panose="02040503050406030204" pitchFamily="18" charset="0"/>
            </a:endParaRP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858" y="5198121"/>
            <a:ext cx="892470" cy="892470"/>
          </a:xfrm>
          <a:prstGeom prst="rect">
            <a:avLst/>
          </a:prstGeom>
        </p:spPr>
      </p:pic>
      <p:sp>
        <p:nvSpPr>
          <p:cNvPr id="34" name="Subtitle 1"/>
          <p:cNvSpPr txBox="1">
            <a:spLocks/>
          </p:cNvSpPr>
          <p:nvPr/>
        </p:nvSpPr>
        <p:spPr>
          <a:xfrm>
            <a:off x="3466308" y="6147742"/>
            <a:ext cx="2971800" cy="588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Cambria" panose="02040503050406030204" pitchFamily="18" charset="0"/>
              </a:rPr>
              <a:t>Staff</a:t>
            </a:r>
            <a:endParaRPr lang="en-US" dirty="0">
              <a:latin typeface="Cambria" panose="02040503050406030204" pitchFamily="18" charset="0"/>
            </a:endParaRP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8583" y="3279278"/>
            <a:ext cx="883148" cy="883148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714" y="5198121"/>
            <a:ext cx="892470" cy="892470"/>
          </a:xfrm>
          <a:prstGeom prst="rect">
            <a:avLst/>
          </a:prstGeom>
        </p:spPr>
      </p:pic>
      <p:sp>
        <p:nvSpPr>
          <p:cNvPr id="37" name="Subtitle 1"/>
          <p:cNvSpPr txBox="1">
            <a:spLocks/>
          </p:cNvSpPr>
          <p:nvPr/>
        </p:nvSpPr>
        <p:spPr>
          <a:xfrm>
            <a:off x="4566448" y="6122675"/>
            <a:ext cx="2971800" cy="588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Cambria" panose="02040503050406030204" pitchFamily="18" charset="0"/>
              </a:rPr>
              <a:t>Staff</a:t>
            </a:r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38" name="Subtitle 1"/>
          <p:cNvSpPr txBox="1">
            <a:spLocks/>
          </p:cNvSpPr>
          <p:nvPr/>
        </p:nvSpPr>
        <p:spPr>
          <a:xfrm>
            <a:off x="5454257" y="4180222"/>
            <a:ext cx="2971800" cy="588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Cambria" panose="02040503050406030204" pitchFamily="18" charset="0"/>
              </a:rPr>
              <a:t>Shift Head</a:t>
            </a:r>
            <a:endParaRPr lang="en-US" dirty="0">
              <a:latin typeface="Cambria" panose="02040503050406030204" pitchFamily="18" charset="0"/>
            </a:endParaRPr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5570" y="5198121"/>
            <a:ext cx="892470" cy="892470"/>
          </a:xfrm>
          <a:prstGeom prst="rect">
            <a:avLst/>
          </a:prstGeom>
        </p:spPr>
      </p:pic>
      <p:sp>
        <p:nvSpPr>
          <p:cNvPr id="40" name="Subtitle 1"/>
          <p:cNvSpPr txBox="1">
            <a:spLocks/>
          </p:cNvSpPr>
          <p:nvPr/>
        </p:nvSpPr>
        <p:spPr>
          <a:xfrm>
            <a:off x="5895831" y="6122675"/>
            <a:ext cx="2971800" cy="588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Cambria" panose="02040503050406030204" pitchFamily="18" charset="0"/>
              </a:rPr>
              <a:t>Staff</a:t>
            </a:r>
            <a:endParaRPr lang="en-US" dirty="0">
              <a:latin typeface="Cambria" panose="02040503050406030204" pitchFamily="18" charset="0"/>
            </a:endParaRPr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6369" y="3279278"/>
            <a:ext cx="883148" cy="883148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9426" y="5198121"/>
            <a:ext cx="892470" cy="892470"/>
          </a:xfrm>
          <a:prstGeom prst="rect">
            <a:avLst/>
          </a:prstGeom>
        </p:spPr>
      </p:pic>
      <p:sp>
        <p:nvSpPr>
          <p:cNvPr id="43" name="Subtitle 1"/>
          <p:cNvSpPr txBox="1">
            <a:spLocks/>
          </p:cNvSpPr>
          <p:nvPr/>
        </p:nvSpPr>
        <p:spPr>
          <a:xfrm>
            <a:off x="7184234" y="6122675"/>
            <a:ext cx="2971800" cy="588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Cambria" panose="02040503050406030204" pitchFamily="18" charset="0"/>
              </a:rPr>
              <a:t>Staff</a:t>
            </a:r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44" name="Subtitle 1"/>
          <p:cNvSpPr txBox="1">
            <a:spLocks/>
          </p:cNvSpPr>
          <p:nvPr/>
        </p:nvSpPr>
        <p:spPr>
          <a:xfrm>
            <a:off x="8072043" y="4180222"/>
            <a:ext cx="2971800" cy="588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Cambria" panose="02040503050406030204" pitchFamily="18" charset="0"/>
              </a:rPr>
              <a:t>Shift Head</a:t>
            </a:r>
            <a:endParaRPr lang="en-US" dirty="0">
              <a:latin typeface="Cambria" panose="02040503050406030204" pitchFamily="18" charset="0"/>
            </a:endParaRPr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3282" y="5198121"/>
            <a:ext cx="892470" cy="892470"/>
          </a:xfrm>
          <a:prstGeom prst="rect">
            <a:avLst/>
          </a:prstGeom>
        </p:spPr>
      </p:pic>
      <p:sp>
        <p:nvSpPr>
          <p:cNvPr id="46" name="Subtitle 1"/>
          <p:cNvSpPr txBox="1">
            <a:spLocks/>
          </p:cNvSpPr>
          <p:nvPr/>
        </p:nvSpPr>
        <p:spPr>
          <a:xfrm>
            <a:off x="8513617" y="6122675"/>
            <a:ext cx="2971800" cy="588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Cambria" panose="02040503050406030204" pitchFamily="18" charset="0"/>
              </a:rPr>
              <a:t>Staff</a:t>
            </a:r>
            <a:endParaRPr lang="en-US" dirty="0">
              <a:latin typeface="Cambria" panose="02040503050406030204" pitchFamily="18" charset="0"/>
            </a:endParaRPr>
          </a:p>
        </p:txBody>
      </p:sp>
      <p:cxnSp>
        <p:nvCxnSpPr>
          <p:cNvPr id="50" name="Straight Connector 49"/>
          <p:cNvCxnSpPr>
            <a:stCxn id="3" idx="0"/>
          </p:cNvCxnSpPr>
          <p:nvPr/>
        </p:nvCxnSpPr>
        <p:spPr>
          <a:xfrm flipV="1">
            <a:off x="2110334" y="2028620"/>
            <a:ext cx="2998391" cy="12506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V="1">
            <a:off x="4763945" y="2583952"/>
            <a:ext cx="344780" cy="6953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6591300" y="2707922"/>
            <a:ext cx="92884" cy="571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7164245" y="2133942"/>
            <a:ext cx="2027651" cy="13124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endCxn id="5" idx="0"/>
          </p:cNvCxnSpPr>
          <p:nvPr/>
        </p:nvCxnSpPr>
        <p:spPr>
          <a:xfrm flipH="1">
            <a:off x="1222525" y="4525848"/>
            <a:ext cx="373360" cy="6722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endCxn id="12" idx="0"/>
          </p:cNvCxnSpPr>
          <p:nvPr/>
        </p:nvCxnSpPr>
        <p:spPr>
          <a:xfrm>
            <a:off x="2168311" y="4631474"/>
            <a:ext cx="308070" cy="5666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H="1">
            <a:off x="3910930" y="4392936"/>
            <a:ext cx="412737" cy="8051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endCxn id="33" idx="0"/>
          </p:cNvCxnSpPr>
          <p:nvPr/>
        </p:nvCxnSpPr>
        <p:spPr>
          <a:xfrm>
            <a:off x="4724825" y="4436579"/>
            <a:ext cx="259268" cy="7615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H="1">
            <a:off x="6399176" y="4426014"/>
            <a:ext cx="262469" cy="7721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endCxn id="39" idx="0"/>
          </p:cNvCxnSpPr>
          <p:nvPr/>
        </p:nvCxnSpPr>
        <p:spPr>
          <a:xfrm>
            <a:off x="7137453" y="4436579"/>
            <a:ext cx="354352" cy="7615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endCxn id="42" idx="0"/>
          </p:cNvCxnSpPr>
          <p:nvPr/>
        </p:nvCxnSpPr>
        <p:spPr>
          <a:xfrm flipH="1">
            <a:off x="8745661" y="4436579"/>
            <a:ext cx="556309" cy="7615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9772134" y="4392936"/>
            <a:ext cx="383900" cy="8051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8004669" y="955000"/>
            <a:ext cx="3989695" cy="1122947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Cambria" panose="02040503050406030204" pitchFamily="18" charset="0"/>
              </a:rPr>
              <a:t>Manage all accounts in the system</a:t>
            </a:r>
            <a:endParaRPr lang="en-US" sz="240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12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785611"/>
          </a:xfrm>
          <a:prstGeom prst="rect">
            <a:avLst/>
          </a:prstGeom>
          <a:solidFill>
            <a:srgbClr val="3C8D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SCOPE</a:t>
            </a:r>
            <a:endParaRPr lang="en-US" sz="36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4610100" y="2242929"/>
            <a:ext cx="2971800" cy="588962"/>
          </a:xfrm>
        </p:spPr>
        <p:txBody>
          <a:bodyPr/>
          <a:lstStyle/>
          <a:p>
            <a:r>
              <a:rPr lang="en-US" dirty="0" smtClean="0">
                <a:latin typeface="Cambria" panose="02040503050406030204" pitchFamily="18" charset="0"/>
              </a:rPr>
              <a:t>Shift Manager</a:t>
            </a:r>
            <a:endParaRPr lang="en-US" dirty="0">
              <a:latin typeface="Cambria" panose="020405030504060302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8760" y="3279278"/>
            <a:ext cx="883148" cy="88314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290" y="5198121"/>
            <a:ext cx="892470" cy="89247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999920"/>
            <a:ext cx="1028700" cy="1028700"/>
          </a:xfrm>
          <a:prstGeom prst="rect">
            <a:avLst/>
          </a:prstGeom>
        </p:spPr>
      </p:pic>
      <p:sp>
        <p:nvSpPr>
          <p:cNvPr id="7" name="Subtitle 1"/>
          <p:cNvSpPr txBox="1">
            <a:spLocks/>
          </p:cNvSpPr>
          <p:nvPr/>
        </p:nvSpPr>
        <p:spPr>
          <a:xfrm>
            <a:off x="-263375" y="6090591"/>
            <a:ext cx="2971800" cy="588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Cambria" panose="02040503050406030204" pitchFamily="18" charset="0"/>
              </a:rPr>
              <a:t>Staff</a:t>
            </a:r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8" name="Subtitle 1"/>
          <p:cNvSpPr txBox="1">
            <a:spLocks/>
          </p:cNvSpPr>
          <p:nvPr/>
        </p:nvSpPr>
        <p:spPr>
          <a:xfrm>
            <a:off x="624434" y="4148138"/>
            <a:ext cx="2971800" cy="588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Cambria" panose="02040503050406030204" pitchFamily="18" charset="0"/>
              </a:rPr>
              <a:t>Shift Head</a:t>
            </a:r>
            <a:endParaRPr lang="en-US" dirty="0">
              <a:latin typeface="Cambria" panose="02040503050406030204" pitchFamily="18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0146" y="5198121"/>
            <a:ext cx="892470" cy="892470"/>
          </a:xfrm>
          <a:prstGeom prst="rect">
            <a:avLst/>
          </a:prstGeom>
        </p:spPr>
      </p:pic>
      <p:sp>
        <p:nvSpPr>
          <p:cNvPr id="13" name="Subtitle 1"/>
          <p:cNvSpPr txBox="1">
            <a:spLocks/>
          </p:cNvSpPr>
          <p:nvPr/>
        </p:nvSpPr>
        <p:spPr>
          <a:xfrm>
            <a:off x="1066008" y="6090591"/>
            <a:ext cx="2971800" cy="588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Cambria" panose="02040503050406030204" pitchFamily="18" charset="0"/>
              </a:rPr>
              <a:t>Staff</a:t>
            </a:r>
            <a:endParaRPr lang="en-US" dirty="0">
              <a:latin typeface="Cambria" panose="02040503050406030204" pitchFamily="18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9060" y="3279278"/>
            <a:ext cx="883148" cy="883148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4002" y="5198121"/>
            <a:ext cx="892470" cy="892470"/>
          </a:xfrm>
          <a:prstGeom prst="rect">
            <a:avLst/>
          </a:prstGeom>
        </p:spPr>
      </p:pic>
      <p:sp>
        <p:nvSpPr>
          <p:cNvPr id="31" name="Subtitle 1"/>
          <p:cNvSpPr txBox="1">
            <a:spLocks/>
          </p:cNvSpPr>
          <p:nvPr/>
        </p:nvSpPr>
        <p:spPr>
          <a:xfrm>
            <a:off x="2136925" y="6147742"/>
            <a:ext cx="2971800" cy="588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Cambria" panose="02040503050406030204" pitchFamily="18" charset="0"/>
              </a:rPr>
              <a:t>Staff</a:t>
            </a:r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32" name="Subtitle 1"/>
          <p:cNvSpPr txBox="1">
            <a:spLocks/>
          </p:cNvSpPr>
          <p:nvPr/>
        </p:nvSpPr>
        <p:spPr>
          <a:xfrm>
            <a:off x="3024734" y="4205289"/>
            <a:ext cx="2971800" cy="588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Cambria" panose="02040503050406030204" pitchFamily="18" charset="0"/>
              </a:rPr>
              <a:t>Shift Head</a:t>
            </a:r>
            <a:endParaRPr lang="en-US" dirty="0">
              <a:latin typeface="Cambria" panose="02040503050406030204" pitchFamily="18" charset="0"/>
            </a:endParaRP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858" y="5198121"/>
            <a:ext cx="892470" cy="892470"/>
          </a:xfrm>
          <a:prstGeom prst="rect">
            <a:avLst/>
          </a:prstGeom>
        </p:spPr>
      </p:pic>
      <p:sp>
        <p:nvSpPr>
          <p:cNvPr id="34" name="Subtitle 1"/>
          <p:cNvSpPr txBox="1">
            <a:spLocks/>
          </p:cNvSpPr>
          <p:nvPr/>
        </p:nvSpPr>
        <p:spPr>
          <a:xfrm>
            <a:off x="3466308" y="6147742"/>
            <a:ext cx="2971800" cy="588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Cambria" panose="02040503050406030204" pitchFamily="18" charset="0"/>
              </a:rPr>
              <a:t>Staff</a:t>
            </a:r>
            <a:endParaRPr lang="en-US" dirty="0">
              <a:latin typeface="Cambria" panose="02040503050406030204" pitchFamily="18" charset="0"/>
            </a:endParaRP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8583" y="3279278"/>
            <a:ext cx="883148" cy="883148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714" y="5198121"/>
            <a:ext cx="892470" cy="892470"/>
          </a:xfrm>
          <a:prstGeom prst="rect">
            <a:avLst/>
          </a:prstGeom>
        </p:spPr>
      </p:pic>
      <p:sp>
        <p:nvSpPr>
          <p:cNvPr id="37" name="Subtitle 1"/>
          <p:cNvSpPr txBox="1">
            <a:spLocks/>
          </p:cNvSpPr>
          <p:nvPr/>
        </p:nvSpPr>
        <p:spPr>
          <a:xfrm>
            <a:off x="4566448" y="6122675"/>
            <a:ext cx="2971800" cy="588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Cambria" panose="02040503050406030204" pitchFamily="18" charset="0"/>
              </a:rPr>
              <a:t>Staff</a:t>
            </a:r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38" name="Subtitle 1"/>
          <p:cNvSpPr txBox="1">
            <a:spLocks/>
          </p:cNvSpPr>
          <p:nvPr/>
        </p:nvSpPr>
        <p:spPr>
          <a:xfrm>
            <a:off x="5454257" y="4180222"/>
            <a:ext cx="2971800" cy="588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Cambria" panose="02040503050406030204" pitchFamily="18" charset="0"/>
              </a:rPr>
              <a:t>Shift Head</a:t>
            </a:r>
            <a:endParaRPr lang="en-US" dirty="0">
              <a:latin typeface="Cambria" panose="02040503050406030204" pitchFamily="18" charset="0"/>
            </a:endParaRPr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5570" y="5198121"/>
            <a:ext cx="892470" cy="892470"/>
          </a:xfrm>
          <a:prstGeom prst="rect">
            <a:avLst/>
          </a:prstGeom>
        </p:spPr>
      </p:pic>
      <p:sp>
        <p:nvSpPr>
          <p:cNvPr id="40" name="Subtitle 1"/>
          <p:cNvSpPr txBox="1">
            <a:spLocks/>
          </p:cNvSpPr>
          <p:nvPr/>
        </p:nvSpPr>
        <p:spPr>
          <a:xfrm>
            <a:off x="5895831" y="6122675"/>
            <a:ext cx="2971800" cy="588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Cambria" panose="02040503050406030204" pitchFamily="18" charset="0"/>
              </a:rPr>
              <a:t>Staff</a:t>
            </a:r>
            <a:endParaRPr lang="en-US" dirty="0">
              <a:latin typeface="Cambria" panose="02040503050406030204" pitchFamily="18" charset="0"/>
            </a:endParaRPr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6369" y="3279278"/>
            <a:ext cx="883148" cy="883148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9426" y="5198121"/>
            <a:ext cx="892470" cy="892470"/>
          </a:xfrm>
          <a:prstGeom prst="rect">
            <a:avLst/>
          </a:prstGeom>
        </p:spPr>
      </p:pic>
      <p:sp>
        <p:nvSpPr>
          <p:cNvPr id="43" name="Subtitle 1"/>
          <p:cNvSpPr txBox="1">
            <a:spLocks/>
          </p:cNvSpPr>
          <p:nvPr/>
        </p:nvSpPr>
        <p:spPr>
          <a:xfrm>
            <a:off x="7184234" y="6122675"/>
            <a:ext cx="2971800" cy="588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Cambria" panose="02040503050406030204" pitchFamily="18" charset="0"/>
              </a:rPr>
              <a:t>Staff</a:t>
            </a:r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44" name="Subtitle 1"/>
          <p:cNvSpPr txBox="1">
            <a:spLocks/>
          </p:cNvSpPr>
          <p:nvPr/>
        </p:nvSpPr>
        <p:spPr>
          <a:xfrm>
            <a:off x="8072043" y="4180222"/>
            <a:ext cx="2971800" cy="588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Cambria" panose="02040503050406030204" pitchFamily="18" charset="0"/>
              </a:rPr>
              <a:t>Shift Head</a:t>
            </a:r>
            <a:endParaRPr lang="en-US" dirty="0">
              <a:latin typeface="Cambria" panose="02040503050406030204" pitchFamily="18" charset="0"/>
            </a:endParaRPr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3282" y="5198121"/>
            <a:ext cx="892470" cy="892470"/>
          </a:xfrm>
          <a:prstGeom prst="rect">
            <a:avLst/>
          </a:prstGeom>
        </p:spPr>
      </p:pic>
      <p:sp>
        <p:nvSpPr>
          <p:cNvPr id="46" name="Subtitle 1"/>
          <p:cNvSpPr txBox="1">
            <a:spLocks/>
          </p:cNvSpPr>
          <p:nvPr/>
        </p:nvSpPr>
        <p:spPr>
          <a:xfrm>
            <a:off x="8513617" y="6122675"/>
            <a:ext cx="2971800" cy="588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Cambria" panose="02040503050406030204" pitchFamily="18" charset="0"/>
              </a:rPr>
              <a:t>Staff</a:t>
            </a:r>
            <a:endParaRPr lang="en-US" dirty="0">
              <a:latin typeface="Cambria" panose="02040503050406030204" pitchFamily="18" charset="0"/>
            </a:endParaRPr>
          </a:p>
        </p:txBody>
      </p:sp>
      <p:cxnSp>
        <p:nvCxnSpPr>
          <p:cNvPr id="50" name="Straight Connector 49"/>
          <p:cNvCxnSpPr>
            <a:stCxn id="3" idx="0"/>
          </p:cNvCxnSpPr>
          <p:nvPr/>
        </p:nvCxnSpPr>
        <p:spPr>
          <a:xfrm flipV="1">
            <a:off x="2110334" y="2028620"/>
            <a:ext cx="2998391" cy="12506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V="1">
            <a:off x="4763945" y="2583952"/>
            <a:ext cx="344780" cy="6953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6591300" y="2707922"/>
            <a:ext cx="92884" cy="571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7164245" y="2133942"/>
            <a:ext cx="2027651" cy="13124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endCxn id="5" idx="0"/>
          </p:cNvCxnSpPr>
          <p:nvPr/>
        </p:nvCxnSpPr>
        <p:spPr>
          <a:xfrm flipH="1">
            <a:off x="1222525" y="4525848"/>
            <a:ext cx="373360" cy="6722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endCxn id="12" idx="0"/>
          </p:cNvCxnSpPr>
          <p:nvPr/>
        </p:nvCxnSpPr>
        <p:spPr>
          <a:xfrm>
            <a:off x="2168311" y="4631474"/>
            <a:ext cx="308070" cy="5666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H="1">
            <a:off x="3910930" y="4392936"/>
            <a:ext cx="412737" cy="8051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endCxn id="33" idx="0"/>
          </p:cNvCxnSpPr>
          <p:nvPr/>
        </p:nvCxnSpPr>
        <p:spPr>
          <a:xfrm>
            <a:off x="4724825" y="4436579"/>
            <a:ext cx="259268" cy="7615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H="1">
            <a:off x="6399176" y="4426014"/>
            <a:ext cx="262469" cy="7721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endCxn id="39" idx="0"/>
          </p:cNvCxnSpPr>
          <p:nvPr/>
        </p:nvCxnSpPr>
        <p:spPr>
          <a:xfrm>
            <a:off x="7137453" y="4436579"/>
            <a:ext cx="354352" cy="7615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endCxn id="42" idx="0"/>
          </p:cNvCxnSpPr>
          <p:nvPr/>
        </p:nvCxnSpPr>
        <p:spPr>
          <a:xfrm flipH="1">
            <a:off x="8745661" y="4436579"/>
            <a:ext cx="556309" cy="7615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9772134" y="4392936"/>
            <a:ext cx="383900" cy="8051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1081286" y="3195505"/>
            <a:ext cx="9208933" cy="1410902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" panose="02040503050406030204" pitchFamily="18" charset="0"/>
            </a:endParaRPr>
          </a:p>
        </p:txBody>
      </p:sp>
      <p:sp>
        <p:nvSpPr>
          <p:cNvPr id="48" name="Subtitle 1"/>
          <p:cNvSpPr txBox="1">
            <a:spLocks/>
          </p:cNvSpPr>
          <p:nvPr/>
        </p:nvSpPr>
        <p:spPr>
          <a:xfrm>
            <a:off x="8081112" y="950847"/>
            <a:ext cx="4110888" cy="16124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8047213" y="858794"/>
            <a:ext cx="4068906" cy="2134806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Cambria" panose="02040503050406030204" pitchFamily="18" charset="0"/>
              </a:rPr>
              <a:t>Receive </a:t>
            </a:r>
            <a:r>
              <a:rPr lang="en-US" sz="2400" dirty="0" smtClean="0">
                <a:solidFill>
                  <a:schemeClr val="tx1"/>
                </a:solidFill>
                <a:latin typeface="Cambria" panose="02040503050406030204" pitchFamily="18" charset="0"/>
              </a:rPr>
              <a:t>notification </a:t>
            </a:r>
            <a:r>
              <a:rPr lang="en-US" sz="2400" dirty="0">
                <a:solidFill>
                  <a:schemeClr val="tx1"/>
                </a:solidFill>
                <a:latin typeface="Cambria" panose="02040503050406030204" pitchFamily="18" charset="0"/>
              </a:rPr>
              <a:t>directly from customer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Cambria" panose="02040503050406030204" pitchFamily="18" charset="0"/>
              </a:rPr>
              <a:t>Manage mainly all requests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Cambria" panose="02040503050406030204" pitchFamily="18" charset="0"/>
              </a:rPr>
              <a:t>Assign task to staff in the same group </a:t>
            </a:r>
          </a:p>
        </p:txBody>
      </p:sp>
    </p:spTree>
    <p:extLst>
      <p:ext uri="{BB962C8B-B14F-4D97-AF65-F5344CB8AC3E}">
        <p14:creationId xmlns:p14="http://schemas.microsoft.com/office/powerpoint/2010/main" val="4005303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785611"/>
          </a:xfrm>
          <a:prstGeom prst="rect">
            <a:avLst/>
          </a:prstGeom>
          <a:solidFill>
            <a:srgbClr val="3C8D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SCOPE</a:t>
            </a:r>
            <a:endParaRPr lang="en-US" sz="36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4610100" y="2242929"/>
            <a:ext cx="2971800" cy="588962"/>
          </a:xfrm>
        </p:spPr>
        <p:txBody>
          <a:bodyPr/>
          <a:lstStyle/>
          <a:p>
            <a:r>
              <a:rPr lang="en-US" dirty="0" smtClean="0">
                <a:latin typeface="Cambria" panose="02040503050406030204" pitchFamily="18" charset="0"/>
              </a:rPr>
              <a:t>Shift Manager</a:t>
            </a:r>
            <a:endParaRPr lang="en-US" dirty="0">
              <a:latin typeface="Cambria" panose="020405030504060302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8760" y="3279278"/>
            <a:ext cx="883148" cy="88314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290" y="5198121"/>
            <a:ext cx="892470" cy="89247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999920"/>
            <a:ext cx="1028700" cy="1028700"/>
          </a:xfrm>
          <a:prstGeom prst="rect">
            <a:avLst/>
          </a:prstGeom>
        </p:spPr>
      </p:pic>
      <p:sp>
        <p:nvSpPr>
          <p:cNvPr id="7" name="Subtitle 1"/>
          <p:cNvSpPr txBox="1">
            <a:spLocks/>
          </p:cNvSpPr>
          <p:nvPr/>
        </p:nvSpPr>
        <p:spPr>
          <a:xfrm>
            <a:off x="-263375" y="6090591"/>
            <a:ext cx="2971800" cy="588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Cambria" panose="02040503050406030204" pitchFamily="18" charset="0"/>
              </a:rPr>
              <a:t>Staff</a:t>
            </a:r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8" name="Subtitle 1"/>
          <p:cNvSpPr txBox="1">
            <a:spLocks/>
          </p:cNvSpPr>
          <p:nvPr/>
        </p:nvSpPr>
        <p:spPr>
          <a:xfrm>
            <a:off x="624434" y="4148138"/>
            <a:ext cx="2971800" cy="588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Cambria" panose="02040503050406030204" pitchFamily="18" charset="0"/>
              </a:rPr>
              <a:t>Shift Head</a:t>
            </a:r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9" name="Subtitle 1"/>
          <p:cNvSpPr txBox="1">
            <a:spLocks/>
          </p:cNvSpPr>
          <p:nvPr/>
        </p:nvSpPr>
        <p:spPr>
          <a:xfrm>
            <a:off x="6305550" y="1380476"/>
            <a:ext cx="4610100" cy="12034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Cambria" panose="02040503050406030204" pitchFamily="18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0146" y="5198121"/>
            <a:ext cx="892470" cy="892470"/>
          </a:xfrm>
          <a:prstGeom prst="rect">
            <a:avLst/>
          </a:prstGeom>
        </p:spPr>
      </p:pic>
      <p:sp>
        <p:nvSpPr>
          <p:cNvPr id="13" name="Subtitle 1"/>
          <p:cNvSpPr txBox="1">
            <a:spLocks/>
          </p:cNvSpPr>
          <p:nvPr/>
        </p:nvSpPr>
        <p:spPr>
          <a:xfrm>
            <a:off x="1066008" y="6090591"/>
            <a:ext cx="2971800" cy="588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Cambria" panose="02040503050406030204" pitchFamily="18" charset="0"/>
              </a:rPr>
              <a:t>Staff</a:t>
            </a:r>
            <a:endParaRPr lang="en-US" dirty="0">
              <a:latin typeface="Cambria" panose="02040503050406030204" pitchFamily="18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9060" y="3279278"/>
            <a:ext cx="883148" cy="883148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4002" y="5198121"/>
            <a:ext cx="892470" cy="892470"/>
          </a:xfrm>
          <a:prstGeom prst="rect">
            <a:avLst/>
          </a:prstGeom>
        </p:spPr>
      </p:pic>
      <p:sp>
        <p:nvSpPr>
          <p:cNvPr id="31" name="Subtitle 1"/>
          <p:cNvSpPr txBox="1">
            <a:spLocks/>
          </p:cNvSpPr>
          <p:nvPr/>
        </p:nvSpPr>
        <p:spPr>
          <a:xfrm>
            <a:off x="2136925" y="6147742"/>
            <a:ext cx="2971800" cy="588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Cambria" panose="02040503050406030204" pitchFamily="18" charset="0"/>
              </a:rPr>
              <a:t>Staff</a:t>
            </a:r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32" name="Subtitle 1"/>
          <p:cNvSpPr txBox="1">
            <a:spLocks/>
          </p:cNvSpPr>
          <p:nvPr/>
        </p:nvSpPr>
        <p:spPr>
          <a:xfrm>
            <a:off x="3024734" y="4205289"/>
            <a:ext cx="2971800" cy="588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Cambria" panose="02040503050406030204" pitchFamily="18" charset="0"/>
              </a:rPr>
              <a:t>Shift Head</a:t>
            </a:r>
            <a:endParaRPr lang="en-US" dirty="0">
              <a:latin typeface="Cambria" panose="02040503050406030204" pitchFamily="18" charset="0"/>
            </a:endParaRP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858" y="5198121"/>
            <a:ext cx="892470" cy="892470"/>
          </a:xfrm>
          <a:prstGeom prst="rect">
            <a:avLst/>
          </a:prstGeom>
        </p:spPr>
      </p:pic>
      <p:sp>
        <p:nvSpPr>
          <p:cNvPr id="34" name="Subtitle 1"/>
          <p:cNvSpPr txBox="1">
            <a:spLocks/>
          </p:cNvSpPr>
          <p:nvPr/>
        </p:nvSpPr>
        <p:spPr>
          <a:xfrm>
            <a:off x="3466308" y="6147742"/>
            <a:ext cx="2971800" cy="588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Cambria" panose="02040503050406030204" pitchFamily="18" charset="0"/>
              </a:rPr>
              <a:t>Staff</a:t>
            </a:r>
            <a:endParaRPr lang="en-US" dirty="0">
              <a:latin typeface="Cambria" panose="02040503050406030204" pitchFamily="18" charset="0"/>
            </a:endParaRP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8583" y="3279278"/>
            <a:ext cx="883148" cy="883148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714" y="5198121"/>
            <a:ext cx="892470" cy="892470"/>
          </a:xfrm>
          <a:prstGeom prst="rect">
            <a:avLst/>
          </a:prstGeom>
        </p:spPr>
      </p:pic>
      <p:sp>
        <p:nvSpPr>
          <p:cNvPr id="37" name="Subtitle 1"/>
          <p:cNvSpPr txBox="1">
            <a:spLocks/>
          </p:cNvSpPr>
          <p:nvPr/>
        </p:nvSpPr>
        <p:spPr>
          <a:xfrm>
            <a:off x="4566448" y="6122675"/>
            <a:ext cx="2971800" cy="588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Cambria" panose="02040503050406030204" pitchFamily="18" charset="0"/>
              </a:rPr>
              <a:t>Staff</a:t>
            </a:r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38" name="Subtitle 1"/>
          <p:cNvSpPr txBox="1">
            <a:spLocks/>
          </p:cNvSpPr>
          <p:nvPr/>
        </p:nvSpPr>
        <p:spPr>
          <a:xfrm>
            <a:off x="5454257" y="4180222"/>
            <a:ext cx="2971800" cy="588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Cambria" panose="02040503050406030204" pitchFamily="18" charset="0"/>
              </a:rPr>
              <a:t>Shift Head</a:t>
            </a:r>
            <a:endParaRPr lang="en-US" dirty="0">
              <a:latin typeface="Cambria" panose="02040503050406030204" pitchFamily="18" charset="0"/>
            </a:endParaRPr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5570" y="5198121"/>
            <a:ext cx="892470" cy="892470"/>
          </a:xfrm>
          <a:prstGeom prst="rect">
            <a:avLst/>
          </a:prstGeom>
        </p:spPr>
      </p:pic>
      <p:sp>
        <p:nvSpPr>
          <p:cNvPr id="40" name="Subtitle 1"/>
          <p:cNvSpPr txBox="1">
            <a:spLocks/>
          </p:cNvSpPr>
          <p:nvPr/>
        </p:nvSpPr>
        <p:spPr>
          <a:xfrm>
            <a:off x="5895831" y="6122675"/>
            <a:ext cx="2971800" cy="588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Cambria" panose="02040503050406030204" pitchFamily="18" charset="0"/>
              </a:rPr>
              <a:t>Staff</a:t>
            </a:r>
            <a:endParaRPr lang="en-US" dirty="0">
              <a:latin typeface="Cambria" panose="02040503050406030204" pitchFamily="18" charset="0"/>
            </a:endParaRPr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6369" y="3279278"/>
            <a:ext cx="883148" cy="883148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9426" y="5198121"/>
            <a:ext cx="892470" cy="892470"/>
          </a:xfrm>
          <a:prstGeom prst="rect">
            <a:avLst/>
          </a:prstGeom>
        </p:spPr>
      </p:pic>
      <p:sp>
        <p:nvSpPr>
          <p:cNvPr id="43" name="Subtitle 1"/>
          <p:cNvSpPr txBox="1">
            <a:spLocks/>
          </p:cNvSpPr>
          <p:nvPr/>
        </p:nvSpPr>
        <p:spPr>
          <a:xfrm>
            <a:off x="7184234" y="6122675"/>
            <a:ext cx="2971800" cy="588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Cambria" panose="02040503050406030204" pitchFamily="18" charset="0"/>
              </a:rPr>
              <a:t>Staff</a:t>
            </a:r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44" name="Subtitle 1"/>
          <p:cNvSpPr txBox="1">
            <a:spLocks/>
          </p:cNvSpPr>
          <p:nvPr/>
        </p:nvSpPr>
        <p:spPr>
          <a:xfrm>
            <a:off x="8072043" y="4180222"/>
            <a:ext cx="2971800" cy="588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Cambria" panose="02040503050406030204" pitchFamily="18" charset="0"/>
              </a:rPr>
              <a:t>Shift Head</a:t>
            </a:r>
            <a:endParaRPr lang="en-US" dirty="0">
              <a:latin typeface="Cambria" panose="02040503050406030204" pitchFamily="18" charset="0"/>
            </a:endParaRPr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3282" y="5198121"/>
            <a:ext cx="892470" cy="892470"/>
          </a:xfrm>
          <a:prstGeom prst="rect">
            <a:avLst/>
          </a:prstGeom>
        </p:spPr>
      </p:pic>
      <p:sp>
        <p:nvSpPr>
          <p:cNvPr id="46" name="Subtitle 1"/>
          <p:cNvSpPr txBox="1">
            <a:spLocks/>
          </p:cNvSpPr>
          <p:nvPr/>
        </p:nvSpPr>
        <p:spPr>
          <a:xfrm>
            <a:off x="8513617" y="6122675"/>
            <a:ext cx="2971800" cy="588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Cambria" panose="02040503050406030204" pitchFamily="18" charset="0"/>
              </a:rPr>
              <a:t>Staff</a:t>
            </a:r>
            <a:endParaRPr lang="en-US" dirty="0">
              <a:latin typeface="Cambria" panose="02040503050406030204" pitchFamily="18" charset="0"/>
            </a:endParaRPr>
          </a:p>
        </p:txBody>
      </p:sp>
      <p:cxnSp>
        <p:nvCxnSpPr>
          <p:cNvPr id="50" name="Straight Connector 49"/>
          <p:cNvCxnSpPr>
            <a:stCxn id="3" idx="0"/>
          </p:cNvCxnSpPr>
          <p:nvPr/>
        </p:nvCxnSpPr>
        <p:spPr>
          <a:xfrm flipV="1">
            <a:off x="2110334" y="2028620"/>
            <a:ext cx="2998391" cy="12506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V="1">
            <a:off x="4763945" y="2583952"/>
            <a:ext cx="344780" cy="6953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6591300" y="2707922"/>
            <a:ext cx="92884" cy="571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7164245" y="2133942"/>
            <a:ext cx="2027651" cy="13124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endCxn id="5" idx="0"/>
          </p:cNvCxnSpPr>
          <p:nvPr/>
        </p:nvCxnSpPr>
        <p:spPr>
          <a:xfrm flipH="1">
            <a:off x="1222525" y="4525848"/>
            <a:ext cx="373360" cy="6722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endCxn id="12" idx="0"/>
          </p:cNvCxnSpPr>
          <p:nvPr/>
        </p:nvCxnSpPr>
        <p:spPr>
          <a:xfrm>
            <a:off x="2168311" y="4631474"/>
            <a:ext cx="308070" cy="5666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H="1">
            <a:off x="3910930" y="4392936"/>
            <a:ext cx="412737" cy="8051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endCxn id="33" idx="0"/>
          </p:cNvCxnSpPr>
          <p:nvPr/>
        </p:nvCxnSpPr>
        <p:spPr>
          <a:xfrm>
            <a:off x="4724825" y="4436579"/>
            <a:ext cx="259268" cy="7615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H="1">
            <a:off x="6399176" y="4426014"/>
            <a:ext cx="262469" cy="7721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endCxn id="39" idx="0"/>
          </p:cNvCxnSpPr>
          <p:nvPr/>
        </p:nvCxnSpPr>
        <p:spPr>
          <a:xfrm>
            <a:off x="7137453" y="4436579"/>
            <a:ext cx="354352" cy="7615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endCxn id="42" idx="0"/>
          </p:cNvCxnSpPr>
          <p:nvPr/>
        </p:nvCxnSpPr>
        <p:spPr>
          <a:xfrm flipH="1">
            <a:off x="8745661" y="4436579"/>
            <a:ext cx="556309" cy="7615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9772134" y="4392936"/>
            <a:ext cx="383900" cy="8051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778298" y="5109382"/>
            <a:ext cx="9667454" cy="1442230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" panose="02040503050406030204" pitchFamily="18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8052177" y="955000"/>
            <a:ext cx="3989695" cy="1431808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Cambria" panose="02040503050406030204" pitchFamily="18" charset="0"/>
              </a:rPr>
              <a:t>Manage asset in the center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Cambria" panose="02040503050406030204" pitchFamily="18" charset="0"/>
              </a:rPr>
              <a:t>Can be able to process request if assigned</a:t>
            </a:r>
            <a:endParaRPr lang="en-US" sz="240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3991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785611"/>
          </a:xfrm>
          <a:prstGeom prst="rect">
            <a:avLst/>
          </a:prstGeom>
          <a:solidFill>
            <a:srgbClr val="3C8D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SCOPE</a:t>
            </a:r>
            <a:endParaRPr lang="en-US" sz="36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390525" y="4572000"/>
            <a:ext cx="2971800" cy="588962"/>
          </a:xfrm>
        </p:spPr>
        <p:txBody>
          <a:bodyPr/>
          <a:lstStyle/>
          <a:p>
            <a:r>
              <a:rPr lang="en-US" dirty="0" smtClean="0">
                <a:latin typeface="Cambria" panose="02040503050406030204" pitchFamily="18" charset="0"/>
              </a:rPr>
              <a:t>Customer</a:t>
            </a:r>
            <a:endParaRPr lang="en-US" dirty="0">
              <a:latin typeface="Cambria" panose="02040503050406030204" pitchFamily="18" charset="0"/>
            </a:endParaRPr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00" y="2571750"/>
            <a:ext cx="2000250" cy="2000250"/>
          </a:xfrm>
          <a:prstGeom prst="rect">
            <a:avLst/>
          </a:prstGeom>
        </p:spPr>
      </p:pic>
      <p:sp>
        <p:nvSpPr>
          <p:cNvPr id="48" name="Rectangle 47"/>
          <p:cNvSpPr/>
          <p:nvPr/>
        </p:nvSpPr>
        <p:spPr>
          <a:xfrm>
            <a:off x="390525" y="2222311"/>
            <a:ext cx="2971800" cy="2938651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" panose="02040503050406030204" pitchFamily="18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4650901" y="2871633"/>
            <a:ext cx="5475738" cy="1640006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Cambria" panose="02040503050406030204" pitchFamily="18" charset="0"/>
              </a:rPr>
              <a:t>Create 7 types of request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Cambria" panose="02040503050406030204" pitchFamily="18" charset="0"/>
              </a:rPr>
              <a:t>Manage his requests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Cambria" panose="02040503050406030204" pitchFamily="18" charset="0"/>
              </a:rPr>
              <a:t>Manage remoted servers</a:t>
            </a:r>
          </a:p>
        </p:txBody>
      </p:sp>
    </p:spTree>
    <p:extLst>
      <p:ext uri="{BB962C8B-B14F-4D97-AF65-F5344CB8AC3E}">
        <p14:creationId xmlns:p14="http://schemas.microsoft.com/office/powerpoint/2010/main" val="3818577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293256"/>
            <a:ext cx="12192000" cy="1959429"/>
          </a:xfrm>
          <a:prstGeom prst="rect">
            <a:avLst/>
          </a:prstGeom>
          <a:solidFill>
            <a:srgbClr val="3C8D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DEMONSTRATION</a:t>
            </a:r>
            <a:endParaRPr lang="en-US" sz="54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0483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785611"/>
          </a:xfrm>
          <a:prstGeom prst="rect">
            <a:avLst/>
          </a:prstGeom>
          <a:solidFill>
            <a:srgbClr val="3C8D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ADVANTAGES</a:t>
            </a:r>
            <a:endParaRPr lang="en-US" sz="36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073150" y="3200400"/>
            <a:ext cx="1727200" cy="838200"/>
          </a:xfrm>
          <a:prstGeom prst="roundRect">
            <a:avLst/>
          </a:prstGeom>
          <a:solidFill>
            <a:srgbClr val="1EB5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latin typeface="Cambria" panose="02040503050406030204" pitchFamily="18" charset="0"/>
              </a:rPr>
              <a:t>IMS</a:t>
            </a:r>
            <a:endParaRPr lang="en-US" sz="3600" b="1" dirty="0">
              <a:latin typeface="Cambria" panose="020405030504060302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867150" y="1498600"/>
            <a:ext cx="6172200" cy="609600"/>
          </a:xfrm>
          <a:prstGeom prst="rect">
            <a:avLst/>
          </a:prstGeom>
          <a:solidFill>
            <a:srgbClr val="1EB5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800" dirty="0" smtClean="0">
                <a:latin typeface="Cambria" panose="02040503050406030204" pitchFamily="18" charset="0"/>
              </a:rPr>
              <a:t>Managing equipment is automatic</a:t>
            </a:r>
            <a:endParaRPr lang="en-US" sz="1400" dirty="0">
              <a:latin typeface="Cambria" panose="020405030504060302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867150" y="2590800"/>
            <a:ext cx="6172200" cy="914400"/>
          </a:xfrm>
          <a:prstGeom prst="rect">
            <a:avLst/>
          </a:prstGeom>
          <a:solidFill>
            <a:srgbClr val="1EB5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800" dirty="0" smtClean="0">
                <a:latin typeface="Cambria" panose="02040503050406030204" pitchFamily="18" charset="0"/>
              </a:rPr>
              <a:t>Automatic receive and analyze data report =&gt; System makes decisions.</a:t>
            </a:r>
            <a:endParaRPr lang="en-US" sz="1400" dirty="0">
              <a:latin typeface="Cambria" panose="020405030504060302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867150" y="4953000"/>
            <a:ext cx="6172200" cy="685800"/>
          </a:xfrm>
          <a:prstGeom prst="rect">
            <a:avLst/>
          </a:prstGeom>
          <a:solidFill>
            <a:srgbClr val="1EB5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800" dirty="0" smtClean="0">
                <a:latin typeface="Cambria" panose="02040503050406030204" pitchFamily="18" charset="0"/>
              </a:rPr>
              <a:t>Require less human resource</a:t>
            </a:r>
            <a:endParaRPr lang="en-US" sz="1400" dirty="0">
              <a:latin typeface="Cambria" panose="02040503050406030204" pitchFamily="18" charset="0"/>
            </a:endParaRPr>
          </a:p>
        </p:txBody>
      </p:sp>
      <p:cxnSp>
        <p:nvCxnSpPr>
          <p:cNvPr id="9" name="Straight Arrow Connector 8"/>
          <p:cNvCxnSpPr>
            <a:stCxn id="5" idx="3"/>
            <a:endCxn id="6" idx="1"/>
          </p:cNvCxnSpPr>
          <p:nvPr/>
        </p:nvCxnSpPr>
        <p:spPr>
          <a:xfrm flipV="1">
            <a:off x="2800350" y="1803400"/>
            <a:ext cx="1066800" cy="1816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3"/>
            <a:endCxn id="7" idx="1"/>
          </p:cNvCxnSpPr>
          <p:nvPr/>
        </p:nvCxnSpPr>
        <p:spPr>
          <a:xfrm flipV="1">
            <a:off x="2800350" y="3048000"/>
            <a:ext cx="1066800" cy="571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3"/>
            <a:endCxn id="13" idx="1"/>
          </p:cNvCxnSpPr>
          <p:nvPr/>
        </p:nvCxnSpPr>
        <p:spPr>
          <a:xfrm>
            <a:off x="2800350" y="3619500"/>
            <a:ext cx="1066800" cy="6528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3"/>
            <a:endCxn id="8" idx="1"/>
          </p:cNvCxnSpPr>
          <p:nvPr/>
        </p:nvCxnSpPr>
        <p:spPr>
          <a:xfrm>
            <a:off x="2800350" y="3619500"/>
            <a:ext cx="1066800" cy="1676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867150" y="3859567"/>
            <a:ext cx="6172200" cy="825501"/>
          </a:xfrm>
          <a:prstGeom prst="rect">
            <a:avLst/>
          </a:prstGeom>
          <a:solidFill>
            <a:srgbClr val="1EB5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800" dirty="0" smtClean="0">
                <a:latin typeface="Cambria" panose="02040503050406030204" pitchFamily="18" charset="0"/>
              </a:rPr>
              <a:t>Notice based on SMS and notification in real time</a:t>
            </a:r>
            <a:endParaRPr lang="en-US" sz="14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5809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785611"/>
          </a:xfrm>
          <a:prstGeom prst="rect">
            <a:avLst/>
          </a:prstGeom>
          <a:solidFill>
            <a:srgbClr val="3C8D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DISADVANTAGES</a:t>
            </a:r>
            <a:endParaRPr lang="en-US" sz="36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170463" y="1498600"/>
            <a:ext cx="6172200" cy="609600"/>
          </a:xfrm>
          <a:prstGeom prst="rect">
            <a:avLst/>
          </a:prstGeom>
          <a:solidFill>
            <a:srgbClr val="1EB5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800" dirty="0" smtClean="0">
                <a:latin typeface="Cambria" panose="02040503050406030204" pitchFamily="18" charset="0"/>
              </a:rPr>
              <a:t>Managing equipment is automatic</a:t>
            </a:r>
            <a:endParaRPr lang="en-US" sz="1400" dirty="0">
              <a:latin typeface="Cambria" panose="020405030504060302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170463" y="2590800"/>
            <a:ext cx="6172200" cy="914400"/>
          </a:xfrm>
          <a:prstGeom prst="rect">
            <a:avLst/>
          </a:prstGeom>
          <a:solidFill>
            <a:srgbClr val="1EB5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800" dirty="0" smtClean="0">
                <a:latin typeface="Cambria" panose="02040503050406030204" pitchFamily="18" charset="0"/>
              </a:rPr>
              <a:t>Automatic receive and analyze data report =&gt; System makes decisions.</a:t>
            </a:r>
            <a:endParaRPr lang="en-US" sz="1400" dirty="0">
              <a:latin typeface="Cambria" panose="020405030504060302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170463" y="4953000"/>
            <a:ext cx="6172200" cy="685800"/>
          </a:xfrm>
          <a:prstGeom prst="rect">
            <a:avLst/>
          </a:prstGeom>
          <a:solidFill>
            <a:srgbClr val="1EB5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800" dirty="0" smtClean="0">
                <a:latin typeface="Cambria" panose="02040503050406030204" pitchFamily="18" charset="0"/>
              </a:rPr>
              <a:t>Require less human resource</a:t>
            </a:r>
            <a:endParaRPr lang="en-US" sz="1400" dirty="0">
              <a:latin typeface="Cambria" panose="02040503050406030204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170463" y="3859567"/>
            <a:ext cx="6172200" cy="825501"/>
          </a:xfrm>
          <a:prstGeom prst="rect">
            <a:avLst/>
          </a:prstGeom>
          <a:solidFill>
            <a:srgbClr val="1EB5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800" dirty="0" smtClean="0">
                <a:latin typeface="Cambria" panose="02040503050406030204" pitchFamily="18" charset="0"/>
              </a:rPr>
              <a:t>Notice based on SMS and notification in real time</a:t>
            </a:r>
            <a:endParaRPr lang="en-US" sz="14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1613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785611"/>
          </a:xfrm>
          <a:prstGeom prst="rect">
            <a:avLst/>
          </a:prstGeom>
          <a:solidFill>
            <a:srgbClr val="3C8D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FUTURE PLAN</a:t>
            </a:r>
            <a:endParaRPr lang="en-US" sz="36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894692" y="1498600"/>
            <a:ext cx="6172200" cy="609600"/>
          </a:xfrm>
          <a:prstGeom prst="rect">
            <a:avLst/>
          </a:prstGeom>
          <a:solidFill>
            <a:srgbClr val="1EB5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800" dirty="0" smtClean="0">
                <a:latin typeface="Cambria" panose="02040503050406030204" pitchFamily="18" charset="0"/>
              </a:rPr>
              <a:t>Managing equipment is automatic</a:t>
            </a:r>
            <a:endParaRPr lang="en-US" sz="1400" dirty="0">
              <a:latin typeface="Cambria" panose="020405030504060302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894692" y="2590800"/>
            <a:ext cx="6172200" cy="914400"/>
          </a:xfrm>
          <a:prstGeom prst="rect">
            <a:avLst/>
          </a:prstGeom>
          <a:solidFill>
            <a:srgbClr val="1EB5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800" dirty="0" smtClean="0">
                <a:latin typeface="Cambria" panose="02040503050406030204" pitchFamily="18" charset="0"/>
              </a:rPr>
              <a:t>Automatic receive and analyze data report =&gt; System makes decisions.</a:t>
            </a:r>
            <a:endParaRPr lang="en-US" sz="1400" dirty="0">
              <a:latin typeface="Cambria" panose="020405030504060302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94692" y="4953000"/>
            <a:ext cx="6172200" cy="685800"/>
          </a:xfrm>
          <a:prstGeom prst="rect">
            <a:avLst/>
          </a:prstGeom>
          <a:solidFill>
            <a:srgbClr val="1EB5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800" dirty="0" smtClean="0">
                <a:latin typeface="Cambria" panose="02040503050406030204" pitchFamily="18" charset="0"/>
              </a:rPr>
              <a:t>Require less human resource</a:t>
            </a:r>
            <a:endParaRPr lang="en-US" sz="1400" dirty="0">
              <a:latin typeface="Cambria" panose="02040503050406030204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894692" y="3859567"/>
            <a:ext cx="6172200" cy="825501"/>
          </a:xfrm>
          <a:prstGeom prst="rect">
            <a:avLst/>
          </a:prstGeom>
          <a:solidFill>
            <a:srgbClr val="1EB5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800" dirty="0" smtClean="0">
                <a:latin typeface="Cambria" panose="02040503050406030204" pitchFamily="18" charset="0"/>
              </a:rPr>
              <a:t>Notice based on SMS and notification in real time</a:t>
            </a:r>
            <a:endParaRPr lang="en-US" sz="14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2060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293256"/>
            <a:ext cx="12192000" cy="1959429"/>
          </a:xfrm>
          <a:prstGeom prst="rect">
            <a:avLst/>
          </a:prstGeom>
          <a:solidFill>
            <a:srgbClr val="3C8D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QUESTION &amp; ANSWER</a:t>
            </a:r>
            <a:endParaRPr lang="en-US" sz="54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3576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785611"/>
          </a:xfrm>
          <a:prstGeom prst="rect">
            <a:avLst/>
          </a:prstGeom>
          <a:solidFill>
            <a:srgbClr val="3C8D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CURRENT SITUATION</a:t>
            </a:r>
            <a:endParaRPr lang="en-US" sz="36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4269" y="2659082"/>
            <a:ext cx="3189663" cy="248806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484" y="1843315"/>
            <a:ext cx="5796516" cy="4347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122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090056"/>
            <a:ext cx="12192000" cy="2598057"/>
          </a:xfrm>
          <a:prstGeom prst="rect">
            <a:avLst/>
          </a:prstGeom>
          <a:solidFill>
            <a:srgbClr val="3C8D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THANK YOU</a:t>
            </a:r>
            <a:endParaRPr lang="en-US" sz="96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6684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785611"/>
          </a:xfrm>
          <a:prstGeom prst="rect">
            <a:avLst/>
          </a:prstGeom>
          <a:solidFill>
            <a:srgbClr val="3C8D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CURRENT SITUATION</a:t>
            </a:r>
            <a:endParaRPr lang="en-US" sz="36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342" y="4386942"/>
            <a:ext cx="1143001" cy="114300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342" y="1513113"/>
            <a:ext cx="1117601" cy="111760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0190" y="820322"/>
            <a:ext cx="1658257" cy="1658257"/>
          </a:xfrm>
          <a:prstGeom prst="rect">
            <a:avLst/>
          </a:prstGeom>
        </p:spPr>
      </p:pic>
      <p:cxnSp>
        <p:nvCxnSpPr>
          <p:cNvPr id="9" name="Straight Arrow Connector 8"/>
          <p:cNvCxnSpPr>
            <a:stCxn id="5" idx="3"/>
          </p:cNvCxnSpPr>
          <p:nvPr/>
        </p:nvCxnSpPr>
        <p:spPr>
          <a:xfrm flipV="1">
            <a:off x="1973943" y="2049644"/>
            <a:ext cx="5396251" cy="2227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0743" y="1649451"/>
            <a:ext cx="1082943" cy="108294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CrisscrossEtching trans="35000" pressure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2765" y="3375429"/>
            <a:ext cx="892835" cy="879608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 flipV="1">
            <a:off x="2037443" y="2472107"/>
            <a:ext cx="5332751" cy="2804743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ubtitle 1"/>
          <p:cNvSpPr>
            <a:spLocks noGrp="1"/>
          </p:cNvSpPr>
          <p:nvPr>
            <p:ph type="subTitle" idx="1"/>
          </p:nvPr>
        </p:nvSpPr>
        <p:spPr>
          <a:xfrm rot="19963581">
            <a:off x="2183832" y="3606214"/>
            <a:ext cx="3541486" cy="418039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latin typeface="Cambria" panose="02040503050406030204" pitchFamily="18" charset="0"/>
              </a:rPr>
              <a:t>IP Address: 127.0.0.7</a:t>
            </a:r>
            <a:endParaRPr lang="en-US" dirty="0">
              <a:latin typeface="Cambria" panose="02040503050406030204" pitchFamily="18" charset="0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5335" y="3808077"/>
            <a:ext cx="560636" cy="560636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6332" y="3663118"/>
            <a:ext cx="550681" cy="550681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0612" y="5379084"/>
            <a:ext cx="1478916" cy="1478916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5337" y="4304412"/>
            <a:ext cx="379084" cy="379084"/>
          </a:xfrm>
          <a:prstGeom prst="rect">
            <a:avLst/>
          </a:prstGeom>
        </p:spPr>
      </p:pic>
      <p:cxnSp>
        <p:nvCxnSpPr>
          <p:cNvPr id="30" name="Straight Arrow Connector 29"/>
          <p:cNvCxnSpPr>
            <a:stCxn id="6" idx="2"/>
          </p:cNvCxnSpPr>
          <p:nvPr/>
        </p:nvCxnSpPr>
        <p:spPr>
          <a:xfrm flipH="1">
            <a:off x="8719318" y="2478579"/>
            <a:ext cx="1" cy="264669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9083235" y="2472107"/>
            <a:ext cx="728" cy="264669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32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4192" y="1615692"/>
            <a:ext cx="1312638" cy="1312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246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785611"/>
          </a:xfrm>
          <a:prstGeom prst="rect">
            <a:avLst/>
          </a:prstGeom>
          <a:solidFill>
            <a:srgbClr val="3C8D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SOLUTION</a:t>
            </a:r>
            <a:endParaRPr lang="en-US" sz="36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9162" y="2481897"/>
            <a:ext cx="2438400" cy="2438400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7315200" y="1157516"/>
            <a:ext cx="2177142" cy="928914"/>
          </a:xfrm>
          <a:prstGeom prst="ellipse">
            <a:avLst/>
          </a:prstGeom>
          <a:solidFill>
            <a:srgbClr val="1EB5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mbria" panose="02040503050406030204" pitchFamily="18" charset="0"/>
              </a:rPr>
              <a:t>Power Management</a:t>
            </a:r>
          </a:p>
        </p:txBody>
      </p:sp>
      <p:sp>
        <p:nvSpPr>
          <p:cNvPr id="10" name="Oval 9"/>
          <p:cNvSpPr/>
          <p:nvPr/>
        </p:nvSpPr>
        <p:spPr>
          <a:xfrm>
            <a:off x="9643837" y="2413896"/>
            <a:ext cx="2177142" cy="928914"/>
          </a:xfrm>
          <a:prstGeom prst="ellipse">
            <a:avLst/>
          </a:prstGeom>
          <a:solidFill>
            <a:srgbClr val="1EB5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mbria" panose="02040503050406030204" pitchFamily="18" charset="0"/>
              </a:rPr>
              <a:t>Maintenance Management</a:t>
            </a:r>
          </a:p>
        </p:txBody>
      </p:sp>
      <p:sp>
        <p:nvSpPr>
          <p:cNvPr id="11" name="Oval 10"/>
          <p:cNvSpPr/>
          <p:nvPr/>
        </p:nvSpPr>
        <p:spPr>
          <a:xfrm>
            <a:off x="9643837" y="4294389"/>
            <a:ext cx="2177142" cy="928914"/>
          </a:xfrm>
          <a:prstGeom prst="ellipse">
            <a:avLst/>
          </a:prstGeom>
          <a:solidFill>
            <a:srgbClr val="1EB5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mbria" panose="02040503050406030204" pitchFamily="18" charset="0"/>
              </a:rPr>
              <a:t>Facility Management</a:t>
            </a:r>
          </a:p>
        </p:txBody>
      </p:sp>
      <p:sp>
        <p:nvSpPr>
          <p:cNvPr id="12" name="Oval 11"/>
          <p:cNvSpPr/>
          <p:nvPr/>
        </p:nvSpPr>
        <p:spPr>
          <a:xfrm>
            <a:off x="3692979" y="1162054"/>
            <a:ext cx="2177142" cy="928914"/>
          </a:xfrm>
          <a:prstGeom prst="ellipse">
            <a:avLst/>
          </a:prstGeom>
          <a:solidFill>
            <a:srgbClr val="1EB5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mbria" panose="02040503050406030204" pitchFamily="18" charset="0"/>
              </a:rPr>
              <a:t>Energy Management</a:t>
            </a:r>
          </a:p>
        </p:txBody>
      </p:sp>
      <p:sp>
        <p:nvSpPr>
          <p:cNvPr id="13" name="Oval 12"/>
          <p:cNvSpPr/>
          <p:nvPr/>
        </p:nvSpPr>
        <p:spPr>
          <a:xfrm>
            <a:off x="696687" y="2307782"/>
            <a:ext cx="2177142" cy="928914"/>
          </a:xfrm>
          <a:prstGeom prst="ellipse">
            <a:avLst/>
          </a:prstGeom>
          <a:solidFill>
            <a:srgbClr val="1EB5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mbria" panose="02040503050406030204" pitchFamily="18" charset="0"/>
              </a:rPr>
              <a:t>Environment Management</a:t>
            </a:r>
          </a:p>
        </p:txBody>
      </p:sp>
      <p:sp>
        <p:nvSpPr>
          <p:cNvPr id="14" name="Oval 13"/>
          <p:cNvSpPr/>
          <p:nvPr/>
        </p:nvSpPr>
        <p:spPr>
          <a:xfrm>
            <a:off x="3692979" y="5754865"/>
            <a:ext cx="2177142" cy="928914"/>
          </a:xfrm>
          <a:prstGeom prst="ellipse">
            <a:avLst/>
          </a:prstGeom>
          <a:solidFill>
            <a:srgbClr val="1EB5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mbria" panose="02040503050406030204" pitchFamily="18" charset="0"/>
              </a:rPr>
              <a:t>Customer Management</a:t>
            </a:r>
          </a:p>
        </p:txBody>
      </p:sp>
      <p:sp>
        <p:nvSpPr>
          <p:cNvPr id="15" name="Oval 14"/>
          <p:cNvSpPr/>
          <p:nvPr/>
        </p:nvSpPr>
        <p:spPr>
          <a:xfrm>
            <a:off x="696687" y="4169140"/>
            <a:ext cx="2177142" cy="928914"/>
          </a:xfrm>
          <a:prstGeom prst="ellipse">
            <a:avLst/>
          </a:prstGeom>
          <a:solidFill>
            <a:srgbClr val="1EB5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mbria" panose="02040503050406030204" pitchFamily="18" charset="0"/>
              </a:rPr>
              <a:t>Capacity Management</a:t>
            </a:r>
          </a:p>
        </p:txBody>
      </p:sp>
      <p:sp>
        <p:nvSpPr>
          <p:cNvPr id="16" name="Oval 15"/>
          <p:cNvSpPr/>
          <p:nvPr/>
        </p:nvSpPr>
        <p:spPr>
          <a:xfrm>
            <a:off x="6945087" y="5754865"/>
            <a:ext cx="2177142" cy="928914"/>
          </a:xfrm>
          <a:prstGeom prst="ellipse">
            <a:avLst/>
          </a:prstGeom>
          <a:solidFill>
            <a:srgbClr val="1EB5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mbria" panose="02040503050406030204" pitchFamily="18" charset="0"/>
              </a:rPr>
              <a:t>Asset Management</a:t>
            </a:r>
          </a:p>
        </p:txBody>
      </p:sp>
      <p:cxnSp>
        <p:nvCxnSpPr>
          <p:cNvPr id="18" name="Straight Connector 17"/>
          <p:cNvCxnSpPr>
            <a:stCxn id="13" idx="6"/>
            <a:endCxn id="7" idx="1"/>
          </p:cNvCxnSpPr>
          <p:nvPr/>
        </p:nvCxnSpPr>
        <p:spPr>
          <a:xfrm>
            <a:off x="2873829" y="2772239"/>
            <a:ext cx="2395333" cy="9288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2" idx="4"/>
          </p:cNvCxnSpPr>
          <p:nvPr/>
        </p:nvCxnSpPr>
        <p:spPr>
          <a:xfrm>
            <a:off x="4781550" y="2090968"/>
            <a:ext cx="748393" cy="7873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8" idx="4"/>
          </p:cNvCxnSpPr>
          <p:nvPr/>
        </p:nvCxnSpPr>
        <p:spPr>
          <a:xfrm flipH="1">
            <a:off x="7503885" y="2086430"/>
            <a:ext cx="899886" cy="8472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0" idx="2"/>
          </p:cNvCxnSpPr>
          <p:nvPr/>
        </p:nvCxnSpPr>
        <p:spPr>
          <a:xfrm flipH="1">
            <a:off x="7728428" y="2878353"/>
            <a:ext cx="1915409" cy="7284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1" idx="2"/>
          </p:cNvCxnSpPr>
          <p:nvPr/>
        </p:nvCxnSpPr>
        <p:spPr>
          <a:xfrm flipH="1" flipV="1">
            <a:off x="7746786" y="4169140"/>
            <a:ext cx="1897051" cy="5897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6" idx="0"/>
          </p:cNvCxnSpPr>
          <p:nvPr/>
        </p:nvCxnSpPr>
        <p:spPr>
          <a:xfrm flipH="1" flipV="1">
            <a:off x="7275055" y="4633597"/>
            <a:ext cx="758603" cy="11212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4" idx="0"/>
          </p:cNvCxnSpPr>
          <p:nvPr/>
        </p:nvCxnSpPr>
        <p:spPr>
          <a:xfrm flipV="1">
            <a:off x="4781550" y="4758846"/>
            <a:ext cx="893675" cy="9960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15" idx="6"/>
          </p:cNvCxnSpPr>
          <p:nvPr/>
        </p:nvCxnSpPr>
        <p:spPr>
          <a:xfrm flipV="1">
            <a:off x="2873829" y="4165575"/>
            <a:ext cx="2493505" cy="4680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125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785611"/>
          </a:xfrm>
          <a:prstGeom prst="rect">
            <a:avLst/>
          </a:prstGeom>
          <a:solidFill>
            <a:srgbClr val="3C8D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SOLUTION</a:t>
            </a:r>
            <a:endParaRPr lang="en-US" sz="36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6742" y="2387586"/>
            <a:ext cx="2600353" cy="2438400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7315199" y="1157516"/>
            <a:ext cx="2321743" cy="928914"/>
          </a:xfrm>
          <a:prstGeom prst="ellipse">
            <a:avLst/>
          </a:prstGeom>
          <a:solidFill>
            <a:srgbClr val="1EB5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mbria" panose="02040503050406030204" pitchFamily="18" charset="0"/>
              </a:rPr>
              <a:t>Power Management</a:t>
            </a:r>
          </a:p>
        </p:txBody>
      </p:sp>
      <p:sp>
        <p:nvSpPr>
          <p:cNvPr id="10" name="Oval 9"/>
          <p:cNvSpPr/>
          <p:nvPr/>
        </p:nvSpPr>
        <p:spPr>
          <a:xfrm>
            <a:off x="9643836" y="2413896"/>
            <a:ext cx="2321743" cy="928914"/>
          </a:xfrm>
          <a:prstGeom prst="ellipse">
            <a:avLst/>
          </a:prstGeom>
          <a:solidFill>
            <a:srgbClr val="1EB5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mbria" panose="02040503050406030204" pitchFamily="18" charset="0"/>
              </a:rPr>
              <a:t>Maintenance Management</a:t>
            </a:r>
          </a:p>
        </p:txBody>
      </p:sp>
      <p:sp>
        <p:nvSpPr>
          <p:cNvPr id="11" name="Oval 10"/>
          <p:cNvSpPr/>
          <p:nvPr/>
        </p:nvSpPr>
        <p:spPr>
          <a:xfrm>
            <a:off x="9643836" y="4294389"/>
            <a:ext cx="2321743" cy="928914"/>
          </a:xfrm>
          <a:prstGeom prst="ellipse">
            <a:avLst/>
          </a:prstGeom>
          <a:solidFill>
            <a:srgbClr val="1EB5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mbria" panose="02040503050406030204" pitchFamily="18" charset="0"/>
              </a:rPr>
              <a:t>Facility Management</a:t>
            </a:r>
          </a:p>
        </p:txBody>
      </p:sp>
      <p:sp>
        <p:nvSpPr>
          <p:cNvPr id="12" name="Oval 11"/>
          <p:cNvSpPr/>
          <p:nvPr/>
        </p:nvSpPr>
        <p:spPr>
          <a:xfrm>
            <a:off x="3692978" y="1162054"/>
            <a:ext cx="2321743" cy="928914"/>
          </a:xfrm>
          <a:prstGeom prst="ellipse">
            <a:avLst/>
          </a:prstGeom>
          <a:solidFill>
            <a:srgbClr val="1EB5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mbria" panose="02040503050406030204" pitchFamily="18" charset="0"/>
              </a:rPr>
              <a:t>Energy Management</a:t>
            </a:r>
          </a:p>
        </p:txBody>
      </p:sp>
      <p:sp>
        <p:nvSpPr>
          <p:cNvPr id="13" name="Oval 12"/>
          <p:cNvSpPr/>
          <p:nvPr/>
        </p:nvSpPr>
        <p:spPr>
          <a:xfrm>
            <a:off x="696686" y="2307782"/>
            <a:ext cx="2321743" cy="928914"/>
          </a:xfrm>
          <a:prstGeom prst="ellipse">
            <a:avLst/>
          </a:prstGeom>
          <a:solidFill>
            <a:srgbClr val="1EB5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mbria" panose="02040503050406030204" pitchFamily="18" charset="0"/>
              </a:rPr>
              <a:t>Environment Management</a:t>
            </a:r>
          </a:p>
        </p:txBody>
      </p:sp>
      <p:sp>
        <p:nvSpPr>
          <p:cNvPr id="14" name="Oval 13"/>
          <p:cNvSpPr/>
          <p:nvPr/>
        </p:nvSpPr>
        <p:spPr>
          <a:xfrm>
            <a:off x="3692978" y="5754865"/>
            <a:ext cx="2321743" cy="928914"/>
          </a:xfrm>
          <a:prstGeom prst="ellipse">
            <a:avLst/>
          </a:prstGeom>
          <a:solidFill>
            <a:srgbClr val="FFC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Cambria" panose="02040503050406030204" pitchFamily="18" charset="0"/>
              </a:rPr>
              <a:t>Customer Management</a:t>
            </a:r>
          </a:p>
        </p:txBody>
      </p:sp>
      <p:sp>
        <p:nvSpPr>
          <p:cNvPr id="15" name="Oval 14"/>
          <p:cNvSpPr/>
          <p:nvPr/>
        </p:nvSpPr>
        <p:spPr>
          <a:xfrm>
            <a:off x="696686" y="4169140"/>
            <a:ext cx="2321743" cy="928914"/>
          </a:xfrm>
          <a:prstGeom prst="ellipse">
            <a:avLst/>
          </a:prstGeom>
          <a:solidFill>
            <a:srgbClr val="1EB5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mbria" panose="02040503050406030204" pitchFamily="18" charset="0"/>
              </a:rPr>
              <a:t>Capacity Management</a:t>
            </a:r>
          </a:p>
        </p:txBody>
      </p:sp>
      <p:sp>
        <p:nvSpPr>
          <p:cNvPr id="16" name="Oval 15"/>
          <p:cNvSpPr/>
          <p:nvPr/>
        </p:nvSpPr>
        <p:spPr>
          <a:xfrm>
            <a:off x="6945086" y="5754865"/>
            <a:ext cx="2321743" cy="928914"/>
          </a:xfrm>
          <a:prstGeom prst="ellipse">
            <a:avLst/>
          </a:prstGeom>
          <a:solidFill>
            <a:srgbClr val="FFC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  <a:latin typeface="Cambria" panose="02040503050406030204" pitchFamily="18" charset="0"/>
              </a:rPr>
              <a:t>Asset Management</a:t>
            </a:r>
          </a:p>
        </p:txBody>
      </p:sp>
      <p:cxnSp>
        <p:nvCxnSpPr>
          <p:cNvPr id="18" name="Straight Connector 17"/>
          <p:cNvCxnSpPr>
            <a:stCxn id="13" idx="6"/>
            <a:endCxn id="7" idx="1"/>
          </p:cNvCxnSpPr>
          <p:nvPr/>
        </p:nvCxnSpPr>
        <p:spPr>
          <a:xfrm>
            <a:off x="3018429" y="2772239"/>
            <a:ext cx="2308313" cy="8345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2" idx="4"/>
          </p:cNvCxnSpPr>
          <p:nvPr/>
        </p:nvCxnSpPr>
        <p:spPr>
          <a:xfrm>
            <a:off x="4853850" y="2090968"/>
            <a:ext cx="1016271" cy="6812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8" idx="4"/>
          </p:cNvCxnSpPr>
          <p:nvPr/>
        </p:nvCxnSpPr>
        <p:spPr>
          <a:xfrm flipH="1">
            <a:off x="7503885" y="2086430"/>
            <a:ext cx="972186" cy="8472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0" idx="2"/>
          </p:cNvCxnSpPr>
          <p:nvPr/>
        </p:nvCxnSpPr>
        <p:spPr>
          <a:xfrm flipH="1">
            <a:off x="7728429" y="2878353"/>
            <a:ext cx="1915407" cy="7284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1" idx="2"/>
          </p:cNvCxnSpPr>
          <p:nvPr/>
        </p:nvCxnSpPr>
        <p:spPr>
          <a:xfrm flipH="1" flipV="1">
            <a:off x="7746787" y="4169140"/>
            <a:ext cx="1897049" cy="5897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6" idx="0"/>
          </p:cNvCxnSpPr>
          <p:nvPr/>
        </p:nvCxnSpPr>
        <p:spPr>
          <a:xfrm flipH="1" flipV="1">
            <a:off x="7275056" y="4633597"/>
            <a:ext cx="830902" cy="11212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4" idx="0"/>
          </p:cNvCxnSpPr>
          <p:nvPr/>
        </p:nvCxnSpPr>
        <p:spPr>
          <a:xfrm flipV="1">
            <a:off x="4853850" y="4758847"/>
            <a:ext cx="821375" cy="9960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15" idx="6"/>
          </p:cNvCxnSpPr>
          <p:nvPr/>
        </p:nvCxnSpPr>
        <p:spPr>
          <a:xfrm flipV="1">
            <a:off x="3018429" y="4165575"/>
            <a:ext cx="2348905" cy="4680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4827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785611"/>
          </a:xfrm>
          <a:prstGeom prst="rect">
            <a:avLst/>
          </a:prstGeom>
          <a:solidFill>
            <a:srgbClr val="3C8D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SOLUTION</a:t>
            </a:r>
            <a:endParaRPr lang="en-US" sz="36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1691368" y="1790700"/>
            <a:ext cx="8809263" cy="3969933"/>
          </a:xfrm>
          <a:prstGeom prst="ellipse">
            <a:avLst/>
          </a:prstGeom>
          <a:solidFill>
            <a:srgbClr val="FFC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 smtClean="0">
              <a:solidFill>
                <a:srgbClr val="FF000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2277" y="2401138"/>
            <a:ext cx="2323710" cy="1493717"/>
          </a:xfrm>
          <a:prstGeom prst="rect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6985" y="2409394"/>
            <a:ext cx="1899822" cy="1493717"/>
          </a:xfrm>
          <a:prstGeom prst="rect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</p:pic>
      <p:sp>
        <p:nvSpPr>
          <p:cNvPr id="10" name="Rectangle 9"/>
          <p:cNvSpPr/>
          <p:nvPr/>
        </p:nvSpPr>
        <p:spPr>
          <a:xfrm>
            <a:off x="4887123" y="4281846"/>
            <a:ext cx="2689773" cy="617133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mbria" panose="02040503050406030204" pitchFamily="18" charset="0"/>
              </a:rPr>
              <a:t>IP Address</a:t>
            </a:r>
            <a:endParaRPr lang="en-US" sz="4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Cambria" panose="02040503050406030204" pitchFamily="18" charset="0"/>
            </a:endParaRPr>
          </a:p>
        </p:txBody>
      </p:sp>
      <p:sp>
        <p:nvSpPr>
          <p:cNvPr id="11" name="Subtitle 1"/>
          <p:cNvSpPr>
            <a:spLocks noGrp="1"/>
          </p:cNvSpPr>
          <p:nvPr>
            <p:ph type="subTitle" idx="1"/>
          </p:nvPr>
        </p:nvSpPr>
        <p:spPr>
          <a:xfrm>
            <a:off x="4667429" y="5198614"/>
            <a:ext cx="3116396" cy="493712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  <a:latin typeface="Cambria" panose="02040503050406030204" pitchFamily="18" charset="0"/>
              </a:rPr>
              <a:t>Asset Management</a:t>
            </a:r>
            <a:endParaRPr lang="en-US" b="1" dirty="0">
              <a:solidFill>
                <a:srgbClr val="FF000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181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785611"/>
          </a:xfrm>
          <a:prstGeom prst="rect">
            <a:avLst/>
          </a:prstGeom>
          <a:solidFill>
            <a:srgbClr val="3C8D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SOLUTION</a:t>
            </a:r>
            <a:endParaRPr lang="en-US" sz="36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00" y="2571750"/>
            <a:ext cx="2000250" cy="2000250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4600575" y="2971800"/>
            <a:ext cx="3028950" cy="14668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 smtClean="0">
                <a:latin typeface="Cambria" panose="02040503050406030204" pitchFamily="18" charset="0"/>
              </a:rPr>
              <a:t>IMS</a:t>
            </a:r>
            <a:endParaRPr lang="en-US" sz="6600" b="1" dirty="0">
              <a:latin typeface="Cambria" panose="020405030504060302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1840" y="2571750"/>
            <a:ext cx="1658257" cy="165825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5842" y="3367120"/>
            <a:ext cx="1312638" cy="1312638"/>
          </a:xfrm>
          <a:prstGeom prst="rect">
            <a:avLst/>
          </a:prstGeom>
        </p:spPr>
      </p:pic>
      <p:cxnSp>
        <p:nvCxnSpPr>
          <p:cNvPr id="10" name="Straight Arrow Connector 9"/>
          <p:cNvCxnSpPr>
            <a:stCxn id="5" idx="3"/>
          </p:cNvCxnSpPr>
          <p:nvPr/>
        </p:nvCxnSpPr>
        <p:spPr>
          <a:xfrm>
            <a:off x="2876550" y="3571875"/>
            <a:ext cx="15049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7800975" y="3571875"/>
            <a:ext cx="15049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2876550" y="4023439"/>
            <a:ext cx="15049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7800975" y="4027328"/>
            <a:ext cx="15049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40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785611"/>
          </a:xfrm>
          <a:prstGeom prst="rect">
            <a:avLst/>
          </a:prstGeom>
          <a:solidFill>
            <a:srgbClr val="3C8D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SOLUTION</a:t>
            </a:r>
            <a:endParaRPr lang="en-US" sz="36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00" y="2571750"/>
            <a:ext cx="2000250" cy="2000250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4600575" y="2971800"/>
            <a:ext cx="3028950" cy="14668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Cambria" panose="02040503050406030204" pitchFamily="18" charset="0"/>
              </a:rPr>
              <a:t>Why should we use Request?</a:t>
            </a:r>
            <a:endParaRPr lang="en-US" sz="2400" b="1" dirty="0">
              <a:latin typeface="Cambria" panose="020405030504060302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1840" y="2571750"/>
            <a:ext cx="1658257" cy="165825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5842" y="3367120"/>
            <a:ext cx="1312638" cy="1312638"/>
          </a:xfrm>
          <a:prstGeom prst="rect">
            <a:avLst/>
          </a:prstGeom>
        </p:spPr>
      </p:pic>
      <p:cxnSp>
        <p:nvCxnSpPr>
          <p:cNvPr id="10" name="Straight Arrow Connector 9"/>
          <p:cNvCxnSpPr>
            <a:stCxn id="5" idx="3"/>
          </p:cNvCxnSpPr>
          <p:nvPr/>
        </p:nvCxnSpPr>
        <p:spPr>
          <a:xfrm>
            <a:off x="2876550" y="3571875"/>
            <a:ext cx="15049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7800975" y="3571875"/>
            <a:ext cx="15049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2876550" y="4023439"/>
            <a:ext cx="15049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7800975" y="4027328"/>
            <a:ext cx="15049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4454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396</TotalTime>
  <Words>450</Words>
  <Application>Microsoft Office PowerPoint</Application>
  <PresentationFormat>Widescreen</PresentationFormat>
  <Paragraphs>185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Calibri Light</vt:lpstr>
      <vt:lpstr>Cambria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MAYTINH</dc:creator>
  <cp:lastModifiedBy>MAYTINH</cp:lastModifiedBy>
  <cp:revision>44</cp:revision>
  <dcterms:created xsi:type="dcterms:W3CDTF">2016-04-07T04:27:10Z</dcterms:created>
  <dcterms:modified xsi:type="dcterms:W3CDTF">2016-04-07T14:10:35Z</dcterms:modified>
</cp:coreProperties>
</file>