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57" r:id="rId4"/>
    <p:sldId id="295" r:id="rId5"/>
    <p:sldId id="259" r:id="rId6"/>
    <p:sldId id="261" r:id="rId7"/>
    <p:sldId id="285" r:id="rId8"/>
    <p:sldId id="286" r:id="rId9"/>
    <p:sldId id="267" r:id="rId10"/>
    <p:sldId id="296" r:id="rId11"/>
    <p:sldId id="289" r:id="rId12"/>
    <p:sldId id="290" r:id="rId13"/>
    <p:sldId id="293" r:id="rId14"/>
    <p:sldId id="294" r:id="rId15"/>
    <p:sldId id="280" r:id="rId16"/>
  </p:sldIdLst>
  <p:sldSz cx="9144000" cy="6858000" type="screen4x3"/>
  <p:notesSz cx="6858000" cy="9144000"/>
  <p:embeddedFontLst>
    <p:embeddedFont>
      <p:font typeface="Merriweather" panose="020B0604020202020204" charset="0"/>
      <p:regular r:id="rId18"/>
      <p:bold r:id="rId19"/>
      <p:italic r:id="rId20"/>
      <p:boldItalic r:id="rId21"/>
    </p:embeddedFont>
    <p:embeddedFont>
      <p:font typeface="Amatic SC" panose="020B0604020202020204" charset="-79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973C4A-52B7-432C-9DE6-5C5E90F1AF2E}">
  <a:tblStyle styleId="{C3973C4A-52B7-432C-9DE6-5C5E90F1AF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67273" autoAdjust="0"/>
  </p:normalViewPr>
  <p:slideViewPr>
    <p:cSldViewPr snapToGrid="0">
      <p:cViewPr varScale="1">
        <p:scale>
          <a:sx n="49" d="100"/>
          <a:sy n="49" d="100"/>
        </p:scale>
        <p:origin x="21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Shape 18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Shape 18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825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Shape 20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Shape 20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Shape 18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Shape 1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Shape 18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Shape 1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Shape 18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Shape 1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47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Shape 18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Shape 18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Shape 18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Shape 1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Nằm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chê</a:t>
            </a:r>
            <a:r>
              <a:rPr lang="en-US" baseline="0" dirty="0" smtClean="0"/>
              <a:t>́ </a:t>
            </a:r>
            <a:r>
              <a:rPr lang="en-US" baseline="0" dirty="0" err="1" smtClean="0"/>
              <a:t>thừa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́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hình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việc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sư</a:t>
            </a:r>
            <a:r>
              <a:rPr lang="en-US" baseline="0" dirty="0" smtClean="0"/>
              <a:t>̉ </a:t>
            </a:r>
            <a:r>
              <a:rPr lang="en-US" baseline="0" dirty="0" err="1" smtClean="0"/>
              <a:t>dụng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lại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̉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giản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hóa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việc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ngắn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Ovr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sửa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hàm</a:t>
            </a:r>
            <a:r>
              <a:rPr lang="en-US" baseline="0" dirty="0" smtClean="0"/>
              <a:t> có </a:t>
            </a:r>
            <a:r>
              <a:rPr lang="en-US" baseline="0" dirty="0" err="1" smtClean="0"/>
              <a:t>sẵn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lớp</a:t>
            </a:r>
            <a:r>
              <a:rPr lang="en-US" baseline="0" dirty="0" smtClean="0"/>
              <a:t> cha. </a:t>
            </a:r>
            <a:r>
              <a:rPr lang="en-US" baseline="0" dirty="0" err="1" smtClean="0"/>
              <a:t>Giống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giống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sô</a:t>
            </a:r>
            <a:r>
              <a:rPr lang="en-US" baseline="0" dirty="0" smtClean="0"/>
              <a:t>́ </a:t>
            </a:r>
            <a:r>
              <a:rPr lang="en-US" baseline="0" dirty="0" err="1" smtClean="0"/>
              <a:t>truyền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vào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nếu</a:t>
            </a:r>
            <a:r>
              <a:rPr lang="en-US" baseline="0" dirty="0" smtClean="0"/>
              <a:t> có </a:t>
            </a:r>
            <a:r>
              <a:rPr lang="en-US" baseline="0" dirty="0" err="1" smtClean="0"/>
              <a:t>giống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kiểu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̉ </a:t>
            </a:r>
            <a:r>
              <a:rPr lang="en-US" baseline="0" dirty="0" err="1" smtClean="0"/>
              <a:t>vê</a:t>
            </a:r>
            <a:r>
              <a:rPr lang="en-US" baseline="0" dirty="0" smtClean="0"/>
              <a:t>̀. </a:t>
            </a:r>
            <a:r>
              <a:rPr lang="en-US" baseline="0" dirty="0" err="1" smtClean="0"/>
              <a:t>Làm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nhiều</a:t>
            </a:r>
            <a:r>
              <a:rPr lang="en-US" baseline="0" dirty="0" smtClean="0"/>
              <a:t> class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Ovloading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giống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giống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kiểu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̉ </a:t>
            </a:r>
            <a:r>
              <a:rPr lang="en-US" baseline="0" dirty="0" err="1" smtClean="0"/>
              <a:t>vê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sô</a:t>
            </a:r>
            <a:r>
              <a:rPr lang="en-US" baseline="0" dirty="0" smtClean="0"/>
              <a:t>́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sô</a:t>
            </a:r>
            <a:r>
              <a:rPr lang="en-US" baseline="0" dirty="0" smtClean="0"/>
              <a:t>́ </a:t>
            </a:r>
            <a:r>
              <a:rPr lang="en-US" baseline="0" dirty="0" err="1" smtClean="0"/>
              <a:t>lượng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sô</a:t>
            </a:r>
            <a:r>
              <a:rPr lang="en-US" baseline="0" dirty="0" smtClean="0"/>
              <a:t>́ </a:t>
            </a:r>
            <a:r>
              <a:rPr lang="en-US" baseline="0" dirty="0" err="1" smtClean="0"/>
              <a:t>truyền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vào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khác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Chỉ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1 class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Shape 18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Shape 1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ko</a:t>
            </a:r>
            <a:r>
              <a:rPr lang="en-US" dirty="0" smtClean="0"/>
              <a:t> có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, implement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̀ interface </a:t>
            </a:r>
            <a:r>
              <a:rPr lang="en-US" baseline="0" dirty="0" err="1" smtClean="0"/>
              <a:t>hoặc</a:t>
            </a:r>
            <a:r>
              <a:rPr lang="en-US" baseline="0" dirty="0" smtClean="0"/>
              <a:t> extend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̀ abstract class.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Những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việc</a:t>
            </a:r>
            <a:r>
              <a:rPr lang="en-US" baseline="0" dirty="0" smtClean="0"/>
              <a:t> chỉ </a:t>
            </a:r>
            <a:r>
              <a:rPr lang="en-US" baseline="0" dirty="0" err="1" smtClean="0"/>
              <a:t>sư</a:t>
            </a:r>
            <a:r>
              <a:rPr lang="en-US" baseline="0" dirty="0" smtClean="0"/>
              <a:t>̉ </a:t>
            </a:r>
            <a:r>
              <a:rPr lang="en-US" baseline="0" dirty="0" err="1" smtClean="0"/>
              <a:t>dụng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lần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cần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dùng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lại</a:t>
            </a:r>
            <a:r>
              <a:rPr lang="en-US" baseline="0" dirty="0" smtClean="0"/>
              <a:t>. Ví dụ </a:t>
            </a:r>
            <a:r>
              <a:rPr lang="en-US" baseline="0" dirty="0" err="1" smtClean="0"/>
              <a:t>bài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̉ pet.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Cùng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hành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động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</a:t>
            </a:r>
            <a:r>
              <a:rPr lang="en-US" baseline="0" dirty="0" smtClean="0"/>
              <a:t>̉ </a:t>
            </a:r>
            <a:r>
              <a:rPr lang="en-US" baseline="0" dirty="0" err="1" smtClean="0"/>
              <a:t>định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nghĩa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bằng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giống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các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trước</a:t>
            </a:r>
            <a:r>
              <a:rPr lang="en-US" baseline="0" dirty="0" smtClean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243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Shape 18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Shape 18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763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Shape 18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Shape 18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List: </a:t>
            </a:r>
            <a:r>
              <a:rPr lang="en-US" dirty="0" err="1" smtClean="0"/>
              <a:t>kích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thước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biết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trước</a:t>
            </a:r>
            <a:r>
              <a:rPr lang="en-US" baseline="0" dirty="0" smtClean="0"/>
              <a:t>, </a:t>
            </a:r>
            <a:r>
              <a:rPr lang="en-US" dirty="0" err="1" smtClean="0"/>
              <a:t>duyệt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bởi</a:t>
            </a:r>
            <a:r>
              <a:rPr lang="en-US" baseline="0" dirty="0" smtClean="0"/>
              <a:t> index, </a:t>
            </a:r>
            <a:r>
              <a:rPr lang="en-US" baseline="0" dirty="0" err="1" smtClean="0"/>
              <a:t>nhanh</a:t>
            </a:r>
            <a:endParaRPr lang="en-US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xóa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phần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̉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phải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đổi</a:t>
            </a:r>
            <a:r>
              <a:rPr lang="en-US" baseline="0" dirty="0" smtClean="0"/>
              <a:t> size.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Linked List: </a:t>
            </a:r>
            <a:r>
              <a:rPr lang="en-US" baseline="0" dirty="0" err="1" smtClean="0"/>
              <a:t>duyệt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phần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phải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duyệt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đầu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xóa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phần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̉ chỉ </a:t>
            </a:r>
            <a:r>
              <a:rPr lang="en-US" baseline="0" dirty="0" err="1" smtClean="0"/>
              <a:t>cần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duyệt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đến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phần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̉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́ </a:t>
            </a:r>
            <a:r>
              <a:rPr lang="en-US" baseline="0" dirty="0" err="1" smtClean="0"/>
              <a:t>rồi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thêm-xóa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</a:t>
            </a:r>
            <a:r>
              <a:rPr lang="en-US" baseline="0" dirty="0" smtClean="0"/>
              <a:t>́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cần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đổi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kích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thước</a:t>
            </a:r>
            <a:r>
              <a:rPr lang="en-US" baseline="0" dirty="0" smtClean="0"/>
              <a:t> - &gt;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---------------------------------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List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̀ SET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-random access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-add duplicate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-</a:t>
            </a:r>
            <a:r>
              <a:rPr lang="en-US" baseline="0" smtClean="0"/>
              <a:t>sort duplicate </a:t>
            </a:r>
            <a:endParaRPr lang="en-US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7"/>
            <a:ext cx="9159995" cy="6870013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95A5A6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2" y="10"/>
            <a:ext cx="9152065" cy="6864065"/>
            <a:chOff x="3843650" y="238125"/>
            <a:chExt cx="3447625" cy="2585725"/>
          </a:xfrm>
        </p:grpSpPr>
        <p:sp>
          <p:nvSpPr>
            <p:cNvPr id="208" name="Shape 208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Shape 465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ubTitle" idx="1"/>
          </p:nvPr>
        </p:nvSpPr>
        <p:spPr>
          <a:xfrm>
            <a:off x="1557875" y="3329551"/>
            <a:ext cx="6028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✖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Shape 844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845" name="Shape 845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9" name="Shape 1019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0" name="Shape 1020"/>
          <p:cNvSpPr txBox="1">
            <a:spLocks noGrp="1"/>
          </p:cNvSpPr>
          <p:nvPr>
            <p:ph type="body" idx="1"/>
          </p:nvPr>
        </p:nvSpPr>
        <p:spPr>
          <a:xfrm>
            <a:off x="1131725" y="1773150"/>
            <a:ext cx="3339600" cy="4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021" name="Shape 1021"/>
          <p:cNvSpPr txBox="1">
            <a:spLocks noGrp="1"/>
          </p:cNvSpPr>
          <p:nvPr>
            <p:ph type="body" idx="2"/>
          </p:nvPr>
        </p:nvSpPr>
        <p:spPr>
          <a:xfrm>
            <a:off x="4672553" y="1773150"/>
            <a:ext cx="3339600" cy="4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Shape 1023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1024" name="Shape 1024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8" name="Shape 1198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9" name="Shape 1199"/>
          <p:cNvSpPr txBox="1">
            <a:spLocks noGrp="1"/>
          </p:cNvSpPr>
          <p:nvPr>
            <p:ph type="body" idx="1"/>
          </p:nvPr>
        </p:nvSpPr>
        <p:spPr>
          <a:xfrm>
            <a:off x="977300" y="1705425"/>
            <a:ext cx="22965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0" name="Shape 1200"/>
          <p:cNvSpPr txBox="1">
            <a:spLocks noGrp="1"/>
          </p:cNvSpPr>
          <p:nvPr>
            <p:ph type="body" idx="2"/>
          </p:nvPr>
        </p:nvSpPr>
        <p:spPr>
          <a:xfrm>
            <a:off x="3391603" y="1705425"/>
            <a:ext cx="22965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1" name="Shape 1201"/>
          <p:cNvSpPr txBox="1">
            <a:spLocks noGrp="1"/>
          </p:cNvSpPr>
          <p:nvPr>
            <p:ph type="body" idx="3"/>
          </p:nvPr>
        </p:nvSpPr>
        <p:spPr>
          <a:xfrm>
            <a:off x="5805905" y="1705425"/>
            <a:ext cx="22965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Shape 1203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1204" name="Shape 1204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8" name="Shape 1378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5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500" cy="4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4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ctrTitle"/>
          </p:nvPr>
        </p:nvSpPr>
        <p:spPr>
          <a:xfrm>
            <a:off x="1638597" y="2579596"/>
            <a:ext cx="5852951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JAVA BASIC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923309" y="124692"/>
            <a:ext cx="3283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FPT Software_Fville2_FHO.FA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93092" y="6550223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Version 01 – 24/02/2017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70300" y="463246"/>
            <a:ext cx="278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Author: Le </a:t>
            </a:r>
            <a:r>
              <a:rPr lang="en-US" dirty="0" err="1" smtClean="0">
                <a:solidFill>
                  <a:schemeClr val="bg1"/>
                </a:solidFill>
              </a:rPr>
              <a:t>Thi</a:t>
            </a:r>
            <a:r>
              <a:rPr lang="en-US" dirty="0" smtClean="0">
                <a:solidFill>
                  <a:schemeClr val="bg1"/>
                </a:solidFill>
              </a:rPr>
              <a:t> Thu Ha _ HaLTT5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5" y="2123923"/>
            <a:ext cx="2932203" cy="13377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409" y="2123923"/>
            <a:ext cx="4471002" cy="2918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0891" y="3683726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Duyệt</a:t>
            </a:r>
            <a:r>
              <a:rPr lang="en-US" dirty="0" smtClean="0"/>
              <a:t> Linked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6502" y="5042493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Xóa</a:t>
            </a:r>
            <a:r>
              <a:rPr lang="en-US" dirty="0" smtClean="0"/>
              <a:t> 1 </a:t>
            </a:r>
            <a:r>
              <a:rPr lang="en-US" dirty="0" err="1" smtClean="0"/>
              <a:t>phần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̉ </a:t>
            </a:r>
            <a:r>
              <a:rPr lang="en-US" dirty="0" err="1" smtClean="0"/>
              <a:t>trong</a:t>
            </a:r>
            <a:r>
              <a:rPr lang="en-US" dirty="0" smtClean="0"/>
              <a:t>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Shape 1829"/>
          <p:cNvSpPr txBox="1">
            <a:spLocks noGrp="1"/>
          </p:cNvSpPr>
          <p:nvPr>
            <p:ph type="ctrTitle"/>
          </p:nvPr>
        </p:nvSpPr>
        <p:spPr>
          <a:xfrm>
            <a:off x="1280160" y="1515291"/>
            <a:ext cx="6398147" cy="23068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</a:rPr>
              <a:t>3</a:t>
            </a:r>
            <a:r>
              <a:rPr lang="en-US" sz="4800" dirty="0" smtClean="0">
                <a:solidFill>
                  <a:schemeClr val="bg1"/>
                </a:solidFill>
              </a:rPr>
              <a:t>. Differences between List &amp; Set?</a:t>
            </a:r>
            <a:r>
              <a:rPr lang="en-US" sz="48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55391" y="4012442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 </a:t>
            </a:r>
            <a:r>
              <a:rPr lang="en-US" dirty="0" err="1" smtClean="0"/>
              <a:t>ListAndSet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4-Point Star 3">
            <a:hlinkClick r:id="rId3" action="ppaction://hlinksldjump"/>
          </p:cNvPr>
          <p:cNvSpPr/>
          <p:nvPr/>
        </p:nvSpPr>
        <p:spPr>
          <a:xfrm>
            <a:off x="8464731" y="6309360"/>
            <a:ext cx="496389" cy="43107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8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178" y="2744673"/>
            <a:ext cx="6632536" cy="1546500"/>
          </a:xfrm>
        </p:spPr>
        <p:txBody>
          <a:bodyPr/>
          <a:lstStyle/>
          <a:p>
            <a:r>
              <a:rPr lang="en-US" dirty="0" smtClean="0"/>
              <a:t>4. How </a:t>
            </a:r>
            <a:r>
              <a:rPr lang="en-US" dirty="0"/>
              <a:t>JAVA exception handlings work?</a:t>
            </a:r>
          </a:p>
        </p:txBody>
      </p:sp>
    </p:spTree>
    <p:extLst>
      <p:ext uri="{BB962C8B-B14F-4D97-AF65-F5344CB8AC3E}">
        <p14:creationId xmlns:p14="http://schemas.microsoft.com/office/powerpoint/2010/main" val="21113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624" y="334311"/>
            <a:ext cx="6880500" cy="777000"/>
          </a:xfrm>
        </p:spPr>
        <p:txBody>
          <a:bodyPr/>
          <a:lstStyle/>
          <a:p>
            <a:r>
              <a:rPr lang="en-US" dirty="0" smtClean="0"/>
              <a:t>TRY-CATCH-FINALLY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18457" y="927463"/>
            <a:ext cx="7654834" cy="5630091"/>
          </a:xfrm>
        </p:spPr>
        <p:txBody>
          <a:bodyPr/>
          <a:lstStyle/>
          <a:p>
            <a:pPr marL="114300" indent="0">
              <a:buNone/>
            </a:pPr>
            <a:r>
              <a:rPr lang="vi-VN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try</a:t>
            </a:r>
            <a:r>
              <a:rPr lang="vi-VN" dirty="0" smtClean="0">
                <a:latin typeface="+mj-lt"/>
              </a:rPr>
              <a:t>{</a:t>
            </a:r>
            <a:endParaRPr lang="vi-VN" dirty="0">
              <a:latin typeface="+mj-lt"/>
            </a:endParaRPr>
          </a:p>
          <a:p>
            <a:pPr marL="114300" indent="0">
              <a:buNone/>
            </a:pPr>
            <a:endParaRPr lang="en-US" dirty="0" smtClean="0">
              <a:latin typeface="+mj-lt"/>
            </a:endParaRPr>
          </a:p>
          <a:p>
            <a:pPr marL="114300" indent="0">
              <a:buNone/>
            </a:pPr>
            <a:r>
              <a:rPr lang="vi-VN" dirty="0" smtClean="0">
                <a:latin typeface="+mj-lt"/>
              </a:rPr>
              <a:t>}catch(Exception </a:t>
            </a:r>
            <a:r>
              <a:rPr lang="vi-VN" dirty="0">
                <a:latin typeface="+mj-lt"/>
              </a:rPr>
              <a:t>e1</a:t>
            </a:r>
            <a:r>
              <a:rPr lang="vi-VN" dirty="0" smtClean="0">
                <a:latin typeface="+mj-lt"/>
              </a:rPr>
              <a:t>) {</a:t>
            </a:r>
            <a:endParaRPr lang="en-US" dirty="0" smtClean="0">
              <a:latin typeface="+mj-lt"/>
            </a:endParaRPr>
          </a:p>
          <a:p>
            <a:pPr marL="114300" indent="0">
              <a:buNone/>
            </a:pPr>
            <a:endParaRPr lang="vi-VN" dirty="0">
              <a:latin typeface="+mj-lt"/>
            </a:endParaRPr>
          </a:p>
          <a:p>
            <a:pPr marL="114300" indent="0">
              <a:buNone/>
            </a:pPr>
            <a:r>
              <a:rPr lang="vi-VN" dirty="0" smtClean="0">
                <a:latin typeface="+mj-lt"/>
              </a:rPr>
              <a:t>}catch(Exception </a:t>
            </a:r>
            <a:r>
              <a:rPr lang="vi-VN" dirty="0">
                <a:latin typeface="+mj-lt"/>
              </a:rPr>
              <a:t>e2</a:t>
            </a:r>
            <a:r>
              <a:rPr lang="vi-VN" dirty="0" smtClean="0">
                <a:latin typeface="+mj-lt"/>
              </a:rPr>
              <a:t>) {</a:t>
            </a:r>
            <a:endParaRPr lang="en-US" dirty="0" smtClean="0">
              <a:latin typeface="+mj-lt"/>
            </a:endParaRPr>
          </a:p>
          <a:p>
            <a:pPr marL="114300" indent="0">
              <a:buNone/>
            </a:pPr>
            <a:endParaRPr lang="vi-VN" dirty="0">
              <a:latin typeface="+mj-lt"/>
            </a:endParaRPr>
          </a:p>
          <a:p>
            <a:pPr marL="114300" indent="0">
              <a:buNone/>
            </a:pPr>
            <a:r>
              <a:rPr lang="vi-VN" dirty="0" smtClean="0">
                <a:latin typeface="+mj-lt"/>
              </a:rPr>
              <a:t>}catch(Exception </a:t>
            </a:r>
            <a:r>
              <a:rPr lang="vi-VN" dirty="0">
                <a:latin typeface="+mj-lt"/>
              </a:rPr>
              <a:t>eN</a:t>
            </a:r>
            <a:r>
              <a:rPr lang="vi-VN" dirty="0" smtClean="0">
                <a:latin typeface="+mj-lt"/>
              </a:rPr>
              <a:t>) {</a:t>
            </a:r>
            <a:endParaRPr lang="en-US" dirty="0" smtClean="0">
              <a:latin typeface="+mj-lt"/>
            </a:endParaRPr>
          </a:p>
          <a:p>
            <a:pPr marL="114300" indent="0">
              <a:buNone/>
            </a:pPr>
            <a:endParaRPr lang="vi-VN" dirty="0">
              <a:latin typeface="+mj-lt"/>
            </a:endParaRPr>
          </a:p>
          <a:p>
            <a:pPr marL="114300" indent="0">
              <a:buNone/>
            </a:pPr>
            <a:r>
              <a:rPr lang="en-US" dirty="0" smtClean="0">
                <a:latin typeface="+mj-lt"/>
              </a:rPr>
              <a:t>}</a:t>
            </a:r>
            <a:r>
              <a:rPr lang="vi-VN" dirty="0" smtClean="0">
                <a:latin typeface="+mj-lt"/>
              </a:rPr>
              <a:t>finally {</a:t>
            </a:r>
            <a:endParaRPr lang="en-US" dirty="0" smtClean="0">
              <a:latin typeface="+mj-lt"/>
            </a:endParaRPr>
          </a:p>
          <a:p>
            <a:pPr marL="114300" indent="0">
              <a:buNone/>
            </a:pPr>
            <a:endParaRPr lang="vi-VN" dirty="0">
              <a:latin typeface="+mj-lt"/>
            </a:endParaRPr>
          </a:p>
          <a:p>
            <a:pPr marL="114300" indent="0">
              <a:buNone/>
            </a:pPr>
            <a:r>
              <a:rPr lang="vi-VN" dirty="0" smtClean="0">
                <a:latin typeface="+mj-lt"/>
              </a:rPr>
              <a:t>}</a:t>
            </a:r>
            <a:endParaRPr lang="en-US" dirty="0" smtClean="0">
              <a:latin typeface="+mj-lt"/>
            </a:endParaRPr>
          </a:p>
          <a:p>
            <a:pPr marL="114300" indent="0">
              <a:buNone/>
            </a:pPr>
            <a:r>
              <a:rPr lang="en-US" dirty="0" smtClean="0">
                <a:latin typeface="+mj-lt"/>
              </a:rPr>
              <a:t>…code</a:t>
            </a:r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2686" y="5917474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 </a:t>
            </a:r>
            <a:r>
              <a:rPr lang="en-US" dirty="0" err="1" smtClean="0"/>
              <a:t>TestTryCatch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749" y="406469"/>
            <a:ext cx="6880500" cy="777000"/>
          </a:xfrm>
        </p:spPr>
        <p:txBody>
          <a:bodyPr/>
          <a:lstStyle/>
          <a:p>
            <a:r>
              <a:rPr lang="en-US" sz="4000" dirty="0" smtClean="0"/>
              <a:t>THOW - THROWS</a:t>
            </a:r>
            <a:endParaRPr lang="en-US" sz="40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833608" y="2037806"/>
            <a:ext cx="3477133" cy="2370186"/>
          </a:xfrm>
        </p:spPr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44491" y="6374674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DemoThrows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6255" y="1727248"/>
            <a:ext cx="72914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Function_1() </a:t>
            </a:r>
            <a:r>
              <a:rPr lang="en-US" sz="1800" b="1" dirty="0" smtClean="0">
                <a:solidFill>
                  <a:srgbClr val="FF0000"/>
                </a:solidFill>
              </a:rPr>
              <a:t>throws</a:t>
            </a:r>
            <a:r>
              <a:rPr lang="en-US" sz="1800" dirty="0" smtClean="0"/>
              <a:t> </a:t>
            </a:r>
            <a:r>
              <a:rPr lang="en-US" sz="1800" dirty="0" err="1" smtClean="0"/>
              <a:t>xxxException</a:t>
            </a:r>
            <a:r>
              <a:rPr lang="en-US" sz="1800" dirty="0" smtClean="0"/>
              <a:t>{</a:t>
            </a:r>
          </a:p>
          <a:p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1800" dirty="0" smtClean="0"/>
              <a:t>… </a:t>
            </a:r>
            <a:r>
              <a:rPr lang="en-US" sz="1800" b="1" dirty="0" smtClean="0">
                <a:solidFill>
                  <a:srgbClr val="FF0000"/>
                </a:solidFill>
              </a:rPr>
              <a:t>throw</a:t>
            </a:r>
            <a:r>
              <a:rPr lang="en-US" sz="1800" dirty="0" smtClean="0"/>
              <a:t> </a:t>
            </a:r>
            <a:r>
              <a:rPr lang="en-US" sz="1800" dirty="0" err="1" smtClean="0"/>
              <a:t>xxxException</a:t>
            </a:r>
            <a:r>
              <a:rPr lang="en-US" sz="1800" dirty="0" smtClean="0"/>
              <a:t>(“ Exception !!!!”);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…continue code</a:t>
            </a:r>
            <a:endParaRPr lang="en-US" sz="1800" dirty="0"/>
          </a:p>
          <a:p>
            <a:r>
              <a:rPr lang="en-US" sz="1800" dirty="0" smtClean="0"/>
              <a:t>}</a:t>
            </a:r>
          </a:p>
          <a:p>
            <a:r>
              <a:rPr lang="en-US" sz="1800" dirty="0" smtClean="0"/>
              <a:t>Function_2(){</a:t>
            </a:r>
          </a:p>
          <a:p>
            <a:r>
              <a:rPr lang="en-US" sz="1800" dirty="0" smtClean="0"/>
              <a:t>	…</a:t>
            </a:r>
          </a:p>
          <a:p>
            <a:endParaRPr lang="en-US" sz="1800" dirty="0"/>
          </a:p>
          <a:p>
            <a:r>
              <a:rPr lang="en-US" sz="1800" dirty="0"/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try{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…</a:t>
            </a:r>
          </a:p>
          <a:p>
            <a:endParaRPr lang="en-US" sz="1800" dirty="0"/>
          </a:p>
          <a:p>
            <a:r>
              <a:rPr lang="en-US" sz="1800" dirty="0" smtClean="0"/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}catch(</a:t>
            </a:r>
            <a:r>
              <a:rPr lang="en-US" sz="1800" b="1" dirty="0" err="1" smtClean="0">
                <a:solidFill>
                  <a:srgbClr val="FF0000"/>
                </a:solidFill>
              </a:rPr>
              <a:t>xxxException</a:t>
            </a:r>
            <a:r>
              <a:rPr lang="en-US" sz="1800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handle exception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…</a:t>
            </a:r>
          </a:p>
          <a:p>
            <a:r>
              <a:rPr lang="en-US" sz="1800" dirty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…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725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Shape 2075"/>
          <p:cNvSpPr txBox="1">
            <a:spLocks noGrp="1"/>
          </p:cNvSpPr>
          <p:nvPr>
            <p:ph type="ctrTitle" idx="4294967295"/>
          </p:nvPr>
        </p:nvSpPr>
        <p:spPr>
          <a:xfrm>
            <a:off x="1715250" y="1486725"/>
            <a:ext cx="5713500" cy="11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rgbClr val="FFFFFF"/>
                </a:solidFill>
              </a:rPr>
              <a:t>Thanks FOR LISTENING!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2076" name="Shape 2076"/>
          <p:cNvSpPr txBox="1">
            <a:spLocks noGrp="1"/>
          </p:cNvSpPr>
          <p:nvPr>
            <p:ph type="subTitle" idx="4294967295"/>
          </p:nvPr>
        </p:nvSpPr>
        <p:spPr>
          <a:xfrm>
            <a:off x="1715250" y="2415150"/>
            <a:ext cx="57135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2077" name="Shape 2077"/>
          <p:cNvSpPr txBox="1">
            <a:spLocks noGrp="1"/>
          </p:cNvSpPr>
          <p:nvPr>
            <p:ph type="body" idx="4294967295"/>
          </p:nvPr>
        </p:nvSpPr>
        <p:spPr>
          <a:xfrm>
            <a:off x="1715250" y="3291225"/>
            <a:ext cx="5713500" cy="12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me at: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@HaLTT5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HaLTT5@fsoft.com.vn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Shape 1821"/>
          <p:cNvSpPr txBox="1">
            <a:spLocks noGrp="1"/>
          </p:cNvSpPr>
          <p:nvPr>
            <p:ph type="ctrTitle" idx="4294967295"/>
          </p:nvPr>
        </p:nvSpPr>
        <p:spPr>
          <a:xfrm>
            <a:off x="1715250" y="1943925"/>
            <a:ext cx="5713500" cy="11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822" name="Shape 1822"/>
          <p:cNvSpPr txBox="1">
            <a:spLocks noGrp="1"/>
          </p:cNvSpPr>
          <p:nvPr>
            <p:ph type="subTitle" idx="4294967295"/>
          </p:nvPr>
        </p:nvSpPr>
        <p:spPr>
          <a:xfrm>
            <a:off x="1715250" y="2872350"/>
            <a:ext cx="57135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</a:t>
            </a:r>
            <a:r>
              <a:rPr lang="en" sz="3600" b="1" dirty="0" smtClean="0"/>
              <a:t>Le Thi Thu Ha</a:t>
            </a:r>
            <a:endParaRPr sz="3600" b="1" dirty="0"/>
          </a:p>
        </p:txBody>
      </p:sp>
      <p:sp>
        <p:nvSpPr>
          <p:cNvPr id="1823" name="Shape 1823"/>
          <p:cNvSpPr txBox="1">
            <a:spLocks noGrp="1"/>
          </p:cNvSpPr>
          <p:nvPr>
            <p:ph type="body" idx="4294967295"/>
          </p:nvPr>
        </p:nvSpPr>
        <p:spPr>
          <a:xfrm>
            <a:off x="1715250" y="3748425"/>
            <a:ext cx="57135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I am here </a:t>
            </a:r>
            <a:r>
              <a:rPr lang="en" sz="1800" dirty="0" smtClean="0"/>
              <a:t>to present about Java Core. 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me at:</a:t>
            </a:r>
            <a:endParaRPr sz="1800" dirty="0"/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@HaLTT5</a:t>
            </a: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82" y="1070414"/>
            <a:ext cx="1101436" cy="1101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 txBox="1">
            <a:spLocks noGrp="1"/>
          </p:cNvSpPr>
          <p:nvPr>
            <p:ph type="title"/>
          </p:nvPr>
        </p:nvSpPr>
        <p:spPr>
          <a:xfrm>
            <a:off x="1131750" y="626511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mtClean="0"/>
              <a:t>GUIDELINE FOR PRESENTING</a:t>
            </a:r>
            <a:endParaRPr sz="4000" dirty="0"/>
          </a:p>
        </p:txBody>
      </p:sp>
      <p:sp>
        <p:nvSpPr>
          <p:cNvPr id="1814" name="Shape 1814"/>
          <p:cNvSpPr txBox="1"/>
          <p:nvPr/>
        </p:nvSpPr>
        <p:spPr>
          <a:xfrm>
            <a:off x="1084614" y="1693084"/>
            <a:ext cx="3590305" cy="234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hlinkClick r:id="rId3" action="ppaction://hlinksldjump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1. Explain </a:t>
            </a:r>
            <a:r>
              <a:rPr lang="en-US" sz="1600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about the different forms of Polymorphism</a:t>
            </a:r>
            <a:r>
              <a:rPr lang="en-US" sz="1600" dirty="0" smtClean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?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Overriding </a:t>
            </a:r>
            <a:endParaRPr lang="en-US" dirty="0" smtClean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Overloading 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Anonymous class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lang="en-US" dirty="0" smtClean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3. What are differences between List and Set?  </a:t>
            </a:r>
            <a:endParaRPr lang="en-US" dirty="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15" name="Shape 1815"/>
          <p:cNvSpPr txBox="1"/>
          <p:nvPr/>
        </p:nvSpPr>
        <p:spPr>
          <a:xfrm>
            <a:off x="5043055" y="1775180"/>
            <a:ext cx="3374075" cy="20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2. List all collection. Explain about the different list and </a:t>
            </a:r>
            <a:r>
              <a:rPr lang="en-US" sz="1600" dirty="0" err="1" smtClean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linklist</a:t>
            </a:r>
            <a:r>
              <a:rPr lang="en-US" sz="1600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What do we should use to add 10 numbers from 0 -10?</a:t>
            </a:r>
          </a:p>
          <a:p>
            <a:pPr>
              <a:spcBef>
                <a:spcPts val="600"/>
              </a:spcBef>
            </a:pPr>
            <a:endParaRPr lang="en-US" dirty="0" smtClean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4. Explain in short how JAVA exception handlings work? </a:t>
            </a:r>
          </a:p>
          <a:p>
            <a:pPr>
              <a:spcBef>
                <a:spcPts val="600"/>
              </a:spcBef>
            </a:pPr>
            <a:endParaRPr dirty="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16" name="Shape 1816"/>
          <p:cNvSpPr txBox="1"/>
          <p:nvPr/>
        </p:nvSpPr>
        <p:spPr>
          <a:xfrm>
            <a:off x="1452750" y="5048925"/>
            <a:ext cx="623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" name="Shape 1814"/>
          <p:cNvSpPr txBox="1"/>
          <p:nvPr/>
        </p:nvSpPr>
        <p:spPr>
          <a:xfrm>
            <a:off x="1084612" y="4086877"/>
            <a:ext cx="7034152" cy="105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 5</a:t>
            </a:r>
            <a:r>
              <a:rPr lang="en-US" sz="1600" dirty="0" smtClean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r>
              <a:rPr lang="en-US" sz="1600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E</a:t>
            </a:r>
            <a:r>
              <a:rPr lang="en-US" sz="1600" dirty="0" smtClean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xplain the </a:t>
            </a:r>
            <a:r>
              <a:rPr lang="en-US" sz="1600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wait() and notify() and </a:t>
            </a:r>
            <a:r>
              <a:rPr lang="en-US" sz="1600" dirty="0" err="1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notifyAll</a:t>
            </a:r>
            <a:r>
              <a:rPr lang="en-US" sz="1600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() method? </a:t>
            </a:r>
            <a:endParaRPr lang="en-US" sz="1600" dirty="0" smtClean="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" name="Shape 1814"/>
          <p:cNvSpPr txBox="1"/>
          <p:nvPr/>
        </p:nvSpPr>
        <p:spPr>
          <a:xfrm>
            <a:off x="1131750" y="4793896"/>
            <a:ext cx="7125559" cy="28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6. How to find if linked list has a loop ? </a:t>
            </a:r>
            <a:r>
              <a:rPr lang="en-US" sz="1600" dirty="0" smtClean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Use two </a:t>
            </a:r>
            <a:r>
              <a:rPr lang="en-US" sz="1600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pointer approach to solve this problem</a:t>
            </a:r>
            <a:r>
              <a:rPr lang="en-US" sz="1600" dirty="0" smtClean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</a:p>
          <a:p>
            <a:pPr lvl="0">
              <a:spcBef>
                <a:spcPts val="600"/>
              </a:spcBef>
            </a:pPr>
            <a:r>
              <a:rPr lang="en-US" sz="1600" dirty="0" smtClean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- </a:t>
            </a:r>
            <a:r>
              <a:rPr lang="en-US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Increment 'one node' pointer before the processing 'two nodes' pointer; </a:t>
            </a:r>
          </a:p>
          <a:p>
            <a:pPr lvl="0"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-We </a:t>
            </a:r>
            <a:r>
              <a:rPr lang="en-US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are likely to find a situation where both the pointers will be pointing to same node. This will only happen if linked list has loop. </a:t>
            </a:r>
            <a:endParaRPr lang="en-US" dirty="0" smtClean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4" grpId="0"/>
      <p:bldP spid="1815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 txBox="1">
            <a:spLocks noGrp="1"/>
          </p:cNvSpPr>
          <p:nvPr>
            <p:ph type="title"/>
          </p:nvPr>
        </p:nvSpPr>
        <p:spPr>
          <a:xfrm>
            <a:off x="1131750" y="626511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mtClean="0"/>
              <a:t>GUIDELINE FOR PRESENTING</a:t>
            </a:r>
            <a:endParaRPr sz="4000" dirty="0"/>
          </a:p>
        </p:txBody>
      </p:sp>
      <p:sp>
        <p:nvSpPr>
          <p:cNvPr id="1814" name="Shape 1814"/>
          <p:cNvSpPr txBox="1"/>
          <p:nvPr/>
        </p:nvSpPr>
        <p:spPr>
          <a:xfrm>
            <a:off x="1084614" y="1693084"/>
            <a:ext cx="3590305" cy="234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hlinkClick r:id="rId3" action="ppaction://hlinksldjump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  <a:hlinkClick r:id="rId3" action="ppaction://hlinksldjump"/>
              </a:rPr>
              <a:t>1. Explain </a:t>
            </a:r>
            <a:r>
              <a:rPr lang="en-US" sz="1600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  <a:hlinkClick r:id="rId3" action="ppaction://hlinksldjump"/>
              </a:rPr>
              <a:t>about the different forms of Polymorphism</a:t>
            </a:r>
            <a:r>
              <a:rPr lang="en-US" sz="1600" dirty="0" smtClean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  <a:hlinkClick r:id="rId3" action="ppaction://hlinksldjump"/>
              </a:rPr>
              <a:t>?</a:t>
            </a:r>
            <a:endParaRPr lang="en-US" sz="1600" dirty="0" smtClean="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Overriding </a:t>
            </a:r>
            <a:endParaRPr lang="en-US" dirty="0" smtClean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Overloading 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Anonymous class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  <a:hlinkClick r:id="rId4" action="ppaction://hlinksldjump"/>
              </a:rPr>
              <a:t>2. List all collection. Explain about the different list and </a:t>
            </a:r>
            <a:r>
              <a:rPr lang="en-US" sz="1600" dirty="0" err="1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  <a:hlinkClick r:id="rId4" action="ppaction://hlinksldjump"/>
              </a:rPr>
              <a:t>linklist</a:t>
            </a:r>
            <a:r>
              <a:rPr lang="en-US" sz="16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  <a:hlinkClick r:id="rId4" action="ppaction://hlinksldjump"/>
              </a:rPr>
              <a:t>. </a:t>
            </a:r>
            <a:endParaRPr lang="en-US" sz="16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What do we should use to add 10 numbers from 0 -10?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lang="en-US" dirty="0" smtClean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 smtClean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lang="en-US" dirty="0" smtClean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15" name="Shape 1815"/>
          <p:cNvSpPr txBox="1"/>
          <p:nvPr/>
        </p:nvSpPr>
        <p:spPr>
          <a:xfrm>
            <a:off x="5043055" y="1693084"/>
            <a:ext cx="3374075" cy="20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  <a:hlinkClick r:id="rId5" action="ppaction://hlinksldjump"/>
              </a:rPr>
              <a:t>3</a:t>
            </a:r>
            <a:r>
              <a:rPr lang="en-US" sz="1600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  <a:hlinkClick r:id="rId5" action="ppaction://hlinksldjump"/>
              </a:rPr>
              <a:t>. What are differences between List and Set?  </a:t>
            </a:r>
            <a:endParaRPr lang="en-US" sz="1600" dirty="0" smtClean="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>
              <a:spcBef>
                <a:spcPts val="600"/>
              </a:spcBef>
            </a:pPr>
            <a:endParaRPr lang="en-US" sz="1600" dirty="0" smtClean="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  <a:hlinkClick r:id="" action="ppaction://noaction"/>
              </a:rPr>
              <a:t>4. Explain in short how JAVA exception handlings work? </a:t>
            </a:r>
            <a:endParaRPr lang="en-US" sz="1600" dirty="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>
              <a:spcBef>
                <a:spcPts val="600"/>
              </a:spcBef>
            </a:pPr>
            <a:endParaRPr lang="en-US" sz="1600" dirty="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>
              <a:spcBef>
                <a:spcPts val="600"/>
              </a:spcBef>
            </a:pPr>
            <a:endParaRPr lang="en-US" dirty="0" smtClean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>
              <a:spcBef>
                <a:spcPts val="600"/>
              </a:spcBef>
            </a:pPr>
            <a:endParaRPr dirty="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16" name="Shape 1816"/>
          <p:cNvSpPr txBox="1"/>
          <p:nvPr/>
        </p:nvSpPr>
        <p:spPr>
          <a:xfrm>
            <a:off x="1452750" y="5048925"/>
            <a:ext cx="623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" name="Shape 1814"/>
          <p:cNvSpPr txBox="1"/>
          <p:nvPr/>
        </p:nvSpPr>
        <p:spPr>
          <a:xfrm>
            <a:off x="1131750" y="4793896"/>
            <a:ext cx="7125559" cy="28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endParaRPr lang="en-US" dirty="0" smtClean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30534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4" grpId="0"/>
      <p:bldP spid="181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Shape 1829"/>
          <p:cNvSpPr txBox="1">
            <a:spLocks noGrp="1"/>
          </p:cNvSpPr>
          <p:nvPr>
            <p:ph type="ctrTitle"/>
          </p:nvPr>
        </p:nvSpPr>
        <p:spPr>
          <a:xfrm>
            <a:off x="1219200" y="1828800"/>
            <a:ext cx="6380730" cy="23068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/>
              <a:t>1.</a:t>
            </a:r>
            <a:r>
              <a:rPr lang="en-US" sz="4800" dirty="0"/>
              <a:t> Explain about the different forms of Polymorphism</a:t>
            </a:r>
            <a:endParaRPr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Shape 1840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OVERRIDING – OVERLOADING – ANONYMOUS CLASS</a:t>
            </a:r>
            <a:endParaRPr dirty="0"/>
          </a:p>
        </p:txBody>
      </p:sp>
      <p:sp>
        <p:nvSpPr>
          <p:cNvPr id="1841" name="Shape 1841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49" y="1750400"/>
            <a:ext cx="6885975" cy="2877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Shape 1840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OVERRIDING – OVERLOADING – ANONYMOUS CLASS</a:t>
            </a:r>
            <a:endParaRPr dirty="0"/>
          </a:p>
        </p:txBody>
      </p:sp>
      <p:sp>
        <p:nvSpPr>
          <p:cNvPr id="1841" name="Shape 1841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87" y="1607700"/>
            <a:ext cx="6060486" cy="4819530"/>
          </a:xfrm>
          <a:prstGeom prst="rect">
            <a:avLst/>
          </a:prstGeom>
        </p:spPr>
      </p:pic>
      <p:sp>
        <p:nvSpPr>
          <p:cNvPr id="5" name="4-Point Star 4">
            <a:hlinkClick r:id="rId4" action="ppaction://hlinksldjump"/>
          </p:cNvPr>
          <p:cNvSpPr/>
          <p:nvPr/>
        </p:nvSpPr>
        <p:spPr>
          <a:xfrm>
            <a:off x="8464731" y="6309360"/>
            <a:ext cx="496389" cy="43107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49889" y="655022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Shape 1829"/>
          <p:cNvSpPr txBox="1">
            <a:spLocks noGrp="1"/>
          </p:cNvSpPr>
          <p:nvPr>
            <p:ph type="ctrTitle"/>
          </p:nvPr>
        </p:nvSpPr>
        <p:spPr>
          <a:xfrm>
            <a:off x="1280160" y="1515291"/>
            <a:ext cx="6398147" cy="23068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>
                <a:solidFill>
                  <a:schemeClr val="bg1"/>
                </a:solidFill>
              </a:rPr>
              <a:t>2. </a:t>
            </a:r>
            <a:r>
              <a:rPr lang="en-US" sz="4800" dirty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List all collection. L</a:t>
            </a:r>
            <a:r>
              <a:rPr lang="en-US" sz="48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ist </a:t>
            </a:r>
            <a:r>
              <a:rPr lang="en-US" sz="4800" dirty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and </a:t>
            </a:r>
            <a:r>
              <a:rPr lang="en-US" sz="4800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linkedlist</a:t>
            </a:r>
            <a:r>
              <a:rPr lang="en-US" sz="4800" dirty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endParaRPr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Shape 1881"/>
          <p:cNvSpPr txBox="1">
            <a:spLocks noGrp="1"/>
          </p:cNvSpPr>
          <p:nvPr>
            <p:ph type="title"/>
          </p:nvPr>
        </p:nvSpPr>
        <p:spPr>
          <a:xfrm>
            <a:off x="1131750" y="543317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COLLECTION</a:t>
            </a:r>
            <a:endParaRPr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203"/>
            <a:ext cx="9144000" cy="51036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30091" y="51654"/>
            <a:ext cx="36744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List all collection. List and </a:t>
            </a:r>
            <a:r>
              <a:rPr lang="en-US" dirty="0" err="1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linkedlist</a:t>
            </a:r>
            <a:r>
              <a:rPr lang="en-US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4-Point Star 4">
            <a:hlinkClick r:id="rId4" action="ppaction://hlinksldjump"/>
          </p:cNvPr>
          <p:cNvSpPr/>
          <p:nvPr/>
        </p:nvSpPr>
        <p:spPr>
          <a:xfrm>
            <a:off x="8464731" y="6309360"/>
            <a:ext cx="496389" cy="43107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603</Words>
  <Application>Microsoft Office PowerPoint</Application>
  <PresentationFormat>On-screen Show (4:3)</PresentationFormat>
  <Paragraphs>107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Merriweather</vt:lpstr>
      <vt:lpstr>Arial</vt:lpstr>
      <vt:lpstr>Wingdings</vt:lpstr>
      <vt:lpstr>Amatic SC</vt:lpstr>
      <vt:lpstr>Times New Roman</vt:lpstr>
      <vt:lpstr>Nathaniel template</vt:lpstr>
      <vt:lpstr>JAVA BASIC</vt:lpstr>
      <vt:lpstr>Hello!</vt:lpstr>
      <vt:lpstr>GUIDELINE FOR PRESENTING</vt:lpstr>
      <vt:lpstr>GUIDELINE FOR PRESENTING</vt:lpstr>
      <vt:lpstr>1. Explain about the different forms of Polymorphism</vt:lpstr>
      <vt:lpstr>OVERRIDING – OVERLOADING – ANONYMOUS CLASS</vt:lpstr>
      <vt:lpstr>OVERRIDING – OVERLOADING – ANONYMOUS CLASS</vt:lpstr>
      <vt:lpstr>2. List all collection. List and linkedlist. </vt:lpstr>
      <vt:lpstr>COLLECTION</vt:lpstr>
      <vt:lpstr>LINKED LIST</vt:lpstr>
      <vt:lpstr>3. Differences between List &amp; Set? </vt:lpstr>
      <vt:lpstr>4. How JAVA exception handlings work?</vt:lpstr>
      <vt:lpstr>TRY-CATCH-FINALLY</vt:lpstr>
      <vt:lpstr>THOW - THROWS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JAVACORE</dc:title>
  <dc:creator>lethi</dc:creator>
  <cp:lastModifiedBy>lethithuha151997@gmail.com</cp:lastModifiedBy>
  <cp:revision>83</cp:revision>
  <dcterms:modified xsi:type="dcterms:W3CDTF">2018-01-30T03:35:22Z</dcterms:modified>
</cp:coreProperties>
</file>