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65" r:id="rId6"/>
    <p:sldId id="268" r:id="rId7"/>
    <p:sldId id="259" r:id="rId8"/>
    <p:sldId id="260" r:id="rId9"/>
    <p:sldId id="266" r:id="rId10"/>
    <p:sldId id="261" r:id="rId11"/>
    <p:sldId id="262" r:id="rId12"/>
    <p:sldId id="267" r:id="rId13"/>
    <p:sldId id="263" r:id="rId14"/>
    <p:sldId id="264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E91465EE-485E-461B-A243-5602429452FE}">
          <p14:sldIdLst>
            <p14:sldId id="269"/>
            <p14:sldId id="256"/>
          </p14:sldIdLst>
        </p14:section>
        <p14:section name="Wie war unsere Rollenaufteilung?" id="{F0E41231-E3CD-4F99-8C73-0121B3B502F3}">
          <p14:sldIdLst>
            <p14:sldId id="257"/>
            <p14:sldId id="258"/>
            <p14:sldId id="265"/>
            <p14:sldId id="268"/>
          </p14:sldIdLst>
        </p14:section>
        <p14:section name="dfgdgfdgfdfg" id="{6B2D8DEB-5171-461E-A5A0-CDF5D0316A16}">
          <p14:sldIdLst>
            <p14:sldId id="259"/>
            <p14:sldId id="260"/>
            <p14:sldId id="266"/>
          </p14:sldIdLst>
        </p14:section>
        <p14:section name="іваіваіваіваіва" id="{11B8F202-9B6F-4D4A-8FCC-BCEEB43C7280}">
          <p14:sldIdLst>
            <p14:sldId id="261"/>
            <p14:sldId id="262"/>
            <p14:sldId id="267"/>
          </p14:sldIdLst>
        </p14:section>
        <p14:section name="Abschluss" id="{BB0E2F8D-51ED-4BF4-956B-5739A8F10C4C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21E"/>
    <a:srgbClr val="552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0B332-FB3A-488C-BBA4-838781BD8286}" v="1083" dt="2024-11-26T09:31:26.262"/>
    <p1510:client id="{598F8C8F-00CD-459F-A322-07DA33DA99E5}" v="843" dt="2024-11-26T09:31:47.500"/>
    <p1510:client id="{CEE55B73-3CB5-4F9D-A7C6-72E1C7F88550}" v="65" dt="2024-11-26T09:32:0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B359-B087-47B8-9DC0-FB5FFBF90B57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CB286-E6EA-42E5-A97E-9F73ABCD920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61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CB286-E6EA-42E5-A97E-9F73ABCD920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79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CB286-E6EA-42E5-A97E-9F73ABCD920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14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6B456-1535-8245-4E37-E4760E40B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307FFA8-A6B6-E6E4-1148-1A32DF00B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CH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7B86557-DD69-4446-3F40-703608EC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1FF375F-41B2-2216-83F0-A46F025D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6386F7A-1475-4BC0-DE64-538D96FB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073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99F1-5200-B478-E4A3-F41FD892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6262F09-D73A-2773-87AA-D2BD1679E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16AD0F3-F876-FA24-247F-C386D6A1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FCD4AE8-AD7D-6B9C-D13C-AE50D9B1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BCA32E0-4C93-D2E9-329C-4F2E44EA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672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4E1728B8-88DC-ACB7-D192-DEBD02681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0021F26-91AE-5E7F-3A68-5D5A6EFE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B652C48-2527-BC68-549A-A82C41BC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7D2B49A-6321-D4C0-3E86-5075B58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940E62-2925-312E-3ADE-B8E3EADE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890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C4DC9-59CF-1B00-CD17-4ED7FE52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AF7247D-0061-600D-5F99-BFE2F55A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DC48767-E1B2-528C-546D-35C5C7C5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E033555-F2EF-FFF8-F12D-4A989383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4C51C52-03E4-F468-3742-50DCC554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722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A40E-65A1-DA19-7E8A-5EF2C374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C90ACE7-8F66-FEF1-4444-8CDACFA1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637DCEA-AFCA-EAA7-3E5A-6ECA5FA7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FA29CD-CC91-7F50-941D-D06ED45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1F8E461-AB18-D61F-972A-4E67661C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98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72915-F855-725E-7127-DC3690B5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FA4B31-CEE5-F268-8EF6-C06E4230B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3D5F8EC-A55C-7BE1-0A87-541ACDB1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4697D5A-28B5-3E6B-282A-EBA2EFC1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55806E0-93D5-5160-337C-24ECAF6A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6066AD3-5DCE-E928-D523-5B4B05C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008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21187-99D8-750A-F5AE-A8DD864A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B3C28CA-A3A5-F7E5-D56F-DBBE90862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33C2C80-8281-C8AC-8A0D-D5CA882F3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324EA54-5D67-6AB6-B0BC-5FCBC1A1F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1A042B0-CC46-BA6F-6265-5EB69999D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03E617B5-F9BF-85C5-E301-95048817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4563E45-9E84-9B59-DC1C-B10246DC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4D973F6-1D42-B71B-EC27-660BE423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530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97469-86F7-0475-1C97-1769BA40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8ADC0B8-11FB-9B35-FFFA-0F23BA14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B587A02-F147-BBAC-BCF9-41A57584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15AA6FB-DBE9-4FAB-A005-9805B1A0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096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BFC2357-D71F-DB79-536B-A2C3D81A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E60F3A8-52DB-462A-D57D-039EBEB7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9BAF052-56EA-0E03-AFEE-E5C671E4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94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867F7-CBE1-73A7-C56B-4F85CF9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85ED54C-4132-7809-AFBC-689A513C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9240CAE-23F9-1DEB-064D-7B867A45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D079A3E-BE5E-ECE3-BFD8-D4D420C9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AAAD698-7F2A-56C8-A81A-BC6C51B6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3536913-6DEF-7911-052B-690ABD2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38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F8196-327F-0C8D-C0FF-B9791434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A277422D-47EF-F597-119A-2EB22AD4C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C1C95DC-FAB3-2D9C-8F12-5B31C2BA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585CAF6-97A9-F631-074A-1BB0F55C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DCB112C-54F3-3B68-F50C-0CFC4A3F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315D09B-077A-94E8-C245-63E0EB60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66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55ED3C5-EBA3-9918-D81A-111E5054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CH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19D2988-32FF-CDA9-84AB-4536B518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CH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2B7A869-E657-EDA0-489A-B0DF56E11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4BDA9-9746-4668-81CD-F0B3E876CC94}" type="datetimeFigureOut">
              <a:rPr lang="en-CH" smtClean="0"/>
              <a:t>11/26/2024</a:t>
            </a:fld>
            <a:endParaRPr lang="en-CH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442172F-D892-92A0-4DEE-F8FD22435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6291810-42CA-F123-0263-8E3B5D088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35DE0-3DE1-4771-A66F-98702ADC569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73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3.xml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572A8-CC26-314D-5BD5-4A9B33F7A91E}"/>
              </a:ext>
            </a:extLst>
          </p:cNvPr>
          <p:cNvSpPr txBox="1"/>
          <p:nvPr/>
        </p:nvSpPr>
        <p:spPr>
          <a:xfrm>
            <a:off x="3048000" y="222325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5400">
                <a:solidFill>
                  <a:schemeClr val="bg1"/>
                </a:solidFill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Projekt Budgetbuddy</a:t>
            </a:r>
            <a:endParaRPr lang="en-CH" sz="5400">
              <a:latin typeface="Amasis MT Pro Medium" panose="020406040500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7360E28-1FA0-FFB2-DFA9-F912B6DA3E1B}"/>
              </a:ext>
            </a:extLst>
          </p:cNvPr>
          <p:cNvSpPr/>
          <p:nvPr/>
        </p:nvSpPr>
        <p:spPr>
          <a:xfrm>
            <a:off x="-1858478" y="-4697334"/>
            <a:ext cx="15908956" cy="16252667"/>
          </a:xfrm>
          <a:prstGeom prst="ellipse">
            <a:avLst/>
          </a:prstGeom>
          <a:solidFill>
            <a:srgbClr val="20221E">
              <a:alpha val="0"/>
            </a:srgb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25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BD2BB-483B-35B6-C719-35F03E8D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9A91AFD5-5B05-D787-6006-9BB1831A43F6}"/>
              </a:ext>
            </a:extLst>
          </p:cNvPr>
          <p:cNvSpPr/>
          <p:nvPr/>
        </p:nvSpPr>
        <p:spPr>
          <a:xfrm>
            <a:off x="3091540" y="549236"/>
            <a:ext cx="6008915" cy="6008915"/>
          </a:xfrm>
          <a:prstGeom prst="ellipse">
            <a:avLst/>
          </a:prstGeom>
          <a:solidFill>
            <a:srgbClr val="20221E">
              <a:alpha val="49000"/>
            </a:srgb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86659-0B73-9A05-93FB-46B287BB4DAF}"/>
              </a:ext>
            </a:extLst>
          </p:cNvPr>
          <p:cNvSpPr txBox="1"/>
          <p:nvPr/>
        </p:nvSpPr>
        <p:spPr>
          <a:xfrm>
            <a:off x="2983591" y="3640207"/>
            <a:ext cx="622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Raavi" panose="020B0502040204020203" pitchFamily="34" charset="0"/>
              </a:rPr>
              <a:t> </a:t>
            </a:r>
            <a:r>
              <a:rPr kumimoji="0" lang="de-CH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Nova" panose="020F0502020204030204" pitchFamily="18" charset="0"/>
                <a:ea typeface="+mn-ea"/>
                <a:cs typeface="Raavi" panose="020B0502040204020203" pitchFamily="34" charset="0"/>
              </a:rPr>
              <a:t> </a:t>
            </a:r>
            <a:endParaRPr kumimoji="0" lang="en-CH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Nova" panose="020F0502020204030204" pitchFamily="18" charset="0"/>
              <a:ea typeface="+mn-ea"/>
              <a:cs typeface="Raav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A5AC6-2874-803E-AEED-B1803B4BFB81}"/>
              </a:ext>
            </a:extLst>
          </p:cNvPr>
          <p:cNvSpPr txBox="1"/>
          <p:nvPr/>
        </p:nvSpPr>
        <p:spPr>
          <a:xfrm>
            <a:off x="4522518" y="4295899"/>
            <a:ext cx="3259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Reflexion</a:t>
            </a:r>
            <a:r>
              <a:rPr lang="de-CH" dirty="0"/>
              <a:t> </a:t>
            </a:r>
            <a:endParaRPr lang="en-CH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5BD8A2-0790-9916-2B39-97BFE8D9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4" y="2003257"/>
            <a:ext cx="2143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79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E4CB9-D80C-C13E-BA34-E74FFA9C9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DEA96E8-DA46-28EC-715C-ACAFDCEC4B5D}"/>
              </a:ext>
            </a:extLst>
          </p:cNvPr>
          <p:cNvSpPr/>
          <p:nvPr/>
        </p:nvSpPr>
        <p:spPr>
          <a:xfrm>
            <a:off x="-1397774" y="-3930791"/>
            <a:ext cx="14987542" cy="14719581"/>
          </a:xfrm>
          <a:prstGeom prst="ellipse">
            <a:avLst/>
          </a:prstGeom>
          <a:solidFill>
            <a:srgbClr val="20221E">
              <a:alpha val="49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uLnTx/>
                <a:uFillTx/>
                <a:latin typeface="Aptos" panose="02110004020202020204"/>
                <a:ea typeface="+mn-ea"/>
                <a:cs typeface="+mn-cs"/>
              </a:rPr>
              <a:t>Was hat gut funktioniert?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2000" dirty="0"/>
              <a:t>Kommunikation im Team</a:t>
            </a:r>
            <a:endParaRPr lang="de-CH" sz="2000" b="1" dirty="0">
              <a:solidFill>
                <a:prstClr val="white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Aptos" panose="02110004020202020204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2000" dirty="0"/>
              <a:t>Zeitmanagement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sz="2800" b="1" dirty="0"/>
              <a:t>Herausforderungen und Probleme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2000" dirty="0"/>
              <a:t>Technische Probleme</a:t>
            </a:r>
            <a:endParaRPr lang="de-CH" sz="2000" b="1" dirty="0"/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2000" dirty="0"/>
              <a:t>Einarbeitung</a:t>
            </a:r>
            <a:endParaRPr lang="de-CH" sz="2000" b="1" dirty="0"/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2000" dirty="0"/>
              <a:t>Abstimmung</a:t>
            </a:r>
            <a:endParaRPr lang="de-CH" sz="2000" b="1" dirty="0"/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2000" dirty="0"/>
              <a:t>Unklare Anforderungen</a:t>
            </a:r>
            <a:endParaRPr lang="de-CH" sz="2000" b="1" dirty="0"/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2000" dirty="0"/>
              <a:t>Pünktliche Abgaben</a:t>
            </a:r>
            <a:endParaRPr kumimoji="0" lang="en-CH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43247-E1D8-E2F4-6ABD-306C67D97F47}"/>
              </a:ext>
            </a:extLst>
          </p:cNvPr>
          <p:cNvSpPr txBox="1"/>
          <p:nvPr/>
        </p:nvSpPr>
        <p:spPr>
          <a:xfrm>
            <a:off x="2469239" y="671286"/>
            <a:ext cx="725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>
                <a:solidFill>
                  <a:prstClr val="white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Reflexion </a:t>
            </a:r>
            <a:r>
              <a:rPr kumimoji="0" lang="en-GB" sz="6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 </a:t>
            </a:r>
            <a:endParaRPr kumimoji="0" lang="en-CH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773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EBE385-6D31-336E-905E-674AC669B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2BA4381B-EB19-893C-6148-4EB716FC1956}"/>
              </a:ext>
            </a:extLst>
          </p:cNvPr>
          <p:cNvSpPr/>
          <p:nvPr/>
        </p:nvSpPr>
        <p:spPr>
          <a:xfrm>
            <a:off x="-1397771" y="-3930791"/>
            <a:ext cx="14987542" cy="14719581"/>
          </a:xfrm>
          <a:prstGeom prst="ellipse">
            <a:avLst/>
          </a:prstGeom>
          <a:solidFill>
            <a:srgbClr val="20221E">
              <a:alpha val="49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uLnTx/>
                <a:uFillTx/>
                <a:latin typeface="Aptos" panose="02110004020202020204"/>
                <a:ea typeface="+mn-ea"/>
                <a:cs typeface="+mn-cs"/>
              </a:rPr>
              <a:t>Lernpotenzial und Verbesserungsideen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Klare Aufgaben- und Technologieplanung zu Beginn festlegen.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Mehr Zeit für das Verständnis der Anforderungen einplanen.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Frühere Einarbeitung in neue Technologien wie .NET MVC.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err="1"/>
              <a:t>Regelmässige</a:t>
            </a:r>
            <a:r>
              <a:rPr lang="de-DE" sz="2000" dirty="0"/>
              <a:t> Updates und Absprachen, um Deadlines sicherzustellen.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C68F3-22A9-0C2D-C20D-3C8C3741F540}"/>
              </a:ext>
            </a:extLst>
          </p:cNvPr>
          <p:cNvSpPr txBox="1"/>
          <p:nvPr/>
        </p:nvSpPr>
        <p:spPr>
          <a:xfrm>
            <a:off x="2469239" y="671286"/>
            <a:ext cx="725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>
                <a:solidFill>
                  <a:prstClr val="white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Reflexion </a:t>
            </a:r>
            <a:r>
              <a:rPr kumimoji="0" lang="en-GB" sz="6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 </a:t>
            </a:r>
            <a:endParaRPr kumimoji="0" lang="en-CH" sz="6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557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0769C-7356-4D70-6861-137F627CF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7B50F080-41DB-02E7-3F96-1542DCBD80B3}"/>
              </a:ext>
            </a:extLst>
          </p:cNvPr>
          <p:cNvSpPr/>
          <p:nvPr/>
        </p:nvSpPr>
        <p:spPr>
          <a:xfrm>
            <a:off x="3091542" y="424542"/>
            <a:ext cx="6008915" cy="6008915"/>
          </a:xfrm>
          <a:prstGeom prst="ellipse">
            <a:avLst/>
          </a:prstGeom>
          <a:solidFill>
            <a:srgbClr val="20221E">
              <a:alpha val="49000"/>
            </a:srgb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81B10-1FA4-85DE-38E1-2E30CBED25D3}"/>
              </a:ext>
            </a:extLst>
          </p:cNvPr>
          <p:cNvSpPr txBox="1"/>
          <p:nvPr/>
        </p:nvSpPr>
        <p:spPr>
          <a:xfrm>
            <a:off x="2983591" y="3640207"/>
            <a:ext cx="622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Raavi" panose="020B0502040204020203" pitchFamily="34" charset="0"/>
              </a:rPr>
              <a:t> </a:t>
            </a:r>
            <a:r>
              <a:rPr kumimoji="0" lang="de-CH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Nova" panose="020F0502020204030204" pitchFamily="18" charset="0"/>
                <a:ea typeface="+mn-ea"/>
                <a:cs typeface="Raavi" panose="020B0502040204020203" pitchFamily="34" charset="0"/>
              </a:rPr>
              <a:t> </a:t>
            </a:r>
            <a:endParaRPr kumimoji="0" lang="en-CH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Nova" panose="020F0502020204030204" pitchFamily="18" charset="0"/>
              <a:ea typeface="+mn-ea"/>
              <a:cs typeface="Raav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E8814-2284-1BC3-7DC2-2158B534D148}"/>
              </a:ext>
            </a:extLst>
          </p:cNvPr>
          <p:cNvSpPr txBox="1"/>
          <p:nvPr/>
        </p:nvSpPr>
        <p:spPr>
          <a:xfrm>
            <a:off x="4522518" y="4295899"/>
            <a:ext cx="3146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Abschluss</a:t>
            </a:r>
            <a:r>
              <a:rPr kumimoji="0" lang="de-CH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Grafik 4" descr="Abschlusshut Silhouette">
            <a:extLst>
              <a:ext uri="{FF2B5EF4-FFF2-40B4-BE49-F238E27FC236}">
                <a16:creationId xmlns:a16="http://schemas.microsoft.com/office/drawing/2014/main" id="{E31B4285-6B7E-D63A-095D-EE17A0DB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4200" y="1722285"/>
            <a:ext cx="3035279" cy="30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58840-4283-A293-84B5-9589A128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6393EF80-F70E-F70D-873F-85D9E696A234}"/>
              </a:ext>
            </a:extLst>
          </p:cNvPr>
          <p:cNvSpPr/>
          <p:nvPr/>
        </p:nvSpPr>
        <p:spPr>
          <a:xfrm>
            <a:off x="-1397774" y="-3930791"/>
            <a:ext cx="14987542" cy="14719581"/>
          </a:xfrm>
          <a:prstGeom prst="ellipse">
            <a:avLst/>
          </a:prstGeom>
          <a:solidFill>
            <a:srgbClr val="20221E">
              <a:alpha val="49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uLnTx/>
                <a:uFillTx/>
                <a:latin typeface="Aptos" panose="02110004020202020204"/>
                <a:ea typeface="+mn-ea"/>
                <a:cs typeface="+mn-cs"/>
              </a:rPr>
              <a:t>Enis </a:t>
            </a: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4CA23-B63C-F677-33F0-884920763986}"/>
              </a:ext>
            </a:extLst>
          </p:cNvPr>
          <p:cNvSpPr txBox="1"/>
          <p:nvPr/>
        </p:nvSpPr>
        <p:spPr>
          <a:xfrm>
            <a:off x="2469239" y="1462314"/>
            <a:ext cx="725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Abschluss</a:t>
            </a: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 </a:t>
            </a:r>
            <a:endParaRPr kumimoji="0" lang="en-CH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7B34CB-0C0F-0C30-4925-07B7EA1D2DA0}"/>
              </a:ext>
            </a:extLst>
          </p:cNvPr>
          <p:cNvSpPr txBox="1"/>
          <p:nvPr/>
        </p:nvSpPr>
        <p:spPr>
          <a:xfrm>
            <a:off x="513184" y="2662643"/>
            <a:ext cx="1110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7990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FA62E68A-653F-9489-AA5C-C913EEB4E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Швидкий перехід до розділу 2">
                <a:extLst>
                  <a:ext uri="{FF2B5EF4-FFF2-40B4-BE49-F238E27FC236}">
                    <a16:creationId xmlns:a16="http://schemas.microsoft.com/office/drawing/2014/main" id="{487FE25C-6DC5-4C4F-7C1A-A546762F7C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6305060"/>
                  </p:ext>
                </p:extLst>
              </p:nvPr>
            </p:nvGraphicFramePr>
            <p:xfrm>
              <a:off x="765430" y="3997226"/>
              <a:ext cx="3862943" cy="2172906"/>
            </p:xfrm>
            <a:graphic>
              <a:graphicData uri="http://schemas.microsoft.com/office/powerpoint/2016/sectionzoom">
                <psez:sectionZm>
                  <psez:sectionZmObj sectionId="{F0E41231-E3CD-4F99-8C73-0121B3B502F3}">
                    <psez:zmPr id="{BB7B5657-568D-45AE-BE82-F41012BC0D04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62943" cy="217290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Швидкий перехід до розділу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87FE25C-6DC5-4C4F-7C1A-A546762F7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430" y="3997226"/>
                <a:ext cx="3862943" cy="2172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Швидкий перехід до розділу 5">
                <a:extLst>
                  <a:ext uri="{FF2B5EF4-FFF2-40B4-BE49-F238E27FC236}">
                    <a16:creationId xmlns:a16="http://schemas.microsoft.com/office/drawing/2014/main" id="{9B6B3205-004F-AC47-7FCC-0D96715AC8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0374046"/>
                  </p:ext>
                </p:extLst>
              </p:nvPr>
            </p:nvGraphicFramePr>
            <p:xfrm>
              <a:off x="3391151" y="2384998"/>
              <a:ext cx="3712008" cy="2088004"/>
            </p:xfrm>
            <a:graphic>
              <a:graphicData uri="http://schemas.microsoft.com/office/powerpoint/2016/sectionzoom">
                <psez:sectionZm>
                  <psez:sectionZmObj sectionId="{6B2D8DEB-5171-461E-A5A0-CDF5D0316A16}">
                    <psez:zmPr id="{9A871C69-F9DD-42C2-ABB1-9BE121530617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2008" cy="208800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Швидкий перехід до розділу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B6B3205-004F-AC47-7FCC-0D96715AC8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1151" y="2384998"/>
                <a:ext cx="3712008" cy="208800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609CF4-D059-436B-9FF1-98797C6BCA28}"/>
              </a:ext>
            </a:extLst>
          </p:cNvPr>
          <p:cNvSpPr txBox="1"/>
          <p:nvPr/>
        </p:nvSpPr>
        <p:spPr>
          <a:xfrm>
            <a:off x="2656390" y="226203"/>
            <a:ext cx="65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400">
                <a:solidFill>
                  <a:schemeClr val="bg1"/>
                </a:solidFill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Projekt Budgetbuddy</a:t>
            </a:r>
            <a:endParaRPr lang="en-CH">
              <a:latin typeface="Amasis MT Pro Medium" panose="020406040500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Швидкий перехід до розділу 3">
                <a:extLst>
                  <a:ext uri="{FF2B5EF4-FFF2-40B4-BE49-F238E27FC236}">
                    <a16:creationId xmlns:a16="http://schemas.microsoft.com/office/drawing/2014/main" id="{B4B471C0-D225-1FCB-3B5D-06BD145D62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6216277"/>
                  </p:ext>
                </p:extLst>
              </p:nvPr>
            </p:nvGraphicFramePr>
            <p:xfrm>
              <a:off x="5943600" y="4260514"/>
              <a:ext cx="3614882" cy="2033371"/>
            </p:xfrm>
            <a:graphic>
              <a:graphicData uri="http://schemas.microsoft.com/office/powerpoint/2016/sectionzoom">
                <psez:sectionZm>
                  <psez:sectionZmObj sectionId="{11B8F202-9B6F-4D4A-8FCC-BCEEB43C7280}">
                    <psez:zmPr id="{E4C4C1B5-80C1-4D9D-BAE9-BA06A03C94CB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4882" cy="203337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Швидкий перехід до розділу 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4B471C0-D225-1FCB-3B5D-06BD145D62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3600" y="4260514"/>
                <a:ext cx="3614882" cy="2033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Швидкий перехід до розділу 8">
                <a:extLst>
                  <a:ext uri="{FF2B5EF4-FFF2-40B4-BE49-F238E27FC236}">
                    <a16:creationId xmlns:a16="http://schemas.microsoft.com/office/drawing/2014/main" id="{EB36F0F6-1821-16CA-001C-21D9D438C0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8190062"/>
                  </p:ext>
                </p:extLst>
              </p:nvPr>
            </p:nvGraphicFramePr>
            <p:xfrm>
              <a:off x="8182948" y="2248288"/>
              <a:ext cx="3371488" cy="1896462"/>
            </p:xfrm>
            <a:graphic>
              <a:graphicData uri="http://schemas.microsoft.com/office/powerpoint/2016/sectionzoom">
                <psez:sectionZm>
                  <psez:sectionZmObj sectionId="{BB0E2F8D-51ED-4BF4-956B-5739A8F10C4C}">
                    <psez:zmPr id="{00DDF4FC-0F89-45A1-B612-DD103AE31028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71488" cy="189646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Швидкий перехід до розділу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B36F0F6-1821-16CA-001C-21D9D438C0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2948" y="2248288"/>
                <a:ext cx="3371488" cy="1896462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6BCAF2BC-07FC-BD50-7B0F-10C253D2A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4" y="160649"/>
            <a:ext cx="1535379" cy="14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975114B8-B02C-A24E-F072-5980F47B1988}"/>
              </a:ext>
            </a:extLst>
          </p:cNvPr>
          <p:cNvCxnSpPr>
            <a:cxnSpLocks/>
          </p:cNvCxnSpPr>
          <p:nvPr/>
        </p:nvCxnSpPr>
        <p:spPr>
          <a:xfrm flipV="1">
            <a:off x="3488277" y="3846696"/>
            <a:ext cx="996638" cy="626306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7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459DB7EB-7750-D8C0-3224-241C84FE19DF}"/>
              </a:ext>
            </a:extLst>
          </p:cNvPr>
          <p:cNvSpPr/>
          <p:nvPr/>
        </p:nvSpPr>
        <p:spPr>
          <a:xfrm>
            <a:off x="3091542" y="424542"/>
            <a:ext cx="6008915" cy="6008915"/>
          </a:xfrm>
          <a:prstGeom prst="ellipse">
            <a:avLst/>
          </a:prstGeom>
          <a:solidFill>
            <a:srgbClr val="20221E">
              <a:alpha val="49000"/>
            </a:srgb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43F96-BBCF-A412-37C4-EFBB37839D81}"/>
              </a:ext>
            </a:extLst>
          </p:cNvPr>
          <p:cNvSpPr txBox="1"/>
          <p:nvPr/>
        </p:nvSpPr>
        <p:spPr>
          <a:xfrm>
            <a:off x="3309256" y="4422191"/>
            <a:ext cx="557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400" b="1" dirty="0">
                <a:solidFill>
                  <a:schemeClr val="bg1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Produkt </a:t>
            </a:r>
            <a:endParaRPr lang="de-CH" sz="5400" b="1">
              <a:solidFill>
                <a:schemeClr val="bg1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/>
            <a:endParaRPr lang="en-CH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4D0DE2A-2DEA-7642-D603-735E0BAD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3" y="2060591"/>
            <a:ext cx="23812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8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47179-C852-1A8E-0CAC-DC5843202E78}"/>
              </a:ext>
            </a:extLst>
          </p:cNvPr>
          <p:cNvSpPr txBox="1"/>
          <p:nvPr/>
        </p:nvSpPr>
        <p:spPr>
          <a:xfrm>
            <a:off x="-1522186" y="398357"/>
            <a:ext cx="725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b="1">
                <a:solidFill>
                  <a:schemeClr val="bg1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Produkt: </a:t>
            </a:r>
            <a:endParaRPr lang="en-CH" sz="6000" b="1">
              <a:solidFill>
                <a:schemeClr val="bg1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C05E49B-8A2B-1D24-76F8-78C04EE3D520}"/>
              </a:ext>
            </a:extLst>
          </p:cNvPr>
          <p:cNvSpPr txBox="1"/>
          <p:nvPr/>
        </p:nvSpPr>
        <p:spPr>
          <a:xfrm>
            <a:off x="725214" y="1481959"/>
            <a:ext cx="1116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4504E2-2E75-8706-4FFE-8434B4DB23D4}"/>
              </a:ext>
            </a:extLst>
          </p:cNvPr>
          <p:cNvSpPr txBox="1"/>
          <p:nvPr/>
        </p:nvSpPr>
        <p:spPr>
          <a:xfrm>
            <a:off x="5218385" y="630621"/>
            <a:ext cx="591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</a:rPr>
              <a:t>https://ni7i.github.io/BudgetBudddy/img/background.jpg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4C2CEBC-DE78-71C1-C077-5A8802B9F9A9}"/>
              </a:ext>
            </a:extLst>
          </p:cNvPr>
          <p:cNvSpPr>
            <a:spLocks noChangeArrowheads="1"/>
          </p:cNvSpPr>
          <p:nvPr/>
        </p:nvSpPr>
        <p:spPr bwMode="auto">
          <a:xfrm rot="20331958">
            <a:off x="6003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32D3F83-69E1-9F82-F82F-07F2BB25F20F}"/>
              </a:ext>
            </a:extLst>
          </p:cNvPr>
          <p:cNvSpPr txBox="1"/>
          <p:nvPr/>
        </p:nvSpPr>
        <p:spPr>
          <a:xfrm>
            <a:off x="451413" y="1646283"/>
            <a:ext cx="11293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buFont typeface="Arial" panose="020B0604020202020204" pitchFamily="34" charset="0"/>
              <a:buChar char="•"/>
            </a:pPr>
            <a:r>
              <a:rPr lang="de-CH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Budgetplanung</a:t>
            </a:r>
            <a: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Einnahmen und Ausgaben eingeben, Säulendiagramm zeigt Finanzen an.</a:t>
            </a:r>
          </a:p>
          <a:p>
            <a:pPr rtl="0" fontAlgn="ctr">
              <a:buFont typeface="Arial" panose="020B0604020202020204" pitchFamily="34" charset="0"/>
              <a:buChar char="•"/>
            </a:pPr>
            <a:endParaRPr lang="de-CH" sz="18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de-CH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Sparziele</a:t>
            </a:r>
            <a: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Monatliche Sparrate berechnen.</a:t>
            </a:r>
          </a:p>
          <a:p>
            <a:pPr rtl="0" fontAlgn="ctr">
              <a:buFont typeface="Arial" panose="020B0604020202020204" pitchFamily="34" charset="0"/>
              <a:buChar char="•"/>
            </a:pPr>
            <a:endParaRPr lang="de-CH" sz="18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de-CH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Login</a:t>
            </a:r>
            <a: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Möglichkeit, sich einzuloggen. (speichern nicht möglich)</a:t>
            </a:r>
          </a:p>
          <a:p>
            <a:pPr rtl="0" fontAlgn="ctr">
              <a:buFont typeface="Arial" panose="020B0604020202020204" pitchFamily="34" charset="0"/>
              <a:buChar char="•"/>
            </a:pPr>
            <a:endParaRPr lang="de-CH" sz="1800" b="1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de-CH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Feedback</a:t>
            </a:r>
            <a: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Kontaktformular für Rückmeldungen. (speichern nicht möglich)</a:t>
            </a:r>
          </a:p>
          <a:p>
            <a:pPr rtl="0" fontAlgn="ctr">
              <a:buFont typeface="Arial" panose="020B0604020202020204" pitchFamily="34" charset="0"/>
              <a:buChar char="•"/>
            </a:pPr>
            <a:endParaRPr lang="de-CH" sz="1800" b="1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de-CH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Impressum</a:t>
            </a:r>
            <a: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Standort in Dietikon auf Google Maps sichtbar.</a:t>
            </a:r>
          </a:p>
          <a:p>
            <a:pPr rtl="0" fontAlgn="ctr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CH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Website</a:t>
            </a:r>
            <a: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Die Website war nicht Teil der </a:t>
            </a:r>
            <a:r>
              <a:rPr lang="de-CH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nforderung, wir wollten aber Herausforderung</a:t>
            </a:r>
            <a:b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br>
              <a:rPr lang="de-CH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endParaRPr lang="de-CH" sz="18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5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81BD1-A161-BC59-283B-F3713C7C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2DC8638-C746-6ED0-8DA0-009E6A41A9E9}"/>
              </a:ext>
            </a:extLst>
          </p:cNvPr>
          <p:cNvSpPr/>
          <p:nvPr/>
        </p:nvSpPr>
        <p:spPr>
          <a:xfrm>
            <a:off x="-1397771" y="-3930791"/>
            <a:ext cx="14987542" cy="14719581"/>
          </a:xfrm>
          <a:prstGeom prst="ellipse">
            <a:avLst/>
          </a:prstGeom>
          <a:solidFill>
            <a:srgbClr val="20221E">
              <a:alpha val="49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E542F-ABAA-0B5F-95FC-245FB35EF631}"/>
              </a:ext>
            </a:extLst>
          </p:cNvPr>
          <p:cNvSpPr txBox="1"/>
          <p:nvPr/>
        </p:nvSpPr>
        <p:spPr>
          <a:xfrm>
            <a:off x="-821802" y="393539"/>
            <a:ext cx="5810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b="1">
                <a:solidFill>
                  <a:schemeClr val="bg1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Produkt: </a:t>
            </a:r>
            <a:endParaRPr lang="en-CH" sz="6000" b="1">
              <a:solidFill>
                <a:schemeClr val="bg1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CH" sz="6000" b="1">
                <a:solidFill>
                  <a:schemeClr val="bg1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 </a:t>
            </a:r>
            <a:endParaRPr lang="en-CH" sz="6000" b="1">
              <a:solidFill>
                <a:schemeClr val="bg1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59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5ADED0-E322-A828-D1F5-6CF4F9DF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7E27DF2-65D7-7C80-8773-230AD169D3F5}"/>
              </a:ext>
            </a:extLst>
          </p:cNvPr>
          <p:cNvSpPr/>
          <p:nvPr/>
        </p:nvSpPr>
        <p:spPr>
          <a:xfrm>
            <a:off x="-1397771" y="-3930791"/>
            <a:ext cx="14987542" cy="14719581"/>
          </a:xfrm>
          <a:prstGeom prst="ellipse">
            <a:avLst/>
          </a:prstGeom>
          <a:solidFill>
            <a:srgbClr val="20221E">
              <a:alpha val="49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B60B7-DC5A-5F1A-00DC-8BF999820098}"/>
              </a:ext>
            </a:extLst>
          </p:cNvPr>
          <p:cNvSpPr txBox="1"/>
          <p:nvPr/>
        </p:nvSpPr>
        <p:spPr>
          <a:xfrm>
            <a:off x="-821802" y="393539"/>
            <a:ext cx="5810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b="1">
                <a:solidFill>
                  <a:schemeClr val="bg1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Produkt: </a:t>
            </a:r>
            <a:endParaRPr lang="en-CH" sz="6000" b="1">
              <a:solidFill>
                <a:schemeClr val="bg1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CH" sz="6000" b="1">
                <a:solidFill>
                  <a:schemeClr val="bg1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 </a:t>
            </a:r>
            <a:endParaRPr lang="en-CH" sz="6000" b="1">
              <a:solidFill>
                <a:schemeClr val="bg1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1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0D9C4B-A650-93DF-4CAE-E6D70175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B287085D-A58E-440D-907A-3ABF28581821}"/>
              </a:ext>
            </a:extLst>
          </p:cNvPr>
          <p:cNvSpPr/>
          <p:nvPr/>
        </p:nvSpPr>
        <p:spPr>
          <a:xfrm>
            <a:off x="3199492" y="424542"/>
            <a:ext cx="6008915" cy="6008915"/>
          </a:xfrm>
          <a:prstGeom prst="ellipse">
            <a:avLst/>
          </a:prstGeom>
          <a:solidFill>
            <a:srgbClr val="20221E">
              <a:alpha val="49000"/>
            </a:srgb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66B4A-4BAC-522E-052B-72D928BD2419}"/>
              </a:ext>
            </a:extLst>
          </p:cNvPr>
          <p:cNvSpPr txBox="1"/>
          <p:nvPr/>
        </p:nvSpPr>
        <p:spPr>
          <a:xfrm>
            <a:off x="3091541" y="4166680"/>
            <a:ext cx="622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5400" dirty="0">
                <a:solidFill>
                  <a:prstClr val="white"/>
                </a:solidFill>
                <a:latin typeface="Berlin Sans FB Demi" panose="020E0802020502020306" pitchFamily="34" charset="0"/>
                <a:cs typeface="Raavi" panose="020B0502040204020203" pitchFamily="34" charset="0"/>
              </a:rPr>
              <a:t>Prozess</a:t>
            </a:r>
            <a:r>
              <a:rPr lang="de-CH" sz="5400" dirty="0">
                <a:solidFill>
                  <a:prstClr val="white"/>
                </a:solidFill>
                <a:latin typeface="Amasis MT Pro Black" panose="02040A04050005020304" pitchFamily="18" charset="0"/>
                <a:cs typeface="Raavi" panose="020B0502040204020203" pitchFamily="34" charset="0"/>
              </a:rPr>
              <a:t> </a:t>
            </a:r>
            <a:r>
              <a:rPr kumimoji="0" lang="de-CH" sz="5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cs typeface="Raavi" panose="020B0502040204020203" pitchFamily="34" charset="0"/>
              </a:rPr>
              <a:t> </a:t>
            </a:r>
            <a:r>
              <a:rPr kumimoji="0" lang="de-CH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Nova" panose="020F0502020204030204" pitchFamily="18" charset="0"/>
                <a:ea typeface="+mn-ea"/>
                <a:cs typeface="Raavi" panose="020B0502040204020203" pitchFamily="34" charset="0"/>
              </a:rPr>
              <a:t> </a:t>
            </a:r>
            <a:endParaRPr kumimoji="0" lang="en-CH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Nova" panose="020F0502020204030204" pitchFamily="18" charset="0"/>
              <a:ea typeface="+mn-ea"/>
              <a:cs typeface="Raavi" panose="020B0502040204020203" pitchFamily="34" charset="0"/>
            </a:endParaRPr>
          </a:p>
        </p:txBody>
      </p:sp>
      <p:pic>
        <p:nvPicPr>
          <p:cNvPr id="5" name="Графіка 4" descr="Cycle with people with solid fill">
            <a:extLst>
              <a:ext uri="{FF2B5EF4-FFF2-40B4-BE49-F238E27FC236}">
                <a16:creationId xmlns:a16="http://schemas.microsoft.com/office/drawing/2014/main" id="{CE9D811C-288D-F5DA-AD07-3F7A3B8BD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9658" y="579765"/>
            <a:ext cx="4048580" cy="40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36262-9CDF-79B7-415A-6567F9C1A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33483C-3523-C448-5476-ED96512165BE}"/>
              </a:ext>
            </a:extLst>
          </p:cNvPr>
          <p:cNvSpPr txBox="1"/>
          <p:nvPr/>
        </p:nvSpPr>
        <p:spPr>
          <a:xfrm>
            <a:off x="-1689104" y="163286"/>
            <a:ext cx="725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200" b="1" dirty="0">
                <a:solidFill>
                  <a:prstClr val="white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n-ea"/>
                <a:cs typeface="+mn-cs"/>
              </a:rPr>
              <a:t> </a:t>
            </a: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 </a:t>
            </a:r>
            <a:endParaRPr kumimoji="0" lang="en-CH" sz="6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78BF5-C75A-3031-6A84-6CF5BDB9BE37}"/>
              </a:ext>
            </a:extLst>
          </p:cNvPr>
          <p:cNvSpPr txBox="1"/>
          <p:nvPr/>
        </p:nvSpPr>
        <p:spPr>
          <a:xfrm>
            <a:off x="546735" y="511990"/>
            <a:ext cx="940597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de-CH"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Rollenaufteilung</a:t>
            </a:r>
            <a:r>
              <a:rPr lang="de-CH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/>
            <a:endParaRPr lang="de-CH" sz="2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de-CH" sz="1800" b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Enis</a:t>
            </a:r>
            <a:r>
              <a:rPr lang="de-CH" sz="18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Anforderungsanalyse, Layoutinformatik, Funktionsinformatik, Anforderungsanalyse</a:t>
            </a:r>
          </a:p>
          <a:p>
            <a:pPr marR="0"/>
            <a:endParaRPr lang="de-CH" sz="180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de-CH" sz="1800" b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</a:t>
            </a:r>
            <a:r>
              <a:rPr lang="de-CH" sz="18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PAP-Design/Präsentation Vorbereitung, Kontrollcheck, </a:t>
            </a:r>
            <a:r>
              <a:rPr lang="de-CH" sz="18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Detailiertes</a:t>
            </a:r>
            <a:r>
              <a:rPr lang="de-CH" sz="18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Aussehen der Website </a:t>
            </a:r>
          </a:p>
          <a:p>
            <a:pPr marR="0"/>
            <a:endParaRPr lang="de-CH" sz="180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de-CH" sz="1800" b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Yen</a:t>
            </a:r>
            <a:r>
              <a:rPr lang="de-CH" sz="18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Funktionsinformatik, Testfallspezifikation</a:t>
            </a:r>
          </a:p>
        </p:txBody>
      </p:sp>
    </p:spTree>
    <p:extLst>
      <p:ext uri="{BB962C8B-B14F-4D97-AF65-F5344CB8AC3E}">
        <p14:creationId xmlns:p14="http://schemas.microsoft.com/office/powerpoint/2010/main" val="252453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6C958-C397-DDE4-FC2D-FE44588D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B98E1-24B7-1EA5-6C67-FBD17277353C}"/>
              </a:ext>
            </a:extLst>
          </p:cNvPr>
          <p:cNvSpPr txBox="1"/>
          <p:nvPr/>
        </p:nvSpPr>
        <p:spPr>
          <a:xfrm>
            <a:off x="701552" y="668510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3200" b="1"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200" b="1" i="0" u="none" strike="noStrike" cap="none" spc="0" normalizeH="0" baseline="0" noProof="0" err="1">
                <a:ln>
                  <a:noFill/>
                </a:ln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Unsere</a:t>
            </a:r>
            <a:r>
              <a:rPr kumimoji="0" lang="en-US" sz="3200" b="1" i="0" u="none" strike="noStrike" cap="none" spc="0" normalizeH="0" baseline="0" noProof="0">
                <a:ln>
                  <a:noFill/>
                </a:ln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3200" b="1" i="0" u="none" strike="noStrike" cap="none" spc="0" normalizeH="0" baseline="0" noProof="0" err="1">
                <a:ln>
                  <a:noFill/>
                </a:ln>
                <a:effectLst>
                  <a:outerShdw blurRad="457200" dist="76200" sx="95000" sy="9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Projektplanung</a:t>
            </a:r>
            <a:endParaRPr kumimoji="0" lang="en-US" sz="3200" b="1" i="0" u="none" strike="noStrike" cap="none" spc="0" normalizeH="0" baseline="0" noProof="0">
              <a:ln>
                <a:noFill/>
              </a:ln>
              <a:effectLst>
                <a:outerShdw blurRad="457200" dist="76200" sx="95000" sy="95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97F349-1839-5D6A-B591-EC43E793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2"/>
          <a:stretch/>
        </p:blipFill>
        <p:spPr>
          <a:xfrm>
            <a:off x="701552" y="1539112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2546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3EC166D-0628-4691-AFAF-702BB445A1A2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58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Amasis MT Pro Black</vt:lpstr>
      <vt:lpstr>Amasis MT Pro Medium</vt:lpstr>
      <vt:lpstr>Aptos</vt:lpstr>
      <vt:lpstr>Aptos Display</vt:lpstr>
      <vt:lpstr>Arial</vt:lpstr>
      <vt:lpstr>Berlin Sans FB Demi</vt:lpstr>
      <vt:lpstr>Calibri</vt:lpstr>
      <vt:lpstr>Rockwell Nova</vt:lpstr>
      <vt:lpstr>Тема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Maksym Kos</dc:creator>
  <cp:lastModifiedBy>Yevhenii Sauliak</cp:lastModifiedBy>
  <cp:revision>8</cp:revision>
  <dcterms:created xsi:type="dcterms:W3CDTF">2024-11-19T08:44:38Z</dcterms:created>
  <dcterms:modified xsi:type="dcterms:W3CDTF">2024-11-26T09:32:05Z</dcterms:modified>
</cp:coreProperties>
</file>