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70" r:id="rId14"/>
  </p:sldIdLst>
  <p:sldSz cx="9144000" cy="6858000" type="screen4x3"/>
  <p:notesSz cx="6858000" cy="9144000"/>
  <p:defaultTextStyle>
    <a:defPPr>
      <a:defRPr lang="de-A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9C"/>
    <a:srgbClr val="008462"/>
    <a:srgbClr val="626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/>
    <p:restoredTop sz="94586"/>
  </p:normalViewPr>
  <p:slideViewPr>
    <p:cSldViewPr>
      <p:cViewPr varScale="1">
        <p:scale>
          <a:sx n="102" d="100"/>
          <a:sy n="102" d="100"/>
        </p:scale>
        <p:origin x="1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noProof="0" smtClean="0"/>
              <a:t>Textmasterformate durch Klicken bearbeiten</a:t>
            </a:r>
          </a:p>
          <a:p>
            <a:pPr lvl="1"/>
            <a:r>
              <a:rPr lang="de-AT" noProof="0" smtClean="0"/>
              <a:t>Zweite Ebene</a:t>
            </a:r>
          </a:p>
          <a:p>
            <a:pPr lvl="2"/>
            <a:r>
              <a:rPr lang="de-AT" noProof="0" smtClean="0"/>
              <a:t>Dritte Ebene</a:t>
            </a:r>
          </a:p>
          <a:p>
            <a:pPr lvl="3"/>
            <a:r>
              <a:rPr lang="de-AT" noProof="0" smtClean="0"/>
              <a:t>Vierte Ebene</a:t>
            </a:r>
          </a:p>
          <a:p>
            <a:pPr lvl="4"/>
            <a:r>
              <a:rPr lang="de-AT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F11157-FD43-0D49-872E-0CE6FDB20742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482439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5776" y="4149080"/>
            <a:ext cx="7544656" cy="863600"/>
          </a:xfrm>
        </p:spPr>
        <p:txBody>
          <a:bodyPr wrap="square" lIns="0" tIns="0" rIns="0" bIns="0" anchor="t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92080" y="3140968"/>
            <a:ext cx="3168352" cy="792163"/>
          </a:xfrm>
        </p:spPr>
        <p:txBody>
          <a:bodyPr lIns="0" tIns="0" rIns="0" bIns="0"/>
          <a:lstStyle>
            <a:lvl1pPr marL="0" indent="0">
              <a:buFont typeface="Wingdings" pitchFamily="2" charset="2"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val="123705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188" y="908050"/>
            <a:ext cx="6841132" cy="6223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659C"/>
              </a:buClr>
              <a:defRPr/>
            </a:lvl1pPr>
            <a:lvl2pPr>
              <a:buClr>
                <a:srgbClr val="00659C"/>
              </a:buClr>
              <a:defRPr/>
            </a:lvl2pPr>
            <a:lvl3pPr>
              <a:buClr>
                <a:srgbClr val="00659C"/>
              </a:buClr>
              <a:defRPr/>
            </a:lvl3pPr>
            <a:lvl4pPr>
              <a:buClr>
                <a:srgbClr val="00659C"/>
              </a:buClr>
              <a:defRPr/>
            </a:lvl4pPr>
            <a:lvl5pPr>
              <a:buClr>
                <a:srgbClr val="00659C"/>
              </a:buCl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 altLang="de-DE"/>
          </a:p>
          <a:p>
            <a:fld id="{7EC4E6D6-A719-DF47-A733-082DDAE7ED71}" type="slidenum">
              <a:rPr lang="de-AT" altLang="de-DE" sz="800">
                <a:solidFill>
                  <a:srgbClr val="626B71"/>
                </a:solidFill>
              </a:rPr>
              <a:pPr/>
              <a:t>‹Nr.›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</a:t>
            </a:r>
            <a:r>
              <a:rPr lang="de-AT" smtClean="0"/>
              <a:t>FH </a:t>
            </a:r>
            <a:r>
              <a:rPr lang="de-AT"/>
              <a:t>Technikum Wien</a:t>
            </a:r>
          </a:p>
        </p:txBody>
      </p:sp>
    </p:spTree>
    <p:extLst>
      <p:ext uri="{BB962C8B-B14F-4D97-AF65-F5344CB8AC3E}">
        <p14:creationId xmlns:p14="http://schemas.microsoft.com/office/powerpoint/2010/main" val="25747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188" y="908050"/>
            <a:ext cx="6841132" cy="6223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17538" y="1844675"/>
            <a:ext cx="3882454" cy="4175125"/>
          </a:xfrm>
        </p:spPr>
        <p:txBody>
          <a:bodyPr/>
          <a:lstStyle>
            <a:lvl1pPr>
              <a:buClr>
                <a:srgbClr val="00659C"/>
              </a:buClr>
              <a:defRPr sz="2000"/>
            </a:lvl1pPr>
            <a:lvl2pPr>
              <a:buClr>
                <a:srgbClr val="00659C"/>
              </a:buClr>
              <a:defRPr sz="1800"/>
            </a:lvl2pPr>
            <a:lvl3pPr>
              <a:buClr>
                <a:srgbClr val="00659C"/>
              </a:buClr>
              <a:defRPr sz="1600"/>
            </a:lvl3pPr>
            <a:lvl4pPr>
              <a:buClr>
                <a:srgbClr val="00659C"/>
              </a:buClr>
              <a:defRPr sz="1600"/>
            </a:lvl4pPr>
            <a:lvl5pPr>
              <a:buClr>
                <a:srgbClr val="00659C"/>
              </a:buCl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4572000" y="1844824"/>
            <a:ext cx="3882454" cy="4175125"/>
          </a:xfrm>
        </p:spPr>
        <p:txBody>
          <a:bodyPr/>
          <a:lstStyle>
            <a:lvl1pPr>
              <a:buClr>
                <a:srgbClr val="00659C"/>
              </a:buClr>
              <a:defRPr sz="2000"/>
            </a:lvl1pPr>
            <a:lvl2pPr>
              <a:buClr>
                <a:srgbClr val="00659C"/>
              </a:buClr>
              <a:defRPr sz="1800"/>
            </a:lvl2pPr>
            <a:lvl3pPr>
              <a:buClr>
                <a:srgbClr val="00659C"/>
              </a:buClr>
              <a:defRPr sz="1600"/>
            </a:lvl3pPr>
            <a:lvl4pPr>
              <a:buClr>
                <a:srgbClr val="00659C"/>
              </a:buClr>
              <a:defRPr sz="1600"/>
            </a:lvl4pPr>
            <a:lvl5pPr>
              <a:buClr>
                <a:srgbClr val="00659C"/>
              </a:buCl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 altLang="de-DE"/>
          </a:p>
          <a:p>
            <a:fld id="{5109BE35-1A9C-114B-8974-4F23855ABFF5}" type="slidenum">
              <a:rPr lang="de-AT" altLang="de-DE" sz="800">
                <a:solidFill>
                  <a:srgbClr val="626B71"/>
                </a:solidFill>
              </a:rPr>
              <a:pPr/>
              <a:t>‹Nr.›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</a:t>
            </a:r>
            <a:r>
              <a:rPr lang="de-AT" smtClean="0"/>
              <a:t>FH </a:t>
            </a:r>
            <a:r>
              <a:rPr lang="de-AT"/>
              <a:t>Technikum Wien</a:t>
            </a:r>
          </a:p>
        </p:txBody>
      </p:sp>
    </p:spTree>
    <p:extLst>
      <p:ext uri="{BB962C8B-B14F-4D97-AF65-F5344CB8AC3E}">
        <p14:creationId xmlns:p14="http://schemas.microsoft.com/office/powerpoint/2010/main" val="1400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7700" y="1412776"/>
            <a:ext cx="7848600" cy="622300"/>
          </a:xfrm>
        </p:spPr>
        <p:txBody>
          <a:bodyPr/>
          <a:lstStyle>
            <a:lvl1pPr algn="ctr">
              <a:defRPr>
                <a:solidFill>
                  <a:srgbClr val="00659C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47527" y="2420888"/>
            <a:ext cx="7860637" cy="450366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 altLang="de-DE"/>
          </a:p>
          <a:p>
            <a:fld id="{14C0481D-6470-FC4F-8677-132AAD562E0C}" type="slidenum">
              <a:rPr lang="de-AT" altLang="de-DE" sz="800">
                <a:solidFill>
                  <a:srgbClr val="626B71"/>
                </a:solidFill>
              </a:rPr>
              <a:pPr/>
              <a:t>‹Nr.›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</a:t>
            </a:r>
            <a:r>
              <a:rPr lang="de-AT" smtClean="0"/>
              <a:t>FH </a:t>
            </a:r>
            <a:r>
              <a:rPr lang="de-AT"/>
              <a:t>Technikum Wien</a:t>
            </a:r>
          </a:p>
        </p:txBody>
      </p:sp>
    </p:spTree>
    <p:extLst>
      <p:ext uri="{BB962C8B-B14F-4D97-AF65-F5344CB8AC3E}">
        <p14:creationId xmlns:p14="http://schemas.microsoft.com/office/powerpoint/2010/main" val="208649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5157192"/>
            <a:ext cx="7848600" cy="6223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931078" y="1268611"/>
            <a:ext cx="5273480" cy="374456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endParaRPr lang="de-AT" altLang="de-DE"/>
          </a:p>
          <a:p>
            <a:fld id="{11F935BD-4BA4-3344-9348-D5D66EE2BB17}" type="slidenum">
              <a:rPr lang="de-AT" altLang="de-DE" sz="800">
                <a:solidFill>
                  <a:srgbClr val="626B71"/>
                </a:solidFill>
              </a:rPr>
              <a:pPr/>
              <a:t>‹Nr.›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</a:t>
            </a:r>
            <a:r>
              <a:rPr lang="de-AT" smtClean="0"/>
              <a:t>FH </a:t>
            </a:r>
            <a:r>
              <a:rPr lang="de-AT"/>
              <a:t>Technikum Wien</a:t>
            </a:r>
          </a:p>
        </p:txBody>
      </p:sp>
    </p:spTree>
    <p:extLst>
      <p:ext uri="{BB962C8B-B14F-4D97-AF65-F5344CB8AC3E}">
        <p14:creationId xmlns:p14="http://schemas.microsoft.com/office/powerpoint/2010/main" val="141196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908050"/>
            <a:ext cx="6840537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altLang="de-DE"/>
              <a:t>Titelmasterformat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844675"/>
            <a:ext cx="7848600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altLang="de-DE"/>
              <a:t>Textmasterformate durch Klicken bearbeiten</a:t>
            </a:r>
          </a:p>
          <a:p>
            <a:pPr lvl="1"/>
            <a:r>
              <a:rPr lang="de-AT" altLang="de-DE"/>
              <a:t>Zweite Ebene</a:t>
            </a:r>
          </a:p>
          <a:p>
            <a:pPr lvl="2"/>
            <a:r>
              <a:rPr lang="de-AT" altLang="de-DE"/>
              <a:t>Dritte Ebene</a:t>
            </a:r>
          </a:p>
          <a:p>
            <a:pPr lvl="3"/>
            <a:r>
              <a:rPr lang="de-AT" altLang="de-DE"/>
              <a:t>Vierte Ebene</a:t>
            </a:r>
          </a:p>
          <a:p>
            <a:pPr lvl="4"/>
            <a:r>
              <a:rPr lang="de-AT" altLang="de-DE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0788" y="623728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626B71"/>
                </a:solidFill>
              </a:defRPr>
            </a:lvl1pPr>
          </a:lstStyle>
          <a:p>
            <a:endParaRPr lang="de-AT" altLang="de-DE" sz="1000">
              <a:solidFill>
                <a:schemeClr val="tx1"/>
              </a:solidFill>
            </a:endParaRPr>
          </a:p>
          <a:p>
            <a:fld id="{B7691BB7-96F4-FD41-B275-6FADA955083E}" type="slidenum">
              <a:rPr lang="de-AT" altLang="de-DE"/>
              <a:pPr/>
              <a:t>‹Nr.›</a:t>
            </a:fld>
            <a:endParaRPr lang="de-AT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1188" y="6237288"/>
            <a:ext cx="50403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626B71"/>
                </a:solidFill>
                <a:ea typeface="+mn-ea"/>
              </a:defRPr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r>
              <a:rPr lang="de-AT"/>
              <a:t>© </a:t>
            </a:r>
            <a:r>
              <a:rPr lang="de-AT" smtClean="0"/>
              <a:t>FH </a:t>
            </a:r>
            <a:r>
              <a:rPr lang="de-AT"/>
              <a:t>Technikum Wien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48" r:id="rId2"/>
    <p:sldLayoutId id="2147483749" r:id="rId3"/>
    <p:sldLayoutId id="2147483750" r:id="rId4"/>
    <p:sldLayoutId id="2147483751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Arial" charset="0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659C"/>
        </a:buClr>
        <a:buFont typeface="Wingdings" charset="2"/>
        <a:buChar char="§"/>
        <a:defRPr sz="22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659C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659C"/>
        </a:buClr>
        <a:buFont typeface="Wingdings" charset="2"/>
        <a:buChar char="§"/>
        <a:defRPr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659C"/>
        </a:buClr>
        <a:buFont typeface="Arial" charset="0"/>
        <a:buChar char="–"/>
        <a:defRPr sz="16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659C"/>
        </a:buClr>
        <a:buFont typeface="Arial" charset="0"/>
        <a:buChar char="»"/>
        <a:defRPr sz="16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915988" y="4149725"/>
            <a:ext cx="7543800" cy="863600"/>
          </a:xfrm>
        </p:spPr>
        <p:txBody>
          <a:bodyPr/>
          <a:lstStyle/>
          <a:p>
            <a:pPr algn="r"/>
            <a:r>
              <a:rPr lang="de-DE" altLang="de-DE" dirty="0" smtClean="0"/>
              <a:t>SAM: Trading Projekt</a:t>
            </a:r>
            <a:endParaRPr lang="de-DE" altLang="de-DE" dirty="0"/>
          </a:p>
        </p:txBody>
      </p:sp>
      <p:sp>
        <p:nvSpPr>
          <p:cNvPr id="3075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5292725" y="3141663"/>
            <a:ext cx="3167063" cy="792162"/>
          </a:xfrm>
        </p:spPr>
        <p:txBody>
          <a:bodyPr/>
          <a:lstStyle/>
          <a:p>
            <a:pPr>
              <a:buFont typeface="Wingdings" charset="2"/>
              <a:buNone/>
            </a:pPr>
            <a:endParaRPr lang="de-DE" alt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Persistenz - Customer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 smtClean="0"/>
          </a:p>
          <a:p>
            <a:fld id="{7EC4E6D6-A719-DF47-A733-082DDAE7ED71}" type="slidenum">
              <a:rPr lang="de-AT" altLang="de-DE" sz="800" smtClean="0">
                <a:solidFill>
                  <a:srgbClr val="626B71"/>
                </a:solidFill>
              </a:rPr>
              <a:pPr/>
              <a:t>10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7" y="1700808"/>
            <a:ext cx="3570681" cy="1584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81" y="3671491"/>
            <a:ext cx="4073735" cy="25046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713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Persistenz - Company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 smtClean="0"/>
          </a:p>
          <a:p>
            <a:fld id="{7EC4E6D6-A719-DF47-A733-082DDAE7ED71}" type="slidenum">
              <a:rPr lang="de-AT" altLang="de-DE" sz="800" smtClean="0">
                <a:solidFill>
                  <a:srgbClr val="626B71"/>
                </a:solidFill>
              </a:rPr>
              <a:pPr/>
              <a:t>11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59" y="1644471"/>
            <a:ext cx="3655609" cy="17150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8" y="3472475"/>
            <a:ext cx="5314950" cy="3352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682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Persistenz – Transaction 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 smtClean="0"/>
          </a:p>
          <a:p>
            <a:fld id="{7EC4E6D6-A719-DF47-A733-082DDAE7ED71}" type="slidenum">
              <a:rPr lang="de-AT" altLang="de-DE" sz="800" smtClean="0">
                <a:solidFill>
                  <a:srgbClr val="626B71"/>
                </a:solidFill>
              </a:rPr>
              <a:pPr/>
              <a:t>12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2816"/>
            <a:ext cx="4438650" cy="2609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212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Persistenz – Transaction II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 smtClean="0"/>
          </a:p>
          <a:p>
            <a:fld id="{7EC4E6D6-A719-DF47-A733-082DDAE7ED71}" type="slidenum">
              <a:rPr lang="de-AT" altLang="de-DE" sz="800" smtClean="0">
                <a:solidFill>
                  <a:srgbClr val="626B71"/>
                </a:solidFill>
              </a:rPr>
              <a:pPr/>
              <a:t>13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41" y="1628800"/>
            <a:ext cx="6753225" cy="3752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611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Anforderungen: funktional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Buy</a:t>
            </a:r>
            <a:r>
              <a:rPr lang="de-DE" dirty="0" smtClean="0"/>
              <a:t>/Sell/Query für ausgewählte Firmenaktien</a:t>
            </a:r>
          </a:p>
          <a:p>
            <a:r>
              <a:rPr lang="de-DE" dirty="0" smtClean="0"/>
              <a:t>Depotverwaltung für Kunden</a:t>
            </a:r>
          </a:p>
          <a:p>
            <a:r>
              <a:rPr lang="de-DE" dirty="0" smtClean="0"/>
              <a:t>Verwaltung der Kunden durch </a:t>
            </a:r>
            <a:r>
              <a:rPr lang="de-DE" dirty="0" smtClean="0"/>
              <a:t>Mitarbeiter</a:t>
            </a:r>
          </a:p>
          <a:p>
            <a:r>
              <a:rPr lang="de-DE" dirty="0"/>
              <a:t>Prüfen aller </a:t>
            </a:r>
            <a:r>
              <a:rPr lang="de-DE" dirty="0" smtClean="0"/>
              <a:t>Voraussetzungen für </a:t>
            </a:r>
            <a:r>
              <a:rPr lang="de-DE" dirty="0" err="1" smtClean="0"/>
              <a:t>Buy</a:t>
            </a:r>
            <a:r>
              <a:rPr lang="de-DE" dirty="0" smtClean="0"/>
              <a:t>/Sell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 smtClean="0"/>
          </a:p>
          <a:p>
            <a:fld id="{7EC4E6D6-A719-DF47-A733-082DDAE7ED71}" type="slidenum">
              <a:rPr lang="de-AT" altLang="de-DE" sz="800" smtClean="0">
                <a:solidFill>
                  <a:srgbClr val="626B71"/>
                </a:solidFill>
              </a:rPr>
              <a:pPr/>
              <a:t>2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866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Anforderungen: nicht-funktional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Fehler beim Zugriff auf die Börse dürfen nicht bis zu den Kunden der Bank vordringen</a:t>
            </a:r>
          </a:p>
          <a:p>
            <a:r>
              <a:rPr lang="de-DE" dirty="0" smtClean="0"/>
              <a:t>Performance der Börse ist losgelöst von der “gefühlten“ Performance für die Kunden der Bank</a:t>
            </a:r>
          </a:p>
          <a:p>
            <a:r>
              <a:rPr lang="de-DE" dirty="0" smtClean="0"/>
              <a:t>das UI für die Kunden reagiert immer (kein “Warten“)</a:t>
            </a:r>
          </a:p>
          <a:p>
            <a:r>
              <a:rPr lang="de-DE" dirty="0" smtClean="0"/>
              <a:t>UI fühlt sich an, als würden alle Zugriffe lokal stattfinden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 smtClean="0"/>
          </a:p>
          <a:p>
            <a:fld id="{7EC4E6D6-A719-DF47-A733-082DDAE7ED71}" type="slidenum">
              <a:rPr lang="de-AT" altLang="de-DE" sz="800" smtClean="0">
                <a:solidFill>
                  <a:srgbClr val="626B71"/>
                </a:solidFill>
              </a:rPr>
              <a:pPr/>
              <a:t>3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315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Architekturentscheidung getrieben von nicht-funktionalen Anforderungen</a:t>
            </a:r>
          </a:p>
          <a:p>
            <a:pPr lvl="1"/>
            <a:r>
              <a:rPr lang="de-DE" dirty="0" smtClean="0"/>
              <a:t>Kommunikation zw. Kunden UI und Bank: synchron</a:t>
            </a:r>
          </a:p>
          <a:p>
            <a:pPr lvl="1"/>
            <a:r>
              <a:rPr lang="de-DE" dirty="0" smtClean="0"/>
              <a:t>Kommunikation zw. Bank und Börse: asynchron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 smtClean="0"/>
          </a:p>
          <a:p>
            <a:fld id="{7EC4E6D6-A719-DF47-A733-082DDAE7ED71}" type="slidenum">
              <a:rPr lang="de-AT" altLang="de-DE" sz="800" smtClean="0">
                <a:solidFill>
                  <a:srgbClr val="626B71"/>
                </a:solidFill>
              </a:rPr>
              <a:pPr/>
              <a:t>4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78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 für BUY/SELL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 smtClean="0"/>
          </a:p>
          <a:p>
            <a:fld id="{7EC4E6D6-A719-DF47-A733-082DDAE7ED71}" type="slidenum">
              <a:rPr lang="de-AT" altLang="de-DE" sz="800" smtClean="0">
                <a:solidFill>
                  <a:srgbClr val="626B71"/>
                </a:solidFill>
              </a:rPr>
              <a:pPr/>
              <a:t>5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1708" y="1772816"/>
            <a:ext cx="12702657" cy="897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Serialisierung</a:t>
            </a:r>
            <a:r>
              <a:rPr lang="de-DE" dirty="0" smtClean="0"/>
              <a:t> paralleler Zugriffe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 parallele Benutzer</a:t>
            </a:r>
          </a:p>
          <a:p>
            <a:r>
              <a:rPr lang="de-DE" dirty="0" smtClean="0"/>
              <a:t>mit je S Sessions</a:t>
            </a:r>
          </a:p>
          <a:p>
            <a:r>
              <a:rPr lang="de-DE" dirty="0" smtClean="0"/>
              <a:t>alle Klassen sind Session </a:t>
            </a:r>
            <a:r>
              <a:rPr lang="de-DE" dirty="0" err="1" smtClean="0"/>
              <a:t>Beans</a:t>
            </a:r>
            <a:r>
              <a:rPr lang="de-DE" dirty="0" smtClean="0"/>
              <a:t>, damit ist paralleler Zugriff möglich (und auch erwünscht)</a:t>
            </a:r>
          </a:p>
          <a:p>
            <a:r>
              <a:rPr lang="de-DE" dirty="0" smtClean="0"/>
              <a:t>notwendige </a:t>
            </a:r>
            <a:r>
              <a:rPr lang="de-DE" dirty="0" err="1" smtClean="0"/>
              <a:t>Serialisierung</a:t>
            </a:r>
            <a:endParaRPr lang="de-DE" dirty="0"/>
          </a:p>
          <a:p>
            <a:pPr lvl="1"/>
            <a:r>
              <a:rPr lang="de-DE" dirty="0" smtClean="0"/>
              <a:t>check Limits (Kauf nur möglich, wenn Summe &lt; verfügbarer Betrag)</a:t>
            </a:r>
          </a:p>
          <a:p>
            <a:r>
              <a:rPr lang="de-DE" dirty="0" smtClean="0"/>
              <a:t>DB übernimmt </a:t>
            </a:r>
            <a:r>
              <a:rPr lang="de-DE" dirty="0" err="1" smtClean="0"/>
              <a:t>row</a:t>
            </a:r>
            <a:r>
              <a:rPr lang="de-DE" dirty="0" smtClean="0"/>
              <a:t> </a:t>
            </a:r>
            <a:r>
              <a:rPr lang="de-DE" dirty="0" err="1" smtClean="0"/>
              <a:t>locking</a:t>
            </a:r>
            <a:r>
              <a:rPr lang="de-DE" dirty="0" smtClean="0"/>
              <a:t> (</a:t>
            </a:r>
            <a:r>
              <a:rPr lang="de-DE" dirty="0" err="1" smtClean="0"/>
              <a:t>select</a:t>
            </a:r>
            <a:r>
              <a:rPr lang="de-DE" dirty="0" smtClean="0"/>
              <a:t> ... </a:t>
            </a:r>
            <a:r>
              <a:rPr lang="de-DE" dirty="0" err="1" smtClean="0"/>
              <a:t>for</a:t>
            </a:r>
            <a:r>
              <a:rPr lang="de-DE" dirty="0" smtClean="0"/>
              <a:t> update)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 smtClean="0"/>
          </a:p>
          <a:p>
            <a:fld id="{7EC4E6D6-A719-DF47-A733-082DDAE7ED71}" type="slidenum">
              <a:rPr lang="de-AT" altLang="de-DE" sz="800" smtClean="0">
                <a:solidFill>
                  <a:srgbClr val="626B71"/>
                </a:solidFill>
              </a:rPr>
              <a:pPr/>
              <a:t>6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36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Börse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kein </a:t>
            </a:r>
            <a:r>
              <a:rPr lang="de-DE" dirty="0" err="1" smtClean="0"/>
              <a:t>publish</a:t>
            </a:r>
            <a:r>
              <a:rPr lang="de-DE" dirty="0" smtClean="0"/>
              <a:t>/</a:t>
            </a:r>
            <a:r>
              <a:rPr lang="de-DE" dirty="0" err="1"/>
              <a:t>s</a:t>
            </a:r>
            <a:r>
              <a:rPr lang="de-DE" dirty="0" err="1" smtClean="0"/>
              <a:t>ubscribe</a:t>
            </a:r>
            <a:r>
              <a:rPr lang="de-DE" dirty="0" smtClean="0"/>
              <a:t> verfügbar</a:t>
            </a:r>
          </a:p>
          <a:p>
            <a:r>
              <a:rPr lang="de-DE" dirty="0" smtClean="0"/>
              <a:t>aggressives Lesen aller verfügbarer Daten</a:t>
            </a:r>
          </a:p>
          <a:p>
            <a:pPr lvl="1"/>
            <a:r>
              <a:rPr lang="de-DE" dirty="0" err="1" smtClean="0"/>
              <a:t>Cachen</a:t>
            </a:r>
            <a:r>
              <a:rPr lang="de-DE" dirty="0" smtClean="0"/>
              <a:t> der Stamm- und Bewegungsdaten (</a:t>
            </a:r>
            <a:r>
              <a:rPr lang="de-DE" dirty="0" err="1" smtClean="0"/>
              <a:t>companies</a:t>
            </a:r>
            <a:r>
              <a:rPr lang="de-DE" dirty="0" smtClean="0"/>
              <a:t>, last </a:t>
            </a:r>
            <a:r>
              <a:rPr lang="de-DE" dirty="0" err="1" smtClean="0"/>
              <a:t>trading</a:t>
            </a:r>
            <a:r>
              <a:rPr lang="de-DE" dirty="0" smtClean="0"/>
              <a:t> </a:t>
            </a:r>
            <a:r>
              <a:rPr lang="de-DE" dirty="0" err="1" smtClean="0"/>
              <a:t>price</a:t>
            </a:r>
            <a:r>
              <a:rPr lang="de-DE" dirty="0" smtClean="0"/>
              <a:t>,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shares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periodische Updates (</a:t>
            </a:r>
            <a:r>
              <a:rPr lang="de-DE" dirty="0" err="1" smtClean="0"/>
              <a:t>frequent</a:t>
            </a:r>
            <a:r>
              <a:rPr lang="de-DE" dirty="0" smtClean="0"/>
              <a:t> </a:t>
            </a:r>
            <a:r>
              <a:rPr lang="de-DE" dirty="0" err="1" smtClean="0"/>
              <a:t>polling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unabhängig von Benutzer Interaktion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 smtClean="0"/>
          </a:p>
          <a:p>
            <a:fld id="{7EC4E6D6-A719-DF47-A733-082DDAE7ED71}" type="slidenum">
              <a:rPr lang="de-AT" altLang="de-DE" sz="800" smtClean="0">
                <a:solidFill>
                  <a:srgbClr val="626B71"/>
                </a:solidFill>
              </a:rPr>
              <a:pPr/>
              <a:t>7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124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Persistenz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 smtClean="0"/>
          </a:p>
          <a:p>
            <a:fld id="{7EC4E6D6-A719-DF47-A733-082DDAE7ED71}" type="slidenum">
              <a:rPr lang="de-AT" altLang="de-DE" sz="800" smtClean="0">
                <a:solidFill>
                  <a:srgbClr val="626B71"/>
                </a:solidFill>
              </a:rPr>
              <a:pPr/>
              <a:t>8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1700808"/>
            <a:ext cx="8137276" cy="441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6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Persistenz - User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AT" altLang="de-DE" smtClean="0"/>
          </a:p>
          <a:p>
            <a:fld id="{7EC4E6D6-A719-DF47-A733-082DDAE7ED71}" type="slidenum">
              <a:rPr lang="de-AT" altLang="de-DE" sz="800" smtClean="0">
                <a:solidFill>
                  <a:srgbClr val="626B71"/>
                </a:solidFill>
              </a:rPr>
              <a:pPr/>
              <a:t>9</a:t>
            </a:fld>
            <a:endParaRPr lang="de-AT" altLang="de-DE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00808"/>
            <a:ext cx="4695825" cy="1714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59" y="3602047"/>
            <a:ext cx="4679026" cy="2495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297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_PPT_BIC">
  <a:themeElements>
    <a:clrScheme name="ppt_Vorlage_FHT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t_Vorlage_FHTW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Vorlage_FHT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270</Words>
  <Application>Microsoft Macintosh PowerPoint</Application>
  <PresentationFormat>Bildschirmpräsentation (4:3)</PresentationFormat>
  <Paragraphs>83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Wingdings</vt:lpstr>
      <vt:lpstr>Arial</vt:lpstr>
      <vt:lpstr>Vorlage_PPT_BIC</vt:lpstr>
      <vt:lpstr>SAM: Trading Projekt</vt:lpstr>
      <vt:lpstr>Anforderungen: funktional</vt:lpstr>
      <vt:lpstr>Anforderungen: nicht-funktional</vt:lpstr>
      <vt:lpstr>Architektur</vt:lpstr>
      <vt:lpstr>Sequenz für BUY/SELL</vt:lpstr>
      <vt:lpstr>Serialisierung paralleler Zugriffe</vt:lpstr>
      <vt:lpstr>Börse</vt:lpstr>
      <vt:lpstr>Persistenz</vt:lpstr>
      <vt:lpstr>Persistenz - User</vt:lpstr>
      <vt:lpstr>Persistenz - Customer</vt:lpstr>
      <vt:lpstr>Persistenz - Company</vt:lpstr>
      <vt:lpstr>Persistenz – Transaction I</vt:lpstr>
      <vt:lpstr>Persistenz – Transaction II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SAM: Trading Projekt</dc:title>
  <dc:creator>Thomas Halwax</dc:creator>
  <cp:lastModifiedBy>Thomas Halwax</cp:lastModifiedBy>
  <cp:revision>34</cp:revision>
  <dcterms:created xsi:type="dcterms:W3CDTF">2016-02-29T18:20:28Z</dcterms:created>
  <dcterms:modified xsi:type="dcterms:W3CDTF">2016-03-02T15:56:25Z</dcterms:modified>
</cp:coreProperties>
</file>