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Náze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a datum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a datum</a:t>
            </a:r>
          </a:p>
        </p:txBody>
      </p:sp>
      <p:sp>
        <p:nvSpPr>
          <p:cNvPr id="12" name="Název prezentac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Název prezentace</a:t>
            </a:r>
          </a:p>
        </p:txBody>
      </p:sp>
      <p:sp>
        <p:nvSpPr>
          <p:cNvPr id="13" name="Text úrovně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Podtitul prezentace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Jen náze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Název snímku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Název snímku</a:t>
            </a:r>
          </a:p>
        </p:txBody>
      </p:sp>
      <p:sp>
        <p:nvSpPr>
          <p:cNvPr id="100" name="Podtitul snímk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Podtitul snímku</a:t>
            </a:r>
          </a:p>
        </p:txBody>
      </p:sp>
      <p:sp>
        <p:nvSpPr>
          <p:cNvPr id="101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Název programu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Název programu</a:t>
            </a:r>
          </a:p>
        </p:txBody>
      </p:sp>
      <p:sp>
        <p:nvSpPr>
          <p:cNvPr id="109" name="Program – podtitu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Program – podtitul</a:t>
            </a:r>
          </a:p>
        </p:txBody>
      </p:sp>
      <p:sp>
        <p:nvSpPr>
          <p:cNvPr id="110" name="Text úrovně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Body programu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ý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úrovně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Výpis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ůležitý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úrovně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Více o faktu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Více o faktu</a:t>
            </a:r>
          </a:p>
        </p:txBody>
      </p:sp>
      <p:sp>
        <p:nvSpPr>
          <p:cNvPr id="128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á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Zdroj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Zdroj</a:t>
            </a:r>
          </a:p>
        </p:txBody>
      </p:sp>
      <p:sp>
        <p:nvSpPr>
          <p:cNvPr id="136" name="Text úrovně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„Význačný citát“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e - 3 na výš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iska salátu se smaženou rýží, vařenými vejci a jídelními hůlkami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Mísa s lososovými koláčky, salátem a humusem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Mísa těstovin pappardelle s petrželovým máslem, praženými lískovými oříšky a strouhaným parmazánem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iska salátu se smaženou rýží, vařenými vejci a jídelními hůlkami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ev a 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káda a limetky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Název prezentac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Název prezentace</a:t>
            </a:r>
          </a:p>
        </p:txBody>
      </p:sp>
      <p:sp>
        <p:nvSpPr>
          <p:cNvPr id="23" name="Autor a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a datum</a:t>
            </a:r>
          </a:p>
        </p:txBody>
      </p:sp>
      <p:sp>
        <p:nvSpPr>
          <p:cNvPr id="24" name="Text úrovně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Podtitul prezentace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ternativní název a 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ísa s lososovými koláčky, salátem a humusem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Název snímku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Název snímku</a:t>
            </a:r>
          </a:p>
        </p:txBody>
      </p:sp>
      <p:sp>
        <p:nvSpPr>
          <p:cNvPr id="34" name="Text úrovně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Podtitul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Číslo snímk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ev a 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ázev snímku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Název snímku</a:t>
            </a:r>
          </a:p>
        </p:txBody>
      </p:sp>
      <p:sp>
        <p:nvSpPr>
          <p:cNvPr id="43" name="Podtitul snímk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Podtitul snímku</a:t>
            </a:r>
          </a:p>
        </p:txBody>
      </p:sp>
      <p:sp>
        <p:nvSpPr>
          <p:cNvPr id="44" name="Text úrovně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s odrážkami na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úrovně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s odrážkami na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ev, odrážky, 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odtitul snímk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Podtitul snímku</a:t>
            </a:r>
          </a:p>
        </p:txBody>
      </p:sp>
      <p:sp>
        <p:nvSpPr>
          <p:cNvPr id="61" name="Text úrovně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s odrážkami na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Mísa těstovin pappardelle s petrželovým máslem, praženými lískovými oříšky a strouhaným parmazánem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Název snímk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Název snímku</a:t>
            </a:r>
          </a:p>
        </p:txBody>
      </p:sp>
      <p:sp>
        <p:nvSpPr>
          <p:cNvPr id="64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ev, odrážky a živé video – ma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odtitul snímk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Podtitul snímku</a:t>
            </a:r>
          </a:p>
        </p:txBody>
      </p:sp>
      <p:sp>
        <p:nvSpPr>
          <p:cNvPr id="72" name="Text úrovně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s odrážkami na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Název snímk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Název snímku</a:t>
            </a:r>
          </a:p>
        </p:txBody>
      </p:sp>
      <p:sp>
        <p:nvSpPr>
          <p:cNvPr id="74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ev, odrážky a živé video – velk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odtitul snímk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Podtitul snímku</a:t>
            </a:r>
          </a:p>
        </p:txBody>
      </p:sp>
      <p:sp>
        <p:nvSpPr>
          <p:cNvPr id="82" name="Text úrovně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s odrážkami na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Název snímk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Název snímku</a:t>
            </a:r>
          </a:p>
        </p:txBody>
      </p:sp>
      <p:sp>
        <p:nvSpPr>
          <p:cNvPr id="84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ddí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Název oddílu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Název oddílu</a:t>
            </a:r>
          </a:p>
        </p:txBody>
      </p:sp>
      <p:sp>
        <p:nvSpPr>
          <p:cNvPr id="92" name="Číslo snímk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ázev snímku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Název snímku</a:t>
            </a:r>
          </a:p>
        </p:txBody>
      </p:sp>
      <p:sp>
        <p:nvSpPr>
          <p:cNvPr id="3" name="Text úrovně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s odrážkami na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Číslo snímku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theverge.com/2024/2/22/24080135/avast-security-privacy-software-ftc-fine-data-harvesting" TargetMode="External"/><Relationship Id="rId3" Type="http://schemas.openxmlformats.org/officeDocument/2006/relationships/hyperlink" Target="https://foundation.mozilla.org/en/blog/privacy-nightmare-on-wheels-every-car-brand-reviewed-by-mozilla-including-ford-volkswagen-and-toyota-flunks-privacy-test/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gchd.cz" TargetMode="External"/><Relationship Id="rId3" Type="http://schemas.openxmlformats.org/officeDocument/2006/relationships/hyperlink" Target="http://google-analytics.com" TargetMode="External"/><Relationship Id="rId4" Type="http://schemas.openxmlformats.org/officeDocument/2006/relationships/hyperlink" Target="http://google.com" TargetMode="External"/><Relationship Id="rId5" Type="http://schemas.openxmlformats.org/officeDocument/2006/relationships/hyperlink" Target="http://search.seznam.cz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support.google.com/analytics/answer/9216061?sjid=394968269327435673-EU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hatgpt.com" TargetMode="External"/><Relationship Id="rId3" Type="http://schemas.openxmlformats.org/officeDocument/2006/relationships/hyperlink" Target="https://claude.ai/" TargetMode="External"/><Relationship Id="rId4" Type="http://schemas.openxmlformats.org/officeDocument/2006/relationships/hyperlink" Target="https://chat.mistral.ai/chat" TargetMode="External"/><Relationship Id="rId5" Type="http://schemas.openxmlformats.org/officeDocument/2006/relationships/hyperlink" Target="https://gemini.google.com/app" TargetMode="External"/><Relationship Id="rId6" Type="http://schemas.openxmlformats.org/officeDocument/2006/relationships/hyperlink" Target="https://www.meta.ai" TargetMode="External"/><Relationship Id="rId7" Type="http://schemas.openxmlformats.org/officeDocument/2006/relationships/hyperlink" Target="https://huggingface.co/chat/" TargetMode="External"/><Relationship Id="rId8" Type="http://schemas.openxmlformats.org/officeDocument/2006/relationships/hyperlink" Target="https://copilot.microsoft.com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hatgpt.com/share/d22e0d90-3f7e-4452-940f-9fc024c4cb8a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hatgpt.com/share/36147895-80b9-475c-81c4-83c1295bc4f6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hatgpt.com/share/932973a8-a954-49f6-8544-c07e70323190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hatgpt.com/share/cbb6bc8c-4d1b-4da7-871d-d197b9988ee3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hatgpt.com/share/2a99f85f-c722-4ff1-8fb9-226452799ec6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hatgpt.com/share/23fbcbe6-2ff8-470c-9ecf-0f6ff231e9da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aidetem.cz/vyuziti-generativni-umele-inteligence-ve-skolach-pravni-pohled/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Jenda Hamáče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Jenda Hamáček</a:t>
            </a:r>
          </a:p>
        </p:txBody>
      </p:sp>
      <p:sp>
        <p:nvSpPr>
          <p:cNvPr id="172" name="Big Data &amp; A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Data &amp; AI</a:t>
            </a:r>
          </a:p>
        </p:txBody>
      </p:sp>
      <p:sp>
        <p:nvSpPr>
          <p:cNvPr id="173" name="Podtitul prezentac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Kde se ty data berou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Kde se ty data berou?</a:t>
            </a:r>
          </a:p>
        </p:txBody>
      </p:sp>
      <p:sp>
        <p:nvSpPr>
          <p:cNvPr id="208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ebrané kliky na internetu (Avast 2020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Sebrané kliky na internetu (</a:t>
            </a:r>
            <a:r>
              <a:rPr u="sng">
                <a:hlinkClick r:id="rId2" invalidUrl="" action="" tgtFrame="" tooltip="" history="1" highlightClick="0" endSnd="0"/>
              </a:rPr>
              <a:t>Avast 2020</a:t>
            </a:r>
            <a:r>
              <a:t>)</a:t>
            </a:r>
          </a:p>
          <a:p>
            <a:pPr lvl="1"/>
            <a:r>
              <a:t>Fotky odeslané robotickými vysavači pro analýzu</a:t>
            </a:r>
          </a:p>
          <a:p>
            <a:pPr lvl="1"/>
            <a:r>
              <a:t>Obecněji data sesbíraná ze všech IOT - světla, chůvičky, kávovary, televize, home assistenti...</a:t>
            </a:r>
          </a:p>
          <a:p>
            <a:pPr lvl="1"/>
            <a:r>
              <a:t>Data z novějších automobilů (diagnostika, kamery, poloha, používání) (</a:t>
            </a:r>
            <a:r>
              <a:rPr u="sng">
                <a:hlinkClick r:id="rId3" invalidUrl="" action="" tgtFrame="" tooltip="" history="1" highlightClick="0" endSnd="0"/>
              </a:rPr>
              <a:t>Mozilla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říklad: podívejte se na sbíraná data na interne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94505">
              <a:defRPr spc="-153" sz="7650"/>
            </a:lvl1pPr>
          </a:lstStyle>
          <a:p>
            <a:pPr/>
            <a:r>
              <a:t>Příklad: podívejte se na sbíraná data na internetu</a:t>
            </a:r>
          </a:p>
        </p:txBody>
      </p:sp>
      <p:sp>
        <p:nvSpPr>
          <p:cNvPr id="212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3rd par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3rd party</a:t>
            </a:r>
          </a:p>
          <a:p>
            <a:pPr lvl="1"/>
            <a:r>
              <a:t>Ukázka: </a:t>
            </a:r>
            <a:r>
              <a:rPr u="sng">
                <a:hlinkClick r:id="rId2" invalidUrl="" action="" tgtFrame="" tooltip="" history="1" highlightClick="0" endSnd="0"/>
              </a:rPr>
              <a:t>gchd.cz</a:t>
            </a:r>
            <a:r>
              <a:t> , filtr </a:t>
            </a:r>
            <a:r>
              <a:rPr u="sng">
                <a:hlinkClick r:id="rId3" invalidUrl="" action="" tgtFrame="" tooltip="" history="1" highlightClick="0" endSnd="0"/>
              </a:rPr>
              <a:t>google-analytics.com</a:t>
            </a:r>
            <a:r>
              <a:t> </a:t>
            </a:r>
          </a:p>
          <a:p>
            <a:pPr/>
            <a:r>
              <a:t>1st party</a:t>
            </a:r>
          </a:p>
          <a:p>
            <a:pPr lvl="1"/>
            <a:r>
              <a:t>Ukázka: </a:t>
            </a:r>
            <a:r>
              <a:rPr u="sng">
                <a:hlinkClick r:id="rId4" invalidUrl="" action="" tgtFrame="" tooltip="" history="1" highlightClick="0" endSnd="0"/>
              </a:rPr>
              <a:t>google.com</a:t>
            </a:r>
            <a:r>
              <a:t> , filtr gen_204 </a:t>
            </a:r>
          </a:p>
          <a:p>
            <a:pPr lvl="1"/>
            <a:r>
              <a:t>Ukázka: </a:t>
            </a:r>
            <a:r>
              <a:rPr u="sng">
                <a:hlinkClick r:id="rId5" invalidUrl="" action="" tgtFrame="" tooltip="" history="1" highlightClick="0" endSnd="0"/>
              </a:rPr>
              <a:t>search.seznam.cz</a:t>
            </a:r>
            <a:r>
              <a:t> , filtr v3</a:t>
            </a:r>
          </a:p>
          <a:p>
            <a:pPr/>
            <a:r>
              <a:t>Výjimky existují (např. duckduckgo)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Úk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Úkol</a:t>
            </a:r>
          </a:p>
        </p:txBody>
      </p:sp>
      <p:sp>
        <p:nvSpPr>
          <p:cNvPr id="216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bírá nějaká data o chování uživatelů web vaší školy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Sbírá nějaká data o chování uživatelů web vaší školy?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říklad: google analy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Příklad: google analytics</a:t>
            </a:r>
          </a:p>
        </p:txBody>
      </p:sp>
      <p:sp>
        <p:nvSpPr>
          <p:cNvPr id="220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Text s odrážkami na snímku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2" name="ga4-screen.png" descr="ga4-scre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260" y="620744"/>
            <a:ext cx="24384001" cy="12318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říklad Google Analy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Příklad Google Analytics</a:t>
            </a:r>
          </a:p>
        </p:txBody>
      </p:sp>
      <p:sp>
        <p:nvSpPr>
          <p:cNvPr id="225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Která data GA sbírá? https://support.google.com/analytics/answer/9216061?sjid=394968269327435673-E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Která data GA sbírá? </a:t>
            </a:r>
            <a:r>
              <a:rPr u="sng">
                <a:hlinkClick r:id="rId2" invalidUrl="" action="" tgtFrame="" tooltip="" history="1" highlightClick="0" endSnd="0"/>
              </a:rPr>
              <a:t>https://support.google.com/analytics/answer/9216061?sjid=394968269327435673-EU</a:t>
            </a:r>
            <a:r>
              <a:t> 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Jak pracné je zavést to?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None/>
              <a:defRPr sz="34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&lt;!-- Google tag (gtag.js) --&gt;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None/>
              <a:defRPr sz="34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&lt;script async src="https://www.googletagmanager.com/gtag/js?id=</a:t>
            </a:r>
            <a:r>
              <a:rPr b="1"/>
              <a:t>G-XXXXXXX</a:t>
            </a:r>
            <a:r>
              <a:t>"&gt;&lt;/script&gt;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None/>
              <a:defRPr sz="34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&lt;script&gt;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None/>
              <a:defRPr sz="34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window.dataLayer = window.dataLayer || [];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None/>
              <a:defRPr sz="34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function gtag(){dataLayer.push(arguments);}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None/>
              <a:defRPr sz="34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gtag('js', new Date());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None/>
              <a:defRPr sz="34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gtag('config', 'G-PSW1MY7HB4');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None/>
              <a:defRPr sz="34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&lt;/script&gt;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Jak to ulož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 to uložit?</a:t>
            </a:r>
          </a:p>
        </p:txBody>
      </p:sp>
      <p:sp>
        <p:nvSpPr>
          <p:cNvPr id="229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Zálohovací magnetické pásk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Zálohovací magnetické pásky</a:t>
            </a:r>
          </a:p>
          <a:p>
            <a:pPr lvl="1"/>
            <a:r>
              <a:t>Vysoká kapacita (desítky TB), pomalý sekvenční přístup, levnější</a:t>
            </a:r>
          </a:p>
          <a:p>
            <a:pPr/>
            <a:r>
              <a:t>HDD</a:t>
            </a:r>
          </a:p>
          <a:p>
            <a:pPr lvl="1"/>
            <a:r>
              <a:t>Vysoká kapacita (desítky TB), náhodný přístup, vyšší chybovost než pásky, dražší</a:t>
            </a:r>
          </a:p>
          <a:p>
            <a:pPr/>
            <a:r>
              <a:t>SSD</a:t>
            </a:r>
          </a:p>
          <a:p>
            <a:pPr lvl="1"/>
            <a:r>
              <a:t>Nižší kapacita než HDD, dražší než HDD, rychlejší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k to zpracova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 to zpracovat?</a:t>
            </a:r>
          </a:p>
        </p:txBody>
      </p:sp>
      <p:sp>
        <p:nvSpPr>
          <p:cNvPr id="233" name="Schematický příklad Spar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Schematický příklad Spark</a:t>
            </a:r>
          </a:p>
        </p:txBody>
      </p:sp>
      <p:sp>
        <p:nvSpPr>
          <p:cNvPr id="234" name="SELECT SUM(Length) FROM titles WHERE type = 'MOVIE'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 SUM(Length) FROM titles WHERE type = 'MOVIE'</a:t>
            </a:r>
          </a:p>
        </p:txBody>
      </p:sp>
      <p:pic>
        <p:nvPicPr>
          <p:cNvPr id="235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1665" y="5602997"/>
            <a:ext cx="1891733" cy="189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3154" y="5602997"/>
            <a:ext cx="1891733" cy="189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4643" y="5602997"/>
            <a:ext cx="1891734" cy="189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6133" y="5602997"/>
            <a:ext cx="1891733" cy="189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57624" y="5602997"/>
            <a:ext cx="1891733" cy="189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69113" y="5602997"/>
            <a:ext cx="1891733" cy="189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0602" y="5602997"/>
            <a:ext cx="1891733" cy="1891733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1. Na každém serveru zvlášť Sum type = 'MOVIE'"/>
          <p:cNvSpPr txBox="1"/>
          <p:nvPr/>
        </p:nvSpPr>
        <p:spPr>
          <a:xfrm>
            <a:off x="5442661" y="7972294"/>
            <a:ext cx="13498679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Na každém serveru zvlášť Sum type = 'MOVIE'</a:t>
            </a:r>
          </a:p>
        </p:txBody>
      </p:sp>
      <p:sp>
        <p:nvSpPr>
          <p:cNvPr id="243" name="2. Sum mezisoučtů"/>
          <p:cNvSpPr txBox="1"/>
          <p:nvPr/>
        </p:nvSpPr>
        <p:spPr>
          <a:xfrm>
            <a:off x="9520580" y="11283627"/>
            <a:ext cx="534284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Sum mezisoučtů</a:t>
            </a:r>
          </a:p>
        </p:txBody>
      </p:sp>
      <p:pic>
        <p:nvPicPr>
          <p:cNvPr id="244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6133" y="9086310"/>
            <a:ext cx="1891733" cy="1891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Jak to zpracova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 to zpracovat?</a:t>
            </a:r>
          </a:p>
        </p:txBody>
      </p:sp>
      <p:sp>
        <p:nvSpPr>
          <p:cNvPr id="247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Deskriptivní analýza - nástroje podobné SQ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Deskriptivní analýza - nástroje podobné SQL</a:t>
            </a:r>
          </a:p>
          <a:p>
            <a:pPr/>
            <a:r>
              <a:t>Statistika</a:t>
            </a:r>
          </a:p>
          <a:p>
            <a:pPr/>
            <a:r>
              <a:t>Učení AI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A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</a:t>
            </a:r>
          </a:p>
        </p:txBody>
      </p:sp>
      <p:sp>
        <p:nvSpPr>
          <p:cNvPr id="251" name="Příklad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Příklady</a:t>
            </a:r>
          </a:p>
        </p:txBody>
      </p:sp>
      <p:sp>
        <p:nvSpPr>
          <p:cNvPr id="252" name="Je tento komentář urážlivý? (klasifikace, nlp, učení s učitelem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Je tento komentář urážlivý? (klasifikace, nlp, učení s učitelem)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Jaké je riziko, že tento uživatel přestane používat naši službu? (regrese, učení s učitelem)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Seskup naše uživatele podle podobnosti jejich chování (clustering)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Logika řízení samořídícího auta (mnoho různých AI, reinforcement learning)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Siri, Google Assistant - mj. syntéza řeči, převod řeči na text, pochopení dotazu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Face ID - rozpoznání (obohaceného) obrazu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Jaké je riziko, že tento člověk nesplatí půjčku? (regrese, učení s učitelem)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LLM</a:t>
            </a:r>
          </a:p>
        </p:txBody>
      </p:sp>
      <p:sp>
        <p:nvSpPr>
          <p:cNvPr id="255" name="Generativní umělá inteligen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Generativní umělá inteligence</a:t>
            </a:r>
          </a:p>
        </p:txBody>
      </p:sp>
      <p:sp>
        <p:nvSpPr>
          <p:cNvPr id="256" name="Disclaimer: na výstup LLM se nikdy nedá 100% spolehnout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Disclaimer: na výstup LLM se nikdy nedá 100% spolehnout!</a:t>
            </a:r>
          </a:p>
          <a:p>
            <a:pPr/>
            <a:r>
              <a:t>To ale nemusí vždycky vadit</a:t>
            </a:r>
          </a:p>
          <a:p>
            <a:pPr lvl="1"/>
            <a:r>
              <a:t>Snadno ověřitelné úlohy (jednoduché programování)</a:t>
            </a:r>
          </a:p>
          <a:p>
            <a:pPr lvl="1"/>
            <a:r>
              <a:t>Manuální úlohy (převeď obrázek z tabule na textové zápisky)</a:t>
            </a:r>
          </a:p>
          <a:p>
            <a:pPr lvl="1"/>
            <a:r>
              <a:t>Generování nápadů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č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Proč?</a:t>
            </a:r>
          </a:p>
        </p:txBody>
      </p:sp>
      <p:sp>
        <p:nvSpPr>
          <p:cNvPr id="176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Učivo podle RV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Učivo podle RVP</a:t>
            </a:r>
          </a:p>
          <a:p>
            <a:pPr/>
            <a:r>
              <a:t>Těžko uchopitelné, těžké a drahé na vyzkoušení</a:t>
            </a:r>
          </a:p>
          <a:p>
            <a:pPr/>
            <a:r>
              <a:t>Vede na aktuální témata jako sběr dat, zpracování dat AI, LLM</a:t>
            </a:r>
          </a:p>
          <a:p>
            <a:pPr lvl="1"/>
            <a:r>
              <a:t>Morální, právní přesah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LLM</a:t>
            </a:r>
          </a:p>
        </p:txBody>
      </p:sp>
      <p:sp>
        <p:nvSpPr>
          <p:cNvPr id="259" name="Možnosti (zdarma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Možnosti (zdarma)</a:t>
            </a:r>
          </a:p>
        </p:txBody>
      </p:sp>
      <p:sp>
        <p:nvSpPr>
          <p:cNvPr id="260" name="ChatGPT, OpenAI (US): https://chatgpt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ChatGPT, OpenAI (US): </a:t>
            </a:r>
            <a:r>
              <a:rPr u="sng">
                <a:hlinkClick r:id="rId2" invalidUrl="" action="" tgtFrame="" tooltip="" history="1" highlightClick="0" endSnd="0"/>
              </a:rPr>
              <a:t>https://chatgpt.com</a:t>
            </a:r>
            <a:r>
              <a:t> 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Claude AI, Anthropic (US): </a:t>
            </a:r>
            <a:r>
              <a:rPr u="sng">
                <a:hlinkClick r:id="rId3" invalidUrl="" action="" tgtFrame="" tooltip="" history="1" highlightClick="0" endSnd="0"/>
              </a:rPr>
              <a:t>https://claude.ai/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Mistral Large 2, Mistral (FR): </a:t>
            </a:r>
            <a:r>
              <a:rPr u="sng">
                <a:hlinkClick r:id="rId4" invalidUrl="" action="" tgtFrame="" tooltip="" history="1" highlightClick="0" endSnd="0"/>
              </a:rPr>
              <a:t>https://chat.mistral.ai/chat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Google gemini (US): </a:t>
            </a:r>
            <a:r>
              <a:rPr u="sng">
                <a:hlinkClick r:id="rId5" invalidUrl="" action="" tgtFrame="" tooltip="" history="1" highlightClick="0" endSnd="0"/>
              </a:rPr>
              <a:t>https://gemini.google.com/app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LLama 3.1 70b, Meta (US): </a:t>
            </a:r>
            <a:r>
              <a:rPr u="sng">
                <a:hlinkClick r:id="rId6" invalidUrl="" action="" tgtFrame="" tooltip="" history="1" highlightClick="0" endSnd="0"/>
              </a:rPr>
              <a:t>https://www.meta.ai</a:t>
            </a:r>
            <a:r>
              <a:t> (není v ČR), ale </a:t>
            </a:r>
            <a:r>
              <a:rPr u="sng">
                <a:hlinkClick r:id="rId7" invalidUrl="" action="" tgtFrame="" tooltip="" history="1" highlightClick="0" endSnd="0"/>
              </a:rPr>
              <a:t>https://huggingface.co/chat/</a:t>
            </a:r>
            <a:r>
              <a:t> (dokonce bez přihlášení)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Microsoft copilot: </a:t>
            </a:r>
            <a:r>
              <a:rPr u="sng">
                <a:hlinkClick r:id="rId8" invalidUrl="" action="" tgtFrame="" tooltip="" history="1" highlightClick="0" endSnd="0"/>
              </a:rPr>
              <a:t>https://copilot.microsoft.com</a:t>
            </a:r>
            <a:r>
              <a:t> (jde i bez přihlášení)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(Grok)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íl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Síly LLM</a:t>
            </a:r>
          </a:p>
        </p:txBody>
      </p:sp>
      <p:sp>
        <p:nvSpPr>
          <p:cNvPr id="263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Obecná rada: model umí dobře to, co umí hodně lidí. Model umí špatně složité a okrajové věci, které umí jen málokd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Obecná rada: model umí dobře to, co umí hodně lidí. Model umí špatně složité a okrajové věci, které umí jen málokdo.</a:t>
            </a:r>
          </a:p>
          <a:p>
            <a:pPr/>
            <a:r>
              <a:t>Práce s jazykem (přelož, přeformuluj, najdi gramatické chyby, ...)</a:t>
            </a:r>
          </a:p>
          <a:p>
            <a:pPr/>
            <a:r>
              <a:t>Programování (viz obecná rada)</a:t>
            </a:r>
          </a:p>
          <a:p>
            <a:pPr/>
            <a:r>
              <a:t>Zjednodušování, vysvětlování, sumarizace</a:t>
            </a:r>
          </a:p>
          <a:p>
            <a:pPr/>
            <a:r>
              <a:t>Pochopit otázku, kterou neumíme dobře položit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íl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Síly LLM</a:t>
            </a:r>
          </a:p>
        </p:txBody>
      </p:sp>
      <p:sp>
        <p:nvSpPr>
          <p:cNvPr id="267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Vyznat se v těžko čitelném obsahu (tahle chyba mi vypadla z PC, vysvětli co s ní, převeď mi citace těchto článků do takovéhohle formátu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Vyznat se v těžko čitelném obsahu (tahle chyba mi vypadla z PC, vysvětli co s ní, převeď mi citace těchto článků do takovéhohle formátu)</a:t>
            </a:r>
          </a:p>
          <a:p>
            <a:pPr/>
            <a:r>
              <a:t>Generování nápadů, postupů</a:t>
            </a:r>
          </a:p>
          <a:p>
            <a:pPr/>
            <a:r>
              <a:t>Velmi dobře napodobuje styl</a:t>
            </a:r>
          </a:p>
          <a:p>
            <a:pPr/>
            <a:r>
              <a:t>Udrží pozornost na velkém textu (nedělá syntaktické chyby)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labosti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Slabosti LLM</a:t>
            </a:r>
          </a:p>
        </p:txBody>
      </p:sp>
      <p:sp>
        <p:nvSpPr>
          <p:cNvPr id="271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Přímé počty (Kolik je 12322342 * 837529812?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Přímé počty (Kolik je 12322342 * 837529812?)</a:t>
            </a:r>
          </a:p>
          <a:p>
            <a:pPr/>
            <a:r>
              <a:t>Přiznání neznalosti.</a:t>
            </a:r>
          </a:p>
          <a:p>
            <a:pPr/>
            <a:r>
              <a:t>Velké (programovací) úlohy</a:t>
            </a:r>
          </a:p>
          <a:p>
            <a:pPr/>
            <a:r>
              <a:t>Komplexní logika, složité úlohy, úlohy o kterých existuje málo dat</a:t>
            </a:r>
          </a:p>
          <a:p>
            <a:pPr/>
            <a:r>
              <a:t>Rady s grafickým rozhraním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labosti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Slabosti LLM</a:t>
            </a:r>
          </a:p>
        </p:txBody>
      </p:sp>
      <p:sp>
        <p:nvSpPr>
          <p:cNvPr id="275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Nejistota výsledku (včetně citací!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Nejistota výsledku (včetně citací!)</a:t>
            </a:r>
          </a:p>
          <a:p>
            <a:pPr/>
            <a:r>
              <a:t>Přesná délka odpovědi</a:t>
            </a:r>
          </a:p>
          <a:p>
            <a:pPr/>
            <a:r>
              <a:t>Nezná aktuální informace</a:t>
            </a:r>
          </a:p>
          <a:p>
            <a:pPr/>
            <a:r>
              <a:t>Nerad se doptává, pokud k tomu nemá explicitní příkaz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říklad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Příklady LLM</a:t>
            </a:r>
          </a:p>
        </p:txBody>
      </p:sp>
      <p:sp>
        <p:nvSpPr>
          <p:cNvPr id="279" name="Kapitálka v htm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Kapitálka v html</a:t>
            </a:r>
          </a:p>
        </p:txBody>
      </p:sp>
      <p:sp>
        <p:nvSpPr>
          <p:cNvPr id="280" name="Chtěl bych napsat html stránku s textovým obsahem. Text by měl začínat prvním písmenem, které je větší než ostatní a zbytek textu ho obtéká. Viděl jsem takový efekt v knize. Jak na to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Chtěl bych napsat html stránku s textovým obsahem. Text by měl začínat prvním písmenem, které je větší než ostatní a zbytek textu ho obtéká. Viděl jsem takový efekt v knize. Jak na to?</a:t>
            </a:r>
          </a:p>
          <a:p>
            <a:pPr marL="0" indent="0">
              <a:buSzTx/>
              <a:buNone/>
            </a:pPr>
            <a:r>
              <a:rPr u="sng">
                <a:hlinkClick r:id="rId2" invalidUrl="" action="" tgtFrame="" tooltip="" history="1" highlightClick="0" endSnd="0"/>
              </a:rPr>
              <a:t>https://chatgpt.com/share/d22e0d90-3f7e-4452-940f-9fc024c4cb8a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říklad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Příklady LLM</a:t>
            </a:r>
          </a:p>
        </p:txBody>
      </p:sp>
      <p:sp>
        <p:nvSpPr>
          <p:cNvPr id="283" name="Souhrn &quot;dopis před odjezdem&quot;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Souhrn "dopis před odjezdem"</a:t>
            </a:r>
          </a:p>
        </p:txBody>
      </p:sp>
      <p:sp>
        <p:nvSpPr>
          <p:cNvPr id="284" name="Tu je dopis &quot;před odjezdem&quot; pro účastníky akce, kam jedu. Co je potřeba si s sebou vzít nebo připravi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Tu je dopis "před odjezdem" pro účastníky akce, kam jedu. Co je potřeba si s sebou vzít nebo připravit?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https://chatgpt.com/share/36147895-80b9-475c-81c4-83c1295bc4f6</a:t>
            </a:r>
            <a:r>
              <a:t> </a:t>
            </a:r>
          </a:p>
          <a:p>
            <a:pPr/>
            <a:r>
              <a:t>Jak dotaz vylepšit?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říklad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Příklady LLM</a:t>
            </a:r>
          </a:p>
        </p:txBody>
      </p:sp>
      <p:sp>
        <p:nvSpPr>
          <p:cNvPr id="287" name="Příliš velká ochota modelu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Příliš velká ochota modelu</a:t>
            </a:r>
          </a:p>
        </p:txBody>
      </p:sp>
      <p:sp>
        <p:nvSpPr>
          <p:cNvPr id="288" name="Vytvoř SQL dotaz, který odpovídá na otázku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Vytvoř SQL dotaz, který odpovídá na otázku: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SzTx/>
              <a:buNone/>
            </a:pPr>
            <a:r>
              <a:t>Vypiš 10 nejstarších filmů s jejich rokem</a:t>
            </a:r>
          </a:p>
          <a:p>
            <a:pPr marL="165100" indent="-165100" defTabSz="457200">
              <a:lnSpc>
                <a:spcPct val="100000"/>
              </a:lnSpc>
              <a:spcBef>
                <a:spcPts val="0"/>
              </a:spcBef>
              <a:defRPr sz="1300">
                <a:latin typeface="Courier"/>
                <a:ea typeface="Courier"/>
                <a:cs typeface="Courier"/>
                <a:sym typeface="Courier"/>
              </a:defRPr>
            </a:pP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https://chatgpt.com/share/932973a8-a954-49f6-8544-c07e70323190</a:t>
            </a:r>
            <a:r>
              <a:t> </a:t>
            </a:r>
          </a:p>
          <a:p>
            <a:pPr/>
            <a:r>
              <a:t>(odrazující příklad)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říklad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Příklady LLM</a:t>
            </a:r>
          </a:p>
        </p:txBody>
      </p:sp>
      <p:sp>
        <p:nvSpPr>
          <p:cNvPr id="291" name="Nachystejte potřebné znalosti LL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Nachystejte potřebné znalosti LLM</a:t>
            </a:r>
          </a:p>
        </p:txBody>
      </p:sp>
      <p:sp>
        <p:nvSpPr>
          <p:cNvPr id="292" name="https://chatgpt.com/share/cbb6bc8c-4d1b-4da7-871d-d197b9988ee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https://chatgpt.com/share/cbb6bc8c-4d1b-4da7-871d-d197b9988ee3</a:t>
            </a:r>
            <a:r>
              <a:t> </a:t>
            </a:r>
          </a:p>
          <a:p>
            <a:pPr lvl="1"/>
            <a:r>
              <a:t>Pokud nevíte jak se zeptat, zeptejte se na to</a:t>
            </a:r>
          </a:p>
          <a:p>
            <a:pPr lvl="1"/>
            <a:r>
              <a:t>Oddělujte kód od zadání (ideálně ```, případně cokoliv jako třeba ---)</a:t>
            </a:r>
          </a:p>
          <a:p>
            <a:pPr lvl="1"/>
            <a:r>
              <a:t>Pamatujte, že i to co vypíše model dokáže při příštím dotazu využívat</a:t>
            </a:r>
          </a:p>
          <a:p>
            <a:pPr lvl="1"/>
            <a:r>
              <a:t>Nebojte se ptát se na vysvětlení. Můžete upřesnit úroveň vyjadřování (vysvětluj pro dítě na základní škole, jsem učitel co pracuje s SQL poprvé)</a:t>
            </a:r>
          </a:p>
          <a:p>
            <a:pPr lvl="1"/>
            <a:r>
              <a:t>Vkládejte celé chybové hlášky s popisem kde se vzaly.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říklad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Příklady LLM</a:t>
            </a:r>
          </a:p>
        </p:txBody>
      </p:sp>
      <p:sp>
        <p:nvSpPr>
          <p:cNvPr id="295" name="Nápad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Nápady</a:t>
            </a:r>
          </a:p>
        </p:txBody>
      </p:sp>
      <p:sp>
        <p:nvSpPr>
          <p:cNvPr id="296" name="I am doing sql in person course. I am giving my students tasks solvable by SQL SELECT. After a few tasks, I would like to ask them a question if they understand the concepts via some online tool. Can you give me some suggestions for such tool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am doing sql in person course. I am giving my students tasks solvable by SQL SELECT. After a few tasks, I would like to ask them a question if they understand the concepts via some online tool. Can you give me some suggestions for such tools?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https://chatgpt.com/share/2a99f85f-c722-4ff1-8fb9-226452799ec6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bsa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Obsah</a:t>
            </a:r>
          </a:p>
        </p:txBody>
      </p:sp>
      <p:sp>
        <p:nvSpPr>
          <p:cNvPr id="180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Co to je Big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 to je BigData</a:t>
            </a:r>
          </a:p>
          <a:p>
            <a:pPr/>
            <a:r>
              <a:t>Sběr</a:t>
            </a:r>
          </a:p>
          <a:p>
            <a:pPr/>
            <a:r>
              <a:t>Uložení</a:t>
            </a:r>
          </a:p>
          <a:p>
            <a:pPr/>
            <a:r>
              <a:t>Zpracování</a:t>
            </a:r>
          </a:p>
          <a:p>
            <a:pPr/>
            <a:r>
              <a:t>Použití</a:t>
            </a:r>
          </a:p>
          <a:p>
            <a:pPr lvl="1"/>
            <a:r>
              <a:t>LLM trochu podrobněji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říklad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Příklady LLM</a:t>
            </a:r>
          </a:p>
        </p:txBody>
      </p:sp>
      <p:sp>
        <p:nvSpPr>
          <p:cNvPr id="299" name="Funguj podle ro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Funguj podle role</a:t>
            </a:r>
          </a:p>
        </p:txBody>
      </p:sp>
      <p:sp>
        <p:nvSpPr>
          <p:cNvPr id="300" name="Nutriční porad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Nutriční poradce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https://chatgpt.com/share/23fbcbe6-2ff8-470c-9ecf-0f6ff231e9da</a:t>
            </a:r>
            <a:r>
              <a:t> </a:t>
            </a:r>
          </a:p>
          <a:p>
            <a:pPr/>
            <a:r>
              <a:t>Ukazuje, že si model sám může vygenerovat zadání podle kterého se pak má chovat.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p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Tipy LLM</a:t>
            </a:r>
          </a:p>
        </p:txBody>
      </p:sp>
      <p:sp>
        <p:nvSpPr>
          <p:cNvPr id="303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Modely bývají chytřejší v angličtině. Pokud to zvládáte, doporučuji se ptát anglick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Modely bývají chytřejší v angličtině. Pokud to zvládáte, doporučuji se ptát anglicky.</a:t>
            </a:r>
          </a:p>
          <a:p>
            <a:pPr/>
            <a:r>
              <a:t>Dnešní modely zvládají vstup o velikosti 128k tokenů. Tj. anglicky řádově necelá kniha, česky sto stránek textu.</a:t>
            </a:r>
          </a:p>
          <a:p>
            <a:pPr lvl="1"/>
            <a:r>
              <a:t>Tj. nebojte se psát dlouhé zadání a vkládat dlouhé kusy textu, články apod.</a:t>
            </a:r>
          </a:p>
          <a:p>
            <a:pPr/>
            <a:r>
              <a:t>Přesto při dlouhém chatu občas zapomínají začátek.</a:t>
            </a:r>
          </a:p>
          <a:p>
            <a:pPr lvl="1"/>
            <a:r>
              <a:t>Optimalizují tak cenu generování.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p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Tipy LLM</a:t>
            </a:r>
          </a:p>
        </p:txBody>
      </p:sp>
      <p:sp>
        <p:nvSpPr>
          <p:cNvPr id="307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8" name="Upřesněte styl výstupu - často pomocí ro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Upřesněte styl výstupu - často pomocí role.</a:t>
            </a:r>
          </a:p>
          <a:p>
            <a:pPr lvl="1"/>
            <a:r>
              <a:t>"Buď profesor češtiny"</a:t>
            </a:r>
          </a:p>
          <a:p>
            <a:pPr lvl="1"/>
            <a:r>
              <a:t>"Vysvětli mi to jako pro učitele střední školy, který se učí programovat"</a:t>
            </a:r>
          </a:p>
          <a:p>
            <a:pPr lvl="1"/>
            <a:r>
              <a:t>"Mluv stručně a věcně"</a:t>
            </a:r>
          </a:p>
          <a:p>
            <a:pPr lvl="1"/>
            <a:r>
              <a:t>"Toto je příklad emailu, který jsem psal rodiči dříve. Použij podobný styl."</a:t>
            </a:r>
          </a:p>
          <a:p>
            <a:pPr/>
            <a:r>
              <a:t>Pokud od modelu očekáváte doptávání se, řekněte mu 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roblém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Problémy LLM</a:t>
            </a:r>
          </a:p>
        </p:txBody>
      </p:sp>
      <p:sp>
        <p:nvSpPr>
          <p:cNvPr id="311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2" name="Můžeme to používat ve škol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Můžeme to používat ve škole?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rPr u="sng">
                <a:hlinkClick r:id="rId2" invalidUrl="" action="" tgtFrame="" tooltip="" history="1" highlightClick="0" endSnd="0"/>
              </a:rPr>
              <a:t>https://aidetem.cz/vyuziti-generativni-umele-inteligence-ve-skolach-pravni-pohled/</a:t>
            </a:r>
            <a:r>
              <a:t>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Nejsou výsledky jen kombinace učících dat? Nekrademe použitím?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Učení a provoz stojí spoustu energie a grafických karet. Zničíme tím planetu?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Ohrožuje nás to?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Je snazší generovat podvodný obsah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Terminátor na dohled?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Jak s tím uč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 s tím učit?</a:t>
            </a:r>
          </a:p>
        </p:txBody>
      </p:sp>
      <p:sp>
        <p:nvSpPr>
          <p:cNvPr id="315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6" name="Zmizí junior programátoři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Zmizí junior programátoři?</a:t>
            </a:r>
          </a:p>
          <a:p>
            <a:pPr/>
            <a:r>
              <a:t>Dají se domácí úkoly dělat prostým dotazem do LLM?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Jaká data existuj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Jaká data existují</a:t>
            </a:r>
          </a:p>
        </p:txBody>
      </p:sp>
      <p:sp>
        <p:nvSpPr>
          <p:cNvPr id="184" name="Pro začátek malinká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 začátek malinká</a:t>
            </a:r>
          </a:p>
        </p:txBody>
      </p:sp>
      <p:sp>
        <p:nvSpPr>
          <p:cNvPr id="185" name="Bit (0 nebo 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 (0 nebo 1)</a:t>
            </a:r>
          </a:p>
          <a:p>
            <a:pPr lvl="1"/>
            <a:r>
              <a:t>informace ano-ne - kamkoliv</a:t>
            </a:r>
          </a:p>
          <a:p>
            <a:pPr/>
            <a:r>
              <a:t>Bajt - 8 bitů </a:t>
            </a:r>
          </a:p>
          <a:p>
            <a:pPr lvl="1"/>
            <a:r>
              <a:t>jedno písmenko nebo malé číslo - zapamatuju si</a:t>
            </a:r>
          </a:p>
          <a:p>
            <a:pPr/>
            <a:r>
              <a:t>Kilobajty </a:t>
            </a:r>
          </a:p>
          <a:p>
            <a:pPr lvl="1"/>
            <a:r>
              <a:t>textový email - Vytisknu na papír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Jaká data existuj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Jaká data existují</a:t>
            </a:r>
          </a:p>
        </p:txBody>
      </p:sp>
      <p:sp>
        <p:nvSpPr>
          <p:cNvPr id="188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Megabaj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Megabajty</a:t>
            </a:r>
          </a:p>
          <a:p>
            <a:pPr lvl="1"/>
            <a:r>
              <a:t>fotka, kniha, sken, text můžu zpracovat v excelu</a:t>
            </a:r>
          </a:p>
          <a:p>
            <a:pPr/>
            <a:r>
              <a:t>Gigabajty</a:t>
            </a:r>
          </a:p>
          <a:p>
            <a:pPr lvl="1"/>
            <a:r>
              <a:t>film, fotoalbum, aplikace (s grafikou), můžu uložit do databáze a zpracovat</a:t>
            </a:r>
          </a:p>
          <a:p>
            <a:pPr lvl="1"/>
            <a:r>
              <a:t>naprogramovat program, který to zpracovává (Python Pandas)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Jaká data existuj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Jaká data existují</a:t>
            </a:r>
          </a:p>
        </p:txBody>
      </p:sp>
      <p:sp>
        <p:nvSpPr>
          <p:cNvPr id="192" name="Větší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Větší data</a:t>
            </a:r>
          </a:p>
        </p:txBody>
      </p:sp>
      <p:sp>
        <p:nvSpPr>
          <p:cNvPr id="193" name="Terabaj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Terabajty</a:t>
            </a:r>
          </a:p>
          <a:p>
            <a:pPr lvl="1"/>
            <a:r>
              <a:t>jednotky: velikost disku - většinou filmy, fotky, aplikace</a:t>
            </a:r>
          </a:p>
          <a:p>
            <a:pPr lvl="1"/>
            <a:r>
              <a:t>desítky, stovky - spousty videí? (youtube - exabajty)</a:t>
            </a:r>
          </a:p>
          <a:p>
            <a:pPr/>
            <a:r>
              <a:t>Petabajty - 1024 Terabajtů</a:t>
            </a:r>
          </a:p>
          <a:p>
            <a:pPr lvl="1"/>
            <a:r>
              <a:t>Ještě víc videí</a:t>
            </a:r>
          </a:p>
          <a:p>
            <a:pPr lvl="1"/>
            <a:r>
              <a:t>Záznamy chování lidí na internetu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Jaká data existuj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Jaká data existují</a:t>
            </a:r>
          </a:p>
        </p:txBody>
      </p:sp>
      <p:sp>
        <p:nvSpPr>
          <p:cNvPr id="196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Exabajty - 1024 Petabajt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Exabajty - 1024 Petabajtů</a:t>
            </a:r>
          </a:p>
          <a:p>
            <a:pPr lvl="1"/>
            <a:r>
              <a:t>Velikost Youtube řádově (ještě víc videí)</a:t>
            </a:r>
          </a:p>
          <a:p>
            <a:pPr/>
            <a:r>
              <a:t>Zetabajty - 1024 Exabajtů</a:t>
            </a:r>
          </a:p>
          <a:p>
            <a:pPr lvl="1"/>
            <a:r>
              <a:t>Velikost Internetu (64 ZB k roku 2020)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 už označit za Big Data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 už označit za Big Data?</a:t>
            </a:r>
          </a:p>
        </p:txBody>
      </p:sp>
      <p:sp>
        <p:nvSpPr>
          <p:cNvPr id="200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Zpracováváme větší data než se vejdou do tradiční databáze? (mnoho Serverů?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Zpracováváme větší data než se vejdou do tradiční databáze? (mnoho Serverů?)</a:t>
            </a:r>
          </a:p>
          <a:p>
            <a:pPr/>
            <a:r>
              <a:t>Protéká naším systémem více dat než zvládne pár serverů? (Google vyhledávání, větší weby)</a:t>
            </a:r>
          </a:p>
          <a:p>
            <a:pPr/>
            <a:r>
              <a:t>Další Wiki charakteristiky: Rozmanitost, Spolehlivost, Hodnota, Kompletnost,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Kde se ty data berou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Kde se ty data berou?</a:t>
            </a:r>
          </a:p>
        </p:txBody>
      </p:sp>
      <p:sp>
        <p:nvSpPr>
          <p:cNvPr id="204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Obsah ze sociálních sítí (videa, fotky, profily, propojení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Obsah ze sociálních sítí (videa, fotky, profily, propojení)</a:t>
            </a:r>
          </a:p>
          <a:p>
            <a:pPr lvl="1"/>
            <a:r>
              <a:t>Chování uživatelů sociálních sítí (scrollování, kliky, doba sledování)</a:t>
            </a:r>
          </a:p>
          <a:p>
            <a:pPr lvl="1"/>
            <a:r>
              <a:t>Všechny najeté jízdy Uberu (10 PB cluster v 2020)</a:t>
            </a:r>
          </a:p>
          <a:p>
            <a:pPr lvl="1"/>
            <a:r>
              <a:t>Všechna vyhledávání Google</a:t>
            </a:r>
          </a:p>
          <a:p>
            <a:pPr lvl="1"/>
            <a:r>
              <a:t>Záznamy o poloze z chytrých telefonů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