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3" r:id="rId5"/>
    <p:sldId id="264" r:id="rId6"/>
    <p:sldId id="265" r:id="rId7"/>
    <p:sldId id="260" r:id="rId8"/>
    <p:sldId id="261"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p:restoredTop sz="94678"/>
  </p:normalViewPr>
  <p:slideViewPr>
    <p:cSldViewPr snapToGrid="0" snapToObjects="1">
      <p:cViewPr varScale="1">
        <p:scale>
          <a:sx n="110" d="100"/>
          <a:sy n="110" d="100"/>
        </p:scale>
        <p:origin x="184"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DE78DF-774B-0544-8B68-E5F9DFBFEFC8}" type="datetimeFigureOut">
              <a:rPr kumimoji="1" lang="ja-JP" altLang="en-US" smtClean="0"/>
              <a:t>2017/6/17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E5618-856D-EF45-8EE4-5F3B4FCF0029}" type="slidenum">
              <a:rPr kumimoji="1" lang="ja-JP" altLang="en-US" smtClean="0"/>
              <a:t>‹#›</a:t>
            </a:fld>
            <a:endParaRPr kumimoji="1" lang="ja-JP" altLang="en-US"/>
          </a:p>
        </p:txBody>
      </p:sp>
    </p:spTree>
    <p:extLst>
      <p:ext uri="{BB962C8B-B14F-4D97-AF65-F5344CB8AC3E}">
        <p14:creationId xmlns:p14="http://schemas.microsoft.com/office/powerpoint/2010/main" val="892861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3D459-AC7C-C848-8A47-72A8C81B53DB}" type="datetimeFigureOut">
              <a:rPr kumimoji="1" lang="ja-JP" altLang="en-US" smtClean="0"/>
              <a:t>2017/6/17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E5AF9-3794-B54B-A3F8-37F5D98D9560}" type="slidenum">
              <a:rPr kumimoji="1" lang="ja-JP" altLang="en-US" smtClean="0"/>
              <a:t>‹#›</a:t>
            </a:fld>
            <a:endParaRPr kumimoji="1" lang="ja-JP" altLang="en-US"/>
          </a:p>
        </p:txBody>
      </p:sp>
    </p:spTree>
    <p:extLst>
      <p:ext uri="{BB962C8B-B14F-4D97-AF65-F5344CB8AC3E}">
        <p14:creationId xmlns:p14="http://schemas.microsoft.com/office/powerpoint/2010/main" val="13824310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6/17/17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6/17/17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6/17/17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6/17/17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6/17/17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6000" dirty="0" smtClean="0"/>
              <a:t>パズスピ（仮）</a:t>
            </a:r>
            <a:endParaRPr kumimoji="1" lang="ja-JP" altLang="en-US" sz="6000" dirty="0"/>
          </a:p>
        </p:txBody>
      </p:sp>
      <p:sp>
        <p:nvSpPr>
          <p:cNvPr id="3" name="サブタイトル 2"/>
          <p:cNvSpPr>
            <a:spLocks noGrp="1"/>
          </p:cNvSpPr>
          <p:nvPr>
            <p:ph type="subTitle" idx="1"/>
          </p:nvPr>
        </p:nvSpPr>
        <p:spPr>
          <a:xfrm>
            <a:off x="2215045" y="5493376"/>
            <a:ext cx="8045373" cy="1228100"/>
          </a:xfrm>
        </p:spPr>
        <p:txBody>
          <a:bodyPr>
            <a:normAutofit/>
          </a:bodyPr>
          <a:lstStyle/>
          <a:p>
            <a:r>
              <a:rPr kumimoji="1" lang="ja-JP" altLang="en-US" dirty="0" smtClean="0"/>
              <a:t>オーソドックスな３マッチパズル</a:t>
            </a:r>
            <a:r>
              <a:rPr lang="ja-JP" altLang="en-US" dirty="0" smtClean="0"/>
              <a:t>＋</a:t>
            </a:r>
            <a:endParaRPr lang="en-US" altLang="ja-JP" dirty="0" smtClean="0"/>
          </a:p>
          <a:p>
            <a:r>
              <a:rPr lang="ja-JP" altLang="en-US" dirty="0" smtClean="0"/>
              <a:t>フィジェットスピナー</a:t>
            </a:r>
            <a:endParaRPr kumimoji="1" lang="en-US" altLang="ja-JP" dirty="0" smtClean="0"/>
          </a:p>
        </p:txBody>
      </p:sp>
    </p:spTree>
    <p:extLst>
      <p:ext uri="{BB962C8B-B14F-4D97-AF65-F5344CB8AC3E}">
        <p14:creationId xmlns:p14="http://schemas.microsoft.com/office/powerpoint/2010/main" val="1801566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イメージ</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459" y="1410886"/>
            <a:ext cx="3092529" cy="4591975"/>
          </a:xfrm>
          <a:prstGeom prst="rect">
            <a:avLst/>
          </a:prstGeom>
        </p:spPr>
      </p:pic>
      <p:sp>
        <p:nvSpPr>
          <p:cNvPr id="5" name="額縁 4"/>
          <p:cNvSpPr/>
          <p:nvPr/>
        </p:nvSpPr>
        <p:spPr>
          <a:xfrm>
            <a:off x="2048719" y="2579270"/>
            <a:ext cx="2870522" cy="3311019"/>
          </a:xfrm>
          <a:prstGeom prst="bevel">
            <a:avLst>
              <a:gd name="adj" fmla="val 348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10" name="図形グループ 9"/>
          <p:cNvGrpSpPr/>
          <p:nvPr/>
        </p:nvGrpSpPr>
        <p:grpSpPr>
          <a:xfrm>
            <a:off x="2403537" y="1808732"/>
            <a:ext cx="2088185" cy="289443"/>
            <a:chOff x="1296365" y="2766273"/>
            <a:chExt cx="2088185" cy="289443"/>
          </a:xfrm>
        </p:grpSpPr>
        <p:sp>
          <p:nvSpPr>
            <p:cNvPr id="9" name="円/楕円 8"/>
            <p:cNvSpPr/>
            <p:nvPr/>
          </p:nvSpPr>
          <p:spPr>
            <a:xfrm flipV="1">
              <a:off x="1849862" y="2766273"/>
              <a:ext cx="476649" cy="138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磁気ディスク 5"/>
            <p:cNvSpPr/>
            <p:nvPr/>
          </p:nvSpPr>
          <p:spPr>
            <a:xfrm>
              <a:off x="1956122" y="2858947"/>
              <a:ext cx="787078" cy="19676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flipV="1">
              <a:off x="2632196" y="2928395"/>
              <a:ext cx="752354" cy="104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flipV="1">
              <a:off x="1296365" y="2916820"/>
              <a:ext cx="752354" cy="104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p:cNvSpPr/>
          <p:nvPr/>
        </p:nvSpPr>
        <p:spPr>
          <a:xfrm>
            <a:off x="2148432" y="5500950"/>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449374" y="5500950"/>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750316" y="5500950"/>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051258" y="5500949"/>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340908" y="5500949"/>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3629225" y="550094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953317" y="5496323"/>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31109" y="5496750"/>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514409" y="5496322"/>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148432" y="5213478"/>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449374" y="5213478"/>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50316" y="521347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051258" y="521347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340908" y="5213477"/>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3629225" y="5213475"/>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3930167" y="5208851"/>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4231109" y="520927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514409" y="520885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148432" y="4881121"/>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49374" y="4881121"/>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750316" y="4881121"/>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3074408" y="488112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3340908" y="4881120"/>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3629225" y="4881118"/>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3930167" y="4876494"/>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4231109" y="4876921"/>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14409" y="4876493"/>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166560" y="4612475"/>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467502" y="4612475"/>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68444" y="4612475"/>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3069386" y="4612474"/>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3359036" y="4612474"/>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3647353" y="4612472"/>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3948295" y="4607848"/>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4249237" y="4608275"/>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4532537" y="460784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177690" y="4324081"/>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478632" y="4324081"/>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779574" y="4324081"/>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103666" y="432408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370166" y="4324080"/>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658483" y="432407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959425" y="4319454"/>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4260367" y="4319881"/>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4543667" y="4319453"/>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2166560" y="4061948"/>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467502" y="406194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768444" y="4061948"/>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069386" y="4061947"/>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59036" y="4061947"/>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647353" y="4061945"/>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948295" y="4057321"/>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249237" y="405774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532537" y="4057320"/>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2166560" y="374949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2467502" y="3749497"/>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2768444" y="374949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092536" y="3749496"/>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359036" y="3749496"/>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70503" y="3749494"/>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971445" y="374487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4249237" y="3745297"/>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4532537" y="3744869"/>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2148432" y="3495158"/>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449374" y="349515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2750316" y="3495158"/>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3051258" y="349515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340908" y="3495157"/>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629225" y="3495155"/>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3930167" y="3490531"/>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231109" y="3490958"/>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514409" y="349053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2177690" y="3224868"/>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2478632" y="3224868"/>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2779574" y="3224868"/>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3080516" y="3224867"/>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3370166" y="322486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3658483" y="3224865"/>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3959425" y="3220241"/>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4260367" y="3220668"/>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4543667" y="3220240"/>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2148432" y="2947220"/>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2449374" y="2947220"/>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2750316" y="2947220"/>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051258" y="2947219"/>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40908" y="2947219"/>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3629225" y="294721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3953317" y="2942593"/>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4231109" y="2943020"/>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4514409" y="2942592"/>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2125745" y="2658077"/>
            <a:ext cx="300942" cy="28936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2426687" y="2658077"/>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2727629" y="265807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3028571" y="2658076"/>
            <a:ext cx="300942" cy="2893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3318221" y="2658076"/>
            <a:ext cx="300942" cy="2893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3606538" y="2658074"/>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3930630" y="2653450"/>
            <a:ext cx="300942" cy="2893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4208422" y="2653877"/>
            <a:ext cx="300942" cy="289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4491722" y="2653449"/>
            <a:ext cx="300942" cy="2893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3761772" y="1444385"/>
            <a:ext cx="1273216" cy="369332"/>
          </a:xfrm>
          <a:prstGeom prst="rect">
            <a:avLst/>
          </a:prstGeom>
          <a:noFill/>
        </p:spPr>
        <p:txBody>
          <a:bodyPr wrap="square" rtlCol="0">
            <a:spAutoFit/>
          </a:bodyPr>
          <a:lstStyle/>
          <a:p>
            <a:r>
              <a:rPr kumimoji="1" lang="en-US" altLang="ja-JP" smtClean="0">
                <a:solidFill>
                  <a:schemeClr val="bg1"/>
                </a:solidFill>
              </a:rPr>
              <a:t>Score:0000</a:t>
            </a:r>
            <a:endParaRPr kumimoji="1" lang="ja-JP" altLang="en-US" dirty="0">
              <a:solidFill>
                <a:schemeClr val="bg1"/>
              </a:solidFill>
            </a:endParaRPr>
          </a:p>
        </p:txBody>
      </p:sp>
      <p:sp>
        <p:nvSpPr>
          <p:cNvPr id="122" name="テキスト ボックス 121"/>
          <p:cNvSpPr txBox="1"/>
          <p:nvPr/>
        </p:nvSpPr>
        <p:spPr>
          <a:xfrm>
            <a:off x="5300618" y="1410886"/>
            <a:ext cx="6104322" cy="3970318"/>
          </a:xfrm>
          <a:prstGeom prst="rect">
            <a:avLst/>
          </a:prstGeom>
          <a:noFill/>
        </p:spPr>
        <p:txBody>
          <a:bodyPr wrap="square" rtlCol="0">
            <a:spAutoFit/>
          </a:bodyPr>
          <a:lstStyle/>
          <a:p>
            <a:r>
              <a:rPr kumimoji="1" lang="ja-JP" altLang="en-US" dirty="0" smtClean="0"/>
              <a:t>・オーソドックスな３マッチパズル</a:t>
            </a:r>
            <a:endParaRPr kumimoji="1" lang="en-US" altLang="ja-JP" dirty="0" smtClean="0"/>
          </a:p>
          <a:p>
            <a:r>
              <a:rPr kumimoji="1" lang="ja-JP" altLang="en-US" dirty="0" smtClean="0"/>
              <a:t>　</a:t>
            </a:r>
            <a:r>
              <a:rPr kumimoji="1" lang="en-US" altLang="ja-JP" dirty="0" smtClean="0"/>
              <a:t>※</a:t>
            </a:r>
            <a:r>
              <a:rPr kumimoji="1" lang="ja-JP" altLang="en-US" dirty="0" smtClean="0"/>
              <a:t>同じ色を３つ揃えて消すだけ</a:t>
            </a:r>
            <a:endParaRPr kumimoji="1" lang="en-US" altLang="ja-JP" dirty="0" smtClean="0"/>
          </a:p>
          <a:p>
            <a:endParaRPr kumimoji="1" lang="en-US" altLang="ja-JP" dirty="0"/>
          </a:p>
          <a:p>
            <a:r>
              <a:rPr kumimoji="1" lang="ja-JP" altLang="en-US" dirty="0" smtClean="0"/>
              <a:t>・一度に動かせるマス目の数は一個までとする</a:t>
            </a:r>
            <a:endParaRPr kumimoji="1" lang="en-US" altLang="ja-JP" dirty="0" smtClean="0"/>
          </a:p>
          <a:p>
            <a:endParaRPr kumimoji="1" lang="en-US" altLang="ja-JP" dirty="0"/>
          </a:p>
          <a:p>
            <a:r>
              <a:rPr kumimoji="1" lang="ja-JP" altLang="en-US" dirty="0" smtClean="0"/>
              <a:t>・消した数に応じてハンドスピナーが回転する仕組みを</a:t>
            </a:r>
            <a:endParaRPr kumimoji="1" lang="en-US" altLang="ja-JP" dirty="0" smtClean="0"/>
          </a:p>
          <a:p>
            <a:r>
              <a:rPr kumimoji="1" lang="ja-JP" altLang="en-US" dirty="0"/>
              <a:t>　</a:t>
            </a:r>
            <a:r>
              <a:rPr kumimoji="1" lang="ja-JP" altLang="en-US" dirty="0" smtClean="0"/>
              <a:t>作りたい</a:t>
            </a:r>
            <a:endParaRPr kumimoji="1" lang="en-US" altLang="ja-JP" dirty="0" smtClean="0"/>
          </a:p>
          <a:p>
            <a:endParaRPr kumimoji="1" lang="en-US" altLang="ja-JP" dirty="0"/>
          </a:p>
          <a:p>
            <a:r>
              <a:rPr kumimoji="1" lang="ja-JP" altLang="en-US" dirty="0" smtClean="0"/>
              <a:t>・普通に消していくだけでは面白くないので</a:t>
            </a:r>
            <a:endParaRPr kumimoji="1" lang="en-US" altLang="ja-JP" dirty="0" smtClean="0"/>
          </a:p>
          <a:p>
            <a:r>
              <a:rPr kumimoji="1" lang="ja-JP" altLang="en-US" dirty="0"/>
              <a:t>　</a:t>
            </a:r>
            <a:r>
              <a:rPr kumimoji="1" lang="ja-JP" altLang="en-US" dirty="0" smtClean="0"/>
              <a:t>ハンドスピナーとパズルマス目の間に</a:t>
            </a:r>
            <a:endParaRPr kumimoji="1" lang="en-US" altLang="ja-JP" dirty="0" smtClean="0"/>
          </a:p>
          <a:p>
            <a:r>
              <a:rPr kumimoji="1" lang="ja-JP" altLang="en-US" dirty="0" smtClean="0"/>
              <a:t>　タイミング調整バーのようなものをつけて</a:t>
            </a:r>
            <a:endParaRPr kumimoji="1" lang="en-US" altLang="ja-JP" dirty="0" smtClean="0"/>
          </a:p>
          <a:p>
            <a:r>
              <a:rPr kumimoji="1" lang="ja-JP" altLang="en-US" dirty="0"/>
              <a:t>　</a:t>
            </a:r>
            <a:r>
              <a:rPr kumimoji="1" lang="ja-JP" altLang="en-US" dirty="0" smtClean="0"/>
              <a:t>タイミングが合えば回転数が増し</a:t>
            </a:r>
            <a:endParaRPr kumimoji="1" lang="en-US" altLang="ja-JP" dirty="0" smtClean="0"/>
          </a:p>
          <a:p>
            <a:r>
              <a:rPr kumimoji="1" lang="ja-JP" altLang="en-US" dirty="0"/>
              <a:t>　</a:t>
            </a:r>
            <a:r>
              <a:rPr kumimoji="1" lang="ja-JP" altLang="en-US" dirty="0" smtClean="0"/>
              <a:t>タイミングがずれれば回転が落ちるような仕組みを</a:t>
            </a:r>
            <a:endParaRPr kumimoji="1" lang="en-US" altLang="ja-JP" dirty="0" smtClean="0"/>
          </a:p>
          <a:p>
            <a:r>
              <a:rPr kumimoji="1" lang="ja-JP" altLang="en-US" dirty="0"/>
              <a:t>　</a:t>
            </a:r>
            <a:r>
              <a:rPr kumimoji="1" lang="ja-JP" altLang="en-US" dirty="0" smtClean="0"/>
              <a:t>作りたい</a:t>
            </a:r>
            <a:endParaRPr kumimoji="1" lang="en-US" altLang="ja-JP" dirty="0" smtClean="0"/>
          </a:p>
        </p:txBody>
      </p:sp>
      <p:sp>
        <p:nvSpPr>
          <p:cNvPr id="124" name="円柱 123"/>
          <p:cNvSpPr/>
          <p:nvPr/>
        </p:nvSpPr>
        <p:spPr>
          <a:xfrm rot="5400000">
            <a:off x="3406358" y="959626"/>
            <a:ext cx="206297" cy="2925669"/>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5" name="円柱 124"/>
          <p:cNvSpPr/>
          <p:nvPr/>
        </p:nvSpPr>
        <p:spPr>
          <a:xfrm rot="5400000">
            <a:off x="2939067" y="1445757"/>
            <a:ext cx="189851" cy="194670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2579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1251678" y="1767253"/>
            <a:ext cx="10178322" cy="4112339"/>
          </a:xfrm>
        </p:spPr>
        <p:txBody>
          <a:bodyPr/>
          <a:lstStyle/>
          <a:p>
            <a:r>
              <a:rPr lang="ja-JP" altLang="en-US" dirty="0" smtClean="0"/>
              <a:t>２０１６年１２月時点での１５</a:t>
            </a:r>
            <a:r>
              <a:rPr lang="en-US" altLang="ja-JP" dirty="0" smtClean="0"/>
              <a:t>〜</a:t>
            </a:r>
            <a:r>
              <a:rPr lang="ja-JP" altLang="en-US" dirty="0" smtClean="0"/>
              <a:t>６９歳におけるスマホゲーム人口は</a:t>
            </a:r>
            <a:endParaRPr lang="en-US" altLang="ja-JP" dirty="0" smtClean="0"/>
          </a:p>
          <a:p>
            <a:pPr marL="0" indent="0" algn="ctr">
              <a:buNone/>
            </a:pPr>
            <a:r>
              <a:rPr lang="ja-JP" altLang="en-US" sz="3200" b="1" u="sng" dirty="0" smtClean="0"/>
              <a:t>推定２８２５万人</a:t>
            </a:r>
          </a:p>
          <a:p>
            <a:endParaRPr lang="en-US" altLang="ja-JP" dirty="0" smtClean="0"/>
          </a:p>
          <a:p>
            <a:r>
              <a:rPr lang="ja-JP" altLang="en-US" dirty="0" smtClean="0"/>
              <a:t>その人口の中でよく遊ばれているスマホゲームランキングの上位には</a:t>
            </a:r>
            <a:endParaRPr lang="en-US" altLang="ja-JP" dirty="0" smtClean="0"/>
          </a:p>
          <a:p>
            <a:pPr marL="0" indent="0">
              <a:buNone/>
            </a:pPr>
            <a:r>
              <a:rPr lang="ja-JP" altLang="en-US" dirty="0" smtClean="0"/>
              <a:t>　必ずと言っていいほど</a:t>
            </a:r>
            <a:r>
              <a:rPr lang="ja-JP" altLang="en-US" b="1" u="sng" dirty="0" smtClean="0"/>
              <a:t>パズルゲームが上位を占めている</a:t>
            </a:r>
            <a:endParaRPr lang="en-US" altLang="ja-JP" b="1" u="sng"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4254889"/>
            <a:ext cx="4992333" cy="196999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056" y="4254889"/>
            <a:ext cx="5000752" cy="1978412"/>
          </a:xfrm>
          <a:prstGeom prst="rect">
            <a:avLst/>
          </a:prstGeom>
        </p:spPr>
      </p:pic>
      <p:sp>
        <p:nvSpPr>
          <p:cNvPr id="6" name="テキスト ボックス 5"/>
          <p:cNvSpPr txBox="1"/>
          <p:nvPr/>
        </p:nvSpPr>
        <p:spPr>
          <a:xfrm>
            <a:off x="8625253" y="6415796"/>
            <a:ext cx="3244361" cy="369332"/>
          </a:xfrm>
          <a:prstGeom prst="rect">
            <a:avLst/>
          </a:prstGeom>
          <a:noFill/>
        </p:spPr>
        <p:txBody>
          <a:bodyPr wrap="square" rtlCol="0">
            <a:spAutoFit/>
          </a:bodyPr>
          <a:lstStyle/>
          <a:p>
            <a:r>
              <a:rPr kumimoji="1" lang="en-US" altLang="ja-JP" dirty="0" smtClean="0"/>
              <a:t>※</a:t>
            </a:r>
            <a:r>
              <a:rPr kumimoji="1" lang="ja-JP" altLang="en-US" dirty="0" smtClean="0"/>
              <a:t>ゲームスタイル研究所調べ</a:t>
            </a:r>
            <a:endParaRPr kumimoji="1" lang="ja-JP" altLang="en-US" dirty="0"/>
          </a:p>
        </p:txBody>
      </p:sp>
    </p:spTree>
    <p:extLst>
      <p:ext uri="{BB962C8B-B14F-4D97-AF65-F5344CB8AC3E}">
        <p14:creationId xmlns:p14="http://schemas.microsoft.com/office/powerpoint/2010/main" val="944597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なぜパズルゲームが人気なのか</a:t>
            </a:r>
            <a:endParaRPr kumimoji="1" lang="ja-JP" altLang="en-US" dirty="0"/>
          </a:p>
        </p:txBody>
      </p:sp>
      <p:sp>
        <p:nvSpPr>
          <p:cNvPr id="3" name="コンテンツ プレースホルダー 2"/>
          <p:cNvSpPr>
            <a:spLocks noGrp="1"/>
          </p:cNvSpPr>
          <p:nvPr>
            <p:ph idx="1"/>
          </p:nvPr>
        </p:nvSpPr>
        <p:spPr>
          <a:xfrm>
            <a:off x="1251678" y="1639228"/>
            <a:ext cx="10178322" cy="4616605"/>
          </a:xfrm>
        </p:spPr>
        <p:txBody>
          <a:bodyPr>
            <a:normAutofit/>
          </a:bodyPr>
          <a:lstStyle/>
          <a:p>
            <a:r>
              <a:rPr kumimoji="1" lang="ja-JP" altLang="en-US" dirty="0" smtClean="0"/>
              <a:t>色を揃えて消していくだけという単純なルール　</a:t>
            </a:r>
            <a:endParaRPr kumimoji="1" lang="en-US" altLang="ja-JP" dirty="0" smtClean="0"/>
          </a:p>
          <a:p>
            <a:r>
              <a:rPr lang="ja-JP" altLang="en-US" dirty="0" smtClean="0"/>
              <a:t>１プレイが比較的短く済む</a:t>
            </a:r>
            <a:endParaRPr lang="en-US" altLang="ja-JP" dirty="0"/>
          </a:p>
          <a:p>
            <a:r>
              <a:rPr lang="en-US" altLang="ja-JP" dirty="0" smtClean="0"/>
              <a:t> </a:t>
            </a:r>
            <a:r>
              <a:rPr lang="ja-JP" altLang="en-US" dirty="0" smtClean="0"/>
              <a:t>プレイが上達すればゲームを有利に進められる　</a:t>
            </a:r>
            <a:endParaRPr kumimoji="1" lang="en-US" altLang="ja-JP" dirty="0"/>
          </a:p>
          <a:p>
            <a:endParaRPr lang="en-US" altLang="ja-JP" dirty="0"/>
          </a:p>
          <a:p>
            <a:endParaRPr lang="en-US" altLang="ja-JP" dirty="0"/>
          </a:p>
          <a:p>
            <a:endParaRPr lang="en-US" altLang="ja-JP" dirty="0" smtClean="0"/>
          </a:p>
          <a:p>
            <a:pPr marL="0" indent="0" algn="ctr">
              <a:buNone/>
            </a:pPr>
            <a:r>
              <a:rPr lang="ja-JP" altLang="en-US" sz="3200" dirty="0" smtClean="0"/>
              <a:t>パズルゲームは</a:t>
            </a:r>
            <a:endParaRPr lang="en-US" altLang="ja-JP" sz="3200" dirty="0" smtClean="0"/>
          </a:p>
          <a:p>
            <a:pPr marL="0" indent="0" algn="ctr">
              <a:buNone/>
            </a:pPr>
            <a:r>
              <a:rPr lang="ja-JP" altLang="en-US" sz="3200" dirty="0" smtClean="0"/>
              <a:t>手軽にプレイ・やり込むほどに達成感を味わえるからたくさんの人にプレイしてもらえる！</a:t>
            </a:r>
            <a:endParaRPr lang="en-US" altLang="ja-JP" sz="3200" dirty="0"/>
          </a:p>
          <a:p>
            <a:pPr marL="0" indent="0">
              <a:buNone/>
            </a:pPr>
            <a:endParaRPr kumimoji="1" lang="en-US" altLang="ja-JP" dirty="0" smtClean="0"/>
          </a:p>
        </p:txBody>
      </p:sp>
      <p:sp>
        <p:nvSpPr>
          <p:cNvPr id="4" name="等号 3"/>
          <p:cNvSpPr/>
          <p:nvPr/>
        </p:nvSpPr>
        <p:spPr>
          <a:xfrm rot="5400000">
            <a:off x="5751754" y="3131361"/>
            <a:ext cx="1178169" cy="117816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p:cNvSpPr txBox="1"/>
          <p:nvPr/>
        </p:nvSpPr>
        <p:spPr>
          <a:xfrm>
            <a:off x="7320218" y="1639229"/>
            <a:ext cx="4288201" cy="1148575"/>
          </a:xfrm>
          <a:prstGeom prst="rect">
            <a:avLst/>
          </a:prstGeom>
          <a:noFill/>
        </p:spPr>
        <p:txBody>
          <a:bodyPr wrap="square" rtlCol="0">
            <a:noAutofit/>
          </a:bodyPr>
          <a:lstStyle/>
          <a:p>
            <a:pPr>
              <a:lnSpc>
                <a:spcPts val="3000"/>
              </a:lnSpc>
            </a:pPr>
            <a:r>
              <a:rPr kumimoji="1" lang="ja-JP" altLang="en-US" sz="2000" b="1" dirty="0">
                <a:solidFill>
                  <a:schemeClr val="tx1">
                    <a:lumMod val="65000"/>
                    <a:lumOff val="35000"/>
                  </a:schemeClr>
                </a:solidFill>
                <a:latin typeface="+mn-ea"/>
              </a:rPr>
              <a:t>＝　複雑な操作が必要</a:t>
            </a:r>
            <a:r>
              <a:rPr kumimoji="1" lang="ja-JP" altLang="en-US" sz="2000" b="1" dirty="0" smtClean="0">
                <a:solidFill>
                  <a:schemeClr val="tx1">
                    <a:lumMod val="65000"/>
                    <a:lumOff val="35000"/>
                  </a:schemeClr>
                </a:solidFill>
                <a:latin typeface="+mn-ea"/>
              </a:rPr>
              <a:t>ない</a:t>
            </a:r>
            <a:endParaRPr kumimoji="1" lang="en-US" altLang="ja-JP" sz="2000" b="1" dirty="0" smtClean="0">
              <a:solidFill>
                <a:schemeClr val="tx1">
                  <a:lumMod val="65000"/>
                  <a:lumOff val="35000"/>
                </a:schemeClr>
              </a:solidFill>
              <a:latin typeface="+mn-ea"/>
            </a:endParaRPr>
          </a:p>
          <a:p>
            <a:pPr>
              <a:lnSpc>
                <a:spcPts val="3000"/>
              </a:lnSpc>
            </a:pPr>
            <a:r>
              <a:rPr lang="ja-JP" altLang="en-US" sz="2000" b="1" dirty="0">
                <a:solidFill>
                  <a:schemeClr val="tx1">
                    <a:lumMod val="65000"/>
                    <a:lumOff val="35000"/>
                  </a:schemeClr>
                </a:solidFill>
                <a:latin typeface="+mn-ea"/>
              </a:rPr>
              <a:t>＝　気軽にプレイできる</a:t>
            </a:r>
            <a:endParaRPr lang="en-US" altLang="ja-JP" sz="2000" b="1" dirty="0">
              <a:solidFill>
                <a:schemeClr val="tx1">
                  <a:lumMod val="65000"/>
                  <a:lumOff val="35000"/>
                </a:schemeClr>
              </a:solidFill>
              <a:latin typeface="+mn-ea"/>
            </a:endParaRPr>
          </a:p>
          <a:p>
            <a:pPr>
              <a:lnSpc>
                <a:spcPts val="3000"/>
              </a:lnSpc>
            </a:pPr>
            <a:r>
              <a:rPr lang="ja-JP" altLang="en-US" sz="2000" b="1" dirty="0">
                <a:solidFill>
                  <a:schemeClr val="tx1">
                    <a:lumMod val="65000"/>
                    <a:lumOff val="35000"/>
                  </a:schemeClr>
                </a:solidFill>
                <a:latin typeface="+mn-ea"/>
              </a:rPr>
              <a:t>＝　達成感を味わうことができる</a:t>
            </a:r>
            <a:endParaRPr lang="en-US" altLang="ja-JP" sz="2000" b="1" dirty="0">
              <a:solidFill>
                <a:schemeClr val="tx1">
                  <a:lumMod val="65000"/>
                  <a:lumOff val="35000"/>
                </a:schemeClr>
              </a:solidFill>
              <a:latin typeface="+mn-ea"/>
            </a:endParaRPr>
          </a:p>
          <a:p>
            <a:pPr>
              <a:lnSpc>
                <a:spcPts val="3000"/>
              </a:lnSpc>
            </a:pPr>
            <a:endParaRPr kumimoji="1" lang="ja-JP" altLang="en-US" sz="2000" b="1" dirty="0">
              <a:solidFill>
                <a:schemeClr val="tx1">
                  <a:lumMod val="65000"/>
                  <a:lumOff val="35000"/>
                </a:schemeClr>
              </a:solidFill>
              <a:latin typeface="+mn-ea"/>
            </a:endParaRPr>
          </a:p>
        </p:txBody>
      </p:sp>
      <p:pic>
        <p:nvPicPr>
          <p:cNvPr id="7" name="図 6"/>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rot="19800000">
            <a:off x="1784769" y="1277432"/>
            <a:ext cx="2883520" cy="4934366"/>
          </a:xfrm>
          <a:prstGeom prst="rect">
            <a:avLst/>
          </a:prstGeom>
        </p:spPr>
      </p:pic>
      <p:pic>
        <p:nvPicPr>
          <p:cNvPr id="8" name="図 7"/>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rot="1800000">
            <a:off x="7637334" y="1264640"/>
            <a:ext cx="2986258" cy="4911609"/>
          </a:xfrm>
          <a:prstGeom prst="rect">
            <a:avLst/>
          </a:prstGeom>
        </p:spPr>
      </p:pic>
    </p:spTree>
    <p:extLst>
      <p:ext uri="{BB962C8B-B14F-4D97-AF65-F5344CB8AC3E}">
        <p14:creationId xmlns:p14="http://schemas.microsoft.com/office/powerpoint/2010/main" val="30784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普通のパズルゲームでは目新しさがない</a:t>
            </a:r>
            <a:endParaRPr kumimoji="1" lang="ja-JP" altLang="en-US" sz="4000" dirty="0"/>
          </a:p>
        </p:txBody>
      </p:sp>
      <p:sp>
        <p:nvSpPr>
          <p:cNvPr id="7" name="コンテンツ プレースホルダー 6"/>
          <p:cNvSpPr>
            <a:spLocks noGrp="1"/>
          </p:cNvSpPr>
          <p:nvPr>
            <p:ph idx="1"/>
          </p:nvPr>
        </p:nvSpPr>
        <p:spPr>
          <a:xfrm>
            <a:off x="1251678" y="1761894"/>
            <a:ext cx="10178322" cy="1594624"/>
          </a:xfrm>
        </p:spPr>
        <p:txBody>
          <a:bodyPr/>
          <a:lstStyle/>
          <a:p>
            <a:r>
              <a:rPr lang="ja-JP" altLang="en-US" dirty="0" smtClean="0"/>
              <a:t>現在アプリストアには「パズルゲーム」アプリは五万とあり</a:t>
            </a:r>
            <a:endParaRPr lang="en-US" altLang="ja-JP" dirty="0" smtClean="0"/>
          </a:p>
          <a:p>
            <a:pPr marL="0" indent="0">
              <a:buNone/>
            </a:pPr>
            <a:r>
              <a:rPr lang="ja-JP" altLang="en-US" dirty="0" smtClean="0"/>
              <a:t>　ただのパズルゲームでは見向きもされない</a:t>
            </a:r>
            <a:endParaRPr lang="en-US" altLang="ja-JP" dirty="0" smtClean="0"/>
          </a:p>
          <a:p>
            <a:r>
              <a:rPr kumimoji="1" lang="ja-JP" altLang="en-US" dirty="0" smtClean="0"/>
              <a:t>かと言って世の中に出ていない全く新しいパズルゲームを作り出す</a:t>
            </a:r>
            <a:r>
              <a:rPr lang="ja-JP" altLang="en-US" dirty="0" smtClean="0"/>
              <a:t>発想と時間もない</a:t>
            </a:r>
            <a:endParaRPr kumimoji="1" lang="ja-JP" altLang="en-US" dirty="0"/>
          </a:p>
        </p:txBody>
      </p:sp>
      <p:sp>
        <p:nvSpPr>
          <p:cNvPr id="8" name="下矢印 7"/>
          <p:cNvSpPr/>
          <p:nvPr/>
        </p:nvSpPr>
        <p:spPr>
          <a:xfrm>
            <a:off x="5487770" y="3490331"/>
            <a:ext cx="1706137" cy="1059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6"/>
          <p:cNvSpPr txBox="1">
            <a:spLocks/>
          </p:cNvSpPr>
          <p:nvPr/>
        </p:nvSpPr>
        <p:spPr>
          <a:xfrm>
            <a:off x="1604799" y="4736027"/>
            <a:ext cx="9472078" cy="15946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sz="2800" dirty="0" smtClean="0"/>
              <a:t>手っ取り早く目新しさを出すにはパズルに</a:t>
            </a:r>
            <a:endParaRPr lang="en-US" altLang="ja-JP" sz="2800" dirty="0" smtClean="0"/>
          </a:p>
          <a:p>
            <a:pPr marL="0" indent="0" algn="ctr">
              <a:buNone/>
            </a:pPr>
            <a:r>
              <a:rPr lang="ja-JP" altLang="en-US" sz="2800" dirty="0" smtClean="0"/>
              <a:t>今年流行ったものをプラスすれば</a:t>
            </a:r>
            <a:endParaRPr lang="en-US" altLang="ja-JP" sz="2800" dirty="0" smtClean="0"/>
          </a:p>
          <a:p>
            <a:pPr marL="0" indent="0" algn="ctr">
              <a:buNone/>
            </a:pPr>
            <a:r>
              <a:rPr lang="ja-JP" altLang="en-US" sz="2800" dirty="0" smtClean="0"/>
              <a:t>新しいパズルゲームが誕生！</a:t>
            </a:r>
            <a:endParaRPr lang="ja-JP" altLang="en-US" sz="2800" dirty="0"/>
          </a:p>
        </p:txBody>
      </p:sp>
    </p:spTree>
    <p:extLst>
      <p:ext uri="{BB962C8B-B14F-4D97-AF65-F5344CB8AC3E}">
        <p14:creationId xmlns:p14="http://schemas.microsoft.com/office/powerpoint/2010/main" val="25915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66191"/>
          </a:xfrm>
        </p:spPr>
        <p:txBody>
          <a:bodyPr>
            <a:normAutofit fontScale="90000"/>
          </a:bodyPr>
          <a:lstStyle/>
          <a:p>
            <a:r>
              <a:rPr kumimoji="1" lang="ja-JP" altLang="en-US" dirty="0" smtClean="0"/>
              <a:t>今年流行ったもの</a:t>
            </a:r>
            <a:r>
              <a:rPr kumimoji="1" lang="ja-JP" altLang="en-US" smtClean="0"/>
              <a:t>といえば</a:t>
            </a:r>
            <a:endParaRPr kumimoji="1" lang="ja-JP" altLang="en-US" dirty="0"/>
          </a:p>
        </p:txBody>
      </p:sp>
      <p:sp>
        <p:nvSpPr>
          <p:cNvPr id="3" name="コンテンツ プレースホルダー 2"/>
          <p:cNvSpPr>
            <a:spLocks noGrp="1"/>
          </p:cNvSpPr>
          <p:nvPr>
            <p:ph idx="1"/>
          </p:nvPr>
        </p:nvSpPr>
        <p:spPr>
          <a:xfrm>
            <a:off x="1251678" y="4148254"/>
            <a:ext cx="10178322" cy="2107580"/>
          </a:xfrm>
        </p:spPr>
        <p:txBody>
          <a:bodyPr>
            <a:normAutofit lnSpcReduction="10000"/>
          </a:bodyPr>
          <a:lstStyle/>
          <a:p>
            <a:r>
              <a:rPr kumimoji="1" lang="ja-JP" altLang="en-US" dirty="0" smtClean="0"/>
              <a:t>アメリカで大流行し、日本の</a:t>
            </a:r>
            <a:r>
              <a:rPr kumimoji="1" lang="en-US" altLang="ja-JP" dirty="0" smtClean="0"/>
              <a:t>YouTuber</a:t>
            </a:r>
            <a:r>
              <a:rPr kumimoji="1" lang="ja-JP" altLang="en-US" dirty="0" smtClean="0"/>
              <a:t>が紹介したことで</a:t>
            </a:r>
            <a:r>
              <a:rPr kumimoji="1" lang="en-US" altLang="ja-JP" dirty="0" smtClean="0"/>
              <a:t>News</a:t>
            </a:r>
            <a:r>
              <a:rPr kumimoji="1" lang="ja-JP" altLang="en-US" dirty="0" smtClean="0"/>
              <a:t>でも取り上げられた</a:t>
            </a:r>
            <a:endParaRPr kumimoji="1" lang="en-US" altLang="ja-JP" dirty="0" smtClean="0"/>
          </a:p>
          <a:p>
            <a:r>
              <a:rPr kumimoji="1" lang="ja-JP" altLang="en-US" dirty="0" smtClean="0"/>
              <a:t>暇な時についついやってしまう中毒性</a:t>
            </a:r>
            <a:endParaRPr kumimoji="1" lang="en-US" altLang="ja-JP" dirty="0" smtClean="0"/>
          </a:p>
          <a:p>
            <a:endParaRPr lang="en-US" altLang="ja-JP" dirty="0"/>
          </a:p>
          <a:p>
            <a:pPr marL="0" indent="0" algn="ctr">
              <a:buNone/>
            </a:pPr>
            <a:r>
              <a:rPr kumimoji="1" lang="ja-JP" altLang="en-US" sz="2400" b="1" u="sng" dirty="0" smtClean="0"/>
              <a:t>今後、こういった手慰みツール「フィジェット（</a:t>
            </a:r>
            <a:r>
              <a:rPr kumimoji="1" lang="en-US" altLang="ja-JP" sz="2400" b="1" u="sng" dirty="0" smtClean="0"/>
              <a:t>Fidget</a:t>
            </a:r>
            <a:r>
              <a:rPr kumimoji="1" lang="ja-JP" altLang="en-US" sz="2400" b="1" u="sng" dirty="0" smtClean="0"/>
              <a:t>）」の</a:t>
            </a:r>
            <a:endParaRPr kumimoji="1" lang="en-US" altLang="ja-JP" sz="2400" b="1" u="sng" dirty="0" smtClean="0"/>
          </a:p>
          <a:p>
            <a:pPr marL="0" indent="0" algn="ctr">
              <a:buNone/>
            </a:pPr>
            <a:r>
              <a:rPr kumimoji="1" lang="ja-JP" altLang="en-US" sz="2400" b="1" u="sng" dirty="0" smtClean="0"/>
              <a:t>流行が予測される</a:t>
            </a:r>
            <a:endParaRPr kumimoji="1" lang="ja-JP" altLang="en-US" sz="2400" b="1" u="sng" dirty="0"/>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9382" y="2614591"/>
            <a:ext cx="1380049" cy="1380049"/>
          </a:xfrm>
          <a:prstGeom prst="rect">
            <a:avLst/>
          </a:prstGeom>
        </p:spPr>
      </p:pic>
      <p:pic>
        <p:nvPicPr>
          <p:cNvPr id="5" name="図 4"/>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814160" y="1162431"/>
            <a:ext cx="1452160" cy="1452160"/>
          </a:xfrm>
          <a:prstGeom prst="rect">
            <a:avLst/>
          </a:prstGeom>
        </p:spPr>
      </p:pic>
      <p:sp>
        <p:nvSpPr>
          <p:cNvPr id="6" name="タイトル 1"/>
          <p:cNvSpPr txBox="1">
            <a:spLocks/>
          </p:cNvSpPr>
          <p:nvPr/>
        </p:nvSpPr>
        <p:spPr>
          <a:xfrm>
            <a:off x="1251678" y="1984918"/>
            <a:ext cx="10178322" cy="11079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7200" smtClean="0">
                <a:latin typeface="+mn-ea"/>
                <a:ea typeface="+mn-ea"/>
              </a:rPr>
              <a:t>ハンドスピナー</a:t>
            </a:r>
            <a:endParaRPr lang="ja-JP" altLang="en-US" sz="7200" dirty="0">
              <a:latin typeface="+mn-ea"/>
              <a:ea typeface="+mn-ea"/>
            </a:endParaRPr>
          </a:p>
        </p:txBody>
      </p:sp>
    </p:spTree>
    <p:extLst>
      <p:ext uri="{BB962C8B-B14F-4D97-AF65-F5344CB8AC3E}">
        <p14:creationId xmlns:p14="http://schemas.microsoft.com/office/powerpoint/2010/main" val="92128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「フィジェット」の良い所</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dirty="0" smtClean="0"/>
              <a:t>「フィジェット」の良い所とは・・・</a:t>
            </a:r>
            <a:endParaRPr lang="en-US" altLang="ja-JP" dirty="0" smtClean="0"/>
          </a:p>
          <a:p>
            <a:pPr lvl="1"/>
            <a:r>
              <a:rPr lang="ja-JP" altLang="en-US" dirty="0" smtClean="0"/>
              <a:t>どこでも手軽にできてしまう</a:t>
            </a:r>
            <a:endParaRPr lang="en-US" altLang="ja-JP" dirty="0" smtClean="0"/>
          </a:p>
          <a:p>
            <a:pPr lvl="1"/>
            <a:r>
              <a:rPr lang="ja-JP" altLang="en-US" dirty="0" smtClean="0"/>
              <a:t>単純明快な動きで中毒性がある</a:t>
            </a:r>
            <a:endParaRPr lang="en-US" altLang="ja-JP" dirty="0" smtClean="0"/>
          </a:p>
          <a:p>
            <a:pPr lvl="1"/>
            <a:endParaRPr lang="en-US" altLang="ja-JP" dirty="0"/>
          </a:p>
          <a:p>
            <a:r>
              <a:rPr lang="ja-JP" altLang="en-US" dirty="0" smtClean="0"/>
              <a:t>どこかで聞いたことあると思えば・・・</a:t>
            </a:r>
            <a:endParaRPr lang="en-US" altLang="ja-JP" dirty="0" smtClean="0"/>
          </a:p>
          <a:p>
            <a:endParaRPr lang="en-US" altLang="ja-JP" dirty="0"/>
          </a:p>
          <a:p>
            <a:pPr marL="0" indent="0" algn="ctr">
              <a:buNone/>
            </a:pPr>
            <a:r>
              <a:rPr lang="ja-JP" altLang="en-US" sz="3600" b="1" u="sng" dirty="0" smtClean="0"/>
              <a:t>目指すべきパズルゲームと一緒！</a:t>
            </a:r>
            <a:endParaRPr lang="en-US" altLang="ja-JP" sz="3600" b="1" u="sng" dirty="0"/>
          </a:p>
          <a:p>
            <a:endParaRPr lang="en-US" altLang="ja-JP" dirty="0" smtClean="0"/>
          </a:p>
        </p:txBody>
      </p:sp>
    </p:spTree>
    <p:extLst>
      <p:ext uri="{BB962C8B-B14F-4D97-AF65-F5344CB8AC3E}">
        <p14:creationId xmlns:p14="http://schemas.microsoft.com/office/powerpoint/2010/main" val="2071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a:t>
            </a:r>
            <a:endParaRPr kumimoji="1" lang="ja-JP" altLang="en-US" dirty="0"/>
          </a:p>
        </p:txBody>
      </p:sp>
      <p:grpSp>
        <p:nvGrpSpPr>
          <p:cNvPr id="15" name="図形グループ 14"/>
          <p:cNvGrpSpPr/>
          <p:nvPr/>
        </p:nvGrpSpPr>
        <p:grpSpPr>
          <a:xfrm>
            <a:off x="2092710" y="1874519"/>
            <a:ext cx="3048000" cy="960864"/>
            <a:chOff x="1858537" y="2843562"/>
            <a:chExt cx="3048000" cy="960864"/>
          </a:xfrm>
        </p:grpSpPr>
        <p:grpSp>
          <p:nvGrpSpPr>
            <p:cNvPr id="7" name="図形グループ 6"/>
            <p:cNvGrpSpPr/>
            <p:nvPr/>
          </p:nvGrpSpPr>
          <p:grpSpPr>
            <a:xfrm>
              <a:off x="1858537" y="2843562"/>
              <a:ext cx="3048000" cy="960864"/>
              <a:chOff x="1858537" y="3068442"/>
              <a:chExt cx="1769326" cy="735983"/>
            </a:xfrm>
          </p:grpSpPr>
          <p:sp>
            <p:nvSpPr>
              <p:cNvPr id="4" name="円/楕円 3"/>
              <p:cNvSpPr/>
              <p:nvPr/>
            </p:nvSpPr>
            <p:spPr>
              <a:xfrm>
                <a:off x="1858537" y="3068442"/>
                <a:ext cx="713678" cy="7359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p:nvSpPr>
            <p:spPr>
              <a:xfrm>
                <a:off x="2386361" y="3068443"/>
                <a:ext cx="713678" cy="7359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円/楕円 5"/>
              <p:cNvSpPr/>
              <p:nvPr/>
            </p:nvSpPr>
            <p:spPr>
              <a:xfrm>
                <a:off x="2914185" y="3068444"/>
                <a:ext cx="713678" cy="7359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テキスト ボックス 7"/>
            <p:cNvSpPr txBox="1"/>
            <p:nvPr/>
          </p:nvSpPr>
          <p:spPr>
            <a:xfrm>
              <a:off x="2128024" y="3000826"/>
              <a:ext cx="2509026" cy="646331"/>
            </a:xfrm>
            <a:prstGeom prst="rect">
              <a:avLst/>
            </a:prstGeom>
            <a:noFill/>
          </p:spPr>
          <p:txBody>
            <a:bodyPr wrap="square" rtlCol="0">
              <a:spAutoFit/>
            </a:bodyPr>
            <a:lstStyle/>
            <a:p>
              <a:r>
                <a:rPr kumimoji="1" lang="ja-JP" altLang="en-US" dirty="0" smtClean="0"/>
                <a:t>誰もが手軽に楽しめる</a:t>
              </a:r>
              <a:endParaRPr kumimoji="1" lang="en-US" altLang="ja-JP" dirty="0" smtClean="0"/>
            </a:p>
            <a:p>
              <a:pPr algn="ctr"/>
              <a:r>
                <a:rPr kumimoji="1" lang="ja-JP" altLang="en-US" dirty="0" smtClean="0"/>
                <a:t>パズルゲーム</a:t>
              </a:r>
              <a:endParaRPr kumimoji="1" lang="ja-JP" altLang="en-US" dirty="0"/>
            </a:p>
          </p:txBody>
        </p:sp>
      </p:grpSp>
      <p:sp>
        <p:nvSpPr>
          <p:cNvPr id="9" name="加算記号 8"/>
          <p:cNvSpPr/>
          <p:nvPr/>
        </p:nvSpPr>
        <p:spPr>
          <a:xfrm>
            <a:off x="6054204" y="1964436"/>
            <a:ext cx="713678" cy="7136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図形グループ 13"/>
          <p:cNvGrpSpPr/>
          <p:nvPr/>
        </p:nvGrpSpPr>
        <p:grpSpPr>
          <a:xfrm>
            <a:off x="7532643" y="1546821"/>
            <a:ext cx="2988527" cy="1548907"/>
            <a:chOff x="6674005" y="2843562"/>
            <a:chExt cx="2988527" cy="960861"/>
          </a:xfrm>
        </p:grpSpPr>
        <p:sp>
          <p:nvSpPr>
            <p:cNvPr id="12" name="雲 11"/>
            <p:cNvSpPr/>
            <p:nvPr/>
          </p:nvSpPr>
          <p:spPr>
            <a:xfrm>
              <a:off x="6674005" y="2843562"/>
              <a:ext cx="2988527" cy="9608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6913755" y="3028992"/>
              <a:ext cx="2509026" cy="572786"/>
            </a:xfrm>
            <a:prstGeom prst="rect">
              <a:avLst/>
            </a:prstGeom>
            <a:noFill/>
          </p:spPr>
          <p:txBody>
            <a:bodyPr wrap="square" rtlCol="0">
              <a:spAutoFit/>
            </a:bodyPr>
            <a:lstStyle/>
            <a:p>
              <a:pPr algn="ctr"/>
              <a:r>
                <a:rPr kumimoji="1" lang="ja-JP" altLang="en-US" dirty="0" smtClean="0"/>
                <a:t>「</a:t>
              </a:r>
              <a:r>
                <a:rPr kumimoji="1" lang="en-US" altLang="ja-JP" dirty="0" smtClean="0"/>
                <a:t>Fidget</a:t>
              </a:r>
              <a:r>
                <a:rPr kumimoji="1" lang="ja-JP" altLang="en-US" dirty="0" smtClean="0"/>
                <a:t>」に習う</a:t>
              </a:r>
              <a:endParaRPr kumimoji="1" lang="en-US" altLang="ja-JP" dirty="0" smtClean="0"/>
            </a:p>
            <a:p>
              <a:pPr algn="ctr"/>
              <a:r>
                <a:rPr kumimoji="1" lang="ja-JP" altLang="en-US" dirty="0" smtClean="0"/>
                <a:t>ついついやってしまう</a:t>
              </a:r>
              <a:endParaRPr kumimoji="1" lang="en-US" altLang="ja-JP" dirty="0" smtClean="0"/>
            </a:p>
            <a:p>
              <a:pPr algn="ctr"/>
              <a:r>
                <a:rPr kumimoji="1" lang="ja-JP" altLang="en-US" dirty="0" smtClean="0"/>
                <a:t>中毒性</a:t>
              </a:r>
              <a:endParaRPr kumimoji="1" lang="ja-JP" altLang="en-US" dirty="0"/>
            </a:p>
          </p:txBody>
        </p:sp>
      </p:grpSp>
      <p:sp>
        <p:nvSpPr>
          <p:cNvPr id="17" name="等号 16"/>
          <p:cNvSpPr/>
          <p:nvPr/>
        </p:nvSpPr>
        <p:spPr>
          <a:xfrm rot="5400000">
            <a:off x="5833110" y="2891709"/>
            <a:ext cx="1178169" cy="117816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大波 17"/>
          <p:cNvSpPr/>
          <p:nvPr/>
        </p:nvSpPr>
        <p:spPr>
          <a:xfrm>
            <a:off x="1549111" y="4069878"/>
            <a:ext cx="9746166" cy="2435307"/>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目新しいパズルゲームが誕生しプレイユーザーが増加</a:t>
            </a:r>
            <a:endParaRPr kumimoji="1" lang="en-US" altLang="ja-JP" dirty="0" smtClean="0">
              <a:solidFill>
                <a:schemeClr val="tx1"/>
              </a:solidFill>
            </a:endParaRPr>
          </a:p>
          <a:p>
            <a:pPr algn="ctr"/>
            <a:r>
              <a:rPr kumimoji="1" lang="ja-JP" altLang="en-US" dirty="0" smtClean="0">
                <a:solidFill>
                  <a:schemeClr val="tx1"/>
                </a:solidFill>
              </a:rPr>
              <a:t>広告収入やゲームを有利に進めるアイテム課金などで様々な収益が見込める</a:t>
            </a:r>
            <a:endParaRPr kumimoji="1" lang="ja-JP" altLang="en-US" dirty="0">
              <a:solidFill>
                <a:schemeClr val="tx1"/>
              </a:solidFill>
            </a:endParaRPr>
          </a:p>
        </p:txBody>
      </p:sp>
    </p:spTree>
    <p:extLst>
      <p:ext uri="{BB962C8B-B14F-4D97-AF65-F5344CB8AC3E}">
        <p14:creationId xmlns:p14="http://schemas.microsoft.com/office/powerpoint/2010/main" val="346827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企画概要</a:t>
            </a:r>
            <a:endParaRPr kumimoji="1" lang="ja-JP" altLang="en-US" dirty="0"/>
          </a:p>
        </p:txBody>
      </p:sp>
      <p:sp>
        <p:nvSpPr>
          <p:cNvPr id="3" name="コンテンツ プレースホルダー 2"/>
          <p:cNvSpPr>
            <a:spLocks noGrp="1"/>
          </p:cNvSpPr>
          <p:nvPr>
            <p:ph idx="1"/>
          </p:nvPr>
        </p:nvSpPr>
        <p:spPr/>
        <p:txBody>
          <a:bodyPr/>
          <a:lstStyle/>
          <a:p>
            <a:pPr>
              <a:lnSpc>
                <a:spcPct val="100000"/>
              </a:lnSpc>
              <a:spcBef>
                <a:spcPts val="0"/>
              </a:spcBef>
              <a:buClrTx/>
            </a:pPr>
            <a:r>
              <a:rPr kumimoji="1" lang="ja-JP" altLang="en-US" dirty="0" smtClean="0"/>
              <a:t>プラットフォーム：</a:t>
            </a:r>
            <a:r>
              <a:rPr kumimoji="1" lang="en-US" altLang="ja-JP" dirty="0" smtClean="0"/>
              <a:t>iOS/Android</a:t>
            </a:r>
          </a:p>
          <a:p>
            <a:pPr>
              <a:lnSpc>
                <a:spcPct val="100000"/>
              </a:lnSpc>
              <a:spcBef>
                <a:spcPts val="0"/>
              </a:spcBef>
              <a:buClrTx/>
            </a:pPr>
            <a:r>
              <a:rPr lang="ja-JP" altLang="en-US" dirty="0" smtClean="0"/>
              <a:t>開発工期：１６日間</a:t>
            </a:r>
            <a:endParaRPr lang="en-US" altLang="ja-JP" dirty="0" smtClean="0"/>
          </a:p>
          <a:p>
            <a:pPr>
              <a:lnSpc>
                <a:spcPct val="100000"/>
              </a:lnSpc>
              <a:spcBef>
                <a:spcPts val="0"/>
              </a:spcBef>
              <a:buClrTx/>
            </a:pPr>
            <a:r>
              <a:rPr lang="ja-JP" altLang="en-US" dirty="0" smtClean="0"/>
              <a:t>リリース日：２０１７年７月２日</a:t>
            </a:r>
            <a:endParaRPr lang="en-US" altLang="ja-JP" dirty="0" smtClean="0"/>
          </a:p>
          <a:p>
            <a:pPr>
              <a:lnSpc>
                <a:spcPct val="100000"/>
              </a:lnSpc>
              <a:spcBef>
                <a:spcPts val="0"/>
              </a:spcBef>
              <a:buClrTx/>
            </a:pPr>
            <a:r>
              <a:rPr lang="ja-JP" altLang="en-US" dirty="0" smtClean="0"/>
              <a:t>ジャンル：３マッチパズルゲーム</a:t>
            </a:r>
            <a:endParaRPr lang="en-US" altLang="ja-JP" dirty="0" smtClean="0"/>
          </a:p>
          <a:p>
            <a:pPr>
              <a:lnSpc>
                <a:spcPct val="100000"/>
              </a:lnSpc>
              <a:spcBef>
                <a:spcPts val="0"/>
              </a:spcBef>
              <a:buClrTx/>
            </a:pPr>
            <a:r>
              <a:rPr lang="ja-JP" altLang="en-US" dirty="0" smtClean="0"/>
              <a:t>料金：基本プレイ無料（別途通信量発生、アイテム課金有り（仮））</a:t>
            </a:r>
            <a:endParaRPr lang="en-US" altLang="ja-JP" dirty="0" smtClean="0"/>
          </a:p>
          <a:p>
            <a:pPr>
              <a:lnSpc>
                <a:spcPct val="100000"/>
              </a:lnSpc>
              <a:spcBef>
                <a:spcPts val="0"/>
              </a:spcBef>
              <a:buClrTx/>
            </a:pPr>
            <a:r>
              <a:rPr lang="ja-JP" altLang="en-US" dirty="0" smtClean="0"/>
              <a:t>ターゲット：スマホゲームを手軽に遊びたいライトゲーマー向け</a:t>
            </a:r>
            <a:endParaRPr lang="en-US" altLang="ja-JP" dirty="0" smtClean="0"/>
          </a:p>
          <a:p>
            <a:pPr>
              <a:lnSpc>
                <a:spcPct val="100000"/>
              </a:lnSpc>
              <a:spcBef>
                <a:spcPts val="0"/>
              </a:spcBef>
              <a:buClrTx/>
            </a:pPr>
            <a:endParaRPr kumimoji="1" lang="ja-JP" altLang="en-US" dirty="0"/>
          </a:p>
        </p:txBody>
      </p:sp>
    </p:spTree>
    <p:extLst>
      <p:ext uri="{BB962C8B-B14F-4D97-AF65-F5344CB8AC3E}">
        <p14:creationId xmlns:p14="http://schemas.microsoft.com/office/powerpoint/2010/main" val="14636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内容</a:t>
            </a:r>
            <a:endParaRPr kumimoji="1" lang="ja-JP" altLang="en-US" dirty="0"/>
          </a:p>
        </p:txBody>
      </p:sp>
      <p:sp>
        <p:nvSpPr>
          <p:cNvPr id="3" name="コンテンツ プレースホルダー 2"/>
          <p:cNvSpPr>
            <a:spLocks noGrp="1"/>
          </p:cNvSpPr>
          <p:nvPr>
            <p:ph idx="1"/>
          </p:nvPr>
        </p:nvSpPr>
        <p:spPr>
          <a:xfrm>
            <a:off x="1251678" y="1605777"/>
            <a:ext cx="10178322" cy="4273816"/>
          </a:xfrm>
        </p:spPr>
        <p:txBody>
          <a:bodyPr/>
          <a:lstStyle/>
          <a:p>
            <a:r>
              <a:rPr kumimoji="1" lang="ja-JP" altLang="en-US" dirty="0" smtClean="0"/>
              <a:t>パズスピは、オーソドックスな３マッチパズルゲームにハンドスピナーを回すという目的をユーザーに課すパズルゲームです。</a:t>
            </a:r>
            <a:endParaRPr kumimoji="1" lang="en-US" altLang="ja-JP" dirty="0" smtClean="0"/>
          </a:p>
          <a:p>
            <a:pPr marL="0" indent="0">
              <a:buNone/>
            </a:pPr>
            <a:endParaRPr kumimoji="1" lang="en-US" altLang="ja-JP" dirty="0" smtClean="0"/>
          </a:p>
          <a:p>
            <a:pPr marL="0" indent="0">
              <a:buNone/>
            </a:pPr>
            <a:r>
              <a:rPr lang="ja-JP" altLang="en-US" dirty="0" smtClean="0"/>
              <a:t>・プレイヤーは</a:t>
            </a:r>
            <a:endParaRPr lang="en-US" altLang="ja-JP" dirty="0" smtClean="0"/>
          </a:p>
          <a:p>
            <a:pPr marL="0" indent="0">
              <a:buNone/>
            </a:pPr>
            <a:r>
              <a:rPr lang="en-US" altLang="ja-JP" dirty="0"/>
              <a:t>	</a:t>
            </a:r>
            <a:r>
              <a:rPr lang="ja-JP" altLang="en-US" dirty="0" smtClean="0"/>
              <a:t>⒈同じ色・形のピースを３つ以上揃え消していく</a:t>
            </a:r>
            <a:endParaRPr lang="en-US" altLang="ja-JP" dirty="0" smtClean="0"/>
          </a:p>
          <a:p>
            <a:pPr marL="0" indent="0">
              <a:buNone/>
            </a:pPr>
            <a:r>
              <a:rPr kumimoji="1" lang="en-US" altLang="ja-JP" dirty="0"/>
              <a:t>	</a:t>
            </a:r>
            <a:r>
              <a:rPr kumimoji="1" lang="ja-JP" altLang="en-US" dirty="0" smtClean="0"/>
              <a:t>↓</a:t>
            </a:r>
            <a:endParaRPr kumimoji="1" lang="en-US" altLang="ja-JP" dirty="0" smtClean="0"/>
          </a:p>
          <a:p>
            <a:pPr marL="0" indent="0">
              <a:buNone/>
            </a:pPr>
            <a:r>
              <a:rPr lang="en-US" altLang="ja-JP" dirty="0"/>
              <a:t>	</a:t>
            </a:r>
            <a:r>
              <a:rPr lang="ja-JP" altLang="en-US" dirty="0" smtClean="0"/>
              <a:t>⒉消したピースに応じてハンドスピナーの回転数が上がる</a:t>
            </a:r>
            <a:endParaRPr lang="en-US" altLang="ja-JP" dirty="0" smtClean="0"/>
          </a:p>
          <a:p>
            <a:pPr marL="0" indent="0">
              <a:buNone/>
            </a:pPr>
            <a:r>
              <a:rPr kumimoji="1" lang="en-US" altLang="ja-JP" dirty="0"/>
              <a:t>	</a:t>
            </a:r>
            <a:endParaRPr lang="en-US" altLang="ja-JP" dirty="0"/>
          </a:p>
          <a:p>
            <a:pPr marL="0" indent="0">
              <a:buNone/>
            </a:pPr>
            <a:r>
              <a:rPr kumimoji="1" lang="en-US" altLang="ja-JP" dirty="0" smtClean="0"/>
              <a:t>	</a:t>
            </a:r>
            <a:r>
              <a:rPr kumimoji="1" lang="ja-JP" altLang="en-US" dirty="0" smtClean="0"/>
              <a:t>１と２を繰り返し、ハンドスピナーを気がすむまで回し続ける</a:t>
            </a:r>
            <a:endParaRPr kumimoji="1" lang="en-US" altLang="ja-JP" dirty="0" smtClean="0"/>
          </a:p>
          <a:p>
            <a:pPr marL="0" indent="0">
              <a:buNone/>
            </a:pPr>
            <a:r>
              <a:rPr lang="en-US" altLang="ja-JP" dirty="0"/>
              <a:t>	</a:t>
            </a:r>
            <a:endParaRPr kumimoji="1" lang="ja-JP" altLang="en-US" dirty="0"/>
          </a:p>
        </p:txBody>
      </p:sp>
    </p:spTree>
    <p:extLst>
      <p:ext uri="{BB962C8B-B14F-4D97-AF65-F5344CB8AC3E}">
        <p14:creationId xmlns:p14="http://schemas.microsoft.com/office/powerpoint/2010/main" val="1480396076"/>
      </p:ext>
    </p:extLst>
  </p:cSld>
  <p:clrMapOvr>
    <a:masterClrMapping/>
  </p:clrMapOvr>
</p:sld>
</file>

<file path=ppt/theme/theme1.xml><?xml version="1.0" encoding="utf-8"?>
<a:theme xmlns:a="http://schemas.openxmlformats.org/drawingml/2006/main" name="TF10001024">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4" id="{972BB86E-8AFD-4DE8-800F-A08F6EC4E608}" vid="{B844A9D6-DE23-412A-B497-F6E208B22C1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バッジ</Template>
  <TotalTime>1673</TotalTime>
  <Words>316</Words>
  <Application>Microsoft Macintosh PowerPoint</Application>
  <PresentationFormat>ワイド画面</PresentationFormat>
  <Paragraphs>85</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Gill Sans MT</vt:lpstr>
      <vt:lpstr>Impact</vt:lpstr>
      <vt:lpstr>Yu Gothic</vt:lpstr>
      <vt:lpstr>メイリオ</vt:lpstr>
      <vt:lpstr>Arial</vt:lpstr>
      <vt:lpstr>TF10001024</vt:lpstr>
      <vt:lpstr>パズスピ（仮）</vt:lpstr>
      <vt:lpstr>はじめに</vt:lpstr>
      <vt:lpstr>なぜパズルゲームが人気なのか</vt:lpstr>
      <vt:lpstr>普通のパズルゲームでは目新しさがない</vt:lpstr>
      <vt:lpstr>今年流行ったものといえば</vt:lpstr>
      <vt:lpstr>「フィジェット」の良い所</vt:lpstr>
      <vt:lpstr>コンセプト</vt:lpstr>
      <vt:lpstr>企画概要</vt:lpstr>
      <vt:lpstr>内容</vt:lpstr>
      <vt:lpstr>イメージ</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落ちものパズル（仮）</dc:title>
  <dc:creator>heuer bob</dc:creator>
  <cp:lastModifiedBy>heuer bob</cp:lastModifiedBy>
  <cp:revision>31</cp:revision>
  <dcterms:created xsi:type="dcterms:W3CDTF">2017-06-12T01:10:09Z</dcterms:created>
  <dcterms:modified xsi:type="dcterms:W3CDTF">2017-06-17T01:03:46Z</dcterms:modified>
</cp:coreProperties>
</file>