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65" r:id="rId16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cbd.int/" TargetMode="External"/><Relationship Id="rId3" Type="http://schemas.openxmlformats.org/officeDocument/2006/relationships/hyperlink" Target="https://www.nationalgeographic.org/" TargetMode="External"/><Relationship Id="rId4" Type="http://schemas.openxmlformats.org/officeDocument/2006/relationships/hyperlink" Target="https://www.ipbes.net/" TargetMode="Externa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sz="4400">
                <a:solidFill>
                  <a:srgbClr val="000080"/>
                </a:solidFill>
                <a:latin typeface="Calibri"/>
              </a:rPr>
              <a:t>Biodiversity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sz="2400">
                <a:solidFill>
                  <a:srgbClr val="505050"/>
                </a:solidFill>
                <a:latin typeface="Calibri"/>
              </a:rPr>
              <a:t/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72400" y="630936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26-02-2025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>
                <a:solidFill>
                  <a:srgbClr val="000000"/>
                </a:solidFill>
              </a:defRPr>
            </a:pPr>
            <a:r>
              <a:t>Introduction to Biodiversity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t>Importance of Biodiversity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t>Threats to Biodiversity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t>Conclusion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t>References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t>Appendices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3200">
                <a:solidFill>
                  <a:srgbClr val="000000"/>
                </a:solidFill>
                <a:latin typeface="Arial"/>
              </a:rPr>
              <a:t>Introduction to Biodiversity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algn="just">
              <a:spcAft>
                <a:spcPts val="800"/>
              </a:spcAft>
            </a:pPr>
            <a:r>
              <a:rPr sz="2000">
                <a:solidFill>
                  <a:srgbClr val="323232"/>
                </a:solidFill>
                <a:latin typeface="Arial"/>
              </a:rPr>
              <a:t>Biodiversity refers to the variety of life, including species, ecosystems, and genetic diversity.</a:t>
            </a:r>
          </a:p>
          <a:p>
            <a:pPr algn="just">
              <a:spcAft>
                <a:spcPts val="800"/>
              </a:spcAft>
            </a:pPr>
            <a:r>
              <a:rPr sz="2000">
                <a:solidFill>
                  <a:srgbClr val="323232"/>
                </a:solidFill>
                <a:latin typeface="Arial"/>
              </a:rPr>
              <a:t>It maintains ecological balance and supports essential ecosystem services.</a:t>
            </a:r>
          </a:p>
          <a:p>
            <a:pPr algn="just">
              <a:spcAft>
                <a:spcPts val="800"/>
              </a:spcAft>
            </a:pPr>
            <a:r>
              <a:rPr sz="2000">
                <a:solidFill>
                  <a:srgbClr val="323232"/>
                </a:solidFill>
                <a:latin typeface="Arial"/>
              </a:rPr>
              <a:t>Found in terrestrial, freshwater, and marine environments worldwide.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72400" y="630936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1400">
                <a:solidFill>
                  <a:srgbClr val="646464"/>
                </a:solidFill>
                <a:latin typeface="Arial"/>
              </a:rPr>
              <a:t>1/8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3200">
                <a:solidFill>
                  <a:srgbClr val="000000"/>
                </a:solidFill>
                <a:latin typeface="Arial"/>
              </a:rPr>
              <a:t>Importance of Biodiversity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algn="just">
              <a:spcAft>
                <a:spcPts val="800"/>
              </a:spcAft>
            </a:pPr>
            <a:r>
              <a:rPr sz="2000">
                <a:solidFill>
                  <a:srgbClr val="323232"/>
                </a:solidFill>
                <a:latin typeface="Arial"/>
              </a:rPr>
              <a:t>Supports ecosystem stability and resilience to environmental changes.</a:t>
            </a:r>
          </a:p>
          <a:p>
            <a:pPr algn="just">
              <a:spcAft>
                <a:spcPts val="800"/>
              </a:spcAft>
            </a:pPr>
            <a:r>
              <a:rPr sz="2000">
                <a:solidFill>
                  <a:srgbClr val="323232"/>
                </a:solidFill>
                <a:latin typeface="Arial"/>
              </a:rPr>
              <a:t>Provides essential resources like food, medicine, and raw materials.</a:t>
            </a:r>
          </a:p>
          <a:p>
            <a:pPr algn="just">
              <a:spcAft>
                <a:spcPts val="800"/>
              </a:spcAft>
            </a:pPr>
            <a:r>
              <a:rPr sz="2000">
                <a:solidFill>
                  <a:srgbClr val="323232"/>
                </a:solidFill>
                <a:latin typeface="Arial"/>
              </a:rPr>
              <a:t>Contributes to climate regulation, water purification, and soil fertility.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72400" y="630936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1400">
                <a:solidFill>
                  <a:srgbClr val="646464"/>
                </a:solidFill>
                <a:latin typeface="Arial"/>
              </a:rPr>
              <a:t>2/8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3200">
                <a:solidFill>
                  <a:srgbClr val="000000"/>
                </a:solidFill>
                <a:latin typeface="Arial"/>
              </a:rPr>
              <a:t>Threats to Biodiversity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algn="just">
              <a:spcAft>
                <a:spcPts val="800"/>
              </a:spcAft>
            </a:pPr>
            <a:r>
              <a:rPr sz="2000">
                <a:solidFill>
                  <a:srgbClr val="323232"/>
                </a:solidFill>
                <a:latin typeface="Arial"/>
              </a:rPr>
              <a:t>Habitat destruction from deforestation, urbanization, and agriculture.</a:t>
            </a:r>
          </a:p>
          <a:p>
            <a:pPr algn="just">
              <a:spcAft>
                <a:spcPts val="800"/>
              </a:spcAft>
            </a:pPr>
            <a:r>
              <a:rPr sz="2000">
                <a:solidFill>
                  <a:srgbClr val="323232"/>
                </a:solidFill>
                <a:latin typeface="Arial"/>
              </a:rPr>
              <a:t>Climate change causing species extinction and ecosystem shifts.</a:t>
            </a:r>
          </a:p>
          <a:p>
            <a:pPr algn="just">
              <a:spcAft>
                <a:spcPts val="800"/>
              </a:spcAft>
            </a:pPr>
            <a:r>
              <a:rPr sz="2000">
                <a:solidFill>
                  <a:srgbClr val="323232"/>
                </a:solidFill>
                <a:latin typeface="Arial"/>
              </a:rPr>
              <a:t>Pollution harming air, water, and soil quality, affecting biodiversity.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72400" y="630936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1400">
                <a:solidFill>
                  <a:srgbClr val="646464"/>
                </a:solidFill>
                <a:latin typeface="Arial"/>
              </a:rPr>
              <a:t>3/8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3200">
                <a:solidFill>
                  <a:srgbClr val="000000"/>
                </a:solidFill>
                <a:latin typeface="Arial"/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algn="just">
              <a:spcAft>
                <a:spcPts val="800"/>
              </a:spcAft>
            </a:pPr>
            <a:r>
              <a:rPr sz="2000">
                <a:solidFill>
                  <a:srgbClr val="323232"/>
                </a:solidFill>
                <a:latin typeface="Arial"/>
              </a:rPr>
              <a:t>Biodiversity is essential for ecosystem stability and human well-being.</a:t>
            </a:r>
          </a:p>
          <a:p>
            <a:pPr algn="just">
              <a:spcAft>
                <a:spcPts val="800"/>
              </a:spcAft>
            </a:pPr>
            <a:r>
              <a:rPr sz="2000">
                <a:solidFill>
                  <a:srgbClr val="323232"/>
                </a:solidFill>
                <a:latin typeface="Arial"/>
              </a:rPr>
              <a:t>Conservation efforts are crucial to protect species and habitats.</a:t>
            </a:r>
          </a:p>
          <a:p>
            <a:pPr algn="just">
              <a:spcAft>
                <a:spcPts val="800"/>
              </a:spcAft>
            </a:pPr>
            <a:r>
              <a:rPr sz="2000">
                <a:solidFill>
                  <a:srgbClr val="323232"/>
                </a:solidFill>
                <a:latin typeface="Arial"/>
              </a:rPr>
              <a:t>Sustainable practices can help preserve biodiversity for future generations.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72400" y="630936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1400">
                <a:solidFill>
                  <a:srgbClr val="646464"/>
                </a:solidFill>
                <a:latin typeface="Arial"/>
              </a:rPr>
              <a:t>4/8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3200">
                <a:solidFill>
                  <a:srgbClr val="000000"/>
                </a:solidFill>
                <a:latin typeface="Arial"/>
              </a:rP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algn="just">
              <a:spcAft>
                <a:spcPts val="800"/>
              </a:spcAft>
            </a:pPr>
            <a:r>
              <a:rPr sz="2000">
                <a:solidFill>
                  <a:srgbClr val="323232"/>
                </a:solidFill>
                <a:latin typeface="Arial"/>
                <a:hlinkClick r:id="rId2"/>
              </a:rPr>
              <a:t>Convention on Biological Diversity (2023). *What is Biodiversity?*</a:t>
            </a:r>
          </a:p>
          <a:p>
            <a:pPr algn="just">
              <a:spcAft>
                <a:spcPts val="800"/>
              </a:spcAft>
            </a:pPr>
            <a:r>
              <a:rPr sz="2000">
                <a:solidFill>
                  <a:srgbClr val="323232"/>
                </a:solidFill>
                <a:latin typeface="Arial"/>
                <a:hlinkClick r:id="rId3"/>
              </a:rPr>
              <a:t>National Geographic (2022). *Biodiversity and Conservation.*</a:t>
            </a:r>
          </a:p>
          <a:p>
            <a:pPr algn="just">
              <a:spcAft>
                <a:spcPts val="800"/>
              </a:spcAft>
            </a:pPr>
            <a:r>
              <a:rPr sz="2000">
                <a:solidFill>
                  <a:srgbClr val="323232"/>
                </a:solidFill>
                <a:latin typeface="Arial"/>
                <a:hlinkClick r:id="rId4"/>
              </a:rPr>
              <a:t>IPBES (2021). *Global Assessment Report on Biodiversity and Ecosystem Services.*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72400" y="630936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1400">
                <a:solidFill>
                  <a:srgbClr val="646464"/>
                </a:solidFill>
                <a:latin typeface="Arial"/>
              </a:rPr>
              <a:t>5/8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3200">
                <a:solidFill>
                  <a:srgbClr val="000000"/>
                </a:solidFill>
                <a:latin typeface="Arial"/>
              </a:rPr>
              <a:t>Appendix 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7772400" y="630936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1400">
                <a:solidFill>
                  <a:srgbClr val="646464"/>
                </a:solidFill>
                <a:latin typeface="Arial"/>
              </a:rPr>
              <a:t>6/8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3200">
                <a:solidFill>
                  <a:srgbClr val="000000"/>
                </a:solidFill>
                <a:latin typeface="Arial"/>
              </a:rPr>
              <a:t>Appendix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7772400" y="630936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1400">
                <a:solidFill>
                  <a:srgbClr val="646464"/>
                </a:solidFill>
                <a:latin typeface="Arial"/>
              </a:rPr>
              <a:t>7/8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3200">
                <a:solidFill>
                  <a:srgbClr val="000000"/>
                </a:solidFill>
                <a:latin typeface="Arial"/>
              </a:rPr>
              <a:t>Appendix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7772400" y="630936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1400">
                <a:solidFill>
                  <a:srgbClr val="646464"/>
                </a:solidFill>
                <a:latin typeface="Arial"/>
              </a:rPr>
              <a:t>8/8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