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3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11" r:id="rId20"/>
    <p:sldId id="310" r:id="rId21"/>
    <p:sldId id="309" r:id="rId22"/>
    <p:sldId id="308" r:id="rId23"/>
  </p:sldIdLst>
  <p:sldSz cx="9144000" cy="5143500" type="screen16x9"/>
  <p:notesSz cx="6858000" cy="9144000"/>
  <p:embeddedFontLs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Roboto Condensed" panose="020B0604020202020204" charset="0"/>
      <p:regular r:id="rId29"/>
      <p:bold r:id="rId30"/>
      <p:italic r:id="rId31"/>
      <p:boldItalic r:id="rId32"/>
    </p:embeddedFont>
    <p:embeddedFont>
      <p:font typeface="Roboto Condensed Light" panose="020B0604020202020204" charset="0"/>
      <p:regular r:id="rId33"/>
      <p:bold r:id="rId34"/>
      <p:italic r:id="rId35"/>
      <p:boldItalic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09F68-4F20-4889-95F2-B428B624CFDF}" v="1535" dt="2022-11-26T13:54:54.470"/>
  </p1510:revLst>
</p1510:revInfo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115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90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514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62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-629729" y="1942608"/>
            <a:ext cx="7955824" cy="1746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</a:rPr>
              <a:t>Group Members</a:t>
            </a:r>
            <a:br>
              <a:rPr lang="en-US" sz="2000" b="0" dirty="0"/>
            </a:br>
            <a:r>
              <a:rPr lang="en-US" sz="2000" b="0" dirty="0"/>
              <a:t> </a:t>
            </a:r>
            <a:br>
              <a:rPr lang="en-US" sz="2000" b="0" dirty="0"/>
            </a:br>
            <a:r>
              <a:rPr lang="en-US" sz="2000" b="0" dirty="0"/>
              <a:t>Syed Hashir Hussain   2021-CS-1</a:t>
            </a:r>
            <a:endParaRPr lang="en-US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0" dirty="0"/>
              <a:t> M. Kabir Ahmad           2021-CS-4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0" dirty="0"/>
              <a:t>   M. Hammad Hassan   2021-CS-33</a:t>
            </a:r>
          </a:p>
        </p:txBody>
      </p:sp>
      <p:sp>
        <p:nvSpPr>
          <p:cNvPr id="3" name="Google Shape;184;p11">
            <a:extLst>
              <a:ext uri="{FF2B5EF4-FFF2-40B4-BE49-F238E27FC236}">
                <a16:creationId xmlns:a16="http://schemas.microsoft.com/office/drawing/2014/main" id="{24D2B75D-2221-A5F9-8A78-29DA873AE433}"/>
              </a:ext>
            </a:extLst>
          </p:cNvPr>
          <p:cNvSpPr txBox="1">
            <a:spLocks/>
          </p:cNvSpPr>
          <p:nvPr/>
        </p:nvSpPr>
        <p:spPr>
          <a:xfrm>
            <a:off x="-725338" y="1942608"/>
            <a:ext cx="7955824" cy="30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" sz="4000" dirty="0"/>
              <a:t>Merchant Monetary System</a:t>
            </a:r>
            <a:br>
              <a:rPr lang="en" dirty="0"/>
            </a:br>
            <a:r>
              <a:rPr lang="en-US" sz="2000" b="0" dirty="0"/>
              <a:t> </a:t>
            </a:r>
            <a:endParaRPr lang="en-US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65BE1-B6D1-4CA5-14A5-EF5E2DE91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USER INTERFACES –LOGIN  AND SIGN UP PAGE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A85A4-6701-C1DC-9310-032837B2C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7" name="Google Shape;229;p15">
            <a:extLst>
              <a:ext uri="{FF2B5EF4-FFF2-40B4-BE49-F238E27FC236}">
                <a16:creationId xmlns:a16="http://schemas.microsoft.com/office/drawing/2014/main" id="{7A881E34-E971-ABDD-FB01-AB8CD824A9BB}"/>
              </a:ext>
            </a:extLst>
          </p:cNvPr>
          <p:cNvSpPr txBox="1">
            <a:spLocks/>
          </p:cNvSpPr>
          <p:nvPr/>
        </p:nvSpPr>
        <p:spPr>
          <a:xfrm>
            <a:off x="-290970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3A0D9FBB-4B9B-6F25-7BD6-4CFD366AB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7" y="1074440"/>
            <a:ext cx="4328305" cy="2681911"/>
          </a:xfrm>
          <a:prstGeom prst="rect">
            <a:avLst/>
          </a:prstGeom>
        </p:spPr>
      </p:pic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B3D3C135-9E36-895A-073D-242EB095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47" y="1182271"/>
            <a:ext cx="4608662" cy="25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5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5EC04-92B5-F093-AE7D-15946B3BF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BF7031D3-D672-5367-E5A1-CFA7EFD47E14}"/>
              </a:ext>
            </a:extLst>
          </p:cNvPr>
          <p:cNvSpPr txBox="1">
            <a:spLocks/>
          </p:cNvSpPr>
          <p:nvPr/>
        </p:nvSpPr>
        <p:spPr>
          <a:xfrm>
            <a:off x="-269709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FE88C57-BB7D-92A8-7747-784CF1A00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2" y="705904"/>
            <a:ext cx="7444596" cy="392578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A474863-B885-2EA1-B6D6-8F6DE38DB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USER INTERFACES –PAGE CEO DASH BOARD PAGE</a:t>
            </a:r>
          </a:p>
        </p:txBody>
      </p:sp>
    </p:spTree>
    <p:extLst>
      <p:ext uri="{BB962C8B-B14F-4D97-AF65-F5344CB8AC3E}">
        <p14:creationId xmlns:p14="http://schemas.microsoft.com/office/powerpoint/2010/main" val="103965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88566-A1D1-E1A0-7825-575396F1CC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D2E0B83-C0D7-F06C-2AAE-CC52C68D5F7D}"/>
              </a:ext>
            </a:extLst>
          </p:cNvPr>
          <p:cNvSpPr txBox="1">
            <a:spLocks/>
          </p:cNvSpPr>
          <p:nvPr/>
        </p:nvSpPr>
        <p:spPr>
          <a:xfrm>
            <a:off x="2738153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 ADD PRODUCT AND VIEW PRODUTS PAGE</a:t>
            </a:r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F502038D-605D-0734-DC8B-C3C571B972A6}"/>
              </a:ext>
            </a:extLst>
          </p:cNvPr>
          <p:cNvSpPr txBox="1">
            <a:spLocks/>
          </p:cNvSpPr>
          <p:nvPr/>
        </p:nvSpPr>
        <p:spPr>
          <a:xfrm>
            <a:off x="-280342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3AE383D0-D8FD-5D4E-9EDB-998A7260A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7" y="1158791"/>
            <a:ext cx="4328305" cy="2513209"/>
          </a:xfrm>
          <a:prstGeom prst="rect">
            <a:avLst/>
          </a:prstGeom>
        </p:spPr>
      </p:pic>
      <p:pic>
        <p:nvPicPr>
          <p:cNvPr id="13" name="Picture 9" descr="Text&#10;&#10;Description automatically generated">
            <a:extLst>
              <a:ext uri="{FF2B5EF4-FFF2-40B4-BE49-F238E27FC236}">
                <a16:creationId xmlns:a16="http://schemas.microsoft.com/office/drawing/2014/main" id="{D879B483-DCC6-3058-F02F-FB9F5EDC3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24" y="1182271"/>
            <a:ext cx="4451708" cy="25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9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AD7A47-A514-B3E0-0F67-8801615661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F3E8F01-A27A-F157-00F0-7D9A2E40BEF4}"/>
              </a:ext>
            </a:extLst>
          </p:cNvPr>
          <p:cNvSpPr txBox="1">
            <a:spLocks/>
          </p:cNvSpPr>
          <p:nvPr/>
        </p:nvSpPr>
        <p:spPr>
          <a:xfrm>
            <a:off x="2889115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 ORDER SUMMARY AND ORDER STATUS PAGE</a:t>
            </a:r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FB95F4D2-401D-3632-2A2B-F95D372487BD}"/>
              </a:ext>
            </a:extLst>
          </p:cNvPr>
          <p:cNvSpPr txBox="1">
            <a:spLocks/>
          </p:cNvSpPr>
          <p:nvPr/>
        </p:nvSpPr>
        <p:spPr>
          <a:xfrm>
            <a:off x="-269709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6BB9AB7D-557C-42DF-9341-8E9B54570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7" y="1158791"/>
            <a:ext cx="4328305" cy="2513209"/>
          </a:xfrm>
          <a:prstGeom prst="rect">
            <a:avLst/>
          </a:prstGeom>
        </p:spPr>
      </p:pic>
      <p:pic>
        <p:nvPicPr>
          <p:cNvPr id="13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99E4539C-B568-47D4-347C-866AE7DE1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24" y="1182271"/>
            <a:ext cx="4451708" cy="25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B3378-C961-D74A-EB61-EA3132A36A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F7E25BB-171E-2227-926A-2AF0B9B0CD26}"/>
              </a:ext>
            </a:extLst>
          </p:cNvPr>
          <p:cNvSpPr txBox="1">
            <a:spLocks/>
          </p:cNvSpPr>
          <p:nvPr/>
        </p:nvSpPr>
        <p:spPr>
          <a:xfrm>
            <a:off x="2867549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–EMAIL SENDING PAGE </a:t>
            </a:r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C9ACD565-772A-FE66-3D4D-EA6C8622C04F}"/>
              </a:ext>
            </a:extLst>
          </p:cNvPr>
          <p:cNvSpPr txBox="1">
            <a:spLocks/>
          </p:cNvSpPr>
          <p:nvPr/>
        </p:nvSpPr>
        <p:spPr>
          <a:xfrm>
            <a:off x="-280342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D4B5DB2-CFC1-250C-F3D3-B85B3ED1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60" y="684339"/>
            <a:ext cx="6398645" cy="37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8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5ADF83A2-8EE9-E7C6-F8A3-F5669FA6F88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1DC54E3-9C8F-A619-7DDA-343429295793}"/>
              </a:ext>
            </a:extLst>
          </p:cNvPr>
          <p:cNvSpPr txBox="1">
            <a:spLocks/>
          </p:cNvSpPr>
          <p:nvPr/>
        </p:nvSpPr>
        <p:spPr>
          <a:xfrm>
            <a:off x="2867549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–ADD WAREHOUSE PAGE </a:t>
            </a:r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D3545F70-D4FB-F75F-0D76-ACF0A03EC5BC}"/>
              </a:ext>
            </a:extLst>
          </p:cNvPr>
          <p:cNvSpPr txBox="1">
            <a:spLocks/>
          </p:cNvSpPr>
          <p:nvPr/>
        </p:nvSpPr>
        <p:spPr>
          <a:xfrm>
            <a:off x="-280342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8" descr="Chart&#10;&#10;Description automatically generated">
            <a:extLst>
              <a:ext uri="{FF2B5EF4-FFF2-40B4-BE49-F238E27FC236}">
                <a16:creationId xmlns:a16="http://schemas.microsoft.com/office/drawing/2014/main" id="{19F9EA24-E81C-BCCC-FB13-DE0DAD47E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770602"/>
            <a:ext cx="5956540" cy="34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8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D5DF24-FBA4-90B8-A9E3-40110DA80E1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50B8BFD-FC9F-908B-A7A3-0A189A2615C3}"/>
              </a:ext>
            </a:extLst>
          </p:cNvPr>
          <p:cNvSpPr txBox="1">
            <a:spLocks/>
          </p:cNvSpPr>
          <p:nvPr/>
        </p:nvSpPr>
        <p:spPr>
          <a:xfrm>
            <a:off x="2867549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–WAREHOUSE MANAGER AND EMPLOYEE DASHBOARD PAGES</a:t>
            </a:r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A13D9DC2-2361-713C-5546-7607608F4C67}"/>
              </a:ext>
            </a:extLst>
          </p:cNvPr>
          <p:cNvSpPr txBox="1">
            <a:spLocks/>
          </p:cNvSpPr>
          <p:nvPr/>
        </p:nvSpPr>
        <p:spPr>
          <a:xfrm>
            <a:off x="-280342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D8D48017-CB9C-125F-EAB3-909A8F53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7" y="1158791"/>
            <a:ext cx="4328305" cy="2513209"/>
          </a:xfrm>
          <a:prstGeom prst="rect">
            <a:avLst/>
          </a:prstGeom>
        </p:spPr>
      </p:pic>
      <p:pic>
        <p:nvPicPr>
          <p:cNvPr id="13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C59D48-5ED2-6A63-DB2B-56307CFA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24" y="1182271"/>
            <a:ext cx="4451708" cy="25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6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718CE56-571A-E3EF-7AF6-BBB76412DFD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E3E4EB8-FC2E-9B05-BA17-67AF3F9CC4C3}"/>
              </a:ext>
            </a:extLst>
          </p:cNvPr>
          <p:cNvSpPr txBox="1">
            <a:spLocks/>
          </p:cNvSpPr>
          <p:nvPr/>
        </p:nvSpPr>
        <p:spPr>
          <a:xfrm>
            <a:off x="2867549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–ROUTE FINDER PAGE </a:t>
            </a:r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72DA54D2-DA2D-B2B1-9227-689DE592D6EC}"/>
              </a:ext>
            </a:extLst>
          </p:cNvPr>
          <p:cNvSpPr txBox="1">
            <a:spLocks/>
          </p:cNvSpPr>
          <p:nvPr/>
        </p:nvSpPr>
        <p:spPr>
          <a:xfrm>
            <a:off x="-269709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761ADD-EB98-1AD9-5701-3E2B9DBB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956" y="565726"/>
            <a:ext cx="6657436" cy="38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9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58DE6F8-D4B3-8C00-F57F-001F2EA487C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1F08468-524C-A577-0128-B94985721EE5}"/>
              </a:ext>
            </a:extLst>
          </p:cNvPr>
          <p:cNvSpPr txBox="1">
            <a:spLocks/>
          </p:cNvSpPr>
          <p:nvPr/>
        </p:nvSpPr>
        <p:spPr>
          <a:xfrm>
            <a:off x="2867549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–ADD SHOP KEEPER  AND ADD PAYMENT  PAGE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BD824BB9-01EC-4809-5E01-A458B26FAEDB}"/>
              </a:ext>
            </a:extLst>
          </p:cNvPr>
          <p:cNvSpPr txBox="1">
            <a:spLocks/>
          </p:cNvSpPr>
          <p:nvPr/>
        </p:nvSpPr>
        <p:spPr>
          <a:xfrm>
            <a:off x="-269709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2D669010-2DD2-61EB-525F-319C59E2E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890" y="1061744"/>
            <a:ext cx="4436135" cy="2610256"/>
          </a:xfrm>
          <a:prstGeom prst="rect">
            <a:avLst/>
          </a:prstGeom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3FC2A738-C598-9260-074E-DB9A7C9A9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" y="1106789"/>
            <a:ext cx="4451708" cy="25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3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749577" y="521971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/>
              <a:t>Merchant Monetary System</a:t>
            </a:r>
            <a:endParaRPr lang="en" sz="2800" b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28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Google Shape;237;p16">
            <a:extLst>
              <a:ext uri="{FF2B5EF4-FFF2-40B4-BE49-F238E27FC236}">
                <a16:creationId xmlns:a16="http://schemas.microsoft.com/office/drawing/2014/main" id="{7C3A3A3A-0852-D43C-0CFA-CC88495D1EC1}"/>
              </a:ext>
            </a:extLst>
          </p:cNvPr>
          <p:cNvSpPr txBox="1">
            <a:spLocks/>
          </p:cNvSpPr>
          <p:nvPr/>
        </p:nvSpPr>
        <p:spPr>
          <a:xfrm>
            <a:off x="749577" y="1560371"/>
            <a:ext cx="6132600" cy="2182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  <a:p>
            <a:pPr marL="76200" indent="0">
              <a:spcBef>
                <a:spcPts val="0"/>
              </a:spcBef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Mails (CSV)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(CSV)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(CSV)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0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965237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/>
              <a:t>Project Description</a:t>
            </a:r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814275" y="4836858"/>
            <a:ext cx="5168400" cy="276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b="1" i="1" u="sng" dirty="0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054313"/>
            <a:ext cx="7483771" cy="3578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>
              <a:solidFill>
                <a:srgbClr val="FF9800"/>
              </a:solidFill>
            </a:endParaRPr>
          </a:p>
          <a:p>
            <a:pPr>
              <a:buNone/>
            </a:pPr>
            <a:r>
              <a:rPr lang="en-US" sz="1600" dirty="0">
                <a:latin typeface="Times New Roman"/>
              </a:rPr>
              <a:t>The system is designed for a company that provides:</a:t>
            </a:r>
            <a:endParaRPr lang="en" sz="1600" dirty="0">
              <a:latin typeface="Times New Roman"/>
            </a:endParaRPr>
          </a:p>
          <a:p>
            <a:r>
              <a:rPr lang="en-US" sz="1600" dirty="0">
                <a:latin typeface="Times New Roman"/>
              </a:rPr>
              <a:t>Logistics (delivery of products to its client), product management(crud operations)</a:t>
            </a:r>
            <a:endParaRPr lang="en" sz="1600" dirty="0">
              <a:latin typeface="Times New Roman"/>
            </a:endParaRPr>
          </a:p>
          <a:p>
            <a:pPr marL="101600" indent="0">
              <a:buNone/>
            </a:pPr>
            <a:r>
              <a:rPr lang="en-US" sz="1600" dirty="0">
                <a:latin typeface="Times New Roman"/>
              </a:rPr>
              <a:t>        and effective communication with their employees and clients.</a:t>
            </a:r>
            <a:endParaRPr lang="en" sz="1600" dirty="0">
              <a:latin typeface="Times New Roman"/>
            </a:endParaRPr>
          </a:p>
          <a:p>
            <a:r>
              <a:rPr lang="en-US" sz="1600" dirty="0">
                <a:latin typeface="Times New Roman"/>
              </a:rPr>
              <a:t>The company has its office, warehouse, and rider. </a:t>
            </a:r>
            <a:endParaRPr lang="en" sz="1600" dirty="0">
              <a:latin typeface="Times New Roman"/>
            </a:endParaRPr>
          </a:p>
          <a:p>
            <a:r>
              <a:rPr lang="en-US" sz="1600" dirty="0">
                <a:latin typeface="Times New Roman"/>
              </a:rPr>
              <a:t>It has a different contract with multiple firms to take the shipment and store it in </a:t>
            </a:r>
            <a:endParaRPr lang="en" sz="1600" dirty="0">
              <a:latin typeface="Times New Roman"/>
            </a:endParaRPr>
          </a:p>
          <a:p>
            <a:pPr marL="101600" indent="0">
              <a:buNone/>
            </a:pPr>
            <a:r>
              <a:rPr lang="en-US" sz="1600" dirty="0">
                <a:latin typeface="Times New Roman"/>
              </a:rPr>
              <a:t>       dedicated warehouses. The rider will take orders from the shopkeeper. Their order</a:t>
            </a:r>
            <a:endParaRPr lang="en" sz="1600" dirty="0">
              <a:latin typeface="Times New Roman"/>
            </a:endParaRPr>
          </a:p>
          <a:p>
            <a:pPr marL="101600" indent="0">
              <a:buNone/>
            </a:pPr>
            <a:r>
              <a:rPr lang="en-US" sz="1600" dirty="0">
                <a:latin typeface="Times New Roman"/>
              </a:rPr>
              <a:t>        is received at the office, and the office will create the feasibility report according </a:t>
            </a:r>
            <a:endParaRPr lang="en" sz="1600" dirty="0">
              <a:latin typeface="Times New Roman"/>
            </a:endParaRPr>
          </a:p>
          <a:p>
            <a:pPr marL="101600" indent="0">
              <a:buNone/>
            </a:pPr>
            <a:r>
              <a:rPr lang="en-US" sz="1600" dirty="0">
                <a:latin typeface="Times New Roman"/>
              </a:rPr>
              <a:t>        to their client's needs and instructions generated for their warehouse manager to </a:t>
            </a:r>
            <a:endParaRPr lang="en" sz="1600" dirty="0">
              <a:latin typeface="Times New Roman"/>
            </a:endParaRPr>
          </a:p>
          <a:p>
            <a:pPr marL="101600" indent="0">
              <a:buNone/>
            </a:pPr>
            <a:r>
              <a:rPr lang="en-US" sz="1600" dirty="0">
                <a:latin typeface="Times New Roman"/>
              </a:rPr>
              <a:t>        fulfill their order. The available rider will receive an email about their order. </a:t>
            </a:r>
            <a:endParaRPr lang="en" sz="1600" dirty="0">
              <a:latin typeface="Times New Roman"/>
            </a:endParaRPr>
          </a:p>
          <a:p>
            <a:r>
              <a:rPr lang="en-US" sz="1600" dirty="0">
                <a:latin typeface="Times New Roman"/>
              </a:rPr>
              <a:t>The office will send a confirmation email to their client.</a:t>
            </a:r>
            <a:r>
              <a:rPr lang="en-US" sz="1200" dirty="0"/>
              <a:t> </a:t>
            </a:r>
            <a:endParaRPr lang="en" sz="1200" dirty="0"/>
          </a:p>
          <a:p>
            <a:pPr marL="0" lvl="0" indent="0" algn="l">
              <a:spcBef>
                <a:spcPts val="600"/>
              </a:spcBef>
              <a:spcAft>
                <a:spcPts val="1000"/>
              </a:spcAft>
              <a:buFont typeface="Roboto Condensed Light"/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749577" y="521971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/>
              <a:t>Merchant Monetary System</a:t>
            </a:r>
            <a:endParaRPr lang="en" sz="2800" b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28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Google Shape;237;p16">
            <a:extLst>
              <a:ext uri="{FF2B5EF4-FFF2-40B4-BE49-F238E27FC236}">
                <a16:creationId xmlns:a16="http://schemas.microsoft.com/office/drawing/2014/main" id="{7C3A3A3A-0852-D43C-0CFA-CC88495D1EC1}"/>
              </a:ext>
            </a:extLst>
          </p:cNvPr>
          <p:cNvSpPr txBox="1">
            <a:spLocks/>
          </p:cNvSpPr>
          <p:nvPr/>
        </p:nvSpPr>
        <p:spPr>
          <a:xfrm>
            <a:off x="749577" y="1868715"/>
            <a:ext cx="6132600" cy="2182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Sending</a:t>
            </a:r>
          </a:p>
          <a:p>
            <a:pPr marL="76200" indent="0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Rider will email the employee about the order of shopkeeper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email warehouse manager to ready the shipment for rider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Rider will email the Employee and Shopkeeper that he has picked the order and cc to CEO.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9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749577" y="521971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/>
              <a:t>Merchant Monetary System</a:t>
            </a:r>
            <a:endParaRPr lang="en" sz="2800" b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28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Google Shape;237;p16">
            <a:extLst>
              <a:ext uri="{FF2B5EF4-FFF2-40B4-BE49-F238E27FC236}">
                <a16:creationId xmlns:a16="http://schemas.microsoft.com/office/drawing/2014/main" id="{7C3A3A3A-0852-D43C-0CFA-CC88495D1EC1}"/>
              </a:ext>
            </a:extLst>
          </p:cNvPr>
          <p:cNvSpPr txBox="1">
            <a:spLocks/>
          </p:cNvSpPr>
          <p:nvPr/>
        </p:nvSpPr>
        <p:spPr>
          <a:xfrm>
            <a:off x="749577" y="1868716"/>
            <a:ext cx="6132600" cy="198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Reports</a:t>
            </a:r>
          </a:p>
          <a:p>
            <a:pPr marL="76200" indent="0">
              <a:spcBef>
                <a:spcPts val="0"/>
              </a:spcBef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Report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Rider Capture Order Report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Report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 Products</a:t>
            </a:r>
            <a:endParaRPr lang="e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79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749577" y="521971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/>
              <a:t>Merchant Monetary System</a:t>
            </a:r>
            <a:endParaRPr lang="en" sz="2800" b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28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Google Shape;237;p16">
            <a:extLst>
              <a:ext uri="{FF2B5EF4-FFF2-40B4-BE49-F238E27FC236}">
                <a16:creationId xmlns:a16="http://schemas.microsoft.com/office/drawing/2014/main" id="{7C3A3A3A-0852-D43C-0CFA-CC88495D1EC1}"/>
              </a:ext>
            </a:extLst>
          </p:cNvPr>
          <p:cNvSpPr txBox="1">
            <a:spLocks/>
          </p:cNvSpPr>
          <p:nvPr/>
        </p:nvSpPr>
        <p:spPr>
          <a:xfrm>
            <a:off x="577282" y="1729256"/>
            <a:ext cx="6132600" cy="64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n-US" b="1" dirty="0">
                <a:latin typeface="Times New Roman"/>
              </a:rPr>
              <a:t>Project Plan</a:t>
            </a:r>
            <a:endParaRPr lang="en" b="1" dirty="0">
              <a:latin typeface="Times New Roman"/>
            </a:endParaRPr>
          </a:p>
          <a:p>
            <a:pPr>
              <a:spcBef>
                <a:spcPts val="0"/>
              </a:spcBef>
              <a:buFont typeface="Roboto Condensed Light"/>
              <a:buChar char="▰"/>
            </a:pPr>
            <a:endParaRPr lang="en" dirty="0">
              <a:latin typeface="Times New Roman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14AC34-6246-4A6C-A519-AB46B4C08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43179"/>
              </p:ext>
            </p:extLst>
          </p:nvPr>
        </p:nvGraphicFramePr>
        <p:xfrm>
          <a:off x="999461" y="2373098"/>
          <a:ext cx="6464595" cy="1630680"/>
        </p:xfrm>
        <a:graphic>
          <a:graphicData uri="http://schemas.openxmlformats.org/drawingml/2006/table">
            <a:tbl>
              <a:tblPr firstRow="1" bandRow="1">
                <a:tableStyleId>{E27665BA-8202-44FC-AD62-C9F0E3EA811A}</a:tableStyleId>
              </a:tblPr>
              <a:tblGrid>
                <a:gridCol w="2057991">
                  <a:extLst>
                    <a:ext uri="{9D8B030D-6E8A-4147-A177-3AD203B41FA5}">
                      <a16:colId xmlns:a16="http://schemas.microsoft.com/office/drawing/2014/main" val="302003915"/>
                    </a:ext>
                  </a:extLst>
                </a:gridCol>
                <a:gridCol w="2203302">
                  <a:extLst>
                    <a:ext uri="{9D8B030D-6E8A-4147-A177-3AD203B41FA5}">
                      <a16:colId xmlns:a16="http://schemas.microsoft.com/office/drawing/2014/main" val="2751317016"/>
                    </a:ext>
                  </a:extLst>
                </a:gridCol>
                <a:gridCol w="2203302">
                  <a:extLst>
                    <a:ext uri="{9D8B030D-6E8A-4147-A177-3AD203B41FA5}">
                      <a16:colId xmlns:a16="http://schemas.microsoft.com/office/drawing/2014/main" val="477106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Case 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Estimated Completion</a:t>
                      </a:r>
                    </a:p>
                    <a:p>
                      <a:r>
                        <a:rPr lang="en-US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1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001-008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Syed </a:t>
                      </a:r>
                      <a:r>
                        <a:rPr lang="en-US" sz="14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Hashir</a:t>
                      </a:r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Hussain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09/12/2022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31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009-018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Kabir 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10/12/2022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5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019-026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M. Hamad Hassan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11/12/2022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45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55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C815-3358-45FE-4DE7-EEE1676C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Project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866A-B873-BB5E-6BBF-8A976195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313" y="1737106"/>
            <a:ext cx="6046336" cy="3328811"/>
          </a:xfrm>
        </p:spPr>
        <p:txBody>
          <a:bodyPr/>
          <a:lstStyle/>
          <a:p>
            <a:pPr>
              <a:buAutoNum type="arabicPeriod"/>
            </a:pPr>
            <a:r>
              <a:rPr lang="en-US" sz="1600" dirty="0">
                <a:latin typeface="Times New Roman"/>
              </a:rPr>
              <a:t>CEO are able to manage employee, warehouse manager, rider and shopkeeper.  </a:t>
            </a:r>
            <a:endParaRPr lang="en-US"/>
          </a:p>
          <a:p>
            <a:pPr>
              <a:buAutoNum type="arabicPeriod"/>
            </a:pPr>
            <a:r>
              <a:rPr lang="en-US" sz="1600" dirty="0">
                <a:latin typeface="Times New Roman"/>
              </a:rPr>
              <a:t>CEO and Employee manage product related operations.</a:t>
            </a:r>
          </a:p>
          <a:p>
            <a:pPr>
              <a:buAutoNum type="arabicPeriod"/>
            </a:pPr>
            <a:r>
              <a:rPr lang="en-US" sz="1600" dirty="0">
                <a:latin typeface="Times New Roman"/>
              </a:rPr>
              <a:t>CEO will be able to analyze company operations.  </a:t>
            </a:r>
          </a:p>
          <a:p>
            <a:pPr>
              <a:buAutoNum type="arabicPeriod"/>
            </a:pPr>
            <a:r>
              <a:rPr lang="en-US" sz="1600" dirty="0">
                <a:latin typeface="Times New Roman"/>
              </a:rPr>
              <a:t>Warehouse manager ready the shipment for rider. </a:t>
            </a:r>
          </a:p>
          <a:p>
            <a:pPr>
              <a:buAutoNum type="arabicPeriod"/>
            </a:pPr>
            <a:r>
              <a:rPr lang="en-US" sz="1600" dirty="0">
                <a:latin typeface="Times New Roman"/>
              </a:rPr>
              <a:t>Rider delivered the shipment to their shopkeeper. </a:t>
            </a:r>
          </a:p>
          <a:p>
            <a:pPr>
              <a:buAutoNum type="arabicPeriod"/>
            </a:pPr>
            <a:r>
              <a:rPr lang="en-US" sz="1600" dirty="0">
                <a:latin typeface="Times New Roman"/>
              </a:rPr>
              <a:t>Rider are able to selected the shortest route to reach the destination.  </a:t>
            </a:r>
          </a:p>
          <a:p>
            <a:pPr>
              <a:buAutoNum type="arabicPeriod"/>
            </a:pPr>
            <a:r>
              <a:rPr lang="en-US" sz="1600" dirty="0">
                <a:latin typeface="Times New Roman"/>
              </a:rPr>
              <a:t>One user is able to notify other user through email.</a:t>
            </a:r>
          </a:p>
          <a:p>
            <a:pPr>
              <a:buAutoNum type="arabicPeriod"/>
            </a:pPr>
            <a:r>
              <a:rPr lang="en-US" sz="1600" dirty="0">
                <a:latin typeface="Times New Roman"/>
              </a:rPr>
              <a:t>Shopkeeper are able to view products and place order. </a:t>
            </a:r>
          </a:p>
          <a:p>
            <a:pPr>
              <a:buAutoNum type="arabicPeriod"/>
            </a:pPr>
            <a:r>
              <a:rPr lang="en-US" sz="1600" dirty="0">
                <a:latin typeface="Times New Roman"/>
              </a:rPr>
              <a:t>Dedicated security password for each user. </a:t>
            </a:r>
          </a:p>
          <a:p>
            <a:pPr>
              <a:buAutoNum type="arabicPeriod"/>
            </a:pPr>
            <a:r>
              <a:rPr lang="en-US" sz="1600" dirty="0">
                <a:latin typeface="Times New Roman"/>
              </a:rPr>
              <a:t>Company expenditure report will be generated.</a:t>
            </a:r>
          </a:p>
          <a:p>
            <a:pPr>
              <a:buAutoNum type="arabicPeriod"/>
            </a:pPr>
            <a:endParaRPr lang="en-US" sz="1600" dirty="0">
              <a:latin typeface="Times New Roman"/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title"/>
          </p:nvPr>
        </p:nvSpPr>
        <p:spPr>
          <a:xfrm>
            <a:off x="771143" y="371009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 dirty="0"/>
              <a:t>Merchant Monetary System</a:t>
            </a:r>
            <a:endParaRPr lang="en-US" sz="2800"/>
          </a:p>
        </p:txBody>
      </p:sp>
      <p:sp>
        <p:nvSpPr>
          <p:cNvPr id="222" name="Google Shape;22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rtl="0">
              <a:buNone/>
            </a:pPr>
            <a:r>
              <a:rPr lang="en-US" b="1" dirty="0">
                <a:latin typeface="Times New Roman"/>
                <a:ea typeface="Segoe UI"/>
                <a:cs typeface="Segoe UI"/>
              </a:rPr>
              <a:t>Project Actors:</a:t>
            </a:r>
            <a:r>
              <a:rPr lang="en-US" b="1" dirty="0">
                <a:latin typeface="Times New Roman"/>
                <a:ea typeface="Times New Roman"/>
                <a:cs typeface="Times New Roman"/>
              </a:rPr>
              <a:t> </a:t>
            </a:r>
            <a:endParaRPr lang="en-US"/>
          </a:p>
          <a:p>
            <a:pPr lvl="0" rtl="0"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</a:rPr>
              <a:t>CEO:</a:t>
            </a:r>
            <a:r>
              <a:rPr lang="en-US" sz="1600" dirty="0">
                <a:latin typeface="Times New Roman"/>
                <a:ea typeface="Times New Roman"/>
                <a:cs typeface="Times New Roman"/>
              </a:rPr>
              <a:t> The owner of company could manage all the operations </a:t>
            </a:r>
          </a:p>
          <a:p>
            <a:pPr lvl="0" rtl="0"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</a:rPr>
              <a:t>Employee:</a:t>
            </a:r>
            <a:r>
              <a:rPr lang="en-US" sz="1600" dirty="0">
                <a:latin typeface="Times New Roman"/>
                <a:ea typeface="Times New Roman"/>
                <a:cs typeface="Times New Roman"/>
              </a:rPr>
              <a:t> They directly reported to CEO and help in company operations.   </a:t>
            </a:r>
          </a:p>
          <a:p>
            <a:pPr lvl="0" rtl="0"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</a:rPr>
              <a:t>Warehouse Manager:</a:t>
            </a:r>
            <a:r>
              <a:rPr lang="en-US" sz="1600" dirty="0">
                <a:latin typeface="Times New Roman"/>
                <a:ea typeface="Times New Roman"/>
                <a:cs typeface="Times New Roman"/>
              </a:rPr>
              <a:t> Ready the shipment for rider and manage other expenses.  </a:t>
            </a:r>
          </a:p>
          <a:p>
            <a:pPr lvl="0" rtl="0"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</a:rPr>
              <a:t>Rider:</a:t>
            </a:r>
            <a:r>
              <a:rPr lang="en-US" sz="1600" dirty="0">
                <a:latin typeface="Times New Roman"/>
                <a:ea typeface="Times New Roman"/>
                <a:cs typeface="Times New Roman"/>
              </a:rPr>
              <a:t> Received the detail of order and delivered the product to presubscribed routes.   </a:t>
            </a:r>
          </a:p>
          <a:p>
            <a:pPr marL="76200" indent="0" rtl="0">
              <a:buNone/>
            </a:pPr>
            <a:r>
              <a:rPr lang="en-US" b="1" dirty="0">
                <a:latin typeface="Times New Roman"/>
                <a:ea typeface="Segoe UI"/>
                <a:cs typeface="Segoe UI"/>
              </a:rPr>
              <a:t>Stakeholders:</a:t>
            </a:r>
            <a:r>
              <a:rPr lang="en-US" sz="1600" dirty="0">
                <a:latin typeface="Times New Roman"/>
                <a:ea typeface="Times New Roman"/>
                <a:cs typeface="Times New Roman"/>
              </a:rPr>
              <a:t> </a:t>
            </a:r>
          </a:p>
          <a:p>
            <a:pPr lvl="0" rtl="0"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</a:rPr>
              <a:t>Shopkeeper:</a:t>
            </a:r>
            <a:r>
              <a:rPr lang="en-US" sz="1600" dirty="0">
                <a:latin typeface="Times New Roman"/>
                <a:ea typeface="Times New Roman"/>
                <a:cs typeface="Times New Roman"/>
              </a:rPr>
              <a:t> Are able to outlook products, place order and check detail. 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81B86-950C-0FBF-908D-0C574A9E48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6" name="Google Shape;229;p15">
            <a:extLst>
              <a:ext uri="{FF2B5EF4-FFF2-40B4-BE49-F238E27FC236}">
                <a16:creationId xmlns:a16="http://schemas.microsoft.com/office/drawing/2014/main" id="{F285FAF0-F741-0C2A-9A6F-68C02DFF5C8E}"/>
              </a:ext>
            </a:extLst>
          </p:cNvPr>
          <p:cNvSpPr txBox="1">
            <a:spLocks/>
          </p:cNvSpPr>
          <p:nvPr/>
        </p:nvSpPr>
        <p:spPr>
          <a:xfrm>
            <a:off x="-227177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0603B7E-8D0D-923F-7AFF-FEB67937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44" y="65361"/>
            <a:ext cx="5686964" cy="4355012"/>
          </a:xfrm>
          <a:prstGeom prst="rect">
            <a:avLst/>
          </a:prstGeom>
        </p:spPr>
      </p:pic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5ACAD51A-C327-C316-49B0-5A947015E24E}"/>
              </a:ext>
            </a:extLst>
          </p:cNvPr>
          <p:cNvSpPr txBox="1">
            <a:spLocks/>
          </p:cNvSpPr>
          <p:nvPr/>
        </p:nvSpPr>
        <p:spPr>
          <a:xfrm>
            <a:off x="6837138" y="4542328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lang="en" sz="1400" b="1" dirty="0">
              <a:solidFill>
                <a:schemeClr val="bg1"/>
              </a:solidFill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41A0B0A-9A6F-F653-588B-884262D10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UML DAIGRAM OF THE PROJECT WITH OUT ATTRIBUTES AND FUNCTIONS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9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56513" y="4637088"/>
            <a:ext cx="1487487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Google Shape;229;p15">
            <a:extLst>
              <a:ext uri="{FF2B5EF4-FFF2-40B4-BE49-F238E27FC236}">
                <a16:creationId xmlns:a16="http://schemas.microsoft.com/office/drawing/2014/main" id="{57787481-19CA-B401-2463-72FF8AE90A8B}"/>
              </a:ext>
            </a:extLst>
          </p:cNvPr>
          <p:cNvSpPr txBox="1">
            <a:spLocks/>
          </p:cNvSpPr>
          <p:nvPr/>
        </p:nvSpPr>
        <p:spPr>
          <a:xfrm>
            <a:off x="-227177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159A26-787B-8627-FE17-0E3BCBCF1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UML DAIGRAM OF THE PROJECT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4" descr="Diagram, engineering drawing, schematic&#10;&#10;Description automatically generated">
            <a:extLst>
              <a:ext uri="{FF2B5EF4-FFF2-40B4-BE49-F238E27FC236}">
                <a16:creationId xmlns:a16="http://schemas.microsoft.com/office/drawing/2014/main" id="{D7DFFFD5-BE5B-5DAD-7963-444DCC08B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635" y="125599"/>
            <a:ext cx="5083114" cy="43208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749577" y="521971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/>
              <a:t>Merchant Monetary System</a:t>
            </a:r>
            <a:endParaRPr lang="en" sz="2800" b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28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652530" y="2200776"/>
            <a:ext cx="6132600" cy="16574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spcBef>
                <a:spcPts val="0"/>
              </a:spcBef>
              <a:buNone/>
            </a:pPr>
            <a:endParaRPr lang="en" sz="1800" b="1">
              <a:latin typeface="Times New Roman"/>
            </a:endParaRPr>
          </a:p>
          <a:p>
            <a:pPr marL="285750" indent="-285750">
              <a:spcBef>
                <a:spcPts val="0"/>
              </a:spcBef>
            </a:pPr>
            <a:r>
              <a:rPr lang="en" sz="2000" dirty="0">
                <a:latin typeface="Times New Roman"/>
                <a:cs typeface="Times New Roman"/>
              </a:rPr>
              <a:t>Linked List</a:t>
            </a:r>
            <a:endParaRPr lang="en-US" sz="2000"/>
          </a:p>
          <a:p>
            <a:pPr marL="285750" indent="-285750">
              <a:spcBef>
                <a:spcPts val="0"/>
              </a:spcBef>
            </a:pPr>
            <a:r>
              <a:rPr lang="en" sz="2000" dirty="0">
                <a:latin typeface="Times New Roman"/>
                <a:cs typeface="Times New Roman"/>
              </a:rPr>
              <a:t>Stack </a:t>
            </a:r>
            <a:endParaRPr lang="en-US" sz="2000"/>
          </a:p>
          <a:p>
            <a:pPr marL="285750" indent="-285750">
              <a:spcBef>
                <a:spcPts val="0"/>
              </a:spcBef>
            </a:pPr>
            <a:r>
              <a:rPr lang="en" sz="2000" dirty="0">
                <a:latin typeface="Times New Roman"/>
                <a:cs typeface="Times New Roman"/>
              </a:rPr>
              <a:t>Queue</a:t>
            </a:r>
            <a:endParaRPr lang="en-US" sz="2000"/>
          </a:p>
          <a:p>
            <a:pPr marL="285750" indent="-285750">
              <a:spcBef>
                <a:spcPts val="0"/>
              </a:spcBef>
            </a:pPr>
            <a:r>
              <a:rPr lang="en" sz="2000" dirty="0">
                <a:latin typeface="Times New Roman"/>
                <a:cs typeface="Times New Roman"/>
              </a:rPr>
              <a:t>Binary Search Tree</a:t>
            </a:r>
            <a:endParaRPr lang="en-US" sz="2000"/>
          </a:p>
          <a:p>
            <a:pPr marL="76200" indent="0">
              <a:spcBef>
                <a:spcPts val="0"/>
              </a:spcBef>
              <a:buNone/>
            </a:pPr>
            <a:endParaRPr lang="en" sz="1800" b="1" dirty="0">
              <a:latin typeface="Times New Roman"/>
            </a:endParaRPr>
          </a:p>
          <a:p>
            <a:pPr>
              <a:spcBef>
                <a:spcPts val="0"/>
              </a:spcBef>
            </a:pPr>
            <a:endParaRPr lang="en" sz="1800" dirty="0">
              <a:latin typeface="Times New Roman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Google Shape;237;p16">
            <a:extLst>
              <a:ext uri="{FF2B5EF4-FFF2-40B4-BE49-F238E27FC236}">
                <a16:creationId xmlns:a16="http://schemas.microsoft.com/office/drawing/2014/main" id="{7C3A3A3A-0852-D43C-0CFA-CC88495D1EC1}"/>
              </a:ext>
            </a:extLst>
          </p:cNvPr>
          <p:cNvSpPr txBox="1">
            <a:spLocks/>
          </p:cNvSpPr>
          <p:nvPr/>
        </p:nvSpPr>
        <p:spPr>
          <a:xfrm>
            <a:off x="492222" y="1814023"/>
            <a:ext cx="6132600" cy="64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Font typeface="Roboto Condensed Light"/>
              <a:buNone/>
            </a:pPr>
            <a:r>
              <a:rPr lang="en" b="1" dirty="0">
                <a:latin typeface="Times New Roman"/>
              </a:rPr>
              <a:t>Data Structures Used in the project:</a:t>
            </a:r>
            <a:endParaRPr lang="en" b="1" dirty="0">
              <a:latin typeface="Times New Roman"/>
              <a:cs typeface="Times New Roman"/>
            </a:endParaRPr>
          </a:p>
          <a:p>
            <a:pPr marL="76200" indent="0">
              <a:spcBef>
                <a:spcPts val="0"/>
              </a:spcBef>
              <a:buNone/>
            </a:pPr>
            <a:endParaRPr lang="en" b="1" dirty="0">
              <a:latin typeface="Times New Roman"/>
            </a:endParaRPr>
          </a:p>
          <a:p>
            <a:pPr>
              <a:spcBef>
                <a:spcPts val="0"/>
              </a:spcBef>
              <a:buFont typeface="Roboto Condensed Light"/>
              <a:buChar char="▰"/>
            </a:pPr>
            <a:endParaRPr lang="en" dirty="0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6483808" cy="556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 b="1" dirty="0">
                <a:latin typeface="Times New Roman"/>
              </a:rPr>
              <a:t>Object Oriented Features used in the project: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911322" y="71606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dirty="0"/>
              <a:t>Merchant Monetary System</a:t>
            </a:r>
            <a:endParaRPr lang="en" sz="2400" b="0" dirty="0"/>
          </a:p>
          <a:p>
            <a:endParaRPr lang="en" sz="2400" b="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1042604" y="2141837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</a:pPr>
            <a:r>
              <a:rPr lang="en" dirty="0">
                <a:latin typeface="Times New Roman"/>
              </a:rPr>
              <a:t>Inheritance</a:t>
            </a:r>
          </a:p>
          <a:p>
            <a:pPr marL="342900" indent="-342900"/>
            <a:r>
              <a:rPr lang="en" dirty="0">
                <a:latin typeface="Times New Roman"/>
              </a:rPr>
              <a:t>Composition</a:t>
            </a:r>
          </a:p>
          <a:p>
            <a:pPr marL="342900" indent="-342900"/>
            <a:r>
              <a:rPr lang="en" dirty="0">
                <a:latin typeface="Times New Roman"/>
              </a:rPr>
              <a:t>Aggregation</a:t>
            </a:r>
          </a:p>
          <a:p>
            <a:pPr marL="342900" indent="-342900"/>
            <a:r>
              <a:rPr lang="en" dirty="0">
                <a:latin typeface="Times New Roman"/>
              </a:rPr>
              <a:t>Association</a:t>
            </a:r>
          </a:p>
          <a:p>
            <a:pPr marL="342900" indent="-342900"/>
            <a:r>
              <a:rPr lang="en" dirty="0">
                <a:latin typeface="Times New Roman"/>
              </a:rPr>
              <a:t>Interface</a:t>
            </a:r>
          </a:p>
          <a:p>
            <a:pPr marL="342900" indent="-342900"/>
            <a:r>
              <a:rPr lang="en" dirty="0">
                <a:latin typeface="Times New Roman"/>
              </a:rPr>
              <a:t>Multilevel Inheritance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151C3-4BC5-805B-AA26-4C8FB664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926" y="1241018"/>
            <a:ext cx="3626309" cy="384385"/>
          </a:xfrm>
        </p:spPr>
        <p:txBody>
          <a:bodyPr/>
          <a:lstStyle/>
          <a:p>
            <a:pPr marL="101600" indent="0">
              <a:buNone/>
            </a:pPr>
            <a:r>
              <a:rPr lang="en-US" sz="2400" b="1" dirty="0">
                <a:latin typeface="Times New Roman"/>
              </a:rPr>
              <a:t>User Interfaces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23B3B-5A74-0CE3-F8B3-2408ED593B1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85651" y="4701198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59AA9-A781-E527-8A47-BECCA1113491}"/>
              </a:ext>
            </a:extLst>
          </p:cNvPr>
          <p:cNvSpPr txBox="1"/>
          <p:nvPr/>
        </p:nvSpPr>
        <p:spPr>
          <a:xfrm>
            <a:off x="935966" y="553169"/>
            <a:ext cx="57624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Roboto Condensed"/>
                <a:cs typeface="Segoe UI"/>
              </a:rPr>
              <a:t>Merchant Monetary System</a:t>
            </a:r>
            <a:r>
              <a:rPr lang="en-US" sz="2400" dirty="0">
                <a:solidFill>
                  <a:srgbClr val="263248"/>
                </a:solidFill>
                <a:latin typeface="Roboto Condensed"/>
                <a:cs typeface="Segoe UI"/>
              </a:rPr>
              <a:t>​</a:t>
            </a:r>
          </a:p>
          <a:p>
            <a:r>
              <a:rPr lang="en-US" sz="2400" dirty="0">
                <a:solidFill>
                  <a:srgbClr val="263248"/>
                </a:solidFill>
                <a:latin typeface="Roboto Condensed"/>
                <a:cs typeface="Segoe UI"/>
              </a:rPr>
              <a:t>​</a:t>
            </a:r>
          </a:p>
          <a:p>
            <a:r>
              <a:rPr lang="en-US" sz="2400" dirty="0">
                <a:solidFill>
                  <a:srgbClr val="263248"/>
                </a:solidFill>
                <a:latin typeface="Roboto Condensed"/>
                <a:cs typeface="Segoe UI"/>
              </a:rPr>
              <a:t>​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3265F4-CE73-21C4-7B13-6D34A8FB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52" y="1881692"/>
            <a:ext cx="6463340" cy="27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9487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329</Words>
  <Application>Microsoft Office PowerPoint</Application>
  <PresentationFormat>On-screen Show (16:9)</PresentationFormat>
  <Paragraphs>133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Roboto Condensed</vt:lpstr>
      <vt:lpstr>Segoe UI</vt:lpstr>
      <vt:lpstr>Times New Roman</vt:lpstr>
      <vt:lpstr>Roboto Condensed Light</vt:lpstr>
      <vt:lpstr>Arial</vt:lpstr>
      <vt:lpstr>Arvo</vt:lpstr>
      <vt:lpstr>Salerio template</vt:lpstr>
      <vt:lpstr>Group Members   Syed Hashir Hussain   2021-CS-1  M. Kabir Ahmad           2021-CS-4    M. Hammad Hassan   2021-CS-33</vt:lpstr>
      <vt:lpstr>Project Description</vt:lpstr>
      <vt:lpstr>Project Features</vt:lpstr>
      <vt:lpstr>Merchant Monetary System</vt:lpstr>
      <vt:lpstr>PowerPoint Presentation</vt:lpstr>
      <vt:lpstr>PowerPoint Presentation</vt:lpstr>
      <vt:lpstr>Merchant Monetary System </vt:lpstr>
      <vt:lpstr>Merchant Monetary System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Merchant Monetary System </vt:lpstr>
      <vt:lpstr>Merchant Monetary System </vt:lpstr>
      <vt:lpstr>Merchant Monetary System </vt:lpstr>
      <vt:lpstr>Merchant Monetary System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Hammad Hassan</cp:lastModifiedBy>
  <cp:revision>396</cp:revision>
  <dcterms:modified xsi:type="dcterms:W3CDTF">2022-11-27T09:53:47Z</dcterms:modified>
</cp:coreProperties>
</file>