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9"/>
  </p:notesMasterIdLst>
  <p:sldIdLst>
    <p:sldId id="314" r:id="rId3"/>
    <p:sldId id="266" r:id="rId4"/>
    <p:sldId id="285" r:id="rId5"/>
    <p:sldId id="305" r:id="rId6"/>
    <p:sldId id="309" r:id="rId7"/>
    <p:sldId id="310" r:id="rId8"/>
    <p:sldId id="306" r:id="rId9"/>
    <p:sldId id="257" r:id="rId10"/>
    <p:sldId id="258" r:id="rId11"/>
    <p:sldId id="260" r:id="rId12"/>
    <p:sldId id="311" r:id="rId13"/>
    <p:sldId id="262" r:id="rId14"/>
    <p:sldId id="264" r:id="rId15"/>
    <p:sldId id="263" r:id="rId16"/>
    <p:sldId id="265" r:id="rId17"/>
    <p:sldId id="259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953" autoAdjust="0"/>
  </p:normalViewPr>
  <p:slideViewPr>
    <p:cSldViewPr snapToGrid="0">
      <p:cViewPr varScale="1">
        <p:scale>
          <a:sx n="99" d="100"/>
          <a:sy n="99" d="100"/>
        </p:scale>
        <p:origin x="9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07482-CE8E-428D-8DBC-9C93E223F2E3}" type="datetimeFigureOut">
              <a:rPr lang="fr-BE" smtClean="0"/>
              <a:t>12-09-22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D9AD7-4140-4A29-8852-ABDDD250F54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9201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E3AA7-DECA-4E16-8B9B-433A03745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833082-0364-417E-801B-C9936E280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33AFCD-D0D6-4BB8-8D8D-9D99C14A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85CF-DC94-4E28-BFDB-DFFFD9156D01}" type="datetime1">
              <a:rPr lang="fr-BE" smtClean="0"/>
              <a:t>12-09-22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D2B43C-B350-4BC8-B723-EEFF471C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7CFF88-EDED-4DE9-A7A4-0D163621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2B2A-36D3-4080-9B26-3B7499855BC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46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A11B8-4FEF-4A60-B3F1-D940942B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2570FF-1260-4BEE-BB8A-A82D3A7F4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9B341B-F9F5-4247-9433-CB9EE558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2CE9-CCBA-4F8D-AE51-BBC717F3FE5E}" type="datetime1">
              <a:rPr lang="fr-BE" smtClean="0"/>
              <a:t>12-09-22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B726B6-E590-49AD-B647-FE587107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B4E366-3D3B-4769-9CFB-379D39E2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2B2A-36D3-4080-9B26-3B7499855BC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256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A3D99D9-F66E-4F4A-A769-08ED53965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43032A-A07A-469B-93FA-58E5445CB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A9691A-FA81-4F2F-B18C-3E659109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09F3-0AD9-42E7-A77C-2FED6727D2C7}" type="datetime1">
              <a:rPr lang="fr-BE" smtClean="0"/>
              <a:t>12-09-22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DA1788-95C5-4454-B313-5780160E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784182-52F5-4758-9FFF-606C499A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2B2A-36D3-4080-9B26-3B7499855BC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48090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6E04F3-3935-46CB-AA38-4CDFDF56B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C79A19-FACF-40E6-B0F8-E14A058A8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B0243E-B7C6-4456-9C92-F0D83296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6798-29D5-41B8-99B5-EA98890E11A7}" type="datetime1">
              <a:rPr lang="fr-BE" smtClean="0"/>
              <a:t>12-09-22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3722A8-A0FE-4CBD-82C4-8C754F30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0290A9-44CA-417E-B0C5-EEBDAE8B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5266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3D8E91-09D1-4F63-B43F-C8CD0191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C145B7-D15C-48B5-B9AF-D04DE7CB1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1CD111-5BAF-46B1-B01E-533D5D70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05D8-A172-4A71-A203-FCC0A57C437A}" type="datetime1">
              <a:rPr lang="fr-BE" smtClean="0"/>
              <a:t>12-09-22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EC60EC-474D-4785-BA5A-6D2B6F7D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17EEC9-1C63-4F7E-BE65-612E5151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285923D2-6E5F-448B-BEC3-B6E120D0B65C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93992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B7E32-BB85-4467-80DE-25362188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30B5D2-BC1F-417A-AE69-F3295AB18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13E27F-51DA-4D6E-A05A-295246D9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BC87-FB8E-4AB2-A784-26870CC10BBB}" type="datetime1">
              <a:rPr lang="fr-BE" smtClean="0"/>
              <a:t>12-09-22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9BF4C9-82EB-4059-AA5C-6FC0CAE9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5ED557-7F57-4B42-8B15-4BAD7150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285923D2-6E5F-448B-BEC3-B6E120D0B65C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8562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A3D23-857A-4C1D-BCC3-EDA9F0F1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92E7B7-E651-4A1B-979B-1300B6CEC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92A2E5-A3CB-451C-8C00-0377C545E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69424C-D1F8-4D82-BBDD-C6624439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7169-8191-4F89-99EB-BE326F6F59F6}" type="datetime1">
              <a:rPr lang="fr-BE" smtClean="0"/>
              <a:t>12-09-22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9B7551-57D9-4BE4-B34F-8006853C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66DAE0-AE4D-468F-9D3F-BF116305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285923D2-6E5F-448B-BEC3-B6E120D0B65C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77628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90D03-B368-4746-8497-B05AABD63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901ED5-AED2-472F-A38C-3976E1922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F85CCB-3E11-490A-BD18-5EA353AB8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BE16CEF-7515-4F89-A61E-418C3213B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E18F81-699B-4125-86FD-DAFD1D84B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D195C0-96D4-4465-B544-019D434B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7D01-AFDB-4B4B-B7BE-FF2085FFF1CD}" type="datetime1">
              <a:rPr lang="fr-BE" smtClean="0"/>
              <a:t>12-09-22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6692AE3-FAC7-4023-B2DF-35BEFBA9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87ED840-478F-4629-A9B7-FF3E431F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22333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C47C6-D514-403E-9709-8F4A9E7D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3C278C1-C4B8-45ED-B4BC-EC75FD169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9CE2-8D83-47E9-8C59-925046971CBB}" type="datetime1">
              <a:rPr lang="fr-BE" smtClean="0"/>
              <a:t>12-09-22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7B2CE2-225A-49BB-9BEF-58752E8B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6700A0-D6EE-4051-A5FB-C43EBDD5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40303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3C0829-9FF3-4F69-9FC2-0A669A11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E124-C83F-4BD1-B761-04A5D41C06CF}" type="datetime1">
              <a:rPr lang="fr-BE" smtClean="0"/>
              <a:t>12-09-22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FEBA019-1F20-45F8-8E21-002B9DA7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217936-4C7E-4C31-B33A-48364D8D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10558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256F5-AD2E-4355-8C65-8D46B2F9D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FDDED4-7128-41BF-9780-F87C74184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B4FC69-68D3-4D76-B38C-E63FFEBE6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2B201F-43ED-4C7C-9C4E-0A3A7ED8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76BF-AE3D-48B0-A384-15F625978F54}" type="datetime1">
              <a:rPr lang="fr-BE" smtClean="0"/>
              <a:t>12-09-22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AFB41B-E922-42D9-9716-5A6EA679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23FA56-B425-4C0A-8469-77803DFF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507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D536B-104B-435A-8594-DF37E518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BEE24F-C04C-4B29-AC22-A70F05590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4428B7-0144-4B0A-8DF2-09C8F010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4B91-0024-4617-8D4E-9C711ADA1745}" type="datetime1">
              <a:rPr lang="fr-BE" smtClean="0"/>
              <a:t>12-09-22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7089DA-3A34-4F07-BB88-944FCE7A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C0198D-79D6-4665-8A13-4475A6E9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0CC2B2A-36D3-4080-9B26-3B7499855BC3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1619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28B477-301C-4129-94CB-8E544CEC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F3961A0-B154-49CF-AA27-3A988FC26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F6BF1F-C136-48A2-AA69-759CAE0BB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880CD7-0386-42B3-8528-1F17DFD4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62BA-09AB-4C45-87C3-C9221A51BB68}" type="datetime1">
              <a:rPr lang="fr-BE" smtClean="0"/>
              <a:t>12-09-22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680C25-41E0-412E-B601-1BC7F38E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7E61CA-242F-4794-822B-2DBE81A8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1209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F5956-D8CE-443E-A587-D566818E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3070DA-55B2-44DF-BF5A-11392BF1F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47C3A8-B8E2-4ED4-A48A-32332F72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109-31B7-469D-AB2B-94684F80BE62}" type="datetime1">
              <a:rPr lang="fr-BE" smtClean="0"/>
              <a:t>12-09-22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42821-EAA3-44F0-93C0-A1B96F868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855CAD-B61B-4918-849D-C85EF7FD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007721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4A0D10-BE6E-4E46-A352-49833407B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D8AA0F-1880-46D6-848D-E005800A5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BF014E-B528-412E-9F21-D9EA0D07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9563-FEC7-4497-802F-6E6AE77BF6A3}" type="datetime1">
              <a:rPr lang="fr-BE" smtClean="0"/>
              <a:t>12-09-22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18791-9E4D-4405-BC7F-4B7762AC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0E846B-3186-42AC-AB47-36F4992C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8138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1021C-66D4-40E7-AB42-E7F5B34B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6E2F1B-8857-406E-BACD-5D144A4F8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0F1B54-6434-4574-9E77-4B1B9F31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43B2-1AB6-47F3-ABF5-6B784AD6ACD8}" type="datetime1">
              <a:rPr lang="fr-BE" smtClean="0"/>
              <a:t>12-09-22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7548D5-46F9-4A43-BF06-6999B06D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78BCB1-B96E-4994-A467-8D951CC0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0CC2B2A-36D3-4080-9B26-3B7499855BC3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165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7CE97-D47B-4BCE-BC8A-450F4522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40DD1B-5AF9-4D4D-9A6A-C46EDEA87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DDD490-0DC4-484F-8D58-104927BD9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E7BEC7-F145-4520-8943-6187A087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5D22-AB0F-4572-AC68-FCC8AC79A056}" type="datetime1">
              <a:rPr lang="fr-BE" smtClean="0"/>
              <a:t>12-09-22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F411E0-1563-4147-83C6-2F5945D9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20F363-F28C-4267-B927-1D2D4A6E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2B2A-36D3-4080-9B26-3B7499855BC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1989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F4A20-3F72-4CD4-AAC4-84EAE96B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0C6BBF-EAB6-4C41-8B3D-B73FEC0A4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CF633B-64BE-4AAC-A944-389286EC0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6B9546-4393-45DD-84DB-4DA363414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93E75BD-6EF1-4F9F-B978-35C4F241F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71DB813-4049-41D3-AE06-F0FDFB50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B159-C0B5-4A48-9165-C15F110FE51D}" type="datetime1">
              <a:rPr lang="fr-BE" smtClean="0"/>
              <a:t>12-09-22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8DC388B-44CD-417D-9013-CC62D910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72D1CEF-F473-46A3-AF52-3512B528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2B2A-36D3-4080-9B26-3B7499855BC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1958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643C26-49EF-4240-8888-F52B0958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8C46EB-7A6E-4C13-9191-E20F4DDE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12B5-9F48-4014-A8F2-CD748EA15234}" type="datetime1">
              <a:rPr lang="fr-BE" smtClean="0"/>
              <a:t>12-09-22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56E8F5-734B-499C-AB8D-FE9738AE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F4DE2D-9B60-43FB-968D-FBF9AF4B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2B2A-36D3-4080-9B26-3B7499855BC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927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BEAE327-034A-4303-ACDA-02290EAAF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AF72-CC12-47E8-A005-CE1EB5856F10}" type="datetime1">
              <a:rPr lang="fr-BE" smtClean="0"/>
              <a:t>12-09-22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CD4D0FE-4E2C-48B3-8B9B-51067479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010A71-6674-43AD-A2D6-6E7B442B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2B2A-36D3-4080-9B26-3B7499855BC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4122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A28C2-6682-46EA-8DEF-86226A86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D3CDBA-182F-42E9-A5B6-C980E34A8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A43670-2331-4F06-8658-4DCCEB106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D2AAD0-2F42-41CC-800D-0081652F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74B2-41B1-4AE7-B137-19AD2F75CFF7}" type="datetime1">
              <a:rPr lang="fr-BE" smtClean="0"/>
              <a:t>12-09-22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989395-2A81-4FF5-8A83-82CBCA39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C3249F-CC23-49F2-8ABD-C80CE48F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2B2A-36D3-4080-9B26-3B7499855BC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237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8BC68E-4A31-47CF-8881-99428BA29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DACB160-84F1-4615-B338-6B77DC5F0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F60936-2E11-4681-AB1B-715FED793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245A3A-E77C-4B0E-BF92-BA38B5955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0E3D-A0B6-42AE-81A5-3A4542F4BF9A}" type="datetime1">
              <a:rPr lang="fr-BE" smtClean="0"/>
              <a:t>12-09-22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173646-38A6-461C-9A66-8EB0EC9C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E96E6D-79DB-4AA1-B289-7D4EC0A7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2B2A-36D3-4080-9B26-3B7499855BC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194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5C83D11-C9BD-4A71-A643-D6449983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C12FE9-E5E3-401A-AB31-334974212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E96698-EF1C-46AE-B7CD-49787121C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6CEBA-F162-4926-96AA-9C30B55B40DB}" type="datetime1">
              <a:rPr lang="fr-BE" smtClean="0"/>
              <a:t>12-09-22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886F53-C1E8-43C4-B9D0-89595F4FC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7B4F02-1208-483A-9540-FCCCB61AD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C2B2A-36D3-4080-9B26-3B7499855BC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256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4F3B47D-A89E-4CE6-B55B-5B909E0D1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5E28CF-22AF-4D6F-9F34-FB84D4A3A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5F4E15-1C7F-45D6-9F34-0A23A036C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4BD03-9B68-483A-B21C-CDAB1E11DD4D}" type="datetime1">
              <a:rPr lang="fr-BE" smtClean="0"/>
              <a:t>12-09-22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FB58EF-6DBB-4383-9281-7BD6B9363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701F53-9153-481D-B973-0965CEB0F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923D2-6E5F-448B-BEC3-B6E120D0B6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411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0FD30B-0FCB-4D87-B75B-4AFE1497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4016438" cy="5504688"/>
          </a:xfrm>
        </p:spPr>
        <p:txBody>
          <a:bodyPr>
            <a:normAutofit/>
          </a:bodyPr>
          <a:lstStyle/>
          <a:p>
            <a:r>
              <a:rPr lang="fr-BE" sz="6000" dirty="0">
                <a:solidFill>
                  <a:schemeClr val="bg1"/>
                </a:solidFill>
              </a:rPr>
              <a:t>Algo</a:t>
            </a:r>
            <a:br>
              <a:rPr lang="fr-BE" sz="6000" dirty="0">
                <a:solidFill>
                  <a:schemeClr val="bg1"/>
                </a:solidFill>
              </a:rPr>
            </a:br>
            <a:r>
              <a:rPr lang="fr-BE" sz="6000" dirty="0">
                <a:solidFill>
                  <a:schemeClr val="bg1"/>
                </a:solidFill>
              </a:rPr>
              <a:t>BINV1010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109137" y="2957237"/>
            <a:ext cx="5350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800" dirty="0" smtClean="0"/>
              <a:t>Premiers pas en Java</a:t>
            </a:r>
            <a:endParaRPr lang="fr-BE" sz="4800" dirty="0"/>
          </a:p>
        </p:txBody>
      </p:sp>
    </p:spTree>
    <p:extLst>
      <p:ext uri="{BB962C8B-B14F-4D97-AF65-F5344CB8AC3E}">
        <p14:creationId xmlns:p14="http://schemas.microsoft.com/office/powerpoint/2010/main" val="426087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9F9403-1FD9-4928-B7F8-CC3A6750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475"/>
            <a:ext cx="10515600" cy="5805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DessinTriangle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Tortue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new Tortue();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 args[]) {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16E173E2-9D7B-4464-B853-825F2ACE4B2D}"/>
              </a:ext>
            </a:extLst>
          </p:cNvPr>
          <p:cNvSpPr/>
          <p:nvPr/>
        </p:nvSpPr>
        <p:spPr>
          <a:xfrm>
            <a:off x="4724400" y="1066800"/>
            <a:ext cx="1473200" cy="6096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35DB791-4F28-422E-B6B6-F2255FF7FFDE}"/>
              </a:ext>
            </a:extLst>
          </p:cNvPr>
          <p:cNvCxnSpPr/>
          <p:nvPr/>
        </p:nvCxnSpPr>
        <p:spPr>
          <a:xfrm>
            <a:off x="5862320" y="1676400"/>
            <a:ext cx="3129280" cy="2428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18754715-256C-4FCB-9B2B-809666519129}"/>
              </a:ext>
            </a:extLst>
          </p:cNvPr>
          <p:cNvSpPr txBox="1"/>
          <p:nvPr/>
        </p:nvSpPr>
        <p:spPr>
          <a:xfrm>
            <a:off x="8991600" y="3962400"/>
            <a:ext cx="2192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/>
              <a:t>classe Tortue </a:t>
            </a:r>
            <a:r>
              <a:rPr lang="fr-BE" sz="2800" dirty="0">
                <a:sym typeface="Wingdings" panose="05000000000000000000" pitchFamily="2" charset="2"/>
              </a:rPr>
              <a:t> boîte noire</a:t>
            </a:r>
            <a:endParaRPr lang="fr-BE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2B2A-36D3-4080-9B26-3B7499855BC3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411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9F9403-1FD9-4928-B7F8-CC3A6750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475"/>
            <a:ext cx="10515600" cy="5805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DessinTriangle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Tortue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new Tortue();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 args[]) {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16E173E2-9D7B-4464-B853-825F2ACE4B2D}"/>
              </a:ext>
            </a:extLst>
          </p:cNvPr>
          <p:cNvSpPr/>
          <p:nvPr/>
        </p:nvSpPr>
        <p:spPr>
          <a:xfrm>
            <a:off x="4724400" y="1066800"/>
            <a:ext cx="1473200" cy="6096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35DB791-4F28-422E-B6B6-F2255FF7FFDE}"/>
              </a:ext>
            </a:extLst>
          </p:cNvPr>
          <p:cNvCxnSpPr>
            <a:cxnSpLocks/>
          </p:cNvCxnSpPr>
          <p:nvPr/>
        </p:nvCxnSpPr>
        <p:spPr>
          <a:xfrm>
            <a:off x="5090795" y="2748280"/>
            <a:ext cx="4070985" cy="26047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D7037A9F-0CDF-440F-BEA5-BDF4D5903823}"/>
              </a:ext>
            </a:extLst>
          </p:cNvPr>
          <p:cNvSpPr txBox="1"/>
          <p:nvPr/>
        </p:nvSpPr>
        <p:spPr>
          <a:xfrm>
            <a:off x="9363910" y="5075371"/>
            <a:ext cx="21920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/>
              <a:t>« on » donne des ordres à la tortue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D923702-192D-49D7-9FCC-267BEF506F15}"/>
              </a:ext>
            </a:extLst>
          </p:cNvPr>
          <p:cNvCxnSpPr>
            <a:cxnSpLocks/>
          </p:cNvCxnSpPr>
          <p:nvPr/>
        </p:nvCxnSpPr>
        <p:spPr>
          <a:xfrm>
            <a:off x="5205095" y="3186430"/>
            <a:ext cx="3956685" cy="2320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106CF84-B714-44E9-ABDE-2EB7C04AEFAC}"/>
              </a:ext>
            </a:extLst>
          </p:cNvPr>
          <p:cNvCxnSpPr>
            <a:cxnSpLocks/>
          </p:cNvCxnSpPr>
          <p:nvPr/>
        </p:nvCxnSpPr>
        <p:spPr>
          <a:xfrm>
            <a:off x="5562600" y="4791234"/>
            <a:ext cx="3599180" cy="976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F2EB8C2-6CB1-4B59-92DB-7CA7B47EE01B}"/>
              </a:ext>
            </a:extLst>
          </p:cNvPr>
          <p:cNvCxnSpPr>
            <a:cxnSpLocks/>
          </p:cNvCxnSpPr>
          <p:nvPr/>
        </p:nvCxnSpPr>
        <p:spPr>
          <a:xfrm>
            <a:off x="5876925" y="5327418"/>
            <a:ext cx="3284855" cy="6110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371D72E-97A7-4B7F-82CF-4149E8859AC5}"/>
              </a:ext>
            </a:extLst>
          </p:cNvPr>
          <p:cNvCxnSpPr>
            <a:cxnSpLocks/>
          </p:cNvCxnSpPr>
          <p:nvPr/>
        </p:nvCxnSpPr>
        <p:spPr>
          <a:xfrm>
            <a:off x="5541009" y="3719231"/>
            <a:ext cx="3620771" cy="1833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693080E-CEA9-44D7-B51D-AB28F817F3E0}"/>
              </a:ext>
            </a:extLst>
          </p:cNvPr>
          <p:cNvCxnSpPr>
            <a:cxnSpLocks/>
          </p:cNvCxnSpPr>
          <p:nvPr/>
        </p:nvCxnSpPr>
        <p:spPr>
          <a:xfrm>
            <a:off x="5876925" y="4205821"/>
            <a:ext cx="3284855" cy="145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2B2A-36D3-4080-9B26-3B7499855BC3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53704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9F9403-1FD9-4928-B7F8-CC3A6750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475"/>
            <a:ext cx="10515600" cy="5805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DessinTriangle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Tortue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new Tortue();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 args[]) {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7A2A86D-8C46-4160-AEFC-EF4E634DFEC5}"/>
              </a:ext>
            </a:extLst>
          </p:cNvPr>
          <p:cNvSpPr/>
          <p:nvPr/>
        </p:nvSpPr>
        <p:spPr>
          <a:xfrm>
            <a:off x="6819900" y="371475"/>
            <a:ext cx="314325" cy="4953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B5B3757-914E-4129-8D94-A759571CF33A}"/>
              </a:ext>
            </a:extLst>
          </p:cNvPr>
          <p:cNvSpPr/>
          <p:nvPr/>
        </p:nvSpPr>
        <p:spPr>
          <a:xfrm>
            <a:off x="838200" y="6176963"/>
            <a:ext cx="314325" cy="4953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2B2A-36D3-4080-9B26-3B7499855BC3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03154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9F9403-1FD9-4928-B7F8-CC3A6750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475"/>
            <a:ext cx="10515600" cy="5805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DessinTriangle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Tortue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new Tortue();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 args[]) {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7A2A86D-8C46-4160-AEFC-EF4E634DFEC5}"/>
              </a:ext>
            </a:extLst>
          </p:cNvPr>
          <p:cNvSpPr/>
          <p:nvPr/>
        </p:nvSpPr>
        <p:spPr>
          <a:xfrm>
            <a:off x="6819900" y="371475"/>
            <a:ext cx="314325" cy="4953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B5B3757-914E-4129-8D94-A759571CF33A}"/>
              </a:ext>
            </a:extLst>
          </p:cNvPr>
          <p:cNvSpPr/>
          <p:nvPr/>
        </p:nvSpPr>
        <p:spPr>
          <a:xfrm>
            <a:off x="838200" y="6176963"/>
            <a:ext cx="314325" cy="4953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0595CF-44FD-4BC1-8ABD-13EB25FF7ABE}"/>
              </a:ext>
            </a:extLst>
          </p:cNvPr>
          <p:cNvSpPr/>
          <p:nvPr/>
        </p:nvSpPr>
        <p:spPr>
          <a:xfrm>
            <a:off x="1714500" y="1143000"/>
            <a:ext cx="9372600" cy="4705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dirty="0"/>
              <a:t>Bloc </a:t>
            </a:r>
            <a:r>
              <a:rPr lang="fr-BE" sz="3200" dirty="0">
                <a:sym typeface="Wingdings" panose="05000000000000000000" pitchFamily="2" charset="2"/>
              </a:rPr>
              <a:t> classe</a:t>
            </a:r>
            <a:endParaRPr lang="fr-BE" sz="3200" dirty="0"/>
          </a:p>
          <a:p>
            <a:pPr algn="ctr"/>
            <a:endParaRPr lang="fr-BE" sz="3600" dirty="0"/>
          </a:p>
          <a:p>
            <a:pPr algn="ctr"/>
            <a:r>
              <a:rPr lang="fr-BE" sz="3600" dirty="0"/>
              <a:t>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2B2A-36D3-4080-9B26-3B7499855BC3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7735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9F9403-1FD9-4928-B7F8-CC3A6750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475"/>
            <a:ext cx="10515600" cy="5805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DessinTriangle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Tortue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new Tortue();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 args[]) {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6DEE0D7-4227-4CB7-927F-37DAC226A6BA}"/>
              </a:ext>
            </a:extLst>
          </p:cNvPr>
          <p:cNvSpPr/>
          <p:nvPr/>
        </p:nvSpPr>
        <p:spPr>
          <a:xfrm>
            <a:off x="1790700" y="5457825"/>
            <a:ext cx="314325" cy="4953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8B74858-364F-42DD-9E35-56D55FA97E57}"/>
              </a:ext>
            </a:extLst>
          </p:cNvPr>
          <p:cNvSpPr/>
          <p:nvPr/>
        </p:nvSpPr>
        <p:spPr>
          <a:xfrm>
            <a:off x="10106025" y="1876425"/>
            <a:ext cx="314325" cy="4953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2B2A-36D3-4080-9B26-3B7499855BC3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21818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9F9403-1FD9-4928-B7F8-CC3A6750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475"/>
            <a:ext cx="10515600" cy="5805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DessinTriangle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Tortue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new Tortue();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 args[]) {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6DEE0D7-4227-4CB7-927F-37DAC226A6BA}"/>
              </a:ext>
            </a:extLst>
          </p:cNvPr>
          <p:cNvSpPr/>
          <p:nvPr/>
        </p:nvSpPr>
        <p:spPr>
          <a:xfrm>
            <a:off x="1790700" y="5457825"/>
            <a:ext cx="314325" cy="4953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8B74858-364F-42DD-9E35-56D55FA97E57}"/>
              </a:ext>
            </a:extLst>
          </p:cNvPr>
          <p:cNvSpPr/>
          <p:nvPr/>
        </p:nvSpPr>
        <p:spPr>
          <a:xfrm>
            <a:off x="10106025" y="1876425"/>
            <a:ext cx="314325" cy="4953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103455-6FA0-4808-853B-1F571827BCAF}"/>
              </a:ext>
            </a:extLst>
          </p:cNvPr>
          <p:cNvSpPr/>
          <p:nvPr/>
        </p:nvSpPr>
        <p:spPr>
          <a:xfrm>
            <a:off x="2667000" y="2371725"/>
            <a:ext cx="6238875" cy="3086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dirty="0"/>
              <a:t>Bloc </a:t>
            </a:r>
            <a:r>
              <a:rPr lang="fr-BE" sz="3200" dirty="0">
                <a:sym typeface="Wingdings" panose="05000000000000000000" pitchFamily="2" charset="2"/>
              </a:rPr>
              <a:t> méthode main()</a:t>
            </a:r>
            <a:endParaRPr lang="fr-BE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2B2A-36D3-4080-9B26-3B7499855BC3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54775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9F9403-1FD9-4928-B7F8-CC3A6750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475"/>
            <a:ext cx="10515600" cy="5805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DessinTriangle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Tortue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new Tortue();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 args[]) {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9BFD4BDC-F066-4501-8978-B09B923DE4A9}"/>
              </a:ext>
            </a:extLst>
          </p:cNvPr>
          <p:cNvSpPr/>
          <p:nvPr/>
        </p:nvSpPr>
        <p:spPr>
          <a:xfrm>
            <a:off x="10688320" y="1117600"/>
            <a:ext cx="426720" cy="51816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D0E4D17-0D5B-4575-B5C5-C55A763386D2}"/>
              </a:ext>
            </a:extLst>
          </p:cNvPr>
          <p:cNvSpPr/>
          <p:nvPr/>
        </p:nvSpPr>
        <p:spPr>
          <a:xfrm>
            <a:off x="6705600" y="2408554"/>
            <a:ext cx="426720" cy="51816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4A6AF00-E936-4326-B8BC-97F1A8E77079}"/>
              </a:ext>
            </a:extLst>
          </p:cNvPr>
          <p:cNvSpPr/>
          <p:nvPr/>
        </p:nvSpPr>
        <p:spPr>
          <a:xfrm>
            <a:off x="8199120" y="2880994"/>
            <a:ext cx="426720" cy="51816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3FDD878-1120-4E92-A6AA-EFF42F33C8B1}"/>
              </a:ext>
            </a:extLst>
          </p:cNvPr>
          <p:cNvSpPr/>
          <p:nvPr/>
        </p:nvSpPr>
        <p:spPr>
          <a:xfrm>
            <a:off x="6705600" y="3414077"/>
            <a:ext cx="426720" cy="51816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D5A5282-64FC-4B32-9F2F-6C888E734122}"/>
              </a:ext>
            </a:extLst>
          </p:cNvPr>
          <p:cNvSpPr/>
          <p:nvPr/>
        </p:nvSpPr>
        <p:spPr>
          <a:xfrm>
            <a:off x="8199120" y="4897120"/>
            <a:ext cx="426720" cy="51816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0124A75-196A-40E0-BB93-D5BF4CB0F1E0}"/>
              </a:ext>
            </a:extLst>
          </p:cNvPr>
          <p:cNvSpPr/>
          <p:nvPr/>
        </p:nvSpPr>
        <p:spPr>
          <a:xfrm>
            <a:off x="8199120" y="3876357"/>
            <a:ext cx="426720" cy="51816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6C3BF1E-55B9-4010-A034-E162BE2A13B0}"/>
              </a:ext>
            </a:extLst>
          </p:cNvPr>
          <p:cNvSpPr/>
          <p:nvPr/>
        </p:nvSpPr>
        <p:spPr>
          <a:xfrm>
            <a:off x="6705600" y="4378960"/>
            <a:ext cx="426720" cy="51816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2B2A-36D3-4080-9B26-3B7499855BC3}" type="slidenum">
              <a:rPr lang="fr-BE" smtClean="0"/>
              <a:t>16</a:t>
            </a:fld>
            <a:endParaRPr lang="fr-BE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35DB791-4F28-422E-B6B6-F2255FF7FFDE}"/>
              </a:ext>
            </a:extLst>
          </p:cNvPr>
          <p:cNvCxnSpPr>
            <a:cxnSpLocks/>
          </p:cNvCxnSpPr>
          <p:nvPr/>
        </p:nvCxnSpPr>
        <p:spPr>
          <a:xfrm>
            <a:off x="10901680" y="1635760"/>
            <a:ext cx="0" cy="1981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D7037A9F-0CDF-440F-BEA5-BDF4D5903823}"/>
              </a:ext>
            </a:extLst>
          </p:cNvPr>
          <p:cNvSpPr txBox="1"/>
          <p:nvPr/>
        </p:nvSpPr>
        <p:spPr>
          <a:xfrm>
            <a:off x="10019030" y="3683933"/>
            <a:ext cx="2192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fr-BE" sz="2800" dirty="0" smtClean="0">
                <a:solidFill>
                  <a:schemeClr val="accent1">
                    <a:lumMod val="50000"/>
                  </a:schemeClr>
                </a:solidFill>
              </a:rPr>
              <a:t>erminateur d’instruction</a:t>
            </a:r>
            <a:endParaRPr lang="fr-BE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35DB791-4F28-422E-B6B6-F2255FF7FFDE}"/>
              </a:ext>
            </a:extLst>
          </p:cNvPr>
          <p:cNvCxnSpPr>
            <a:cxnSpLocks/>
          </p:cNvCxnSpPr>
          <p:nvPr/>
        </p:nvCxnSpPr>
        <p:spPr>
          <a:xfrm>
            <a:off x="8625840" y="3128964"/>
            <a:ext cx="1393190" cy="577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35DB791-4F28-422E-B6B6-F2255FF7FFDE}"/>
              </a:ext>
            </a:extLst>
          </p:cNvPr>
          <p:cNvCxnSpPr>
            <a:cxnSpLocks/>
          </p:cNvCxnSpPr>
          <p:nvPr/>
        </p:nvCxnSpPr>
        <p:spPr>
          <a:xfrm flipV="1">
            <a:off x="8610600" y="4088774"/>
            <a:ext cx="1195070" cy="112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35DB791-4F28-422E-B6B6-F2255FF7FFDE}"/>
              </a:ext>
            </a:extLst>
          </p:cNvPr>
          <p:cNvCxnSpPr>
            <a:cxnSpLocks/>
          </p:cNvCxnSpPr>
          <p:nvPr/>
        </p:nvCxnSpPr>
        <p:spPr>
          <a:xfrm flipV="1">
            <a:off x="8610600" y="4466122"/>
            <a:ext cx="1351547" cy="6900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35DB791-4F28-422E-B6B6-F2255FF7FFDE}"/>
              </a:ext>
            </a:extLst>
          </p:cNvPr>
          <p:cNvCxnSpPr>
            <a:cxnSpLocks/>
          </p:cNvCxnSpPr>
          <p:nvPr/>
        </p:nvCxnSpPr>
        <p:spPr>
          <a:xfrm>
            <a:off x="7132320" y="3702101"/>
            <a:ext cx="2798179" cy="183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F35DB791-4F28-422E-B6B6-F2255FF7FFDE}"/>
              </a:ext>
            </a:extLst>
          </p:cNvPr>
          <p:cNvCxnSpPr>
            <a:cxnSpLocks/>
          </p:cNvCxnSpPr>
          <p:nvPr/>
        </p:nvCxnSpPr>
        <p:spPr>
          <a:xfrm flipV="1">
            <a:off x="7132320" y="4302988"/>
            <a:ext cx="2790559" cy="3364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>
            <a:off x="3773104" y="2667634"/>
            <a:ext cx="6747310" cy="1903749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8304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3BFF6D-6544-4C2F-884C-4C514C5A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Première notion de programme via les puzzles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F47AB7-BF1E-4452-9745-0488FD468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140" y="2812887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400" dirty="0"/>
              <a:t>	alternatives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>
                <a:latin typeface="Times New Roman" panose="02020603050405020304" pitchFamily="18" charset="0"/>
              </a:rPr>
              <a:t>	</a:t>
            </a:r>
            <a:r>
              <a:rPr lang="fr-FR" sz="2400" dirty="0"/>
              <a:t>répétitives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>
                <a:latin typeface="Times New Roman" panose="02020603050405020304" pitchFamily="18" charset="0"/>
              </a:rPr>
              <a:t>	</a:t>
            </a:r>
            <a:r>
              <a:rPr lang="fr-FR" sz="2400" dirty="0"/>
              <a:t>appel d’un sous-programme</a:t>
            </a:r>
          </a:p>
          <a:p>
            <a:pPr marL="0" indent="0">
              <a:buNone/>
            </a:pPr>
            <a:endParaRPr lang="fr-BE" sz="2400" dirty="0"/>
          </a:p>
          <a:p>
            <a:pPr marL="0" indent="0">
              <a:buNone/>
            </a:pPr>
            <a:endParaRPr lang="fr-BE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CAA9A4A-2DBE-439E-B659-299E0F553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33692">
            <a:off x="6604753" y="4234110"/>
            <a:ext cx="1705181" cy="80886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E1CF46E-1158-49B6-B397-BC92767C1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20580">
            <a:off x="4565218" y="2896323"/>
            <a:ext cx="1817246" cy="85159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8206188-CB41-481D-B7F2-0D25EE126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17142">
            <a:off x="4073834" y="3978232"/>
            <a:ext cx="1655546" cy="83943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44F85184-A00C-4B25-AA84-2CCAC711C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69248">
            <a:off x="4258011" y="5529158"/>
            <a:ext cx="3025775" cy="53532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A7D4EE1-3767-461B-B2A4-2EE638AB9D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102091">
            <a:off x="7722057" y="2812730"/>
            <a:ext cx="1625447" cy="1060961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2B2A-36D3-4080-9B26-3B7499855BC3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44146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3BFF6D-6544-4C2F-884C-4C514C5A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Langage Java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F47AB7-BF1E-4452-9745-0488FD468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sz="2400" dirty="0"/>
              <a:t>Un programme </a:t>
            </a:r>
            <a:r>
              <a:rPr lang="fr-BE" sz="2400" dirty="0">
                <a:sym typeface="Wingdings" panose="05000000000000000000" pitchFamily="2" charset="2"/>
              </a:rPr>
              <a:t> une classe</a:t>
            </a:r>
            <a:r>
              <a:rPr lang="fr-BE" sz="2400" dirty="0"/>
              <a:t> 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Un sous-programme </a:t>
            </a:r>
            <a:r>
              <a:rPr lang="fr-FR" sz="2400" dirty="0">
                <a:sym typeface="Wingdings" panose="05000000000000000000" pitchFamily="2" charset="2"/>
              </a:rPr>
              <a:t> une méthode</a:t>
            </a:r>
          </a:p>
          <a:p>
            <a:pPr marL="0" indent="0">
              <a:buNone/>
            </a:pPr>
            <a:endParaRPr lang="fr-FR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400" dirty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2B2A-36D3-4080-9B26-3B7499855BC3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478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8BCB448-9CF4-4F9F-AB8F-4DF24D03E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Langage orienté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B5C085-5962-43D7-8238-845E00D36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1"/>
            <a:ext cx="7928646" cy="6843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BE" sz="2400" dirty="0"/>
          </a:p>
          <a:p>
            <a:pPr marL="0" indent="0">
              <a:buNone/>
            </a:pPr>
            <a:endParaRPr lang="fr-BE" sz="2400" dirty="0"/>
          </a:p>
          <a:p>
            <a:pPr marL="0" indent="0">
              <a:buNone/>
            </a:pPr>
            <a:endParaRPr lang="fr-BE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6B5D0E2-91D3-41B8-AD95-56AE5E5B91C5}"/>
              </a:ext>
            </a:extLst>
          </p:cNvPr>
          <p:cNvSpPr txBox="1"/>
          <p:nvPr/>
        </p:nvSpPr>
        <p:spPr>
          <a:xfrm>
            <a:off x="5600700" y="450806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9B087FB-1C7A-412F-A4AE-196394BABE3D}"/>
              </a:ext>
            </a:extLst>
          </p:cNvPr>
          <p:cNvSpPr txBox="1"/>
          <p:nvPr/>
        </p:nvSpPr>
        <p:spPr>
          <a:xfrm>
            <a:off x="1733550" y="2887018"/>
            <a:ext cx="562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/>
              <a:t>On va retrouver plusieurs classes. </a:t>
            </a:r>
            <a:endParaRPr lang="fr-BE" sz="24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6E22BD0-5A7C-44E4-B35C-0DED31C2BCBA}"/>
              </a:ext>
            </a:extLst>
          </p:cNvPr>
          <p:cNvSpPr txBox="1"/>
          <p:nvPr/>
        </p:nvSpPr>
        <p:spPr>
          <a:xfrm>
            <a:off x="1733550" y="3679208"/>
            <a:ext cx="8667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400" dirty="0">
                <a:sym typeface="Wingdings" panose="05000000000000000000" pitchFamily="2" charset="2"/>
              </a:rPr>
              <a:t>Une classe qui contient une méthode main() est exécutable.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2B2A-36D3-4080-9B26-3B7499855BC3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5434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8BCB448-9CF4-4F9F-AB8F-4DF24D03E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Langage </a:t>
            </a:r>
            <a:r>
              <a:rPr lang="fr-BE" sz="4000" dirty="0">
                <a:solidFill>
                  <a:srgbClr val="FFFFFF"/>
                </a:solidFill>
                <a:sym typeface="Wingdings" panose="05000000000000000000" pitchFamily="2" charset="2"/>
              </a:rPr>
              <a:t> syntaxe  erreur de compilation</a:t>
            </a:r>
            <a:endParaRPr lang="fr-BE" sz="4000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B5C085-5962-43D7-8238-845E00D36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1"/>
            <a:ext cx="7928646" cy="6843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BE" sz="2400" dirty="0"/>
          </a:p>
          <a:p>
            <a:pPr marL="0" indent="0">
              <a:buNone/>
            </a:pPr>
            <a:endParaRPr lang="fr-BE" sz="2400" dirty="0"/>
          </a:p>
          <a:p>
            <a:pPr marL="0" indent="0">
              <a:buNone/>
            </a:pPr>
            <a:endParaRPr lang="fr-BE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6B5D0E2-91D3-41B8-AD95-56AE5E5B91C5}"/>
              </a:ext>
            </a:extLst>
          </p:cNvPr>
          <p:cNvSpPr txBox="1"/>
          <p:nvPr/>
        </p:nvSpPr>
        <p:spPr>
          <a:xfrm>
            <a:off x="5600700" y="450806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9B087FB-1C7A-412F-A4AE-196394BABE3D}"/>
              </a:ext>
            </a:extLst>
          </p:cNvPr>
          <p:cNvSpPr txBox="1"/>
          <p:nvPr/>
        </p:nvSpPr>
        <p:spPr>
          <a:xfrm>
            <a:off x="1301078" y="2543175"/>
            <a:ext cx="97288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2400" dirty="0"/>
              <a:t>Pour pouvoir être exécutée, la classe doit compiler 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BE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BE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BE" sz="2400" dirty="0"/>
          </a:p>
          <a:p>
            <a:pPr>
              <a:defRPr/>
            </a:pPr>
            <a:endParaRPr lang="fr-BE" sz="2400" dirty="0"/>
          </a:p>
          <a:p>
            <a:pPr>
              <a:defRPr/>
            </a:pPr>
            <a:endParaRPr lang="fr-BE" sz="2400" dirty="0"/>
          </a:p>
          <a:p>
            <a:pPr>
              <a:defRPr/>
            </a:pPr>
            <a:r>
              <a:rPr lang="fr-BE" sz="2400" dirty="0"/>
              <a:t>En Java, un compilateur va traduire le code écrit par l’humain (code source) en un code dit « intermédiaire » (</a:t>
            </a:r>
            <a:r>
              <a:rPr lang="fr-BE" sz="2400" dirty="0" err="1"/>
              <a:t>byteCode</a:t>
            </a:r>
            <a:r>
              <a:rPr lang="fr-BE" sz="2400" dirty="0"/>
              <a:t>). </a:t>
            </a:r>
          </a:p>
          <a:p>
            <a:pPr>
              <a:defRPr/>
            </a:pPr>
            <a:r>
              <a:rPr lang="fr-BE" sz="2400" dirty="0"/>
              <a:t>La machine virtuelle Java pourra exécuter ce code.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BE" sz="2400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7E6319A-C5E5-477E-B0ED-840B512F1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571" y="3227517"/>
            <a:ext cx="9658350" cy="81915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2B2A-36D3-4080-9B26-3B7499855BC3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919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8BCB448-9CF4-4F9F-AB8F-4DF24D03E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fr-BE" sz="4000" dirty="0" err="1">
                <a:solidFill>
                  <a:srgbClr val="FFFFFF"/>
                </a:solidFill>
              </a:rPr>
              <a:t>IntelliJ</a:t>
            </a:r>
            <a:endParaRPr lang="fr-BE" sz="4000" dirty="0">
              <a:solidFill>
                <a:srgbClr val="FFFFFF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6B5D0E2-91D3-41B8-AD95-56AE5E5B91C5}"/>
              </a:ext>
            </a:extLst>
          </p:cNvPr>
          <p:cNvSpPr txBox="1"/>
          <p:nvPr/>
        </p:nvSpPr>
        <p:spPr>
          <a:xfrm>
            <a:off x="5600700" y="450806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BAB9B2C-1A3B-4DC7-A822-2A00E1C07816}"/>
              </a:ext>
            </a:extLst>
          </p:cNvPr>
          <p:cNvSpPr txBox="1"/>
          <p:nvPr/>
        </p:nvSpPr>
        <p:spPr>
          <a:xfrm>
            <a:off x="1435203" y="2543175"/>
            <a:ext cx="8546997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kumimoji="0" lang="fr-B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IntelliJ</a:t>
            </a:r>
            <a:r>
              <a:rPr kumimoji="0" lang="fr-B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algn="l">
              <a:spcAft>
                <a:spcPts val="600"/>
              </a:spcAft>
            </a:pPr>
            <a:r>
              <a:rPr lang="fr-BE" sz="2400" dirty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 </a:t>
            </a:r>
            <a:r>
              <a:rPr lang="fr-BE" sz="2400" dirty="0" smtClean="0">
                <a:solidFill>
                  <a:prstClr val="black"/>
                </a:solidFill>
                <a:latin typeface="Calibri" panose="020F0502020204030204"/>
              </a:rPr>
              <a:t>Un </a:t>
            </a:r>
            <a:r>
              <a:rPr lang="fr-BE" sz="2400" dirty="0">
                <a:solidFill>
                  <a:prstClr val="black"/>
                </a:solidFill>
                <a:latin typeface="Calibri" panose="020F0502020204030204"/>
              </a:rPr>
              <a:t>environnement de développement </a:t>
            </a:r>
            <a:r>
              <a:rPr lang="fr-BE" sz="2400" dirty="0" smtClean="0">
                <a:solidFill>
                  <a:prstClr val="black"/>
                </a:solidFill>
                <a:latin typeface="Calibri" panose="020F0502020204030204"/>
              </a:rPr>
              <a:t>intégré (IDE)</a:t>
            </a:r>
            <a:endParaRPr lang="fr-BE" sz="240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spcAft>
                <a:spcPts val="600"/>
              </a:spcAft>
            </a:pPr>
            <a:r>
              <a:rPr lang="fr-BE" sz="2400" dirty="0" smtClean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 </a:t>
            </a:r>
            <a:r>
              <a:rPr lang="fr-BE" sz="2400" dirty="0" smtClean="0">
                <a:solidFill>
                  <a:prstClr val="black"/>
                </a:solidFill>
                <a:latin typeface="Calibri" panose="020F0502020204030204"/>
              </a:rPr>
              <a:t>Un </a:t>
            </a:r>
            <a:r>
              <a:rPr lang="fr-BE" sz="2400" dirty="0">
                <a:solidFill>
                  <a:prstClr val="black"/>
                </a:solidFill>
                <a:latin typeface="Calibri" panose="020F0502020204030204"/>
              </a:rPr>
              <a:t>ensemble d'outils d’aide à la </a:t>
            </a:r>
            <a:r>
              <a:rPr lang="fr-BE" sz="2400" dirty="0" smtClean="0">
                <a:solidFill>
                  <a:prstClr val="black"/>
                </a:solidFill>
                <a:latin typeface="Calibri" panose="020F0502020204030204"/>
              </a:rPr>
              <a:t>programmation</a:t>
            </a:r>
            <a:br>
              <a:rPr lang="fr-BE" sz="2400" dirty="0" smtClean="0">
                <a:solidFill>
                  <a:prstClr val="black"/>
                </a:solidFill>
                <a:latin typeface="Calibri" panose="020F0502020204030204"/>
              </a:rPr>
            </a:br>
            <a:endParaRPr lang="fr-BE" sz="240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spcAft>
                <a:spcPts val="600"/>
              </a:spcAft>
            </a:pPr>
            <a:r>
              <a:rPr lang="fr-BE" sz="4000" dirty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		</a:t>
            </a:r>
            <a:r>
              <a:rPr lang="fr-BE" sz="4000" dirty="0" smtClean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</a:t>
            </a:r>
            <a:r>
              <a:rPr lang="fr-BE" sz="2400" dirty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		Compilation automatique</a:t>
            </a:r>
          </a:p>
          <a:p>
            <a:pPr>
              <a:spcAft>
                <a:spcPts val="600"/>
              </a:spcAft>
            </a:pPr>
            <a:r>
              <a:rPr lang="fr-BE" sz="2400" dirty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				Sauvegarde automatique</a:t>
            </a:r>
          </a:p>
          <a:p>
            <a:pPr>
              <a:spcAft>
                <a:spcPts val="600"/>
              </a:spcAft>
            </a:pPr>
            <a:r>
              <a:rPr lang="fr-BE" sz="2400" dirty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				...</a:t>
            </a:r>
            <a:endParaRPr lang="fr-BE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2B2A-36D3-4080-9B26-3B7499855BC3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4255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BB6FF-39ED-47DB-BFDD-E37C9818F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Classe </a:t>
            </a:r>
            <a:r>
              <a:rPr lang="fr-BE" dirty="0" err="1"/>
              <a:t>DessinTriangle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6196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9F9403-1FD9-4928-B7F8-CC3A6750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475"/>
            <a:ext cx="10515600" cy="5805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DessinTriangle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Tortue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new Tortue();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 args[]) {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2B2A-36D3-4080-9B26-3B7499855BC3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9403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9F9403-1FD9-4928-B7F8-CC3A6750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475"/>
            <a:ext cx="10515600" cy="5805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DessinTriangle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Tortue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Tortue();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fr-BE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args[]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41E154C-EC34-439E-BAF7-75B801F25BDB}"/>
              </a:ext>
            </a:extLst>
          </p:cNvPr>
          <p:cNvSpPr txBox="1"/>
          <p:nvPr/>
        </p:nvSpPr>
        <p:spPr>
          <a:xfrm>
            <a:off x="4210050" y="5532418"/>
            <a:ext cx="74079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>
                <a:solidFill>
                  <a:srgbClr val="FF0000"/>
                </a:solidFill>
              </a:rPr>
              <a:t>Il faut accepter </a:t>
            </a:r>
          </a:p>
          <a:p>
            <a:r>
              <a:rPr lang="fr-BE" sz="2800" dirty="0">
                <a:solidFill>
                  <a:srgbClr val="FF0000"/>
                </a:solidFill>
              </a:rPr>
              <a:t>de ne pas tout comprendre la première semaine !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B2438FE-4116-430C-96EE-339612F8E632}"/>
              </a:ext>
            </a:extLst>
          </p:cNvPr>
          <p:cNvSpPr txBox="1"/>
          <p:nvPr/>
        </p:nvSpPr>
        <p:spPr>
          <a:xfrm>
            <a:off x="428596" y="2494131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>
                <a:solidFill>
                  <a:srgbClr val="00B0F0"/>
                </a:solidFill>
              </a:rPr>
              <a:t>APOO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2B2A-36D3-4080-9B26-3B7499855BC3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25685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635</Words>
  <Application>Microsoft Office PowerPoint</Application>
  <PresentationFormat>Grand écran</PresentationFormat>
  <Paragraphs>184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Times New Roman</vt:lpstr>
      <vt:lpstr>Wingdings</vt:lpstr>
      <vt:lpstr>Thème Office</vt:lpstr>
      <vt:lpstr>1_Thème Office</vt:lpstr>
      <vt:lpstr>Algo BINV1010</vt:lpstr>
      <vt:lpstr>Première notion de programme via les puzzles</vt:lpstr>
      <vt:lpstr>Langage Java</vt:lpstr>
      <vt:lpstr>Langage orienté objet</vt:lpstr>
      <vt:lpstr>Langage  syntaxe  erreur de compilation</vt:lpstr>
      <vt:lpstr>IntelliJ</vt:lpstr>
      <vt:lpstr>Classe DessinTriangle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 Dupont</dc:creator>
  <cp:lastModifiedBy>Anthony Legrand</cp:lastModifiedBy>
  <cp:revision>17</cp:revision>
  <dcterms:created xsi:type="dcterms:W3CDTF">2021-09-09T17:01:33Z</dcterms:created>
  <dcterms:modified xsi:type="dcterms:W3CDTF">2022-09-12T11:50:11Z</dcterms:modified>
</cp:coreProperties>
</file>