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49" r:id="rId5"/>
  </p:sldMasterIdLst>
  <p:notesMasterIdLst>
    <p:notesMasterId r:id="rId9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341" r:id="rId32"/>
    <p:sldId id="342" r:id="rId33"/>
    <p:sldId id="282" r:id="rId34"/>
    <p:sldId id="340" r:id="rId35"/>
    <p:sldId id="283" r:id="rId36"/>
    <p:sldId id="284" r:id="rId37"/>
    <p:sldId id="339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9" r:id="rId50"/>
    <p:sldId id="300" r:id="rId51"/>
    <p:sldId id="301" r:id="rId52"/>
    <p:sldId id="296" r:id="rId53"/>
    <p:sldId id="297" r:id="rId54"/>
    <p:sldId id="298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35" r:id="rId89"/>
    <p:sldId id="336" r:id="rId90"/>
    <p:sldId id="337" r:id="rId91"/>
    <p:sldId id="338" r:id="rId92"/>
  </p:sldIdLst>
  <p:sldSz cx="9144000" cy="6858000" type="screen4x3"/>
  <p:notesSz cx="6858000" cy="9774238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Arial Unicode MS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Arial Unicode MS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Arial Unicode MS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Arial Unicode MS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21941A-2C66-460F-9243-44C1E5C78F18}" v="4" dt="2023-05-12T07:23:00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5.xml"/><Relationship Id="rId95" Type="http://schemas.openxmlformats.org/officeDocument/2006/relationships/viewProps" Target="viewProps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notesMaster" Target="notesMasters/notesMaster1.xml"/><Relationship Id="rId9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C4DA42A0-5E56-4ED4-814B-F52D0C302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7742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619F6D95-9603-41B0-876D-B32F87198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7742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11678855-622C-4909-B1BF-B1735ADE5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7742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03C41C57-5AA7-4220-B4C1-2BF6EAD7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7742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078" name="AutoShape 5">
            <a:extLst>
              <a:ext uri="{FF2B5EF4-FFF2-40B4-BE49-F238E27FC236}">
                <a16:creationId xmlns:a16="http://schemas.microsoft.com/office/drawing/2014/main" id="{FAAD7567-7D5B-4DE1-81AA-23EE43416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7742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079" name="AutoShape 6">
            <a:extLst>
              <a:ext uri="{FF2B5EF4-FFF2-40B4-BE49-F238E27FC236}">
                <a16:creationId xmlns:a16="http://schemas.microsoft.com/office/drawing/2014/main" id="{3966AB61-B3ED-4C14-9CF6-D6A3F9E22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7742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080" name="AutoShape 7">
            <a:extLst>
              <a:ext uri="{FF2B5EF4-FFF2-40B4-BE49-F238E27FC236}">
                <a16:creationId xmlns:a16="http://schemas.microsoft.com/office/drawing/2014/main" id="{1D0C4DC4-0C83-4AA8-A800-121D34E47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7742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081" name="Rectangle 8">
            <a:extLst>
              <a:ext uri="{FF2B5EF4-FFF2-40B4-BE49-F238E27FC236}">
                <a16:creationId xmlns:a16="http://schemas.microsoft.com/office/drawing/2014/main" id="{22C43B9B-2DA3-43D3-8D8F-51CD1318D8C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938213"/>
            <a:ext cx="4462463" cy="337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38A6D98C-EB25-4130-9985-D94955CCC1C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60450" y="4649788"/>
            <a:ext cx="4729163" cy="374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BCAA1B28-7861-4C79-95EC-0767ADB14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59300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119180B-360E-40A8-BDAE-96225FC79A5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C554E66A-FF27-4F4E-8AAC-FC14C8356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ED73FB67-6431-4C64-8426-59A57BFF7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459C7D4-8958-4094-8567-5D38C10C5B7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0192EB06-B1A3-46B6-BC93-3FDF88B1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93EE247-2760-4B8F-885C-07EFAE777F1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525C4C3C-50B2-4736-818B-6D84EAD36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2635658-C647-4B34-9591-DF53B58F847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1DAF0E32-ABFA-41F0-AA6D-A53B5F769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C45DAB8-90DB-4A38-9F1C-322DCE7BD7C7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8D1A4A17-7C0C-44D1-909B-435D00893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452283C-9B90-4DA2-98D6-63EC35B5035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>
            <a:extLst>
              <a:ext uri="{FF2B5EF4-FFF2-40B4-BE49-F238E27FC236}">
                <a16:creationId xmlns:a16="http://schemas.microsoft.com/office/drawing/2014/main" id="{59EDF39D-29A3-4C16-A9B7-C201700FA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1529846-1BC3-48B3-AC6D-DA839BE9522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>
            <a:extLst>
              <a:ext uri="{FF2B5EF4-FFF2-40B4-BE49-F238E27FC236}">
                <a16:creationId xmlns:a16="http://schemas.microsoft.com/office/drawing/2014/main" id="{D0772ABF-66C6-4201-94A5-0C6486653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1A56896-35D3-42E7-BFC7-F89F36FFB7A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:a16="http://schemas.microsoft.com/office/drawing/2014/main" id="{F7401FEB-94AB-4DB3-BA11-A7EFE84CF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2CFD8AB-FE0E-48FD-9D01-006A8AA1283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>
            <a:extLst>
              <a:ext uri="{FF2B5EF4-FFF2-40B4-BE49-F238E27FC236}">
                <a16:creationId xmlns:a16="http://schemas.microsoft.com/office/drawing/2014/main" id="{0F0828F8-EBAC-4515-B604-B37C12FFD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CEA7B9F-8B49-4241-ADCE-3FDC699C0EB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>
            <a:extLst>
              <a:ext uri="{FF2B5EF4-FFF2-40B4-BE49-F238E27FC236}">
                <a16:creationId xmlns:a16="http://schemas.microsoft.com/office/drawing/2014/main" id="{2615851D-5BAA-4E83-B938-F9C45F2E2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2FEC923-97D4-48CC-A19C-61FDB0E5B48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59DA8F98-AD0A-41FC-A3BC-2D2145C77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6128191-97CA-48E9-BD5A-0863CD3470A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F3BDFDDA-4BC6-4456-AB09-3F2C67611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>
            <a:extLst>
              <a:ext uri="{FF2B5EF4-FFF2-40B4-BE49-F238E27FC236}">
                <a16:creationId xmlns:a16="http://schemas.microsoft.com/office/drawing/2014/main" id="{B072AEC8-2A56-4FFD-BC0F-981C3C768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C636B8F-4734-4F26-8D9D-37B7A83DF58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>
            <a:extLst>
              <a:ext uri="{FF2B5EF4-FFF2-40B4-BE49-F238E27FC236}">
                <a16:creationId xmlns:a16="http://schemas.microsoft.com/office/drawing/2014/main" id="{E3CF9D03-781E-40E2-B7EE-A91B45A09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1EE19C6-6765-49D5-B346-9A4B7C48612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46084" name="Text Box 3">
            <a:extLst>
              <a:ext uri="{FF2B5EF4-FFF2-40B4-BE49-F238E27FC236}">
                <a16:creationId xmlns:a16="http://schemas.microsoft.com/office/drawing/2014/main" id="{B7B0DA47-5279-4F3B-8389-9E5A5A414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>
            <a:extLst>
              <a:ext uri="{FF2B5EF4-FFF2-40B4-BE49-F238E27FC236}">
                <a16:creationId xmlns:a16="http://schemas.microsoft.com/office/drawing/2014/main" id="{607FDD4B-7C07-4D0E-8449-5D6220BC4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FE7F763-32D6-4737-994E-37140E704451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48132" name="Text Box 3">
            <a:extLst>
              <a:ext uri="{FF2B5EF4-FFF2-40B4-BE49-F238E27FC236}">
                <a16:creationId xmlns:a16="http://schemas.microsoft.com/office/drawing/2014/main" id="{6D7A3829-0578-4B17-83D4-A49F6B6BA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>
            <a:extLst>
              <a:ext uri="{FF2B5EF4-FFF2-40B4-BE49-F238E27FC236}">
                <a16:creationId xmlns:a16="http://schemas.microsoft.com/office/drawing/2014/main" id="{6505CB61-F07C-4686-891B-4FE1A2FE4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3F2C45C-74EC-4ED1-B93F-F3527362EB8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50180" name="Text Box 3">
            <a:extLst>
              <a:ext uri="{FF2B5EF4-FFF2-40B4-BE49-F238E27FC236}">
                <a16:creationId xmlns:a16="http://schemas.microsoft.com/office/drawing/2014/main" id="{EB105FE0-730B-46AC-94EC-B69A0CF6A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>
            <a:extLst>
              <a:ext uri="{FF2B5EF4-FFF2-40B4-BE49-F238E27FC236}">
                <a16:creationId xmlns:a16="http://schemas.microsoft.com/office/drawing/2014/main" id="{DA83AE1F-A6DD-4944-95BB-034C64A1C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700AC50-A913-4A4C-A11E-75B0529EC9A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52228" name="Text Box 3">
            <a:extLst>
              <a:ext uri="{FF2B5EF4-FFF2-40B4-BE49-F238E27FC236}">
                <a16:creationId xmlns:a16="http://schemas.microsoft.com/office/drawing/2014/main" id="{AEFB1034-A689-400A-9307-A2711FCA6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>
            <a:extLst>
              <a:ext uri="{FF2B5EF4-FFF2-40B4-BE49-F238E27FC236}">
                <a16:creationId xmlns:a16="http://schemas.microsoft.com/office/drawing/2014/main" id="{E0C29AA6-BC3E-4090-91FA-1B4EB5669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51363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AFD4F7A-C383-43F9-8C11-3E3904BD37B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54276" name="Text Box 3">
            <a:extLst>
              <a:ext uri="{FF2B5EF4-FFF2-40B4-BE49-F238E27FC236}">
                <a16:creationId xmlns:a16="http://schemas.microsoft.com/office/drawing/2014/main" id="{7B3E2F09-2DAB-4A4D-849C-858D5095C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>
            <a:extLst>
              <a:ext uri="{FF2B5EF4-FFF2-40B4-BE49-F238E27FC236}">
                <a16:creationId xmlns:a16="http://schemas.microsoft.com/office/drawing/2014/main" id="{1D21FA04-69A4-4CBC-9D79-911F6DA44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51363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BA3995D2-2C7E-4607-8AF7-574F63BA53E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56324" name="Text Box 3">
            <a:extLst>
              <a:ext uri="{FF2B5EF4-FFF2-40B4-BE49-F238E27FC236}">
                <a16:creationId xmlns:a16="http://schemas.microsoft.com/office/drawing/2014/main" id="{9862C7F7-D489-42F0-AB83-355566F4B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>
            <a:extLst>
              <a:ext uri="{FF2B5EF4-FFF2-40B4-BE49-F238E27FC236}">
                <a16:creationId xmlns:a16="http://schemas.microsoft.com/office/drawing/2014/main" id="{30F714C1-C90B-4D57-893C-6B45ACFCB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58371" name="Text Box 2">
            <a:extLst>
              <a:ext uri="{FF2B5EF4-FFF2-40B4-BE49-F238E27FC236}">
                <a16:creationId xmlns:a16="http://schemas.microsoft.com/office/drawing/2014/main" id="{0ABDF5DE-A996-4C78-8F7A-C50A0CDA4AB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3925" cy="3754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ECC = Error Correctrion Code</a:t>
            </a:r>
          </a:p>
        </p:txBody>
      </p:sp>
      <p:sp>
        <p:nvSpPr>
          <p:cNvPr id="58372" name="Text Box 3">
            <a:extLst>
              <a:ext uri="{FF2B5EF4-FFF2-40B4-BE49-F238E27FC236}">
                <a16:creationId xmlns:a16="http://schemas.microsoft.com/office/drawing/2014/main" id="{0920959B-D595-46ED-AB2A-4518F4C5B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913263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>
            <a:extLst>
              <a:ext uri="{FF2B5EF4-FFF2-40B4-BE49-F238E27FC236}">
                <a16:creationId xmlns:a16="http://schemas.microsoft.com/office/drawing/2014/main" id="{30F714C1-C90B-4D57-893C-6B45ACFCB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58371" name="Text Box 2">
            <a:extLst>
              <a:ext uri="{FF2B5EF4-FFF2-40B4-BE49-F238E27FC236}">
                <a16:creationId xmlns:a16="http://schemas.microsoft.com/office/drawing/2014/main" id="{0ABDF5DE-A996-4C78-8F7A-C50A0CDA4AB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3925" cy="3754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ECC = Error Correctrion Code</a:t>
            </a:r>
          </a:p>
        </p:txBody>
      </p:sp>
      <p:sp>
        <p:nvSpPr>
          <p:cNvPr id="58372" name="Text Box 3">
            <a:extLst>
              <a:ext uri="{FF2B5EF4-FFF2-40B4-BE49-F238E27FC236}">
                <a16:creationId xmlns:a16="http://schemas.microsoft.com/office/drawing/2014/main" id="{0920959B-D595-46ED-AB2A-4518F4C5B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874458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>
            <a:extLst>
              <a:ext uri="{FF2B5EF4-FFF2-40B4-BE49-F238E27FC236}">
                <a16:creationId xmlns:a16="http://schemas.microsoft.com/office/drawing/2014/main" id="{30F714C1-C90B-4D57-893C-6B45ACFCB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58371" name="Text Box 2">
            <a:extLst>
              <a:ext uri="{FF2B5EF4-FFF2-40B4-BE49-F238E27FC236}">
                <a16:creationId xmlns:a16="http://schemas.microsoft.com/office/drawing/2014/main" id="{0ABDF5DE-A996-4C78-8F7A-C50A0CDA4AB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3925" cy="3754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ECC = Error Correctrion Code</a:t>
            </a:r>
          </a:p>
        </p:txBody>
      </p:sp>
      <p:sp>
        <p:nvSpPr>
          <p:cNvPr id="58372" name="Text Box 3">
            <a:extLst>
              <a:ext uri="{FF2B5EF4-FFF2-40B4-BE49-F238E27FC236}">
                <a16:creationId xmlns:a16="http://schemas.microsoft.com/office/drawing/2014/main" id="{0920959B-D595-46ED-AB2A-4518F4C5B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7658497F-CEF5-4F61-A93E-373B8FD0D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094D9ED-1427-4040-B485-E5A57914AA21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420C9AC9-D5A2-4B24-8D4D-5952B8A72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>
            <a:extLst>
              <a:ext uri="{FF2B5EF4-FFF2-40B4-BE49-F238E27FC236}">
                <a16:creationId xmlns:a16="http://schemas.microsoft.com/office/drawing/2014/main" id="{30F714C1-C90B-4D57-893C-6B45ACFCB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58371" name="Text Box 2">
            <a:extLst>
              <a:ext uri="{FF2B5EF4-FFF2-40B4-BE49-F238E27FC236}">
                <a16:creationId xmlns:a16="http://schemas.microsoft.com/office/drawing/2014/main" id="{0ABDF5DE-A996-4C78-8F7A-C50A0CDA4AB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3925" cy="3754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ECC = Error Correctrion Code</a:t>
            </a:r>
          </a:p>
        </p:txBody>
      </p:sp>
      <p:sp>
        <p:nvSpPr>
          <p:cNvPr id="58372" name="Text Box 3">
            <a:extLst>
              <a:ext uri="{FF2B5EF4-FFF2-40B4-BE49-F238E27FC236}">
                <a16:creationId xmlns:a16="http://schemas.microsoft.com/office/drawing/2014/main" id="{0920959B-D595-46ED-AB2A-4518F4C5B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40584040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>
            <a:extLst>
              <a:ext uri="{FF2B5EF4-FFF2-40B4-BE49-F238E27FC236}">
                <a16:creationId xmlns:a16="http://schemas.microsoft.com/office/drawing/2014/main" id="{1779C0CE-C0F3-4D07-AE72-2C900F94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60419" name="Text Box 2">
            <a:extLst>
              <a:ext uri="{FF2B5EF4-FFF2-40B4-BE49-F238E27FC236}">
                <a16:creationId xmlns:a16="http://schemas.microsoft.com/office/drawing/2014/main" id="{01A5A242-D983-4B38-8E7D-09558AAE3A2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3925" cy="3754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ECC = Error Correctrion Code</a:t>
            </a:r>
          </a:p>
        </p:txBody>
      </p:sp>
      <p:sp>
        <p:nvSpPr>
          <p:cNvPr id="60420" name="Text Box 3">
            <a:extLst>
              <a:ext uri="{FF2B5EF4-FFF2-40B4-BE49-F238E27FC236}">
                <a16:creationId xmlns:a16="http://schemas.microsoft.com/office/drawing/2014/main" id="{E5EAA5DF-26C2-427A-A022-034DF7043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>
            <a:extLst>
              <a:ext uri="{FF2B5EF4-FFF2-40B4-BE49-F238E27FC236}">
                <a16:creationId xmlns:a16="http://schemas.microsoft.com/office/drawing/2014/main" id="{FB9A6F97-BDC4-4EA8-8D01-7FE35BCDE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62467" name="Text Box 2">
            <a:extLst>
              <a:ext uri="{FF2B5EF4-FFF2-40B4-BE49-F238E27FC236}">
                <a16:creationId xmlns:a16="http://schemas.microsoft.com/office/drawing/2014/main" id="{06A1FD17-CED2-465B-B86F-86008C0C067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3925" cy="3754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MBR: Master Boot Record. Contient les infos pour démarrer l'OS</a:t>
            </a:r>
          </a:p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Super block: contient des informations clefs sur le système d fichier (type de système de fichier, nombre des blocs, etc.)</a:t>
            </a:r>
          </a:p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I-node: les I-node décrivent l’enchaînement des blocs dans les fichiers. Voir plus loin</a:t>
            </a:r>
          </a:p>
        </p:txBody>
      </p:sp>
      <p:sp>
        <p:nvSpPr>
          <p:cNvPr id="62468" name="Text Box 3">
            <a:extLst>
              <a:ext uri="{FF2B5EF4-FFF2-40B4-BE49-F238E27FC236}">
                <a16:creationId xmlns:a16="http://schemas.microsoft.com/office/drawing/2014/main" id="{F9FA1CED-6FB8-45AE-9F20-5E1445797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>
            <a:extLst>
              <a:ext uri="{FF2B5EF4-FFF2-40B4-BE49-F238E27FC236}">
                <a16:creationId xmlns:a16="http://schemas.microsoft.com/office/drawing/2014/main" id="{FB9A6F97-BDC4-4EA8-8D01-7FE35BCDE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62467" name="Text Box 2">
            <a:extLst>
              <a:ext uri="{FF2B5EF4-FFF2-40B4-BE49-F238E27FC236}">
                <a16:creationId xmlns:a16="http://schemas.microsoft.com/office/drawing/2014/main" id="{06A1FD17-CED2-465B-B86F-86008C0C067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3925" cy="3754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MBR: Master Boot Record. Contient les infos pour démarrer l'OS</a:t>
            </a:r>
          </a:p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Super block: contient des informations clefs sur le système d fichier (type de système de fichier, nombre des blocs, etc.)</a:t>
            </a:r>
          </a:p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I-node: les I-node décrivent l’enchaînement des blocs dans les fichiers. Voir plus loin</a:t>
            </a:r>
          </a:p>
        </p:txBody>
      </p:sp>
      <p:sp>
        <p:nvSpPr>
          <p:cNvPr id="62468" name="Text Box 3">
            <a:extLst>
              <a:ext uri="{FF2B5EF4-FFF2-40B4-BE49-F238E27FC236}">
                <a16:creationId xmlns:a16="http://schemas.microsoft.com/office/drawing/2014/main" id="{F9FA1CED-6FB8-45AE-9F20-5E1445797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7335859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>
            <a:extLst>
              <a:ext uri="{FF2B5EF4-FFF2-40B4-BE49-F238E27FC236}">
                <a16:creationId xmlns:a16="http://schemas.microsoft.com/office/drawing/2014/main" id="{3111BFF5-0086-402F-BD79-71E71C89E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6600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64515" name="Text Box 2">
            <a:extLst>
              <a:ext uri="{FF2B5EF4-FFF2-40B4-BE49-F238E27FC236}">
                <a16:creationId xmlns:a16="http://schemas.microsoft.com/office/drawing/2014/main" id="{7C519087-9C3A-4F0F-8F18-2913D25C33D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02163"/>
            <a:ext cx="4733925" cy="38481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>
                <a:ea typeface="Arial Unicode MS" charset="-128"/>
              </a:rPr>
              <a:t>Le formatage haut niveau crée la structure que nous avons vu à la diapositive précédente.</a:t>
            </a:r>
          </a:p>
        </p:txBody>
      </p:sp>
      <p:sp>
        <p:nvSpPr>
          <p:cNvPr id="64516" name="Text Box 3">
            <a:extLst>
              <a:ext uri="{FF2B5EF4-FFF2-40B4-BE49-F238E27FC236}">
                <a16:creationId xmlns:a16="http://schemas.microsoft.com/office/drawing/2014/main" id="{A4CA399E-9C77-424E-9005-D34583D7D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>
            <a:extLst>
              <a:ext uri="{FF2B5EF4-FFF2-40B4-BE49-F238E27FC236}">
                <a16:creationId xmlns:a16="http://schemas.microsoft.com/office/drawing/2014/main" id="{FC4325D0-77A5-45A9-95E2-75E121B5F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C3D45CE-C68D-4A4E-A54A-1A4FC82E98E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66564" name="Text Box 3">
            <a:extLst>
              <a:ext uri="{FF2B5EF4-FFF2-40B4-BE49-F238E27FC236}">
                <a16:creationId xmlns:a16="http://schemas.microsoft.com/office/drawing/2014/main" id="{5C56D98D-B4C7-4C0D-9ED9-7C9E43DDF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>
            <a:extLst>
              <a:ext uri="{FF2B5EF4-FFF2-40B4-BE49-F238E27FC236}">
                <a16:creationId xmlns:a16="http://schemas.microsoft.com/office/drawing/2014/main" id="{F4E12146-C8F3-4C3E-ADA9-2B1A598F7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FC9CD1F-4EEF-410B-9C12-B68DBEFAE1D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68612" name="Text Box 3">
            <a:extLst>
              <a:ext uri="{FF2B5EF4-FFF2-40B4-BE49-F238E27FC236}">
                <a16:creationId xmlns:a16="http://schemas.microsoft.com/office/drawing/2014/main" id="{AF5ACD78-2EC1-42F8-8095-D9161F6FF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>
            <a:extLst>
              <a:ext uri="{FF2B5EF4-FFF2-40B4-BE49-F238E27FC236}">
                <a16:creationId xmlns:a16="http://schemas.microsoft.com/office/drawing/2014/main" id="{69A0EB60-0440-456B-A431-FC5EFD1DB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859D486-D13D-4379-BC98-2CF5A43AEAA6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70660" name="Text Box 3">
            <a:extLst>
              <a:ext uri="{FF2B5EF4-FFF2-40B4-BE49-F238E27FC236}">
                <a16:creationId xmlns:a16="http://schemas.microsoft.com/office/drawing/2014/main" id="{7BAC7ED6-04DD-46F0-9217-C88761244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>
            <a:extLst>
              <a:ext uri="{FF2B5EF4-FFF2-40B4-BE49-F238E27FC236}">
                <a16:creationId xmlns:a16="http://schemas.microsoft.com/office/drawing/2014/main" id="{F4DF770C-A15A-4244-BFEC-905FD5119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A9346C5F-1B37-456C-AE21-DFAA597A9FE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72708" name="Text Box 3">
            <a:extLst>
              <a:ext uri="{FF2B5EF4-FFF2-40B4-BE49-F238E27FC236}">
                <a16:creationId xmlns:a16="http://schemas.microsoft.com/office/drawing/2014/main" id="{32B2B163-352C-429B-9642-57DCA0481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>
            <a:extLst>
              <a:ext uri="{FF2B5EF4-FFF2-40B4-BE49-F238E27FC236}">
                <a16:creationId xmlns:a16="http://schemas.microsoft.com/office/drawing/2014/main" id="{5849D8C0-06F3-48FC-9B62-242017CCB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74755" name="Text Box 2">
            <a:extLst>
              <a:ext uri="{FF2B5EF4-FFF2-40B4-BE49-F238E27FC236}">
                <a16:creationId xmlns:a16="http://schemas.microsoft.com/office/drawing/2014/main" id="{F5A8B693-B8F3-434B-91BD-8FE18BA97FF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3925" cy="3754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Il y a ici un problème de performance car il faut parcourir toute la chaîne (et donc charger) tous les blocs pour accéder à un bloc donné.</a:t>
            </a:r>
          </a:p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C'est embêtant pour les accès aléatoire.</a:t>
            </a:r>
          </a:p>
        </p:txBody>
      </p:sp>
      <p:sp>
        <p:nvSpPr>
          <p:cNvPr id="74756" name="Text Box 3">
            <a:extLst>
              <a:ext uri="{FF2B5EF4-FFF2-40B4-BE49-F238E27FC236}">
                <a16:creationId xmlns:a16="http://schemas.microsoft.com/office/drawing/2014/main" id="{02776DD6-1250-45DD-A30A-81D4259DE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68F337EF-3E01-4C71-844A-E3DCC9F0A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65A359A-F096-4A13-A24F-8BA5452DEC1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EDC20D2C-3124-40C0-A2FE-A447B2896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>
            <a:extLst>
              <a:ext uri="{FF2B5EF4-FFF2-40B4-BE49-F238E27FC236}">
                <a16:creationId xmlns:a16="http://schemas.microsoft.com/office/drawing/2014/main" id="{C43B776E-F6F6-478A-BE59-1FE31FD1A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76803" name="Text Box 2">
            <a:extLst>
              <a:ext uri="{FF2B5EF4-FFF2-40B4-BE49-F238E27FC236}">
                <a16:creationId xmlns:a16="http://schemas.microsoft.com/office/drawing/2014/main" id="{97F254C3-E96F-4D27-B028-58FFA411643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3925" cy="3754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Il y a ici un problème de performance car il faut parcourir toute la chaîne (et donc chargé) tous les blocs pour accéder à un bloc donné.</a:t>
            </a:r>
          </a:p>
          <a:p>
            <a:pPr eaLnBrk="1" hangingPunct="1">
              <a:lnSpc>
                <a:spcPct val="95000"/>
              </a:lnSpc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 sz="2400">
                <a:cs typeface="Lucida Sans Unicode" panose="020B0602030504020204" pitchFamily="34" charset="0"/>
              </a:rPr>
              <a:t>C'est embêtant pour les accès aléatoire.</a:t>
            </a:r>
          </a:p>
        </p:txBody>
      </p:sp>
      <p:sp>
        <p:nvSpPr>
          <p:cNvPr id="76804" name="Text Box 3">
            <a:extLst>
              <a:ext uri="{FF2B5EF4-FFF2-40B4-BE49-F238E27FC236}">
                <a16:creationId xmlns:a16="http://schemas.microsoft.com/office/drawing/2014/main" id="{78367805-A559-4096-AEA4-24913062C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>
            <a:extLst>
              <a:ext uri="{FF2B5EF4-FFF2-40B4-BE49-F238E27FC236}">
                <a16:creationId xmlns:a16="http://schemas.microsoft.com/office/drawing/2014/main" id="{779E3B05-DD9E-43CD-82BD-160BF7467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78851" name="Text Box 2">
            <a:extLst>
              <a:ext uri="{FF2B5EF4-FFF2-40B4-BE49-F238E27FC236}">
                <a16:creationId xmlns:a16="http://schemas.microsoft.com/office/drawing/2014/main" id="{3CAF6355-C412-4348-9A8A-205173285E2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02163"/>
            <a:ext cx="4733925" cy="38481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>
                <a:ea typeface="Arial Unicode MS" charset="-128"/>
              </a:rPr>
              <a:t>Ici l’intérêt est que la table réside en mémoire et même si l’on doit tout de même parcourir la chaîne, celle-ci se trouve en mémoire. Les temps d’accès mémoire étant négligeable par rapport aux temps d’accès disque l’amélioration du temps d’accès est considérable par rapport à la liste chaîne sur disque.</a:t>
            </a:r>
          </a:p>
        </p:txBody>
      </p:sp>
      <p:sp>
        <p:nvSpPr>
          <p:cNvPr id="78852" name="Text Box 3">
            <a:extLst>
              <a:ext uri="{FF2B5EF4-FFF2-40B4-BE49-F238E27FC236}">
                <a16:creationId xmlns:a16="http://schemas.microsoft.com/office/drawing/2014/main" id="{EA7E4238-E549-456E-AADD-E5CD1FE49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>
            <a:extLst>
              <a:ext uri="{FF2B5EF4-FFF2-40B4-BE49-F238E27FC236}">
                <a16:creationId xmlns:a16="http://schemas.microsoft.com/office/drawing/2014/main" id="{4AFF2C6A-53BD-44D3-B4E0-27B3B8FE5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80899" name="Text Box 2">
            <a:extLst>
              <a:ext uri="{FF2B5EF4-FFF2-40B4-BE49-F238E27FC236}">
                <a16:creationId xmlns:a16="http://schemas.microsoft.com/office/drawing/2014/main" id="{412BB160-CEBD-46BD-A5F6-365251C8B0E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02163"/>
            <a:ext cx="4733925" cy="38481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>
                <a:ea typeface="Arial Unicode MS" charset="-128"/>
              </a:rPr>
              <a:t>Le problème est que cette table peut rapidement prendre beaucoup de place en mémoire.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>
                <a:ea typeface="Arial Unicode MS" charset="-128"/>
              </a:rPr>
              <a:t>Il faut donc trouver une autre solution.</a:t>
            </a:r>
          </a:p>
        </p:txBody>
      </p:sp>
      <p:sp>
        <p:nvSpPr>
          <p:cNvPr id="80900" name="Text Box 3">
            <a:extLst>
              <a:ext uri="{FF2B5EF4-FFF2-40B4-BE49-F238E27FC236}">
                <a16:creationId xmlns:a16="http://schemas.microsoft.com/office/drawing/2014/main" id="{61856560-5024-45C6-962D-DCCAEE9DA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>
            <a:extLst>
              <a:ext uri="{FF2B5EF4-FFF2-40B4-BE49-F238E27FC236}">
                <a16:creationId xmlns:a16="http://schemas.microsoft.com/office/drawing/2014/main" id="{1372DB42-C8BC-4585-A1AF-334107AAB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82947" name="Text Box 2">
            <a:extLst>
              <a:ext uri="{FF2B5EF4-FFF2-40B4-BE49-F238E27FC236}">
                <a16:creationId xmlns:a16="http://schemas.microsoft.com/office/drawing/2014/main" id="{E7334DAD-9E97-4624-8739-4DDAB7F11B4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02163"/>
            <a:ext cx="4733925" cy="38481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>
                <a:ea typeface="Arial Unicode MS" charset="-128"/>
              </a:rPr>
              <a:t>Les i-nodes résolvent ce problème en combinant les deux approches. Un i-node est le descripteur d’un seul fichier. Chaque i-node contient une table de blocs. Si on a plus de bloc dans le fichier que le nombre max de blocs dans l’i-node, on utilise le dernier pointeur qui repointe vers un autre bloc rempli d’adresse. On a bien une liste de blocs chaînée sur disque. Mais chaque bloc contient une table d’adresses de blocs. S’il y a 10 blocs dans chaque i-node on a donc besoin de charger 10 fois moins d’i-nodes pour atteindre un bloc donné que dans l’approche chaînée précédente où un boc était un élément de liste.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BE" altLang="fr-FR">
              <a:ea typeface="Arial Unicode MS" charset="-128"/>
            </a:endParaRPr>
          </a:p>
        </p:txBody>
      </p:sp>
      <p:sp>
        <p:nvSpPr>
          <p:cNvPr id="82948" name="Text Box 3">
            <a:extLst>
              <a:ext uri="{FF2B5EF4-FFF2-40B4-BE49-F238E27FC236}">
                <a16:creationId xmlns:a16="http://schemas.microsoft.com/office/drawing/2014/main" id="{E6C7C803-AA6D-4EDD-8671-BD350AB0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>
            <a:extLst>
              <a:ext uri="{FF2B5EF4-FFF2-40B4-BE49-F238E27FC236}">
                <a16:creationId xmlns:a16="http://schemas.microsoft.com/office/drawing/2014/main" id="{47649F6E-BCFC-450E-ADF7-4C93700CD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84995" name="Text Box 2">
            <a:extLst>
              <a:ext uri="{FF2B5EF4-FFF2-40B4-BE49-F238E27FC236}">
                <a16:creationId xmlns:a16="http://schemas.microsoft.com/office/drawing/2014/main" id="{B6A4DE52-F6AD-43E9-A50A-54E01DDBAF8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3925" cy="3754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>
                <a:ea typeface="Arial Unicode MS" charset="-128"/>
              </a:rPr>
              <a:t>Dans le système de fichier V7 de Unix par exemple on a non pas 1 mais 3 pointeur d’indirection.</a:t>
            </a:r>
          </a:p>
        </p:txBody>
      </p:sp>
      <p:sp>
        <p:nvSpPr>
          <p:cNvPr id="84996" name="Text Box 3">
            <a:extLst>
              <a:ext uri="{FF2B5EF4-FFF2-40B4-BE49-F238E27FC236}">
                <a16:creationId xmlns:a16="http://schemas.microsoft.com/office/drawing/2014/main" id="{5F800002-5E97-491F-9BF5-FD3C61B84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>
            <a:extLst>
              <a:ext uri="{FF2B5EF4-FFF2-40B4-BE49-F238E27FC236}">
                <a16:creationId xmlns:a16="http://schemas.microsoft.com/office/drawing/2014/main" id="{B85B3E4C-739E-4BA9-86FE-7FF4DA4C4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2C12A11C-1048-44F7-8B6D-144BC6B5295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">
            <a:extLst>
              <a:ext uri="{FF2B5EF4-FFF2-40B4-BE49-F238E27FC236}">
                <a16:creationId xmlns:a16="http://schemas.microsoft.com/office/drawing/2014/main" id="{15E916E2-4F06-418E-BAA9-FBFA981E4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1987D2BE-1423-4A9A-B3D0-A49F09131EF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1">
            <a:extLst>
              <a:ext uri="{FF2B5EF4-FFF2-40B4-BE49-F238E27FC236}">
                <a16:creationId xmlns:a16="http://schemas.microsoft.com/office/drawing/2014/main" id="{F37B1914-0A0A-4160-ACDB-EF222EC0B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2D8C7F3D-78AE-42A7-84FD-8D3759EFB4C6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1">
            <a:extLst>
              <a:ext uri="{FF2B5EF4-FFF2-40B4-BE49-F238E27FC236}">
                <a16:creationId xmlns:a16="http://schemas.microsoft.com/office/drawing/2014/main" id="{6E1CC644-A8CD-4D37-A752-8825B94E3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87043" name="Text Box 2">
            <a:extLst>
              <a:ext uri="{FF2B5EF4-FFF2-40B4-BE49-F238E27FC236}">
                <a16:creationId xmlns:a16="http://schemas.microsoft.com/office/drawing/2014/main" id="{E8872B6D-0395-49B2-A0DE-1E9D3C727B1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3925" cy="3754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>
                <a:ea typeface="Arial Unicode MS" charset="-128"/>
              </a:rPr>
              <a:t>Les structures arborescentes de répertoires (directories) sont implémentées en utilisant 1 fichiers pour représenter le contenu d’un répertoire.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>
            <a:extLst>
              <a:ext uri="{FF2B5EF4-FFF2-40B4-BE49-F238E27FC236}">
                <a16:creationId xmlns:a16="http://schemas.microsoft.com/office/drawing/2014/main" id="{C47022A7-352E-4F66-ADE5-A12AA60E8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89091" name="Text Box 2">
            <a:extLst>
              <a:ext uri="{FF2B5EF4-FFF2-40B4-BE49-F238E27FC236}">
                <a16:creationId xmlns:a16="http://schemas.microsoft.com/office/drawing/2014/main" id="{E14CB2FB-10D0-4E83-8588-2EED2AD766A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3925" cy="3754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>
                <a:ea typeface="Arial Unicode MS" charset="-128"/>
              </a:rPr>
              <a:t>Dans les systèmes de fichiers de Unix chaque fichier représentant un répertoire fait la correspondance entre le nom d’un directory ou d’un fichier avec son premier i-node.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BE" altLang="fr-FR">
              <a:ea typeface="Arial Unicode MS" charset="-128"/>
            </a:endParaRPr>
          </a:p>
        </p:txBody>
      </p:sp>
      <p:sp>
        <p:nvSpPr>
          <p:cNvPr id="89092" name="Text Box 3">
            <a:extLst>
              <a:ext uri="{FF2B5EF4-FFF2-40B4-BE49-F238E27FC236}">
                <a16:creationId xmlns:a16="http://schemas.microsoft.com/office/drawing/2014/main" id="{2FA1F388-9349-4140-A457-189D9F5AE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01931870-B8A9-44AD-83FC-B8E18A80F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E8965BE-638A-4389-A6CD-5FC01C1BE6F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349607B8-4775-4D37-AAF6-20B7F4D4A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">
            <a:extLst>
              <a:ext uri="{FF2B5EF4-FFF2-40B4-BE49-F238E27FC236}">
                <a16:creationId xmlns:a16="http://schemas.microsoft.com/office/drawing/2014/main" id="{31B388B0-FD00-4DCE-AC2E-451A29F07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E668C88E-D6C2-45C7-8361-B04171D10956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91140" name="Text Box 3">
            <a:extLst>
              <a:ext uri="{FF2B5EF4-FFF2-40B4-BE49-F238E27FC236}">
                <a16:creationId xmlns:a16="http://schemas.microsoft.com/office/drawing/2014/main" id="{6462ED55-3F40-4DE8-BBB8-94F350405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1">
            <a:extLst>
              <a:ext uri="{FF2B5EF4-FFF2-40B4-BE49-F238E27FC236}">
                <a16:creationId xmlns:a16="http://schemas.microsoft.com/office/drawing/2014/main" id="{48941428-555B-462D-A330-BA6BBF75E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AAF659BD-6405-4D1C-B2E1-191FBF9D956E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99332" name="Text Box 3">
            <a:extLst>
              <a:ext uri="{FF2B5EF4-FFF2-40B4-BE49-F238E27FC236}">
                <a16:creationId xmlns:a16="http://schemas.microsoft.com/office/drawing/2014/main" id="{D7D165E6-7BEC-41DC-BBCA-BE0247B79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1">
            <a:extLst>
              <a:ext uri="{FF2B5EF4-FFF2-40B4-BE49-F238E27FC236}">
                <a16:creationId xmlns:a16="http://schemas.microsoft.com/office/drawing/2014/main" id="{A09E9974-81AF-4323-A623-BBD7AE30C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352CCC41-5724-4D9C-8C0C-91666C683A0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01380" name="Text Box 3">
            <a:extLst>
              <a:ext uri="{FF2B5EF4-FFF2-40B4-BE49-F238E27FC236}">
                <a16:creationId xmlns:a16="http://schemas.microsoft.com/office/drawing/2014/main" id="{50827536-4A76-43A8-8662-4286A7146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1">
            <a:extLst>
              <a:ext uri="{FF2B5EF4-FFF2-40B4-BE49-F238E27FC236}">
                <a16:creationId xmlns:a16="http://schemas.microsoft.com/office/drawing/2014/main" id="{20D5868A-2321-4A47-AE9C-5E8B22F89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88409533-6B34-46FD-B4C8-39088F18B71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03428" name="Text Box 3">
            <a:extLst>
              <a:ext uri="{FF2B5EF4-FFF2-40B4-BE49-F238E27FC236}">
                <a16:creationId xmlns:a16="http://schemas.microsoft.com/office/drawing/2014/main" id="{DA3AA2A0-1492-46B8-88CB-63F6157F3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1">
            <a:extLst>
              <a:ext uri="{FF2B5EF4-FFF2-40B4-BE49-F238E27FC236}">
                <a16:creationId xmlns:a16="http://schemas.microsoft.com/office/drawing/2014/main" id="{20EDBE92-24E7-4438-9B66-55F58ED27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668881FD-6344-483D-AAD0-BEFD1199F31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05476" name="Text Box 3">
            <a:extLst>
              <a:ext uri="{FF2B5EF4-FFF2-40B4-BE49-F238E27FC236}">
                <a16:creationId xmlns:a16="http://schemas.microsoft.com/office/drawing/2014/main" id="{3DF8558A-CFA5-4543-B51A-18B640DEB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">
            <a:extLst>
              <a:ext uri="{FF2B5EF4-FFF2-40B4-BE49-F238E27FC236}">
                <a16:creationId xmlns:a16="http://schemas.microsoft.com/office/drawing/2014/main" id="{31A95AE5-5517-4602-8672-79E949A3E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D3447200-0576-45D0-BAFD-864EE804AA2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07524" name="Text Box 3">
            <a:extLst>
              <a:ext uri="{FF2B5EF4-FFF2-40B4-BE49-F238E27FC236}">
                <a16:creationId xmlns:a16="http://schemas.microsoft.com/office/drawing/2014/main" id="{A3F07C6D-263B-4063-A36C-AD86C92FF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1">
            <a:extLst>
              <a:ext uri="{FF2B5EF4-FFF2-40B4-BE49-F238E27FC236}">
                <a16:creationId xmlns:a16="http://schemas.microsoft.com/office/drawing/2014/main" id="{A3F5BC48-9E2A-44E0-87E2-8197B256B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E826419C-03CF-4D87-87CB-67FE150F27C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09572" name="Text Box 3">
            <a:extLst>
              <a:ext uri="{FF2B5EF4-FFF2-40B4-BE49-F238E27FC236}">
                <a16:creationId xmlns:a16="http://schemas.microsoft.com/office/drawing/2014/main" id="{3B1B7CA6-C50D-4B80-8940-83B54460C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1">
            <a:extLst>
              <a:ext uri="{FF2B5EF4-FFF2-40B4-BE49-F238E27FC236}">
                <a16:creationId xmlns:a16="http://schemas.microsoft.com/office/drawing/2014/main" id="{B56B0D5E-98F7-448B-AB38-B325C3065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823BB222-876F-4D16-87F0-DE3C524B436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11620" name="Text Box 3">
            <a:extLst>
              <a:ext uri="{FF2B5EF4-FFF2-40B4-BE49-F238E27FC236}">
                <a16:creationId xmlns:a16="http://schemas.microsoft.com/office/drawing/2014/main" id="{FCC9AE8A-EA2E-4AE5-87BF-1FCCFF812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1">
            <a:extLst>
              <a:ext uri="{FF2B5EF4-FFF2-40B4-BE49-F238E27FC236}">
                <a16:creationId xmlns:a16="http://schemas.microsoft.com/office/drawing/2014/main" id="{190E57AE-F657-476E-9AAE-D4F00C434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9E5FC7FE-913E-4A21-8E2B-03D45E4662E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13668" name="Text Box 3">
            <a:extLst>
              <a:ext uri="{FF2B5EF4-FFF2-40B4-BE49-F238E27FC236}">
                <a16:creationId xmlns:a16="http://schemas.microsoft.com/office/drawing/2014/main" id="{55AEF2AA-D970-4F39-B365-C095098E0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">
            <a:extLst>
              <a:ext uri="{FF2B5EF4-FFF2-40B4-BE49-F238E27FC236}">
                <a16:creationId xmlns:a16="http://schemas.microsoft.com/office/drawing/2014/main" id="{BA0B2FD2-FA3A-4EE1-8D73-7C7842A68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71FE4544-B0A1-4AC9-9D3F-862FF8133AC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15716" name="Text Box 3">
            <a:extLst>
              <a:ext uri="{FF2B5EF4-FFF2-40B4-BE49-F238E27FC236}">
                <a16:creationId xmlns:a16="http://schemas.microsoft.com/office/drawing/2014/main" id="{BD0EEC53-983B-4224-9C28-8F1C6F4DC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8B9823E8-5AC3-4073-9C6A-D2AD2B349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FAAFD83-B252-4BA8-93FB-1BA00DAA3FC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C746BB21-D155-49E5-9135-981F1A61D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1">
            <a:extLst>
              <a:ext uri="{FF2B5EF4-FFF2-40B4-BE49-F238E27FC236}">
                <a16:creationId xmlns:a16="http://schemas.microsoft.com/office/drawing/2014/main" id="{91E49046-F8D1-4A4E-AD95-D498D0829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79139715-103F-4258-93BE-A34148D24F8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17764" name="Text Box 3">
            <a:extLst>
              <a:ext uri="{FF2B5EF4-FFF2-40B4-BE49-F238E27FC236}">
                <a16:creationId xmlns:a16="http://schemas.microsoft.com/office/drawing/2014/main" id="{BA5DF429-FD02-410D-813B-60307664E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1">
            <a:extLst>
              <a:ext uri="{FF2B5EF4-FFF2-40B4-BE49-F238E27FC236}">
                <a16:creationId xmlns:a16="http://schemas.microsoft.com/office/drawing/2014/main" id="{1CC892A9-C1E3-4790-A52C-157FEB632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938213"/>
            <a:ext cx="45085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2EF0F4E8-0D17-4A64-A325-F15A64878C46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19812" name="Text Box 3">
            <a:extLst>
              <a:ext uri="{FF2B5EF4-FFF2-40B4-BE49-F238E27FC236}">
                <a16:creationId xmlns:a16="http://schemas.microsoft.com/office/drawing/2014/main" id="{6EEFA8A9-1113-471E-9CB7-BB4CA5C36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1">
            <a:extLst>
              <a:ext uri="{FF2B5EF4-FFF2-40B4-BE49-F238E27FC236}">
                <a16:creationId xmlns:a16="http://schemas.microsoft.com/office/drawing/2014/main" id="{B03D9613-F1ED-46E2-854E-435564732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938213"/>
            <a:ext cx="45085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AD0EE6B1-7A53-432F-B4EB-BC95441D574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21860" name="Text Box 3">
            <a:extLst>
              <a:ext uri="{FF2B5EF4-FFF2-40B4-BE49-F238E27FC236}">
                <a16:creationId xmlns:a16="http://schemas.microsoft.com/office/drawing/2014/main" id="{456AB43B-D3AD-469D-A99E-1213E1BA7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>
            <a:extLst>
              <a:ext uri="{FF2B5EF4-FFF2-40B4-BE49-F238E27FC236}">
                <a16:creationId xmlns:a16="http://schemas.microsoft.com/office/drawing/2014/main" id="{1F90ACD1-0231-4664-9C67-17D441478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938213"/>
            <a:ext cx="45085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CABA1484-468E-4771-A1D1-8D9E9730C401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23908" name="Text Box 3">
            <a:extLst>
              <a:ext uri="{FF2B5EF4-FFF2-40B4-BE49-F238E27FC236}">
                <a16:creationId xmlns:a16="http://schemas.microsoft.com/office/drawing/2014/main" id="{E8AD548C-1E84-4DFF-A80D-9155C611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1">
            <a:extLst>
              <a:ext uri="{FF2B5EF4-FFF2-40B4-BE49-F238E27FC236}">
                <a16:creationId xmlns:a16="http://schemas.microsoft.com/office/drawing/2014/main" id="{BE28DCE6-A463-463B-AF43-D782E31EC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7E8D0EB3-7CA2-4819-9275-848DEEBFD1C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25956" name="Text Box 3">
            <a:extLst>
              <a:ext uri="{FF2B5EF4-FFF2-40B4-BE49-F238E27FC236}">
                <a16:creationId xmlns:a16="http://schemas.microsoft.com/office/drawing/2014/main" id="{A483DB76-C8DE-4BB5-8D8C-E42756E6D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1">
            <a:extLst>
              <a:ext uri="{FF2B5EF4-FFF2-40B4-BE49-F238E27FC236}">
                <a16:creationId xmlns:a16="http://schemas.microsoft.com/office/drawing/2014/main" id="{B580D8FA-DAEC-4990-ACBF-3634E1E1F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BFF022BD-84C0-404D-857B-302CCEF08CBE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28004" name="Text Box 3">
            <a:extLst>
              <a:ext uri="{FF2B5EF4-FFF2-40B4-BE49-F238E27FC236}">
                <a16:creationId xmlns:a16="http://schemas.microsoft.com/office/drawing/2014/main" id="{27A1B97E-67A5-4815-981F-B9CF78E47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1">
            <a:extLst>
              <a:ext uri="{FF2B5EF4-FFF2-40B4-BE49-F238E27FC236}">
                <a16:creationId xmlns:a16="http://schemas.microsoft.com/office/drawing/2014/main" id="{C867946B-4DD4-483A-92E5-4B36ED0EF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C13A5EEB-C199-4B4D-B43E-84D8445FDAC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1">
            <a:extLst>
              <a:ext uri="{FF2B5EF4-FFF2-40B4-BE49-F238E27FC236}">
                <a16:creationId xmlns:a16="http://schemas.microsoft.com/office/drawing/2014/main" id="{A72FD92B-50EA-42D2-A4ED-BE46A5F6E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DD357282-B146-418D-AC6A-3121DBABCDB7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1">
            <a:extLst>
              <a:ext uri="{FF2B5EF4-FFF2-40B4-BE49-F238E27FC236}">
                <a16:creationId xmlns:a16="http://schemas.microsoft.com/office/drawing/2014/main" id="{F2042F63-9ED6-4D50-AFEF-2999E3577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C6444B3C-B1CD-4CA6-AD7A-B32CF26F46E1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1">
            <a:extLst>
              <a:ext uri="{FF2B5EF4-FFF2-40B4-BE49-F238E27FC236}">
                <a16:creationId xmlns:a16="http://schemas.microsoft.com/office/drawing/2014/main" id="{A5AF808A-4197-48A9-B075-722821BF2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439CFFCD-7760-4488-82B3-BF95AFFF064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8EDFF9C4-20C6-45E9-B912-F36480D88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D0DB3FE-73B0-4489-B1B1-F447C3B12AF9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1">
            <a:extLst>
              <a:ext uri="{FF2B5EF4-FFF2-40B4-BE49-F238E27FC236}">
                <a16:creationId xmlns:a16="http://schemas.microsoft.com/office/drawing/2014/main" id="{F1C0A3A3-7C4C-48D5-98EE-004F2E7B3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938213"/>
            <a:ext cx="45085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53852E9F-F347-40AE-B61E-504C780D4A9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38244" name="Text Box 3">
            <a:extLst>
              <a:ext uri="{FF2B5EF4-FFF2-40B4-BE49-F238E27FC236}">
                <a16:creationId xmlns:a16="http://schemas.microsoft.com/office/drawing/2014/main" id="{E046657D-3E15-4986-9236-787DE2DAA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1">
            <a:extLst>
              <a:ext uri="{FF2B5EF4-FFF2-40B4-BE49-F238E27FC236}">
                <a16:creationId xmlns:a16="http://schemas.microsoft.com/office/drawing/2014/main" id="{95C19B81-E8F6-467F-BABD-F56D0E887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070B0844-A2FF-4B04-8DE0-6D7258AA667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40292" name="Text Box 3">
            <a:extLst>
              <a:ext uri="{FF2B5EF4-FFF2-40B4-BE49-F238E27FC236}">
                <a16:creationId xmlns:a16="http://schemas.microsoft.com/office/drawing/2014/main" id="{D35E889D-51BF-49F7-BC43-518EAEA19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1">
            <a:extLst>
              <a:ext uri="{FF2B5EF4-FFF2-40B4-BE49-F238E27FC236}">
                <a16:creationId xmlns:a16="http://schemas.microsoft.com/office/drawing/2014/main" id="{BE912D67-E42A-45C5-8ACE-4BE24BA90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3C2279AD-4F57-48AD-BB19-1894BCD9B4C6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42340" name="Text Box 3">
            <a:extLst>
              <a:ext uri="{FF2B5EF4-FFF2-40B4-BE49-F238E27FC236}">
                <a16:creationId xmlns:a16="http://schemas.microsoft.com/office/drawing/2014/main" id="{A3F940F4-2CC8-483C-9497-75284EF91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1">
            <a:extLst>
              <a:ext uri="{FF2B5EF4-FFF2-40B4-BE49-F238E27FC236}">
                <a16:creationId xmlns:a16="http://schemas.microsoft.com/office/drawing/2014/main" id="{81B32E96-B886-4DCE-8EFC-462855D0F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8709F911-F1CA-43B1-8333-9A1BC3B0C3E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44388" name="Text Box 3">
            <a:extLst>
              <a:ext uri="{FF2B5EF4-FFF2-40B4-BE49-F238E27FC236}">
                <a16:creationId xmlns:a16="http://schemas.microsoft.com/office/drawing/2014/main" id="{013B546D-DBEC-4EC7-AF44-327E9A46C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1">
            <a:extLst>
              <a:ext uri="{FF2B5EF4-FFF2-40B4-BE49-F238E27FC236}">
                <a16:creationId xmlns:a16="http://schemas.microsoft.com/office/drawing/2014/main" id="{A9C67DAE-9E6B-43BF-BFE1-463E4AFEA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DC1C2783-B6D7-4FB3-9DD6-DCB1737F2187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46436" name="Text Box 3">
            <a:extLst>
              <a:ext uri="{FF2B5EF4-FFF2-40B4-BE49-F238E27FC236}">
                <a16:creationId xmlns:a16="http://schemas.microsoft.com/office/drawing/2014/main" id="{52A8231E-744C-45EF-A3B4-8F1B16E6F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1">
            <a:extLst>
              <a:ext uri="{FF2B5EF4-FFF2-40B4-BE49-F238E27FC236}">
                <a16:creationId xmlns:a16="http://schemas.microsoft.com/office/drawing/2014/main" id="{1ADDD9FC-4E77-46B1-9191-34CC7067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E7E777B1-E12D-469C-BCD0-42532F2FF6E1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48484" name="Text Box 3">
            <a:extLst>
              <a:ext uri="{FF2B5EF4-FFF2-40B4-BE49-F238E27FC236}">
                <a16:creationId xmlns:a16="http://schemas.microsoft.com/office/drawing/2014/main" id="{67EA9818-8293-4A72-9093-B27BBD78A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1">
            <a:extLst>
              <a:ext uri="{FF2B5EF4-FFF2-40B4-BE49-F238E27FC236}">
                <a16:creationId xmlns:a16="http://schemas.microsoft.com/office/drawing/2014/main" id="{1ABFE346-38D9-478C-90AE-1F8254FE5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2426DC79-54ED-4066-AE2C-A58A9F87814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50532" name="Text Box 3">
            <a:extLst>
              <a:ext uri="{FF2B5EF4-FFF2-40B4-BE49-F238E27FC236}">
                <a16:creationId xmlns:a16="http://schemas.microsoft.com/office/drawing/2014/main" id="{E2055785-06B1-47FD-A36F-D1E8F9347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1">
            <a:extLst>
              <a:ext uri="{FF2B5EF4-FFF2-40B4-BE49-F238E27FC236}">
                <a16:creationId xmlns:a16="http://schemas.microsoft.com/office/drawing/2014/main" id="{C3EFEA6F-A1B5-48AB-BA6A-2201D1623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193258EC-60BE-49BB-A4A4-B55E77DCECF9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52580" name="Text Box 3">
            <a:extLst>
              <a:ext uri="{FF2B5EF4-FFF2-40B4-BE49-F238E27FC236}">
                <a16:creationId xmlns:a16="http://schemas.microsoft.com/office/drawing/2014/main" id="{6EA51EF5-BFA7-46CC-8726-FB6D0BEAC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1">
            <a:extLst>
              <a:ext uri="{FF2B5EF4-FFF2-40B4-BE49-F238E27FC236}">
                <a16:creationId xmlns:a16="http://schemas.microsoft.com/office/drawing/2014/main" id="{9B515DD8-1019-4DE3-B0B6-D7704602E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579AD1C8-5FC4-4CFE-8CD4-49CC023248B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1">
            <a:extLst>
              <a:ext uri="{FF2B5EF4-FFF2-40B4-BE49-F238E27FC236}">
                <a16:creationId xmlns:a16="http://schemas.microsoft.com/office/drawing/2014/main" id="{3B3987FF-97DB-4B8A-9617-2B7407766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9A672F92-1450-43EA-8A5F-87CD2325345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FDFB2542-9F9F-4CA0-9985-C1674B016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557217A-9610-483B-8648-EC32B395B61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1">
            <a:extLst>
              <a:ext uri="{FF2B5EF4-FFF2-40B4-BE49-F238E27FC236}">
                <a16:creationId xmlns:a16="http://schemas.microsoft.com/office/drawing/2014/main" id="{8F756EDA-75F7-47C2-BC33-D77EC0CB3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64561FA1-10DA-414A-80FA-65D2033A286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1">
            <a:extLst>
              <a:ext uri="{FF2B5EF4-FFF2-40B4-BE49-F238E27FC236}">
                <a16:creationId xmlns:a16="http://schemas.microsoft.com/office/drawing/2014/main" id="{07B17F73-0F21-4C19-8035-B87A425D6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27D870A9-74F1-43EA-B622-4EF619D2B76E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1">
            <a:extLst>
              <a:ext uri="{FF2B5EF4-FFF2-40B4-BE49-F238E27FC236}">
                <a16:creationId xmlns:a16="http://schemas.microsoft.com/office/drawing/2014/main" id="{45E48D21-345B-4D39-B954-DEB03E438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C9EA389D-1086-4BD5-83B9-FE3B6E96469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62820" name="Text Box 3">
            <a:extLst>
              <a:ext uri="{FF2B5EF4-FFF2-40B4-BE49-F238E27FC236}">
                <a16:creationId xmlns:a16="http://schemas.microsoft.com/office/drawing/2014/main" id="{51D26A3D-0BF7-4121-B3F3-9A899D3E5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1">
            <a:extLst>
              <a:ext uri="{FF2B5EF4-FFF2-40B4-BE49-F238E27FC236}">
                <a16:creationId xmlns:a16="http://schemas.microsoft.com/office/drawing/2014/main" id="{41DF5654-36CF-43BE-BE5D-BC6D1B04C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EBFE4E42-F7B8-433D-B216-A65E0E54BCE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1">
            <a:extLst>
              <a:ext uri="{FF2B5EF4-FFF2-40B4-BE49-F238E27FC236}">
                <a16:creationId xmlns:a16="http://schemas.microsoft.com/office/drawing/2014/main" id="{FCC25FDE-57E7-480F-85EF-E50E2009A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432FF3AD-D16F-4BFD-9498-D511159C3FB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66916" name="Text Box 3">
            <a:extLst>
              <a:ext uri="{FF2B5EF4-FFF2-40B4-BE49-F238E27FC236}">
                <a16:creationId xmlns:a16="http://schemas.microsoft.com/office/drawing/2014/main" id="{507A5550-9F95-486C-8946-7FA4F84B9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1">
            <a:extLst>
              <a:ext uri="{FF2B5EF4-FFF2-40B4-BE49-F238E27FC236}">
                <a16:creationId xmlns:a16="http://schemas.microsoft.com/office/drawing/2014/main" id="{A177E8DC-55C9-4B8B-B4F0-6A2AE1005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E29B3C1B-AA48-44A0-A3D5-F3965F6306A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68964" name="Text Box 3">
            <a:extLst>
              <a:ext uri="{FF2B5EF4-FFF2-40B4-BE49-F238E27FC236}">
                <a16:creationId xmlns:a16="http://schemas.microsoft.com/office/drawing/2014/main" id="{2B0825B6-0413-43C5-9DBB-50E843489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1">
            <a:extLst>
              <a:ext uri="{FF2B5EF4-FFF2-40B4-BE49-F238E27FC236}">
                <a16:creationId xmlns:a16="http://schemas.microsoft.com/office/drawing/2014/main" id="{1951D703-0414-42D5-B7B6-422E13AEA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70400" cy="33829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CCB7C6B1-59B2-4BAD-B78F-0C6C1A9D967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71012" name="Text Box 3">
            <a:extLst>
              <a:ext uri="{FF2B5EF4-FFF2-40B4-BE49-F238E27FC236}">
                <a16:creationId xmlns:a16="http://schemas.microsoft.com/office/drawing/2014/main" id="{548EC069-D8E6-4F6B-B3DB-7679378C6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1">
            <a:extLst>
              <a:ext uri="{FF2B5EF4-FFF2-40B4-BE49-F238E27FC236}">
                <a16:creationId xmlns:a16="http://schemas.microsoft.com/office/drawing/2014/main" id="{A79AD564-7772-48D7-874A-B90268A03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D2D7639-DA6D-4696-B9B3-D1390F74CA3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73060" name="Text Box 3">
            <a:extLst>
              <a:ext uri="{FF2B5EF4-FFF2-40B4-BE49-F238E27FC236}">
                <a16:creationId xmlns:a16="http://schemas.microsoft.com/office/drawing/2014/main" id="{0E0391DA-9304-498A-A94C-DA0BD1DDB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82F3528F-E385-43E0-901B-6011C2112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854075"/>
            <a:ext cx="4548188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064DA0F-94DD-4C0F-B35C-ABA3BBF80A1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1060450" y="4649788"/>
            <a:ext cx="4730750" cy="37512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3EF9F5DC-63D5-47F4-9715-462714C5B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938213"/>
            <a:ext cx="4467225" cy="33813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BE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15C79FB-B425-4112-A2F6-BD5AF8F8A1D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1DD701D-5EC6-4ECB-BCC2-D247805E346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403F514-A149-40E9-9C37-7E0484DCDA4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40D59-0755-444A-883A-9E47838EF9C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311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1E9CF10-0A14-4F1A-AC86-8361EFB12B7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6E60419-68FC-4C81-A1E6-706DD1A9358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7BEE3EE-13E3-4738-8948-3F102DBE0E1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540F8-82B5-4E22-BCEA-D5D47F0F202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4174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40525" y="161925"/>
            <a:ext cx="1941513" cy="59642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161925"/>
            <a:ext cx="5673725" cy="59642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EBFF671-AF2A-4199-8F3A-3AE6A929B0A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35D7811-FF8B-47E5-AFC3-52BB16D3F1D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2691EAB-509A-4AFF-9D01-210B832130F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BA945-44F0-4300-8B27-990F05747A9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19551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161925"/>
            <a:ext cx="7767638" cy="13731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06825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'image en ligne 3"/>
          <p:cNvSpPr>
            <a:spLocks noGrp="1"/>
          </p:cNvSpPr>
          <p:nvPr>
            <p:ph type="clipArt" sz="half" idx="2"/>
          </p:nvPr>
        </p:nvSpPr>
        <p:spPr>
          <a:xfrm>
            <a:off x="4873625" y="1600200"/>
            <a:ext cx="3808413" cy="4525963"/>
          </a:xfrm>
        </p:spPr>
        <p:txBody>
          <a:bodyPr/>
          <a:lstStyle/>
          <a:p>
            <a:pPr lvl="0"/>
            <a:endParaRPr lang="fr-BE" noProof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B3C6A74-4C50-4C1F-8DE8-D760157B4A5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EF735CE-53AA-40B0-9E22-D29936D5166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419D7F3-D6AD-45BB-B0C3-9B8891406B6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98EF4-B8FB-45A8-8953-1E2BB3D3A8F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439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re. Image de la bibliothèqu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161925"/>
            <a:ext cx="7767638" cy="13731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'image en ligne 2"/>
          <p:cNvSpPr>
            <a:spLocks noGrp="1"/>
          </p:cNvSpPr>
          <p:nvPr>
            <p:ph type="clipArt" sz="half" idx="1"/>
          </p:nvPr>
        </p:nvSpPr>
        <p:spPr>
          <a:xfrm>
            <a:off x="914400" y="1600200"/>
            <a:ext cx="3806825" cy="4525963"/>
          </a:xfrm>
        </p:spPr>
        <p:txBody>
          <a:bodyPr/>
          <a:lstStyle/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873625" y="1600200"/>
            <a:ext cx="3808413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7A1EAC6-64AC-4976-A0F3-1EA3C7950DC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63782A2-EE63-4B17-9485-B894CC6A173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4BB86A9-7398-4188-BC9D-062BDBC0AD3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0984B-B419-4DE1-9E18-C03351829D5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3789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BE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030BF70-2223-4F51-AFBF-F48E422BDF1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DC28028-434B-456E-A88C-AEA8E398485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5A536B0-DBD6-43F3-B854-24D162BE660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A6B60-A468-40D4-B9AC-90C3020AFF6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45447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B7542DE-581C-4622-83CC-06DBA6CE453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D269AD1-DDAD-4B30-9744-3397A93FE70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9FD8559-054E-44C1-9CAB-B02541F90B1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66FB0-80E1-4A52-93D9-530CA173F52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069187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737858B-7E8C-4FE3-8498-DB64D0C4545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57B3A58-4062-45AD-9B01-E133141F60D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8757C45-A90B-4F7D-BBB8-55EDED36F97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BCE6D-3FE2-48C4-ADB0-2DA74241DED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20383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CAB6096-AE93-4290-8622-B66FF8AEAC0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231F876-455D-42E6-9B0F-5F8F8700C92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0A5C71A-116B-417D-B020-65EE6D388FD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1D965-275A-4282-AD85-D92FC537999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65664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6D38874-99C2-40C1-B3F4-6378AB4A243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CB66BD4-266E-4592-9A2F-4D167D54475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386149D-E7E7-49AA-90CD-52F7D840330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8A215-7965-48A2-87A8-D608BBEBD5D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47442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0E94CFE-7850-4B1A-BE9E-7FDBBFD633B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FEFDD56-A8CA-4963-B263-EDE4ABBF9D8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82C81FA-C473-492F-8A1F-E79F996E419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A3AA3-F9AF-413A-90D8-CD1022BE4A0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7645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AA8F8B6-F860-43B1-AB3D-1363DF7E24C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1866C18-DCB2-41B7-9423-D6C93D43FE3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20F74B0-1551-4154-BD59-C3ADBFFE29F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F0BD9-7362-4D3A-8126-0EEDC83EF58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99157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3E3FC61-C014-4DEF-8E32-F931081CCB9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0A4AB3C-6555-41E4-9058-97FF4B6F3B9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8625CA3-2FF8-4E05-B8B5-4AE47678B77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21611-0D56-4A59-9408-7B4C9176D8C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27104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271E638-1133-487C-9D01-0146A2A1FE1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FA8724C-C819-464B-AC31-9ED6983BDCC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3F37CD4-9BF1-4CF5-8DC3-12B7963F08E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CB666-F5AA-43F6-B291-CFC8FCD10D4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79797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356872A-E376-491E-8309-86D281C44CE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2028254-EACE-4C05-A9CB-FC8FA57F527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A8D68A0-36CA-47FC-92CA-37908A7F9DF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7520C-DBF3-4A7C-B8E5-83085989DD2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23781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0AD1C48-DC63-42F9-98B8-DCC4EB00F12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49F4A97-888E-4303-A9FE-4BA35FCEC06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41BD588-901E-4BF4-A977-B12476A5C92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E44A0-8026-4E38-BDBC-8DE0B40A863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876520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6225" y="1143000"/>
            <a:ext cx="2055813" cy="498316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016625" cy="498316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563556B-0143-44ED-93B1-B6074A2C1E7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321FB03-91FC-4EAD-B92D-EFDAEE986FC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B86C591-D201-4686-8611-F8F8D51A838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5B144-DCBC-41C7-AA60-E51BA8C1E14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7839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57400" y="1143000"/>
            <a:ext cx="6624638" cy="22050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56E2EF60-5FD4-493D-9139-74EC1DFDA5C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0401403-9434-4D9D-996E-BEA779DED43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C980D77-2BBC-465F-90D8-CE0D9919B17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C7A3F-2073-405E-8854-1CC54BA3485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3290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7ABEED9-6E6A-4BCC-ADE3-30D482D194A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D7A2D7A-DBA9-4F79-8A03-A271A792FFE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286E6C6-FEEB-40CF-8B59-F75953FED3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4FC18-B536-4E2D-9DB2-E6F5CEA6823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33493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06825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73625" y="1600200"/>
            <a:ext cx="3808413" cy="45259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02CBDC7-721B-489A-87EC-BA715883968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32D9D73-5377-4A75-8BA2-9E3B1EB3D4B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A20E80D-10AB-41BD-81CB-54530B20115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A5B34-AAF9-40D7-A2DE-92FFF716ECD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1242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647FA09-5D12-4286-A611-7A5B92980B3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F1E3926-D434-4809-95F4-F60B673BD16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78C3204-8DAB-4AF9-9171-6C64C83DFE2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BE168-61F1-4577-95AC-F75EE59FF3E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4411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595A09CF-4C99-4B6F-9C80-DAB790709EA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01D8EFF-11AE-4462-ACBC-C50AAD1A129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82E8D04-1552-4D9A-B50F-D72E7BBBF99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4B9CB-4C0A-43DA-A4F5-41EF9695B1D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0532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402A196E-94A1-4449-9176-A7034DDB7A3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96B5528-C478-42CD-9167-A3DB9A968A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3E7F0C0-7017-4C91-9F99-470D25B69E1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E76C1-8924-400A-952E-495A5948EBB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8773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B0B04B6-6970-4B14-AA37-DC70684E842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4373611-E775-47B1-809A-6C6B0C522D2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8EE1A70-D547-422A-9120-C78CE8D5088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39AF5-ED68-4269-9964-6E3D629192B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1846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98821F0-6710-4FA3-AD4E-81FD9082814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91DDC5B-38A8-4A35-8AA3-80AF742D5BA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AC33E6E-6D45-4C12-BA79-D8E253B6341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89445-E2B9-4C94-AE33-752FE4BC96F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8239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C582A755-5255-4A6C-B3AD-C3559EB8CD1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5213" cy="4875213"/>
            <a:chOff x="0" y="0"/>
            <a:chExt cx="5471" cy="3071"/>
          </a:xfrm>
        </p:grpSpPr>
        <p:sp>
          <p:nvSpPr>
            <p:cNvPr id="2" name="Rectangle 2">
              <a:extLst>
                <a:ext uri="{FF2B5EF4-FFF2-40B4-BE49-F238E27FC236}">
                  <a16:creationId xmlns:a16="http://schemas.microsoft.com/office/drawing/2014/main" id="{4774AEA7-68FF-41EA-B994-51DEE97CD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83" cy="3071"/>
            </a:xfrm>
            <a:prstGeom prst="rect">
              <a:avLst/>
            </a:prstGeom>
            <a:solidFill>
              <a:srgbClr val="CC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0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fr-BE" altLang="fr-FR"/>
            </a:p>
          </p:txBody>
        </p:sp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5FA9482A-DFDF-451C-843A-6D37BE361E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893"/>
              <a:ext cx="5231" cy="114"/>
              <a:chOff x="240" y="893"/>
              <a:chExt cx="5231" cy="114"/>
            </a:xfrm>
          </p:grpSpPr>
          <p:sp>
            <p:nvSpPr>
              <p:cNvPr id="1035" name="Rectangle 4">
                <a:extLst>
                  <a:ext uri="{FF2B5EF4-FFF2-40B4-BE49-F238E27FC236}">
                    <a16:creationId xmlns:a16="http://schemas.microsoft.com/office/drawing/2014/main" id="{1AF58513-F61F-4863-A6F5-0AEED630F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1" cy="114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0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49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fr-BE" altLang="fr-FR"/>
              </a:p>
            </p:txBody>
          </p:sp>
          <p:sp>
            <p:nvSpPr>
              <p:cNvPr id="1036" name="Line 5">
                <a:extLst>
                  <a:ext uri="{FF2B5EF4-FFF2-40B4-BE49-F238E27FC236}">
                    <a16:creationId xmlns:a16="http://schemas.microsoft.com/office/drawing/2014/main" id="{02B9D189-E2E8-41BE-BEF2-9F4B0BFBA1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1" cy="0"/>
              </a:xfrm>
              <a:prstGeom prst="line">
                <a:avLst/>
              </a:prstGeom>
              <a:noFill/>
              <a:ln w="19080">
                <a:solidFill>
                  <a:srgbClr val="33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BE"/>
              </a:p>
            </p:txBody>
          </p:sp>
        </p:grpSp>
      </p:grpSp>
      <p:sp>
        <p:nvSpPr>
          <p:cNvPr id="1027" name="Rectangle 6">
            <a:extLst>
              <a:ext uri="{FF2B5EF4-FFF2-40B4-BE49-F238E27FC236}">
                <a16:creationId xmlns:a16="http://schemas.microsoft.com/office/drawing/2014/main" id="{50FFF6ED-B605-4D8B-94E9-B5D1D6159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61925"/>
            <a:ext cx="77676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21CB7C5B-69F2-4BEB-9849-E5382A7F98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676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9F5F8BC-B42D-4826-8E4A-C1AD0E93609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914400" y="6251575"/>
            <a:ext cx="19764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49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  <a:ea typeface="+mn-ea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66138A65-C534-4A6F-A3E0-6DB2CD2AA71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352800" y="62484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49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  <a:ea typeface="+mn-ea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50355A75-511D-4A1D-99DF-0D11739CC82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49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  <a:ea typeface="+mn-ea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F7A16FD2-65E2-49B7-B300-F9F1CACA982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4" name="Line 11">
            <a:extLst>
              <a:ext uri="{FF2B5EF4-FFF2-40B4-BE49-F238E27FC236}">
                <a16:creationId xmlns:a16="http://schemas.microsoft.com/office/drawing/2014/main" id="{53091CFE-BBE9-49F6-8777-51890C621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6800"/>
            <a:ext cx="609600" cy="1588"/>
          </a:xfrm>
          <a:prstGeom prst="line">
            <a:avLst/>
          </a:prstGeom>
          <a:noFill/>
          <a:ln w="44280">
            <a:solidFill>
              <a:srgbClr val="33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 kern="1200">
          <a:solidFill>
            <a:srgbClr val="3300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A1491D8A-AD13-4B7B-BA91-F8EE0D7EC82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761413" cy="5942013"/>
            <a:chOff x="0" y="0"/>
            <a:chExt cx="5519" cy="3743"/>
          </a:xfrm>
        </p:grpSpPr>
        <p:sp>
          <p:nvSpPr>
            <p:cNvPr id="2056" name="Rectangle 2">
              <a:extLst>
                <a:ext uri="{FF2B5EF4-FFF2-40B4-BE49-F238E27FC236}">
                  <a16:creationId xmlns:a16="http://schemas.microsoft.com/office/drawing/2014/main" id="{DDF3EEBA-0D9A-4898-BEC1-7D3ECB5E5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03" cy="3071"/>
            </a:xfrm>
            <a:prstGeom prst="rect">
              <a:avLst/>
            </a:prstGeom>
            <a:solidFill>
              <a:srgbClr val="CC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0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fr-BE" altLang="fr-FR"/>
            </a:p>
          </p:txBody>
        </p:sp>
        <p:grpSp>
          <p:nvGrpSpPr>
            <p:cNvPr id="2057" name="Group 3">
              <a:extLst>
                <a:ext uri="{FF2B5EF4-FFF2-40B4-BE49-F238E27FC236}">
                  <a16:creationId xmlns:a16="http://schemas.microsoft.com/office/drawing/2014/main" id="{853293C0-A159-4E70-8E5E-71C02B407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208"/>
              <a:ext cx="5519" cy="1535"/>
              <a:chOff x="0" y="2208"/>
              <a:chExt cx="5519" cy="1535"/>
            </a:xfrm>
          </p:grpSpPr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48992ADA-B7EE-45EA-BF0F-CCC7F0D5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4895" cy="1535"/>
              </a:xfrm>
              <a:prstGeom prst="rect">
                <a:avLst/>
              </a:prstGeom>
              <a:solidFill>
                <a:srgbClr val="33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0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49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fr-BE" altLang="fr-FR"/>
              </a:p>
            </p:txBody>
          </p:sp>
          <p:sp>
            <p:nvSpPr>
              <p:cNvPr id="2062" name="Rectangle 5">
                <a:extLst>
                  <a:ext uri="{FF2B5EF4-FFF2-40B4-BE49-F238E27FC236}">
                    <a16:creationId xmlns:a16="http://schemas.microsoft.com/office/drawing/2014/main" id="{C986A81C-ADC7-4DCB-B8A1-D49A4C008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" y="2352"/>
                <a:ext cx="4817" cy="1346"/>
              </a:xfrm>
              <a:prstGeom prst="rect">
                <a:avLst/>
              </a:prstGeom>
              <a:solidFill>
                <a:srgbClr val="FFFF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0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49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fr-BE" altLang="fr-FR"/>
              </a:p>
            </p:txBody>
          </p:sp>
          <p:sp>
            <p:nvSpPr>
              <p:cNvPr id="2063" name="Line 6">
                <a:extLst>
                  <a:ext uri="{FF2B5EF4-FFF2-40B4-BE49-F238E27FC236}">
                    <a16:creationId xmlns:a16="http://schemas.microsoft.com/office/drawing/2014/main" id="{985B69D7-74BA-4832-96C9-89E724FD4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3" cy="0"/>
              </a:xfrm>
              <a:prstGeom prst="line">
                <a:avLst/>
              </a:prstGeom>
              <a:noFill/>
              <a:ln w="50760">
                <a:solidFill>
                  <a:srgbClr val="33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BE"/>
              </a:p>
            </p:txBody>
          </p:sp>
        </p:grpSp>
        <p:grpSp>
          <p:nvGrpSpPr>
            <p:cNvPr id="2058" name="Group 7">
              <a:extLst>
                <a:ext uri="{FF2B5EF4-FFF2-40B4-BE49-F238E27FC236}">
                  <a16:creationId xmlns:a16="http://schemas.microsoft.com/office/drawing/2014/main" id="{48958E9D-0D19-4005-BB6C-100AC79C1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" y="336"/>
              <a:ext cx="5087" cy="191"/>
              <a:chOff x="400" y="336"/>
              <a:chExt cx="5087" cy="191"/>
            </a:xfrm>
          </p:grpSpPr>
          <p:sp>
            <p:nvSpPr>
              <p:cNvPr id="3" name="Rectangle 8">
                <a:extLst>
                  <a:ext uri="{FF2B5EF4-FFF2-40B4-BE49-F238E27FC236}">
                    <a16:creationId xmlns:a16="http://schemas.microsoft.com/office/drawing/2014/main" id="{84599E3E-6994-4AD4-9D3F-C498B81E8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5" cy="191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0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49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fr-BE" altLang="fr-FR"/>
              </a:p>
            </p:txBody>
          </p:sp>
          <p:sp>
            <p:nvSpPr>
              <p:cNvPr id="4" name="Line 9">
                <a:extLst>
                  <a:ext uri="{FF2B5EF4-FFF2-40B4-BE49-F238E27FC236}">
                    <a16:creationId xmlns:a16="http://schemas.microsoft.com/office/drawing/2014/main" id="{8347D6B8-80D1-4F43-A07C-D3E51BBEAC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7" cy="0"/>
              </a:xfrm>
              <a:prstGeom prst="line">
                <a:avLst/>
              </a:prstGeom>
              <a:noFill/>
              <a:ln w="44280">
                <a:solidFill>
                  <a:srgbClr val="33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BE"/>
              </a:p>
            </p:txBody>
          </p:sp>
        </p:grpSp>
      </p:grpSp>
      <p:sp>
        <p:nvSpPr>
          <p:cNvPr id="2051" name="Rectangle 10">
            <a:extLst>
              <a:ext uri="{FF2B5EF4-FFF2-40B4-BE49-F238E27FC236}">
                <a16:creationId xmlns:a16="http://schemas.microsoft.com/office/drawing/2014/main" id="{3E5AD3F2-1177-4324-9A12-F93006FB4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143000"/>
            <a:ext cx="6624638" cy="220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C9339E00-4DEF-41B7-A164-C1DB346FC30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912813" y="6251575"/>
            <a:ext cx="1900237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9C130750-325A-4A3F-BBCD-97847E7C06F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354388" y="6248400"/>
            <a:ext cx="2890837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0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1CBF3CAE-08F4-48EF-9FD5-CC9FA41A47E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2484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396FC70-D24F-4059-A0F7-7E31EB8FBDC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2055" name="Rectangle 14">
            <a:extLst>
              <a:ext uri="{FF2B5EF4-FFF2-40B4-BE49-F238E27FC236}">
                <a16:creationId xmlns:a16="http://schemas.microsoft.com/office/drawing/2014/main" id="{3E6D704F-8AF3-4C35-B50D-7733E8404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 kern="1200">
          <a:solidFill>
            <a:srgbClr val="3300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330033"/>
          </a:solidFill>
          <a:latin typeface="Times New Roman" panose="02020603050405020304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0ED93C76-3C69-4ED4-B4D5-5CBCAC4D2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2275" y="581025"/>
            <a:ext cx="6985000" cy="2909888"/>
          </a:xfrm>
        </p:spPr>
        <p:txBody>
          <a:bodyPr anchor="b"/>
          <a:lstStyle/>
          <a:p>
            <a:pPr eaLnBrk="1" hangingPunct="1">
              <a:lnSpc>
                <a:spcPct val="10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4400">
                <a:solidFill>
                  <a:srgbClr val="000000"/>
                </a:solidFill>
              </a:rPr>
              <a:t>Les entrées Sorties (E/S)</a:t>
            </a:r>
            <a:br>
              <a:rPr lang="fr-FR" altLang="fr-FR" sz="4400">
                <a:solidFill>
                  <a:srgbClr val="000000"/>
                </a:solidFill>
              </a:rPr>
            </a:br>
            <a:r>
              <a:rPr lang="fr-FR" altLang="fr-FR" sz="4400">
                <a:solidFill>
                  <a:srgbClr val="000000"/>
                </a:solidFill>
              </a:rPr>
              <a:t>Input Output (I/O)</a:t>
            </a:r>
            <a:br>
              <a:rPr lang="fr-FR" altLang="fr-FR" sz="4400">
                <a:solidFill>
                  <a:srgbClr val="000000"/>
                </a:solidFill>
              </a:rPr>
            </a:br>
            <a:r>
              <a:rPr lang="fr-FR" altLang="fr-FR" sz="4400">
                <a:solidFill>
                  <a:srgbClr val="000000"/>
                </a:solidFill>
              </a:rPr>
              <a:t>Partie 2: Du bit au système de fichiers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7EA0AE73-87DB-4122-8582-575CE6BE8FE0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42988" y="2636838"/>
            <a:ext cx="6400800" cy="3162300"/>
          </a:xfrm>
        </p:spPr>
        <p:txBody>
          <a:bodyPr lIns="90000" tIns="46800" rIns="90000" bIns="46800"/>
          <a:lstStyle/>
          <a:p>
            <a:pPr indent="-341313" hangingPunct="1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fr-FR" altLang="fr-FR" sz="1700" b="1" i="1" dirty="0"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 indent="-341313" hangingPunct="1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fr-FR" altLang="fr-FR" sz="1700" b="1" i="1" dirty="0"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 indent="-341313" hangingPunct="1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fr-FR" altLang="fr-FR" sz="1700" b="1" i="1" dirty="0"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 indent="-341313" hangingPunct="1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fr-FR" altLang="fr-FR" sz="1700" b="1" i="1" dirty="0"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 indent="-341313" hangingPunct="1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fr-FR" altLang="fr-FR" sz="1700" b="1" i="1" dirty="0"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 indent="-341313" hangingPunct="1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fr-FR" altLang="fr-FR" sz="1700" b="1" i="1" dirty="0">
              <a:effectLst>
                <a:outerShdw blurRad="38100" dist="38100" dir="2700000" algn="tl">
                  <a:srgbClr val="FFFFFF"/>
                </a:outerShdw>
              </a:effectLst>
              <a:latin typeface="Tahoma" panose="020B0604030504040204" pitchFamily="34" charset="0"/>
            </a:endParaRPr>
          </a:p>
          <a:p>
            <a:pPr indent="-341313" hangingPunct="1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r-FR" altLang="fr-FR" sz="17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Grégory Seront</a:t>
            </a:r>
          </a:p>
          <a:p>
            <a:pPr indent="-341313" hangingPunct="1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r-FR" altLang="fr-FR" sz="17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Institut Paul Lambin</a:t>
            </a:r>
          </a:p>
          <a:p>
            <a:pPr indent="-341313" hangingPunct="1">
              <a:spcBef>
                <a:spcPts val="45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r-FR" altLang="fr-FR" sz="17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rPr>
              <a:t>E-mail: gregory.seront@vinci.be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442A0D5B-E898-4796-9D47-9425165502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Clé Primaire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16679C8-0190-42E3-A7CD-9DB34DCF8C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fr-BE" altLang="fr-FR"/>
              <a:t>Unique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fr-BE" altLang="fr-FR"/>
              <a:t>Ne peut être modifié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fr-BE" altLang="fr-FR"/>
              <a:t>ISBN, N°TVA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fr-BE" altLang="fr-FR"/>
              <a:t>Permet accès direct à un enregistrement</a:t>
            </a:r>
          </a:p>
          <a:p>
            <a:pPr marL="339725" indent="-338138" eaLnBrk="1" hangingPunct="1"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endParaRPr lang="fr-BE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D4B95EF5-360C-4281-9A66-4C31BFFFE1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Index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AC13A27-B61B-4759-806B-F69CFAB471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Fichier supplémentaire permettant accès </a:t>
            </a:r>
            <a:r>
              <a:rPr lang="fr-BE" altLang="fr-FR" u="sng"/>
              <a:t>rapide</a:t>
            </a:r>
            <a:r>
              <a:rPr lang="fr-BE" altLang="fr-FR"/>
              <a:t> à un enregistrement via sa clef.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Ex: B-Tree (voir cours SD-Fichiers)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8B8B6F5-9CA5-4E1B-A25C-83F420FB12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Enregistrement logique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0C5A5B6-8644-4F16-A730-3F6434023D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! Un enregistrement logique != enregistrement physique sur disque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Un enregistrement phys = + sieur enr. logiques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85B91EF9-0471-44E9-B91E-5CBCF517A9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Taille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DAA97BA-2AC8-4CEE-8B8E-D96B3164E1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BYTE (OCTET) </a:t>
            </a:r>
            <a:r>
              <a:rPr lang="fr-FR" altLang="fr-FR">
                <a:latin typeface="Symbol" panose="05050102010706020507" pitchFamily="18" charset="2"/>
              </a:rPr>
              <a:t></a:t>
            </a:r>
            <a:r>
              <a:rPr lang="fr-FR" altLang="fr-FR"/>
              <a:t> caractère</a:t>
            </a:r>
          </a:p>
          <a:p>
            <a:pPr marL="738188" lvl="1" indent="-280988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fr-FR"/>
              <a:t>KB (Kilo Byte 10</a:t>
            </a:r>
            <a:r>
              <a:rPr lang="en-GB" altLang="fr-FR" baseline="33000"/>
              <a:t>3</a:t>
            </a:r>
            <a:r>
              <a:rPr lang="en-GB" altLang="fr-FR"/>
              <a:t>)    = 1024 bytes = 2</a:t>
            </a:r>
            <a:r>
              <a:rPr lang="en-GB" altLang="fr-FR" baseline="30000"/>
              <a:t>10</a:t>
            </a:r>
          </a:p>
          <a:p>
            <a:pPr marL="738188" lvl="1" indent="-280988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fr-FR"/>
              <a:t>MB (Méga Byte </a:t>
            </a:r>
            <a:r>
              <a:rPr lang="fr-FR" altLang="fr-FR">
                <a:latin typeface="Symbol" panose="05050102010706020507" pitchFamily="18" charset="2"/>
              </a:rPr>
              <a:t></a:t>
            </a:r>
            <a:r>
              <a:rPr lang="en-GB" altLang="fr-FR"/>
              <a:t> 10</a:t>
            </a:r>
            <a:r>
              <a:rPr lang="en-GB" altLang="fr-FR" baseline="30000"/>
              <a:t>6</a:t>
            </a:r>
            <a:r>
              <a:rPr lang="en-GB" altLang="fr-FR"/>
              <a:t>)    = 2 </a:t>
            </a:r>
            <a:r>
              <a:rPr lang="en-GB" altLang="fr-FR" baseline="30000"/>
              <a:t>20</a:t>
            </a:r>
            <a:r>
              <a:rPr lang="en-GB" altLang="fr-FR"/>
              <a:t> bytes</a:t>
            </a:r>
          </a:p>
          <a:p>
            <a:pPr marL="738188" lvl="1" indent="-280988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fr-FR"/>
              <a:t>Giga Byte  </a:t>
            </a:r>
            <a:r>
              <a:rPr lang="fr-FR" altLang="fr-FR">
                <a:latin typeface="Symbol" panose="05050102010706020507" pitchFamily="18" charset="2"/>
              </a:rPr>
              <a:t></a:t>
            </a:r>
            <a:r>
              <a:rPr lang="en-GB" altLang="fr-FR"/>
              <a:t> 10</a:t>
            </a:r>
            <a:r>
              <a:rPr lang="en-GB" altLang="fr-FR" baseline="30000"/>
              <a:t>9</a:t>
            </a:r>
            <a:r>
              <a:rPr lang="en-GB" altLang="fr-FR"/>
              <a:t>                 2 </a:t>
            </a:r>
            <a:r>
              <a:rPr lang="en-GB" altLang="fr-FR" baseline="30000"/>
              <a:t>30</a:t>
            </a:r>
            <a:r>
              <a:rPr lang="en-GB" altLang="fr-FR"/>
              <a:t> bytes</a:t>
            </a:r>
          </a:p>
          <a:p>
            <a:pPr marL="738188" lvl="1" indent="-280988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fr-FR"/>
              <a:t>Terra Byte </a:t>
            </a:r>
            <a:r>
              <a:rPr lang="fr-FR" altLang="fr-FR">
                <a:latin typeface="Symbol" panose="05050102010706020507" pitchFamily="18" charset="2"/>
              </a:rPr>
              <a:t></a:t>
            </a:r>
            <a:r>
              <a:rPr lang="en-GB" altLang="fr-FR"/>
              <a:t> 10</a:t>
            </a:r>
            <a:r>
              <a:rPr lang="en-GB" altLang="fr-FR" baseline="30000"/>
              <a:t>12 </a:t>
            </a:r>
            <a:r>
              <a:rPr lang="en-GB" altLang="fr-FR"/>
              <a:t>               2 </a:t>
            </a:r>
            <a:r>
              <a:rPr lang="en-GB" altLang="fr-FR" baseline="30000"/>
              <a:t>40</a:t>
            </a:r>
            <a:r>
              <a:rPr lang="en-GB" altLang="fr-FR"/>
              <a:t> bytes</a:t>
            </a:r>
          </a:p>
          <a:p>
            <a:pPr marL="738188" lvl="1" indent="-280988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fr-FR"/>
              <a:t>Peta Byte  </a:t>
            </a:r>
            <a:r>
              <a:rPr lang="fr-FR" altLang="fr-FR">
                <a:latin typeface="Symbol" panose="05050102010706020507" pitchFamily="18" charset="2"/>
              </a:rPr>
              <a:t></a:t>
            </a:r>
            <a:r>
              <a:rPr lang="en-GB" altLang="fr-FR"/>
              <a:t> 10</a:t>
            </a:r>
            <a:r>
              <a:rPr lang="en-GB" altLang="fr-FR" baseline="30000"/>
              <a:t>15 </a:t>
            </a:r>
            <a:r>
              <a:rPr lang="en-GB" altLang="fr-FR"/>
              <a:t>               2 </a:t>
            </a:r>
            <a:r>
              <a:rPr lang="en-GB" altLang="fr-FR" baseline="30000"/>
              <a:t>50</a:t>
            </a:r>
            <a:r>
              <a:rPr lang="en-GB" altLang="fr-FR"/>
              <a:t> bytes</a:t>
            </a:r>
          </a:p>
          <a:p>
            <a:pPr marL="738188" lvl="1" indent="-280988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fr-FR"/>
              <a:t>Exa Byte   </a:t>
            </a:r>
            <a:r>
              <a:rPr lang="fr-FR" altLang="fr-FR">
                <a:latin typeface="Symbol" panose="05050102010706020507" pitchFamily="18" charset="2"/>
              </a:rPr>
              <a:t></a:t>
            </a:r>
            <a:r>
              <a:rPr lang="en-GB" altLang="fr-FR"/>
              <a:t> 10</a:t>
            </a:r>
            <a:r>
              <a:rPr lang="en-GB" altLang="fr-FR" baseline="30000"/>
              <a:t>18</a:t>
            </a:r>
            <a:r>
              <a:rPr lang="en-GB" altLang="fr-FR"/>
              <a:t>                2 </a:t>
            </a:r>
            <a:r>
              <a:rPr lang="en-GB" altLang="fr-FR" baseline="30000"/>
              <a:t>60</a:t>
            </a:r>
            <a:r>
              <a:rPr lang="en-GB" altLang="fr-FR"/>
              <a:t> bytes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! On compte par 1024 car puissances de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3084B21D-A2AE-4AEF-B206-4CFC5EC931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Typologie des fichiers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9F5852A-FC9D-4A02-8CD1-5AB2FB0F1F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Signalétiques</a:t>
            </a:r>
          </a:p>
          <a:p>
            <a:pPr marL="738188" lvl="1" indent="-280988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Données de bases de l’entreprise</a:t>
            </a:r>
          </a:p>
          <a:p>
            <a:pPr marL="738188" lvl="1" indent="-280988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Durée de vie longue</a:t>
            </a:r>
          </a:p>
          <a:p>
            <a:pPr marL="738188" lvl="1" indent="-280988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Backup essentiels!</a:t>
            </a:r>
          </a:p>
        </p:txBody>
      </p:sp>
      <p:grpSp>
        <p:nvGrpSpPr>
          <p:cNvPr id="30724" name="Group 3">
            <a:extLst>
              <a:ext uri="{FF2B5EF4-FFF2-40B4-BE49-F238E27FC236}">
                <a16:creationId xmlns:a16="http://schemas.microsoft.com/office/drawing/2014/main" id="{CBEF2561-63B8-4ACD-84B7-B00058564CAF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3716338"/>
            <a:ext cx="5484813" cy="1736725"/>
            <a:chOff x="884" y="2341"/>
            <a:chExt cx="3455" cy="1094"/>
          </a:xfrm>
        </p:grpSpPr>
        <p:sp>
          <p:nvSpPr>
            <p:cNvPr id="30725" name="AutoShape 4">
              <a:extLst>
                <a:ext uri="{FF2B5EF4-FFF2-40B4-BE49-F238E27FC236}">
                  <a16:creationId xmlns:a16="http://schemas.microsoft.com/office/drawing/2014/main" id="{5B8AA878-9DD1-4CFD-85D8-D9042FF62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3148"/>
              <a:ext cx="1209" cy="28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1pPr>
              <a:lvl2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2pPr>
              <a:lvl3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3pPr>
              <a:lvl4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4pPr>
              <a:lvl5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5pPr>
              <a:lvl6pPr marL="25146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6pPr>
              <a:lvl7pPr marL="29718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7pPr>
              <a:lvl8pPr marL="34290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8pPr>
              <a:lvl9pPr marL="38862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fr-FR" altLang="fr-FR" sz="1800">
                  <a:solidFill>
                    <a:srgbClr val="000000"/>
                  </a:solidFill>
                </a:rPr>
                <a:t> Ligne de facture</a:t>
              </a:r>
            </a:p>
          </p:txBody>
        </p:sp>
        <p:sp>
          <p:nvSpPr>
            <p:cNvPr id="30726" name="AutoShape 5">
              <a:extLst>
                <a:ext uri="{FF2B5EF4-FFF2-40B4-BE49-F238E27FC236}">
                  <a16:creationId xmlns:a16="http://schemas.microsoft.com/office/drawing/2014/main" id="{1BE82A91-1CF2-4047-8A03-0257EE177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917"/>
              <a:ext cx="633" cy="28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1pPr>
              <a:lvl2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2pPr>
              <a:lvl3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3pPr>
              <a:lvl4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4pPr>
              <a:lvl5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5pPr>
              <a:lvl6pPr marL="25146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6pPr>
              <a:lvl7pPr marL="29718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7pPr>
              <a:lvl8pPr marL="34290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8pPr>
              <a:lvl9pPr marL="38862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fr-FR" altLang="fr-FR" sz="1800">
                  <a:solidFill>
                    <a:srgbClr val="000000"/>
                  </a:solidFill>
                </a:rPr>
                <a:t> facture</a:t>
              </a:r>
              <a:r>
                <a:rPr lang="fr-BE" altLang="fr-FR" sz="18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30727" name="AutoShape 6">
              <a:extLst>
                <a:ext uri="{FF2B5EF4-FFF2-40B4-BE49-F238E27FC236}">
                  <a16:creationId xmlns:a16="http://schemas.microsoft.com/office/drawing/2014/main" id="{EF397089-FF24-44E7-A904-A731DDE8D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341"/>
              <a:ext cx="633" cy="28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1pPr>
              <a:lvl2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2pPr>
              <a:lvl3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3pPr>
              <a:lvl4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4pPr>
              <a:lvl5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5pPr>
              <a:lvl6pPr marL="25146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6pPr>
              <a:lvl7pPr marL="29718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7pPr>
              <a:lvl8pPr marL="34290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8pPr>
              <a:lvl9pPr marL="38862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fr-FR" altLang="fr-FR" sz="1800">
                  <a:solidFill>
                    <a:srgbClr val="000000"/>
                  </a:solidFill>
                </a:rPr>
                <a:t> clients</a:t>
              </a:r>
              <a:r>
                <a:rPr lang="fr-BE" altLang="fr-FR" sz="18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30728" name="AutoShape 7">
              <a:extLst>
                <a:ext uri="{FF2B5EF4-FFF2-40B4-BE49-F238E27FC236}">
                  <a16:creationId xmlns:a16="http://schemas.microsoft.com/office/drawing/2014/main" id="{FD8CB523-DEE5-4742-8539-EADA69691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342"/>
              <a:ext cx="575" cy="28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1pPr>
              <a:lvl2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2pPr>
              <a:lvl3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3pPr>
              <a:lvl4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4pPr>
              <a:lvl5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5pPr>
              <a:lvl6pPr marL="25146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6pPr>
              <a:lvl7pPr marL="29718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7pPr>
              <a:lvl8pPr marL="34290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8pPr>
              <a:lvl9pPr marL="38862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fr-FR" altLang="fr-FR" sz="1800">
                  <a:solidFill>
                    <a:srgbClr val="000000"/>
                  </a:solidFill>
                </a:rPr>
                <a:t>articles</a:t>
              </a:r>
              <a:r>
                <a:rPr lang="fr-BE" altLang="fr-FR" sz="18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30729" name="Line 8">
              <a:extLst>
                <a:ext uri="{FF2B5EF4-FFF2-40B4-BE49-F238E27FC236}">
                  <a16:creationId xmlns:a16="http://schemas.microsoft.com/office/drawing/2014/main" id="{55FF4D86-3906-413D-A405-4A51E7004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0" y="2629"/>
              <a:ext cx="0" cy="2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0730" name="Line 9">
              <a:extLst>
                <a:ext uri="{FF2B5EF4-FFF2-40B4-BE49-F238E27FC236}">
                  <a16:creationId xmlns:a16="http://schemas.microsoft.com/office/drawing/2014/main" id="{2B9AF3B8-3BA1-419B-9313-C138A6F0F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8" y="3090"/>
              <a:ext cx="402" cy="1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0731" name="Line 10">
              <a:extLst>
                <a:ext uri="{FF2B5EF4-FFF2-40B4-BE49-F238E27FC236}">
                  <a16:creationId xmlns:a16="http://schemas.microsoft.com/office/drawing/2014/main" id="{0648B4D7-C2AF-47E9-A22C-F46904252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2629"/>
              <a:ext cx="0" cy="51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0732" name="Rectangle 11">
              <a:extLst>
                <a:ext uri="{FF2B5EF4-FFF2-40B4-BE49-F238E27FC236}">
                  <a16:creationId xmlns:a16="http://schemas.microsoft.com/office/drawing/2014/main" id="{52F474F4-8279-4E16-BDC0-B4A5549C7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2342"/>
              <a:ext cx="1439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0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1pPr>
              <a:lvl2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2pPr>
              <a:lvl3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3pPr>
              <a:lvl4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4pPr>
              <a:lvl5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5pPr>
              <a:lvl6pPr marL="25146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6pPr>
              <a:lvl7pPr marL="29718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7pPr>
              <a:lvl8pPr marL="34290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8pPr>
              <a:lvl9pPr marL="38862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fr-BE" altLang="fr-FR" sz="1800">
                  <a:solidFill>
                    <a:srgbClr val="000000"/>
                  </a:solidFill>
                </a:rPr>
                <a:t>Fichiers signalétiques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8928E66C-63A1-47E1-9A8C-541016A960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Typologie des fichiers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6D0AD33-9546-438A-88B8-30240CE781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marL="338138" indent="-338138" eaLnBrk="1" hangingPunct="1">
              <a:spcBef>
                <a:spcPts val="6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 sz="2400"/>
              <a:t>Mouvements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 sz="2200"/>
              <a:t>contient des informations utiles le temps d'un traitement.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 sz="2200"/>
              <a:t>Ex. : fichier contenant les MAJ à effectuer pour 1 fichier signalétique dans un système de traitement en mode "batch" 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9AB707B-431A-43E8-B5B3-B59D20DB4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3573463"/>
            <a:ext cx="1600200" cy="457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fr-BE" altLang="fr-FR" sz="1200">
                <a:solidFill>
                  <a:srgbClr val="000000"/>
                </a:solidFill>
              </a:rPr>
              <a:t>     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fr-BE" altLang="fr-FR" sz="1200">
                <a:solidFill>
                  <a:srgbClr val="000000"/>
                </a:solidFill>
              </a:rPr>
              <a:t>     TRAITEMENT</a:t>
            </a:r>
          </a:p>
        </p:txBody>
      </p:sp>
      <p:sp>
        <p:nvSpPr>
          <p:cNvPr id="32773" name="Line 4">
            <a:extLst>
              <a:ext uri="{FF2B5EF4-FFF2-40B4-BE49-F238E27FC236}">
                <a16:creationId xmlns:a16="http://schemas.microsoft.com/office/drawing/2014/main" id="{9E263E85-06CA-4522-BF73-97D2CAB4C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4425" y="2887663"/>
            <a:ext cx="10287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32774" name="Line 5">
            <a:extLst>
              <a:ext uri="{FF2B5EF4-FFF2-40B4-BE49-F238E27FC236}">
                <a16:creationId xmlns:a16="http://schemas.microsoft.com/office/drawing/2014/main" id="{A4D50E3D-2C37-452F-81E8-483131FF3B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5663" y="2887663"/>
            <a:ext cx="1038225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32775" name="Line 6">
            <a:extLst>
              <a:ext uri="{FF2B5EF4-FFF2-40B4-BE49-F238E27FC236}">
                <a16:creationId xmlns:a16="http://schemas.microsoft.com/office/drawing/2014/main" id="{D5A646E8-A8E7-4C7B-9315-A429975D1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4625" y="4030663"/>
            <a:ext cx="1588" cy="571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32776" name="Rectangle 7">
            <a:extLst>
              <a:ext uri="{FF2B5EF4-FFF2-40B4-BE49-F238E27FC236}">
                <a16:creationId xmlns:a16="http://schemas.microsoft.com/office/drawing/2014/main" id="{E734F337-458E-4775-8DB4-DDA2ABE59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12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graphicFrame>
        <p:nvGraphicFramePr>
          <p:cNvPr id="32777" name="Object 8">
            <a:extLst>
              <a:ext uri="{FF2B5EF4-FFF2-40B4-BE49-F238E27FC236}">
                <a16:creationId xmlns:a16="http://schemas.microsoft.com/office/drawing/2014/main" id="{ABBF3150-1929-4521-80B7-867C5EEE4A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1412875"/>
          <a:ext cx="96202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58977" imgH="1499235" progId="">
                  <p:embed/>
                </p:oleObj>
              </mc:Choice>
              <mc:Fallback>
                <p:oleObj r:id="rId3" imgW="958977" imgH="1499235" progId="">
                  <p:embed/>
                  <p:pic>
                    <p:nvPicPr>
                      <p:cNvPr id="32777" name="Object 8">
                        <a:extLst>
                          <a:ext uri="{FF2B5EF4-FFF2-40B4-BE49-F238E27FC236}">
                            <a16:creationId xmlns:a16="http://schemas.microsoft.com/office/drawing/2014/main" id="{ABBF3150-1929-4521-80B7-867C5EEE4A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412875"/>
                        <a:ext cx="962025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9">
            <a:extLst>
              <a:ext uri="{FF2B5EF4-FFF2-40B4-BE49-F238E27FC236}">
                <a16:creationId xmlns:a16="http://schemas.microsoft.com/office/drawing/2014/main" id="{421628CC-6BB1-4266-B242-AAE15E9F3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12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graphicFrame>
        <p:nvGraphicFramePr>
          <p:cNvPr id="32779" name="Object 10">
            <a:extLst>
              <a:ext uri="{FF2B5EF4-FFF2-40B4-BE49-F238E27FC236}">
                <a16:creationId xmlns:a16="http://schemas.microsoft.com/office/drawing/2014/main" id="{70834A83-777C-45BD-BAAB-F989D5DE3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2088" y="1412875"/>
          <a:ext cx="96202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58977" imgH="1499235" progId="">
                  <p:embed/>
                </p:oleObj>
              </mc:Choice>
              <mc:Fallback>
                <p:oleObj r:id="rId5" imgW="958977" imgH="1499235" progId="">
                  <p:embed/>
                  <p:pic>
                    <p:nvPicPr>
                      <p:cNvPr id="32779" name="Object 10">
                        <a:extLst>
                          <a:ext uri="{FF2B5EF4-FFF2-40B4-BE49-F238E27FC236}">
                            <a16:creationId xmlns:a16="http://schemas.microsoft.com/office/drawing/2014/main" id="{70834A83-777C-45BD-BAAB-F989D5DE3B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1412875"/>
                        <a:ext cx="962025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Rectangle 11">
            <a:extLst>
              <a:ext uri="{FF2B5EF4-FFF2-40B4-BE49-F238E27FC236}">
                <a16:creationId xmlns:a16="http://schemas.microsoft.com/office/drawing/2014/main" id="{CA795526-52E3-4BC4-9C71-BE9AABC5C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12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graphicFrame>
        <p:nvGraphicFramePr>
          <p:cNvPr id="32781" name="Object 12">
            <a:extLst>
              <a:ext uri="{FF2B5EF4-FFF2-40B4-BE49-F238E27FC236}">
                <a16:creationId xmlns:a16="http://schemas.microsoft.com/office/drawing/2014/main" id="{E56CF772-CBFE-4EC0-B579-D07A880562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4581525"/>
          <a:ext cx="96202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58977" imgH="1499235" progId="">
                  <p:embed/>
                </p:oleObj>
              </mc:Choice>
              <mc:Fallback>
                <p:oleObj r:id="rId7" imgW="958977" imgH="1499235" progId="">
                  <p:embed/>
                  <p:pic>
                    <p:nvPicPr>
                      <p:cNvPr id="32781" name="Object 12">
                        <a:extLst>
                          <a:ext uri="{FF2B5EF4-FFF2-40B4-BE49-F238E27FC236}">
                            <a16:creationId xmlns:a16="http://schemas.microsoft.com/office/drawing/2014/main" id="{E56CF772-CBFE-4EC0-B579-D07A88056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581525"/>
                        <a:ext cx="962025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910F2FAA-A8A8-448B-9E0A-F98D342139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Typologie des fichiers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773F41F-FD69-4C31-BEB2-E32916877D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2313"/>
          </a:xfrm>
        </p:spPr>
        <p:txBody>
          <a:bodyPr/>
          <a:lstStyle/>
          <a:p>
            <a:pPr marL="338138" indent="-338138" eaLnBrk="1" hangingPunct="1">
              <a:spcBef>
                <a:spcPts val="6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 sz="2400"/>
              <a:t>Temporaires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 b="1"/>
              <a:t>stocke temporairement un résultat durant l'exécution d'un traitement.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/>
              <a:t>Détruit en fin de traitement </a:t>
            </a:r>
            <a:r>
              <a:rPr lang="fr-FR" altLang="fr-FR" sz="2200">
                <a:latin typeface="Symbol" panose="05050102010706020507" pitchFamily="18" charset="2"/>
              </a:rPr>
              <a:t></a:t>
            </a:r>
            <a:r>
              <a:rPr lang="fr-FR" altLang="fr-FR" sz="2200"/>
              <a:t> durée </a:t>
            </a:r>
            <a:r>
              <a:rPr lang="fr-FR" altLang="fr-FR" sz="2200" u="sng"/>
              <a:t>de vie très courte</a:t>
            </a:r>
          </a:p>
          <a:p>
            <a:pPr marL="338138" indent="-338138" eaLnBrk="1" hangingPunct="1">
              <a:spcBef>
                <a:spcPts val="6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400"/>
              <a:t>Exemples :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/>
              <a:t>fichier temporaire créé lors d'un tri de fichier pour stocker certains   enregistrements durant le traitement de tri.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/>
              <a:t>les o.s. créent souvent des fichiers temporaires qui sont détruits automatiquement sauf en cas d'anomalie (compilation, édition des liens, sortie anormale en Windows, ... "?...")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68B5BA0C-6C01-476F-94BF-B79152CC1E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Typologie des fichiers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9B6CFD0-6108-4EF4-9E5C-F37EC5E241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5602288" cy="4530725"/>
          </a:xfrm>
        </p:spPr>
        <p:txBody>
          <a:bodyPr/>
          <a:lstStyle/>
          <a:p>
            <a:pPr marL="338138" indent="-338138" eaLnBrk="1" hangingPunct="1">
              <a:spcBef>
                <a:spcPts val="6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 sz="2400"/>
              <a:t>Fichier intermédiaire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 b="1"/>
              <a:t>contient des résultats qui serviront pour un autre traitement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/>
              <a:t>durée de </a:t>
            </a:r>
            <a:r>
              <a:rPr lang="fr-FR" altLang="fr-FR" sz="2200" u="sng"/>
              <a:t>vie plus longue</a:t>
            </a:r>
            <a:r>
              <a:rPr lang="fr-FR" altLang="fr-FR" sz="2200"/>
              <a:t> que le temporaire.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/>
              <a:t>Fichier des "écritures comptables du mois" utiles jusqu'à la clôture annuelle (ou semestrielle) 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/>
              <a:t>Fichier trié suivant un certain critère utile pour l'unité de traitement 2</a:t>
            </a:r>
          </a:p>
        </p:txBody>
      </p:sp>
      <p:pic>
        <p:nvPicPr>
          <p:cNvPr id="36868" name="Picture 3">
            <a:extLst>
              <a:ext uri="{FF2B5EF4-FFF2-40B4-BE49-F238E27FC236}">
                <a16:creationId xmlns:a16="http://schemas.microsoft.com/office/drawing/2014/main" id="{D6491BCC-6D6C-4FCA-AA88-75519359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628775"/>
            <a:ext cx="192405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BCB65BA6-CF1A-4EE1-AE64-E03E306A03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Typologie des fichiers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AAC40FE-F8B1-41B4-B66F-B378D7456D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61288" cy="4530725"/>
          </a:xfrm>
        </p:spPr>
        <p:txBody>
          <a:bodyPr/>
          <a:lstStyle/>
          <a:p>
            <a:pPr marL="338138" indent="-338138" eaLnBrk="1" hangingPunct="1">
              <a:spcBef>
                <a:spcPts val="6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 sz="2400" b="1"/>
              <a:t>Archive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 b="1"/>
              <a:t>conserve les résultats de traitements antérieurs qui s'accumulent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/>
              <a:t>durée de </a:t>
            </a:r>
            <a:r>
              <a:rPr lang="fr-FR" altLang="fr-FR" sz="2200" u="sng"/>
              <a:t>vie très longue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9B5AF4F9-BF28-4E83-913A-DA19837987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Typologie des fichiers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9B3E7B6-0984-4B1D-A79D-A7481AEB3B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61288" cy="4530725"/>
          </a:xfrm>
        </p:spPr>
        <p:txBody>
          <a:bodyPr/>
          <a:lstStyle/>
          <a:p>
            <a:pPr marL="338138" indent="-338138" eaLnBrk="1" hangingPunct="1">
              <a:spcBef>
                <a:spcPts val="6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 sz="2400" b="1"/>
              <a:t>Backup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 b="1"/>
              <a:t>copie de sécurité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/>
              <a:t>durée de </a:t>
            </a:r>
            <a:r>
              <a:rPr lang="fr-FR" altLang="fr-FR" sz="2200" u="sng"/>
              <a:t>vie très longue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/>
              <a:t>back-up total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/>
              <a:t>back-up incrémental : ne réenregistre que ce qui a été modifié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pied de page 4">
            <a:extLst>
              <a:ext uri="{FF2B5EF4-FFF2-40B4-BE49-F238E27FC236}">
                <a16:creationId xmlns:a16="http://schemas.microsoft.com/office/drawing/2014/main" id="{106DB6DC-F493-4FBB-8A3C-EF8641BA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6147" name="Espace réservé du numéro de diapositive 5">
            <a:extLst>
              <a:ext uri="{FF2B5EF4-FFF2-40B4-BE49-F238E27FC236}">
                <a16:creationId xmlns:a16="http://schemas.microsoft.com/office/drawing/2014/main" id="{5A4EFEC8-1551-47D3-8B1F-D851DF80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6440B6A7-0D43-433D-884E-806C652C8ABB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148" name="Rectangle 1">
            <a:extLst>
              <a:ext uri="{FF2B5EF4-FFF2-40B4-BE49-F238E27FC236}">
                <a16:creationId xmlns:a16="http://schemas.microsoft.com/office/drawing/2014/main" id="{E8348F49-F757-4807-81BF-4B373F1077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Fichiers</a:t>
            </a: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783E1D9D-FDAF-411E-B3BE-00E572D011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7036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C'est quoi un fichier?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2965D5B1-5058-46DF-A2F2-F37DA886D2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Typologie des fichiers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C2196E3-30EE-45F2-8425-DB63EA5CA6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61288" cy="4530725"/>
          </a:xfrm>
        </p:spPr>
        <p:txBody>
          <a:bodyPr/>
          <a:lstStyle/>
          <a:p>
            <a:pPr marL="338138" indent="-338138" eaLnBrk="1" hangingPunct="1">
              <a:spcBef>
                <a:spcPts val="6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 sz="2400" b="1"/>
              <a:t>Journal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 b="1"/>
              <a:t>« log file » 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sz="2200" b="1"/>
              <a:t>conserve une trace des "opérations" effectuées au cours d'une session de travail.</a:t>
            </a:r>
            <a:r>
              <a:rPr lang="fr-FR" altLang="fr-FR" sz="2200"/>
              <a:t> </a:t>
            </a:r>
            <a:r>
              <a:rPr lang="fr-FR" altLang="fr-FR" sz="2200" b="1"/>
              <a:t>copie de sécurité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 sz="2200"/>
              <a:t>Pour restauration</a:t>
            </a:r>
          </a:p>
          <a:p>
            <a:pPr lvl="2" eaLnBrk="1" hangingPunct="1">
              <a:spcBef>
                <a:spcPts val="525"/>
              </a:spcBef>
              <a:buClr>
                <a:srgbClr val="B2B2B2"/>
              </a:buClr>
              <a:buSzPct val="5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 sz="2100"/>
              <a:t>Toutes les opérations sur une DB</a:t>
            </a:r>
          </a:p>
          <a:p>
            <a:pPr marL="738188" lvl="1" indent="-280988" eaLnBrk="1" hangingPunct="1">
              <a:spcBef>
                <a:spcPts val="550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 sz="2200"/>
              <a:t>Pour audit</a:t>
            </a:r>
          </a:p>
          <a:p>
            <a:pPr lvl="2" eaLnBrk="1" hangingPunct="1">
              <a:spcBef>
                <a:spcPts val="525"/>
              </a:spcBef>
              <a:buClr>
                <a:srgbClr val="B2B2B2"/>
              </a:buClr>
              <a:buSzPct val="5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 sz="2100"/>
              <a:t>Connexions, erreurs,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u pied de page 4">
            <a:extLst>
              <a:ext uri="{FF2B5EF4-FFF2-40B4-BE49-F238E27FC236}">
                <a16:creationId xmlns:a16="http://schemas.microsoft.com/office/drawing/2014/main" id="{F31051E2-98F9-43CF-8926-910E30C0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45059" name="Espace réservé du numéro de diapositive 5">
            <a:extLst>
              <a:ext uri="{FF2B5EF4-FFF2-40B4-BE49-F238E27FC236}">
                <a16:creationId xmlns:a16="http://schemas.microsoft.com/office/drawing/2014/main" id="{7A8F9C3B-C17F-4121-B740-816B9FAD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ACA09810-9EAE-4271-93A9-95343ECCA00C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5060" name="Rectangle 1">
            <a:extLst>
              <a:ext uri="{FF2B5EF4-FFF2-40B4-BE49-F238E27FC236}">
                <a16:creationId xmlns:a16="http://schemas.microsoft.com/office/drawing/2014/main" id="{98C2D937-ABC4-4CB5-A404-E2C32920D0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Attributs</a:t>
            </a:r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D506071A-CD20-414E-A8E5-C3EC7D0061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7036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Attributs possibles d'un fichier?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u pied de page 4">
            <a:extLst>
              <a:ext uri="{FF2B5EF4-FFF2-40B4-BE49-F238E27FC236}">
                <a16:creationId xmlns:a16="http://schemas.microsoft.com/office/drawing/2014/main" id="{EEA25A6B-9630-4AFC-87AF-F21073A0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47107" name="Espace réservé du numéro de diapositive 5">
            <a:extLst>
              <a:ext uri="{FF2B5EF4-FFF2-40B4-BE49-F238E27FC236}">
                <a16:creationId xmlns:a16="http://schemas.microsoft.com/office/drawing/2014/main" id="{10FF854F-C91A-41ED-8429-50378719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DC961884-9860-4C97-BF9E-530F182FF786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7108" name="Rectangle 1">
            <a:extLst>
              <a:ext uri="{FF2B5EF4-FFF2-40B4-BE49-F238E27FC236}">
                <a16:creationId xmlns:a16="http://schemas.microsoft.com/office/drawing/2014/main" id="{4E067EBC-F25A-4099-A2CB-6606EF7E08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Attributs d'un fichier (Unix)</a:t>
            </a:r>
          </a:p>
        </p:txBody>
      </p:sp>
      <p:pic>
        <p:nvPicPr>
          <p:cNvPr id="47109" name="Picture 2">
            <a:extLst>
              <a:ext uri="{FF2B5EF4-FFF2-40B4-BE49-F238E27FC236}">
                <a16:creationId xmlns:a16="http://schemas.microsoft.com/office/drawing/2014/main" id="{8895E658-6BDD-4F0E-9A00-0EEF25FC0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58888"/>
            <a:ext cx="7121525" cy="559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ce réservé du pied de page 4">
            <a:extLst>
              <a:ext uri="{FF2B5EF4-FFF2-40B4-BE49-F238E27FC236}">
                <a16:creationId xmlns:a16="http://schemas.microsoft.com/office/drawing/2014/main" id="{28A3F1A7-2CC1-4EA9-8EB0-4B2FC633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49155" name="Espace réservé du numéro de diapositive 5">
            <a:extLst>
              <a:ext uri="{FF2B5EF4-FFF2-40B4-BE49-F238E27FC236}">
                <a16:creationId xmlns:a16="http://schemas.microsoft.com/office/drawing/2014/main" id="{CDEC1D4A-969E-4B2D-8A34-2394538E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700620E9-EE74-4BB2-B860-D92CDC791F95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9156" name="Rectangle 1">
            <a:extLst>
              <a:ext uri="{FF2B5EF4-FFF2-40B4-BE49-F238E27FC236}">
                <a16:creationId xmlns:a16="http://schemas.microsoft.com/office/drawing/2014/main" id="{FE7B3F33-8850-4ED2-8563-09A4CA9499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Opérations sur fichiers?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EC66D49-25CE-41FB-B33C-5A9543B21E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24021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Create/Delete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Open/Close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Read/Write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Append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Seek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Get/Set attributes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Rename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u pied de page 5">
            <a:extLst>
              <a:ext uri="{FF2B5EF4-FFF2-40B4-BE49-F238E27FC236}">
                <a16:creationId xmlns:a16="http://schemas.microsoft.com/office/drawing/2014/main" id="{9DA495FD-D882-46A1-9E95-603795BD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51203" name="Espace réservé du numéro de diapositive 6">
            <a:extLst>
              <a:ext uri="{FF2B5EF4-FFF2-40B4-BE49-F238E27FC236}">
                <a16:creationId xmlns:a16="http://schemas.microsoft.com/office/drawing/2014/main" id="{240C83A7-82A5-4BAF-A55C-5C2E11D2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4FB350C0-55FE-4A3A-9523-ABC0F7DBDF7D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1204" name="Rectangle 1">
            <a:extLst>
              <a:ext uri="{FF2B5EF4-FFF2-40B4-BE49-F238E27FC236}">
                <a16:creationId xmlns:a16="http://schemas.microsoft.com/office/drawing/2014/main" id="{5BE08836-5581-47B7-8248-A29685FD8E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7163" cy="1144587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Répertoires (directory)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4EC8D4A6-94C0-44F5-BE9A-76A4119FBA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1513" y="1781175"/>
            <a:ext cx="3881437" cy="4476750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r>
              <a:rPr lang="fr-FR" altLang="fr-FR"/>
              <a:t>Unix: /usr/jlb/courrier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r>
              <a:rPr lang="fr-FR" altLang="fr-FR"/>
              <a:t>Windows \usr\jlb\courrier</a:t>
            </a:r>
          </a:p>
          <a:p>
            <a:pPr marL="317500" indent="-315913" hangingPunct="1">
              <a:lnSpc>
                <a:spcPct val="108000"/>
              </a:lnSpc>
              <a:buClrTx/>
              <a:buFontTx/>
              <a:buNone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endParaRPr lang="fr-FR" altLang="fr-FR"/>
          </a:p>
        </p:txBody>
      </p:sp>
      <p:pic>
        <p:nvPicPr>
          <p:cNvPr id="51206" name="Picture 3">
            <a:extLst>
              <a:ext uri="{FF2B5EF4-FFF2-40B4-BE49-F238E27FC236}">
                <a16:creationId xmlns:a16="http://schemas.microsoft.com/office/drawing/2014/main" id="{03C7DA37-1968-430D-B74C-C65137EC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482725"/>
            <a:ext cx="4867275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07" name="Text Box 4">
            <a:extLst>
              <a:ext uri="{FF2B5EF4-FFF2-40B4-BE49-F238E27FC236}">
                <a16:creationId xmlns:a16="http://schemas.microsoft.com/office/drawing/2014/main" id="{D86AE0A8-A21A-4810-9798-B5D24119F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5" y="1781175"/>
            <a:ext cx="3881438" cy="438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u pied de page 4">
            <a:extLst>
              <a:ext uri="{FF2B5EF4-FFF2-40B4-BE49-F238E27FC236}">
                <a16:creationId xmlns:a16="http://schemas.microsoft.com/office/drawing/2014/main" id="{10CF2B65-8749-4F80-AD00-5A50B462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53251" name="Espace réservé du numéro de diapositive 5">
            <a:extLst>
              <a:ext uri="{FF2B5EF4-FFF2-40B4-BE49-F238E27FC236}">
                <a16:creationId xmlns:a16="http://schemas.microsoft.com/office/drawing/2014/main" id="{ED1A9695-C5F1-46B5-B91B-B64F8DBE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45B8DC3F-7F80-4930-B639-5DF12F9C9C41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3252" name="Rectangle 1">
            <a:extLst>
              <a:ext uri="{FF2B5EF4-FFF2-40B4-BE49-F238E27FC236}">
                <a16:creationId xmlns:a16="http://schemas.microsoft.com/office/drawing/2014/main" id="{765FF0AF-07F6-45A3-B40F-FBC3B3DF45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4463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Physiquement: sur un disque</a:t>
            </a:r>
          </a:p>
        </p:txBody>
      </p:sp>
      <p:sp>
        <p:nvSpPr>
          <p:cNvPr id="53253" name="Rectangle 2">
            <a:extLst>
              <a:ext uri="{FF2B5EF4-FFF2-40B4-BE49-F238E27FC236}">
                <a16:creationId xmlns:a16="http://schemas.microsoft.com/office/drawing/2014/main" id="{BB6C2FFC-809D-4A03-BA8C-97D4F7DFEE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9837" cy="4467225"/>
          </a:xfrm>
        </p:spPr>
        <p:txBody>
          <a:bodyPr/>
          <a:lstStyle/>
          <a:p>
            <a:pPr eaLnBrk="1" hangingPunct="1"/>
            <a:endParaRPr lang="fr-BE" altLang="fr-FR"/>
          </a:p>
        </p:txBody>
      </p:sp>
      <p:pic>
        <p:nvPicPr>
          <p:cNvPr id="53254" name="Picture 3">
            <a:extLst>
              <a:ext uri="{FF2B5EF4-FFF2-40B4-BE49-F238E27FC236}">
                <a16:creationId xmlns:a16="http://schemas.microsoft.com/office/drawing/2014/main" id="{0AB13152-4682-4B96-BBC3-EAA0E58E3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57338"/>
            <a:ext cx="7416800" cy="431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ce réservé du pied de page 4">
            <a:extLst>
              <a:ext uri="{FF2B5EF4-FFF2-40B4-BE49-F238E27FC236}">
                <a16:creationId xmlns:a16="http://schemas.microsoft.com/office/drawing/2014/main" id="{4E2D7FD5-DD65-4BE7-A9FD-C184A56C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55299" name="Espace réservé du numéro de diapositive 5">
            <a:extLst>
              <a:ext uri="{FF2B5EF4-FFF2-40B4-BE49-F238E27FC236}">
                <a16:creationId xmlns:a16="http://schemas.microsoft.com/office/drawing/2014/main" id="{6D038C58-8089-46FC-A9E5-4B61CB40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12290365-E25E-4A99-A3AF-B8F9B2885519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5300" name="Rectangle 1">
            <a:extLst>
              <a:ext uri="{FF2B5EF4-FFF2-40B4-BE49-F238E27FC236}">
                <a16:creationId xmlns:a16="http://schemas.microsoft.com/office/drawing/2014/main" id="{67E1FAE3-3FC5-4C0B-A8CD-15EDB6973B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4463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Physiquement: sur un disque</a:t>
            </a:r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902039B6-E31D-48A6-8331-E691030A80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9837" cy="4467225"/>
          </a:xfrm>
        </p:spPr>
        <p:txBody>
          <a:bodyPr/>
          <a:lstStyle/>
          <a:p>
            <a:pPr eaLnBrk="1" hangingPunct="1"/>
            <a:endParaRPr lang="fr-BE" altLang="fr-FR"/>
          </a:p>
        </p:txBody>
      </p:sp>
      <p:pic>
        <p:nvPicPr>
          <p:cNvPr id="55302" name="Picture 3">
            <a:extLst>
              <a:ext uri="{FF2B5EF4-FFF2-40B4-BE49-F238E27FC236}">
                <a16:creationId xmlns:a16="http://schemas.microsoft.com/office/drawing/2014/main" id="{23A1C56B-04A1-4485-8328-95FE17552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72816"/>
            <a:ext cx="6553200" cy="37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ce réservé du pied de page 4">
            <a:extLst>
              <a:ext uri="{FF2B5EF4-FFF2-40B4-BE49-F238E27FC236}">
                <a16:creationId xmlns:a16="http://schemas.microsoft.com/office/drawing/2014/main" id="{7F3E56DA-EA73-4140-887F-F6FCF7F5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57347" name="Espace réservé du numéro de diapositive 5">
            <a:extLst>
              <a:ext uri="{FF2B5EF4-FFF2-40B4-BE49-F238E27FC236}">
                <a16:creationId xmlns:a16="http://schemas.microsoft.com/office/drawing/2014/main" id="{0D4A9E16-1BBA-4DED-8C7D-CB12C54F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5C6DFCA8-78B9-4944-87A6-B96202EF20DF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7348" name="Rectangle 1">
            <a:extLst>
              <a:ext uri="{FF2B5EF4-FFF2-40B4-BE49-F238E27FC236}">
                <a16:creationId xmlns:a16="http://schemas.microsoft.com/office/drawing/2014/main" id="{988BADE8-3D6D-4731-B594-E5BCF3F9B3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dirty="0"/>
              <a:t>Bloc disque</a:t>
            </a:r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A6E5961C-A065-490A-A7CE-CDB4D889D5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98938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dirty="0"/>
              <a:t>Bloc =</a:t>
            </a:r>
            <a:br>
              <a:rPr lang="fr-FR" altLang="fr-FR" dirty="0"/>
            </a:br>
            <a:r>
              <a:rPr lang="fr-FR" altLang="fr-FR" dirty="0"/>
              <a:t>Cluster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E348CD9-7B98-4B3D-90EC-366BFC30D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354" y="855662"/>
            <a:ext cx="4464496" cy="592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34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ce réservé du pied de page 4">
            <a:extLst>
              <a:ext uri="{FF2B5EF4-FFF2-40B4-BE49-F238E27FC236}">
                <a16:creationId xmlns:a16="http://schemas.microsoft.com/office/drawing/2014/main" id="{7F3E56DA-EA73-4140-887F-F6FCF7F5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57347" name="Espace réservé du numéro de diapositive 5">
            <a:extLst>
              <a:ext uri="{FF2B5EF4-FFF2-40B4-BE49-F238E27FC236}">
                <a16:creationId xmlns:a16="http://schemas.microsoft.com/office/drawing/2014/main" id="{0D4A9E16-1BBA-4DED-8C7D-CB12C54F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5C6DFCA8-78B9-4944-87A6-B96202EF20DF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7348" name="Rectangle 1">
            <a:extLst>
              <a:ext uri="{FF2B5EF4-FFF2-40B4-BE49-F238E27FC236}">
                <a16:creationId xmlns:a16="http://schemas.microsoft.com/office/drawing/2014/main" id="{988BADE8-3D6D-4731-B594-E5BCF3F9B3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dirty="0"/>
              <a:t>Bloc disque</a:t>
            </a:r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A6E5961C-A065-490A-A7CE-CDB4D889D5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98938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dirty="0"/>
              <a:t>Bloc =</a:t>
            </a:r>
            <a:br>
              <a:rPr lang="fr-FR" altLang="fr-FR"/>
            </a:br>
            <a:r>
              <a:rPr lang="fr-FR" altLang="fr-FR"/>
              <a:t>Cluster</a:t>
            </a:r>
            <a:endParaRPr lang="fr-FR" alt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2E49A9-09C9-4C35-9022-371175BCB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028700"/>
            <a:ext cx="4206352" cy="549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35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ce réservé du pied de page 4">
            <a:extLst>
              <a:ext uri="{FF2B5EF4-FFF2-40B4-BE49-F238E27FC236}">
                <a16:creationId xmlns:a16="http://schemas.microsoft.com/office/drawing/2014/main" id="{7F3E56DA-EA73-4140-887F-F6FCF7F5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57347" name="Espace réservé du numéro de diapositive 5">
            <a:extLst>
              <a:ext uri="{FF2B5EF4-FFF2-40B4-BE49-F238E27FC236}">
                <a16:creationId xmlns:a16="http://schemas.microsoft.com/office/drawing/2014/main" id="{0D4A9E16-1BBA-4DED-8C7D-CB12C54F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5C6DFCA8-78B9-4944-87A6-B96202EF20DF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7348" name="Rectangle 1">
            <a:extLst>
              <a:ext uri="{FF2B5EF4-FFF2-40B4-BE49-F238E27FC236}">
                <a16:creationId xmlns:a16="http://schemas.microsoft.com/office/drawing/2014/main" id="{988BADE8-3D6D-4731-B594-E5BCF3F9B3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Formatage bas niveau</a:t>
            </a:r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A6E5961C-A065-490A-A7CE-CDB4D889D5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98938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Sortie d'usine: disque vierge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Formatage bas niveau = magnétisation de repères pour guider la tête sur les pistes et secteurs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Indépendant du type de système de fichiers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=&gt; Perte de +- 20% de capacité du disque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pied de page 4">
            <a:extLst>
              <a:ext uri="{FF2B5EF4-FFF2-40B4-BE49-F238E27FC236}">
                <a16:creationId xmlns:a16="http://schemas.microsoft.com/office/drawing/2014/main" id="{4E5E8153-4D94-407D-A72A-8C1A3B5B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8195" name="Espace réservé du numéro de diapositive 5">
            <a:extLst>
              <a:ext uri="{FF2B5EF4-FFF2-40B4-BE49-F238E27FC236}">
                <a16:creationId xmlns:a16="http://schemas.microsoft.com/office/drawing/2014/main" id="{B016C2F3-F6DF-4CB8-BE82-245B4D91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B845B9EA-4E6E-4EAA-9EE9-E023A7FA6ABB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id="{508DD334-4ED2-4274-A9B3-4349437122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Fichiers</a:t>
            </a: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CA9330A9-8BBA-4CB5-8123-0385FF1151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7036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Un fichier est un ensemble structuré de données qui se caractérise</a:t>
            </a:r>
          </a:p>
          <a:p>
            <a:pPr marL="715963" lvl="1" indent="-258763" hangingPunct="1">
              <a:lnSpc>
                <a:spcPct val="108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Par son type</a:t>
            </a:r>
          </a:p>
          <a:p>
            <a:pPr marL="715963" lvl="1" indent="-258763" hangingPunct="1">
              <a:lnSpc>
                <a:spcPct val="108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Par son nom</a:t>
            </a:r>
          </a:p>
          <a:p>
            <a:pPr marL="715963" lvl="1" indent="-258763" hangingPunct="1">
              <a:lnSpc>
                <a:spcPct val="108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(Par son chemin d'accès)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NB: définition indépendante du support!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ce réservé du pied de page 4">
            <a:extLst>
              <a:ext uri="{FF2B5EF4-FFF2-40B4-BE49-F238E27FC236}">
                <a16:creationId xmlns:a16="http://schemas.microsoft.com/office/drawing/2014/main" id="{7F3E56DA-EA73-4140-887F-F6FCF7F5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57347" name="Espace réservé du numéro de diapositive 5">
            <a:extLst>
              <a:ext uri="{FF2B5EF4-FFF2-40B4-BE49-F238E27FC236}">
                <a16:creationId xmlns:a16="http://schemas.microsoft.com/office/drawing/2014/main" id="{0D4A9E16-1BBA-4DED-8C7D-CB12C54F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5C6DFCA8-78B9-4944-87A6-B96202EF20DF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7348" name="Rectangle 1">
            <a:extLst>
              <a:ext uri="{FF2B5EF4-FFF2-40B4-BE49-F238E27FC236}">
                <a16:creationId xmlns:a16="http://schemas.microsoft.com/office/drawing/2014/main" id="{988BADE8-3D6D-4731-B594-E5BCF3F9B3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dirty="0"/>
              <a:t>Bloc disque</a:t>
            </a:r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A6E5961C-A065-490A-A7CE-CDB4D889D5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98938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dirty="0"/>
              <a:t>Le bloc ou cluster est l’unité minimale d’accès</a:t>
            </a:r>
          </a:p>
        </p:txBody>
      </p:sp>
    </p:spTree>
    <p:extLst>
      <p:ext uri="{BB962C8B-B14F-4D97-AF65-F5344CB8AC3E}">
        <p14:creationId xmlns:p14="http://schemas.microsoft.com/office/powerpoint/2010/main" val="358953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ce réservé du pied de page 4">
            <a:extLst>
              <a:ext uri="{FF2B5EF4-FFF2-40B4-BE49-F238E27FC236}">
                <a16:creationId xmlns:a16="http://schemas.microsoft.com/office/drawing/2014/main" id="{5ABB899C-F45A-4A6F-97C9-05EE2552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59395" name="Espace réservé du numéro de diapositive 5">
            <a:extLst>
              <a:ext uri="{FF2B5EF4-FFF2-40B4-BE49-F238E27FC236}">
                <a16:creationId xmlns:a16="http://schemas.microsoft.com/office/drawing/2014/main" id="{A7C4513A-36BD-4EAE-A515-88EDDD00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51BBADC0-21F5-4BA4-B477-B287F7E17AD1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9396" name="Rectangle 1">
            <a:extLst>
              <a:ext uri="{FF2B5EF4-FFF2-40B4-BE49-F238E27FC236}">
                <a16:creationId xmlns:a16="http://schemas.microsoft.com/office/drawing/2014/main" id="{6E2C134F-DEDA-4C19-8529-BC60F0D26D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Formatage bas niveau</a:t>
            </a:r>
          </a:p>
        </p:txBody>
      </p:sp>
      <p:sp>
        <p:nvSpPr>
          <p:cNvPr id="59397" name="Rectangle 2">
            <a:extLst>
              <a:ext uri="{FF2B5EF4-FFF2-40B4-BE49-F238E27FC236}">
                <a16:creationId xmlns:a16="http://schemas.microsoft.com/office/drawing/2014/main" id="{A6A13110-6883-468E-A16B-4A883E9EBA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481513"/>
          </a:xfrm>
        </p:spPr>
        <p:txBody>
          <a:bodyPr/>
          <a:lstStyle/>
          <a:p>
            <a:pPr eaLnBrk="1" hangingPunct="1"/>
            <a:endParaRPr lang="fr-BE" altLang="fr-FR"/>
          </a:p>
        </p:txBody>
      </p:sp>
      <p:pic>
        <p:nvPicPr>
          <p:cNvPr id="59398" name="Picture 3">
            <a:extLst>
              <a:ext uri="{FF2B5EF4-FFF2-40B4-BE49-F238E27FC236}">
                <a16:creationId xmlns:a16="http://schemas.microsoft.com/office/drawing/2014/main" id="{6EA8E678-1927-44E5-9FA1-251713BD4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1419225"/>
            <a:ext cx="4992688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ce réservé du pied de page 4">
            <a:extLst>
              <a:ext uri="{FF2B5EF4-FFF2-40B4-BE49-F238E27FC236}">
                <a16:creationId xmlns:a16="http://schemas.microsoft.com/office/drawing/2014/main" id="{2926E0FE-898B-4D8A-84D1-0554690E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61443" name="Espace réservé du numéro de diapositive 5">
            <a:extLst>
              <a:ext uri="{FF2B5EF4-FFF2-40B4-BE49-F238E27FC236}">
                <a16:creationId xmlns:a16="http://schemas.microsoft.com/office/drawing/2014/main" id="{06FDE0FE-58DE-43B0-BD9A-74BA664E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C4377E28-4D5F-4341-BA40-A073C0FFDBD0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1444" name="Rectangle 1">
            <a:extLst>
              <a:ext uri="{FF2B5EF4-FFF2-40B4-BE49-F238E27FC236}">
                <a16:creationId xmlns:a16="http://schemas.microsoft.com/office/drawing/2014/main" id="{66050203-A710-4A07-933A-5E6B65641B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2588"/>
            <a:ext cx="7761288" cy="129222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Structure d'un système de fichiers (Unix)</a:t>
            </a:r>
          </a:p>
        </p:txBody>
      </p:sp>
      <p:sp>
        <p:nvSpPr>
          <p:cNvPr id="61445" name="Rectangle 2">
            <a:extLst>
              <a:ext uri="{FF2B5EF4-FFF2-40B4-BE49-F238E27FC236}">
                <a16:creationId xmlns:a16="http://schemas.microsoft.com/office/drawing/2014/main" id="{F30F1584-C701-4DFC-9C75-15362E81F3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7036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TBD figure 6.11 pg 422 Tannen</a:t>
            </a:r>
          </a:p>
        </p:txBody>
      </p:sp>
      <p:pic>
        <p:nvPicPr>
          <p:cNvPr id="61446" name="Picture 3">
            <a:extLst>
              <a:ext uri="{FF2B5EF4-FFF2-40B4-BE49-F238E27FC236}">
                <a16:creationId xmlns:a16="http://schemas.microsoft.com/office/drawing/2014/main" id="{7C469DA3-89BA-48E5-AFC7-0ADDCAC72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773238"/>
            <a:ext cx="7758112" cy="321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ce réservé du pied de page 4">
            <a:extLst>
              <a:ext uri="{FF2B5EF4-FFF2-40B4-BE49-F238E27FC236}">
                <a16:creationId xmlns:a16="http://schemas.microsoft.com/office/drawing/2014/main" id="{2926E0FE-898B-4D8A-84D1-0554690E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61443" name="Espace réservé du numéro de diapositive 5">
            <a:extLst>
              <a:ext uri="{FF2B5EF4-FFF2-40B4-BE49-F238E27FC236}">
                <a16:creationId xmlns:a16="http://schemas.microsoft.com/office/drawing/2014/main" id="{06FDE0FE-58DE-43B0-BD9A-74BA664E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C4377E28-4D5F-4341-BA40-A073C0FFDBD0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1444" name="Rectangle 1">
            <a:extLst>
              <a:ext uri="{FF2B5EF4-FFF2-40B4-BE49-F238E27FC236}">
                <a16:creationId xmlns:a16="http://schemas.microsoft.com/office/drawing/2014/main" id="{66050203-A710-4A07-933A-5E6B65641B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2588"/>
            <a:ext cx="7761288" cy="129222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dirty="0"/>
              <a:t>MBR est mort, vive le GPT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4D3A85A3-2F9F-4C74-90E7-B7C06F32C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4244" y="1235869"/>
            <a:ext cx="3810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128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ce réservé du pied de page 4">
            <a:extLst>
              <a:ext uri="{FF2B5EF4-FFF2-40B4-BE49-F238E27FC236}">
                <a16:creationId xmlns:a16="http://schemas.microsoft.com/office/drawing/2014/main" id="{5E3D82D3-8A73-44D4-B223-E578983A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63491" name="Espace réservé du numéro de diapositive 5">
            <a:extLst>
              <a:ext uri="{FF2B5EF4-FFF2-40B4-BE49-F238E27FC236}">
                <a16:creationId xmlns:a16="http://schemas.microsoft.com/office/drawing/2014/main" id="{6422C432-9ECD-4914-AE72-ADC8C521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88E5C613-8365-487D-9112-E78168F0B0EA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3492" name="Rectangle 1">
            <a:extLst>
              <a:ext uri="{FF2B5EF4-FFF2-40B4-BE49-F238E27FC236}">
                <a16:creationId xmlns:a16="http://schemas.microsoft.com/office/drawing/2014/main" id="{41F68593-EB38-40CF-AB99-84EBEEC07E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2438"/>
            <a:ext cx="7759700" cy="1147762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Formatage haut niveau</a:t>
            </a:r>
          </a:p>
        </p:txBody>
      </p:sp>
      <p:sp>
        <p:nvSpPr>
          <p:cNvPr id="63493" name="Rectangle 2">
            <a:extLst>
              <a:ext uri="{FF2B5EF4-FFF2-40B4-BE49-F238E27FC236}">
                <a16:creationId xmlns:a16="http://schemas.microsoft.com/office/drawing/2014/main" id="{F6D16612-AB37-43A6-9EC6-972C81B4EA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00088" y="1619250"/>
            <a:ext cx="7759700" cy="482441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dirty="0"/>
              <a:t>Formatage haut niveau:</a:t>
            </a:r>
          </a:p>
          <a:p>
            <a:pPr marL="715963" lvl="1" indent="-258763" hangingPunct="1">
              <a:lnSpc>
                <a:spcPct val="109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dirty="0"/>
              <a:t>Initialisation des composantes du système de fichiers</a:t>
            </a:r>
          </a:p>
          <a:p>
            <a:pPr marL="715963" lvl="1" indent="-258763" hangingPunct="1">
              <a:lnSpc>
                <a:spcPct val="109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dirty="0"/>
              <a:t>Dépend du type de système de fichiers</a:t>
            </a:r>
          </a:p>
          <a:p>
            <a:pPr marL="315913" indent="-315913" hangingPunct="1">
              <a:lnSpc>
                <a:spcPct val="109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dirty="0"/>
              <a:t>Types de systèmes de fichiers:</a:t>
            </a:r>
          </a:p>
          <a:p>
            <a:pPr marL="715963" lvl="1" indent="-258763" hangingPunct="1">
              <a:lnSpc>
                <a:spcPct val="109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dirty="0"/>
              <a:t>FAT 16, 32 (Windows)</a:t>
            </a:r>
          </a:p>
          <a:p>
            <a:pPr marL="715963" lvl="1" indent="-258763" hangingPunct="1">
              <a:lnSpc>
                <a:spcPct val="109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dirty="0"/>
              <a:t>Ext4 (Linux)</a:t>
            </a:r>
          </a:p>
          <a:p>
            <a:pPr marL="715963" lvl="1" indent="-258763" hangingPunct="1">
              <a:lnSpc>
                <a:spcPct val="109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dirty="0"/>
              <a:t>NTFS (Windows, Linux)</a:t>
            </a:r>
          </a:p>
          <a:p>
            <a:pPr marL="715963" lvl="1" indent="-258763" hangingPunct="1">
              <a:lnSpc>
                <a:spcPct val="109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dirty="0"/>
              <a:t>ISO 9660 (CD-ROM)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ce réservé du pied de page 4">
            <a:extLst>
              <a:ext uri="{FF2B5EF4-FFF2-40B4-BE49-F238E27FC236}">
                <a16:creationId xmlns:a16="http://schemas.microsoft.com/office/drawing/2014/main" id="{C283349A-0E09-4BB4-99F6-7C35D821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65539" name="Espace réservé du numéro de diapositive 5">
            <a:extLst>
              <a:ext uri="{FF2B5EF4-FFF2-40B4-BE49-F238E27FC236}">
                <a16:creationId xmlns:a16="http://schemas.microsoft.com/office/drawing/2014/main" id="{A30B6AFE-3B2A-4B34-AEC0-DA38282F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4BC226C6-CF0E-4BBE-BFCE-0D4E7CCB20E1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5540" name="Rectangle 1">
            <a:extLst>
              <a:ext uri="{FF2B5EF4-FFF2-40B4-BE49-F238E27FC236}">
                <a16:creationId xmlns:a16="http://schemas.microsoft.com/office/drawing/2014/main" id="{029499B4-1226-4E14-A3CB-0AC0D43F43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Implémentation des fichiers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C40413BF-494D-4207-B1F9-8AFD736D3E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7036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Un fichier c'est quoi sur le disque?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Un ensemble de blocs (intersection entre un cylindre et un secteur).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=&gt; Il faut allouer ces blocs pour chaque fichier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ce réservé du pied de page 4">
            <a:extLst>
              <a:ext uri="{FF2B5EF4-FFF2-40B4-BE49-F238E27FC236}">
                <a16:creationId xmlns:a16="http://schemas.microsoft.com/office/drawing/2014/main" id="{A5FB1916-3D30-4E01-A52D-0B6FBA16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67587" name="Espace réservé du numéro de diapositive 5">
            <a:extLst>
              <a:ext uri="{FF2B5EF4-FFF2-40B4-BE49-F238E27FC236}">
                <a16:creationId xmlns:a16="http://schemas.microsoft.com/office/drawing/2014/main" id="{1A105F3D-9D06-4194-B056-6E9EF0A4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8369F39A-05C8-4FA1-B61F-45FD3E1CE5C0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7588" name="Rectangle 1">
            <a:extLst>
              <a:ext uri="{FF2B5EF4-FFF2-40B4-BE49-F238E27FC236}">
                <a16:creationId xmlns:a16="http://schemas.microsoft.com/office/drawing/2014/main" id="{370F7882-5251-4B03-B5F3-36B0E07694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79388"/>
            <a:ext cx="7761287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Allocation contiguë</a:t>
            </a:r>
          </a:p>
        </p:txBody>
      </p:sp>
      <p:sp>
        <p:nvSpPr>
          <p:cNvPr id="67589" name="Rectangle 2">
            <a:extLst>
              <a:ext uri="{FF2B5EF4-FFF2-40B4-BE49-F238E27FC236}">
                <a16:creationId xmlns:a16="http://schemas.microsoft.com/office/drawing/2014/main" id="{C9C53EEC-DD89-4277-9678-7EE714ABC2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39863"/>
            <a:ext cx="7761288" cy="4114800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On donne des bloc contigus aux fichiers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Si on supprime D et F?</a:t>
            </a:r>
          </a:p>
        </p:txBody>
      </p:sp>
      <p:pic>
        <p:nvPicPr>
          <p:cNvPr id="67590" name="Picture 3">
            <a:extLst>
              <a:ext uri="{FF2B5EF4-FFF2-40B4-BE49-F238E27FC236}">
                <a16:creationId xmlns:a16="http://schemas.microsoft.com/office/drawing/2014/main" id="{065A2944-5E71-4D0C-AD42-084A8190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989263"/>
            <a:ext cx="7104062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ce réservé du pied de page 4">
            <a:extLst>
              <a:ext uri="{FF2B5EF4-FFF2-40B4-BE49-F238E27FC236}">
                <a16:creationId xmlns:a16="http://schemas.microsoft.com/office/drawing/2014/main" id="{46426046-E0FA-4FF6-A711-F7477DD6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69635" name="Espace réservé du numéro de diapositive 5">
            <a:extLst>
              <a:ext uri="{FF2B5EF4-FFF2-40B4-BE49-F238E27FC236}">
                <a16:creationId xmlns:a16="http://schemas.microsoft.com/office/drawing/2014/main" id="{5916042E-38E2-467E-9ADB-99CD148B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30CAA98E-E461-4D9E-B069-4DBDA371CD6B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9636" name="Rectangle 1">
            <a:extLst>
              <a:ext uri="{FF2B5EF4-FFF2-40B4-BE49-F238E27FC236}">
                <a16:creationId xmlns:a16="http://schemas.microsoft.com/office/drawing/2014/main" id="{3ED5C515-24E7-4486-936F-FD79D65CBA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Allocation contiguë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B8CD43E-E22D-4D40-9EFC-65AAB755C0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24021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r>
              <a:rPr lang="fr-FR" altLang="fr-FR"/>
              <a:t>TBD figure 6.12 (b) pg 423 Tannen</a:t>
            </a:r>
          </a:p>
          <a:p>
            <a:pPr marL="317500" indent="-315913" hangingPunct="1">
              <a:lnSpc>
                <a:spcPct val="108000"/>
              </a:lnSpc>
              <a:buClrTx/>
              <a:buFontTx/>
              <a:buNone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endParaRPr lang="fr-FR" altLang="fr-FR"/>
          </a:p>
          <a:p>
            <a:pPr marL="317500" indent="-315913" hangingPunct="1">
              <a:lnSpc>
                <a:spcPct val="108000"/>
              </a:lnSpc>
              <a:buClrTx/>
              <a:buFontTx/>
              <a:buNone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endParaRPr lang="fr-FR" altLang="fr-FR"/>
          </a:p>
          <a:p>
            <a:pPr marL="317500" indent="-315913" hangingPunct="1">
              <a:lnSpc>
                <a:spcPct val="108000"/>
              </a:lnSpc>
              <a:buClrTx/>
              <a:buFontTx/>
              <a:buNone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endParaRPr lang="fr-FR" altLang="fr-FR"/>
          </a:p>
          <a:p>
            <a:pPr marL="317500" indent="-315913" hangingPunct="1">
              <a:lnSpc>
                <a:spcPct val="108000"/>
              </a:lnSpc>
              <a:buClrTx/>
              <a:buFontTx/>
              <a:buNone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endParaRPr lang="fr-FR" altLang="fr-FR"/>
          </a:p>
          <a:p>
            <a:pPr marL="317500" indent="-315913" hangingPunct="1">
              <a:lnSpc>
                <a:spcPct val="108000"/>
              </a:lnSpc>
              <a:buClrTx/>
              <a:buFontTx/>
              <a:buNone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endParaRPr lang="fr-FR" altLang="fr-FR"/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r>
              <a:rPr lang="fr-FR" altLang="fr-FR"/>
              <a:t>Problème après un certain temps?</a:t>
            </a:r>
          </a:p>
        </p:txBody>
      </p:sp>
      <p:pic>
        <p:nvPicPr>
          <p:cNvPr id="69638" name="Picture 3">
            <a:extLst>
              <a:ext uri="{FF2B5EF4-FFF2-40B4-BE49-F238E27FC236}">
                <a16:creationId xmlns:a16="http://schemas.microsoft.com/office/drawing/2014/main" id="{15BAFD22-90A2-4897-B593-76B7B1578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800225"/>
            <a:ext cx="7104062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ce réservé du pied de page 4">
            <a:extLst>
              <a:ext uri="{FF2B5EF4-FFF2-40B4-BE49-F238E27FC236}">
                <a16:creationId xmlns:a16="http://schemas.microsoft.com/office/drawing/2014/main" id="{B6765EC1-AEE9-4D4E-B2C7-C32D531A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71683" name="Espace réservé du numéro de diapositive 5">
            <a:extLst>
              <a:ext uri="{FF2B5EF4-FFF2-40B4-BE49-F238E27FC236}">
                <a16:creationId xmlns:a16="http://schemas.microsoft.com/office/drawing/2014/main" id="{50BB8AB2-E0E5-4621-8989-C73919AC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1FF6E04A-1831-453A-8CBB-778A74983F34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1684" name="Rectangle 1">
            <a:extLst>
              <a:ext uri="{FF2B5EF4-FFF2-40B4-BE49-F238E27FC236}">
                <a16:creationId xmlns:a16="http://schemas.microsoft.com/office/drawing/2014/main" id="{B5699454-4A8A-4DE2-BCCB-3152971AFF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Allocation contiguë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B085518F-AAB4-42F3-831A-BB80D5EE3A8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7036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r>
              <a:rPr lang="fr-FR" altLang="fr-FR"/>
              <a:t>Le disque se fragmente.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r>
              <a:rPr lang="fr-FR" altLang="fr-FR"/>
              <a:t>La taille max des places libre diminue au fur et à mesure, ...</a:t>
            </a:r>
          </a:p>
          <a:p>
            <a:pPr marL="317500" indent="-315913" hangingPunct="1">
              <a:lnSpc>
                <a:spcPct val="108000"/>
              </a:lnSpc>
              <a:buClrTx/>
              <a:buFontTx/>
              <a:buNone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endParaRPr lang="fr-FR" altLang="fr-FR"/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  <a:defRPr/>
            </a:pPr>
            <a:r>
              <a:rPr lang="fr-FR" altLang="fr-FR"/>
              <a:t>Solution?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ce réservé du pied de page 4">
            <a:extLst>
              <a:ext uri="{FF2B5EF4-FFF2-40B4-BE49-F238E27FC236}">
                <a16:creationId xmlns:a16="http://schemas.microsoft.com/office/drawing/2014/main" id="{98554B1E-6F60-4530-A6B8-D37A23F2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73731" name="Espace réservé du numéro de diapositive 5">
            <a:extLst>
              <a:ext uri="{FF2B5EF4-FFF2-40B4-BE49-F238E27FC236}">
                <a16:creationId xmlns:a16="http://schemas.microsoft.com/office/drawing/2014/main" id="{936F47CA-5311-4EE5-A2D8-C3A2920F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9D67EE0F-65FF-4C3C-9A47-4857A3019EC0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3732" name="Rectangle 1">
            <a:extLst>
              <a:ext uri="{FF2B5EF4-FFF2-40B4-BE49-F238E27FC236}">
                <a16:creationId xmlns:a16="http://schemas.microsoft.com/office/drawing/2014/main" id="{1D621ED8-1B05-4F14-9260-E26AB7BB7E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15888"/>
            <a:ext cx="7761287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Allocation par liste chaînée</a:t>
            </a:r>
          </a:p>
        </p:txBody>
      </p:sp>
      <p:sp>
        <p:nvSpPr>
          <p:cNvPr id="73733" name="Rectangle 2">
            <a:extLst>
              <a:ext uri="{FF2B5EF4-FFF2-40B4-BE49-F238E27FC236}">
                <a16:creationId xmlns:a16="http://schemas.microsoft.com/office/drawing/2014/main" id="{5084F8F4-0536-481D-B8D6-E6BEF948FE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925513"/>
            <a:ext cx="7761287" cy="4114800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On lit le bloc 0 sur disque puis on connaît la position du suivant, etc, ...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Problème?</a:t>
            </a:r>
          </a:p>
        </p:txBody>
      </p:sp>
      <p:pic>
        <p:nvPicPr>
          <p:cNvPr id="73734" name="Picture 3">
            <a:extLst>
              <a:ext uri="{FF2B5EF4-FFF2-40B4-BE49-F238E27FC236}">
                <a16:creationId xmlns:a16="http://schemas.microsoft.com/office/drawing/2014/main" id="{7B631855-6283-4EEF-A2DE-AE19D864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530475"/>
            <a:ext cx="5740400" cy="412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pied de page 4">
            <a:extLst>
              <a:ext uri="{FF2B5EF4-FFF2-40B4-BE49-F238E27FC236}">
                <a16:creationId xmlns:a16="http://schemas.microsoft.com/office/drawing/2014/main" id="{E825C760-5F15-4842-943E-EB18BD9D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0243" name="Espace réservé du numéro de diapositive 5">
            <a:extLst>
              <a:ext uri="{FF2B5EF4-FFF2-40B4-BE49-F238E27FC236}">
                <a16:creationId xmlns:a16="http://schemas.microsoft.com/office/drawing/2014/main" id="{DD294A13-9C08-4B8B-A644-F79DD4EE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3DFF650F-EF56-4252-82C5-C0DB91218C9F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id="{BFC91B52-F5F6-493D-9A7C-EC5CB38BFA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Fichier ASCII et Binaire</a:t>
            </a: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B38F284E-680F-4F87-BA1F-CA472F2202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61288" cy="4394200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Habituellement fichier de caractères de 8 bits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ASCII = American Standard Code for Information Interchange</a:t>
            </a:r>
          </a:p>
          <a:p>
            <a:pPr marL="715963" lvl="1" indent="-258763" hangingPunct="1">
              <a:lnSpc>
                <a:spcPct val="108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Lisible directement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Binaire</a:t>
            </a:r>
          </a:p>
          <a:p>
            <a:pPr marL="715963" lvl="1" indent="-258763" hangingPunct="1">
              <a:lnSpc>
                <a:spcPct val="108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Code exécutable</a:t>
            </a:r>
          </a:p>
          <a:p>
            <a:pPr marL="715963" lvl="1" indent="-258763" hangingPunct="1">
              <a:lnSpc>
                <a:spcPct val="108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Données brutes</a:t>
            </a:r>
          </a:p>
          <a:p>
            <a:pPr marL="715963" lvl="1" indent="-258763" hangingPunct="1">
              <a:lnSpc>
                <a:spcPct val="108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Illisible tel quel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ce réservé du pied de page 4">
            <a:extLst>
              <a:ext uri="{FF2B5EF4-FFF2-40B4-BE49-F238E27FC236}">
                <a16:creationId xmlns:a16="http://schemas.microsoft.com/office/drawing/2014/main" id="{551A756D-0B45-4DF5-A855-75265A82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75779" name="Espace réservé du numéro de diapositive 5">
            <a:extLst>
              <a:ext uri="{FF2B5EF4-FFF2-40B4-BE49-F238E27FC236}">
                <a16:creationId xmlns:a16="http://schemas.microsoft.com/office/drawing/2014/main" id="{AF70982E-8BBA-4BAE-9C10-B34E1B52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A75EA1D0-8B9D-40F6-A7D1-86FC41A81657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5780" name="Rectangle 1">
            <a:extLst>
              <a:ext uri="{FF2B5EF4-FFF2-40B4-BE49-F238E27FC236}">
                <a16:creationId xmlns:a16="http://schemas.microsoft.com/office/drawing/2014/main" id="{21170E68-AF39-41A7-B1BF-05A0C21739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15888"/>
            <a:ext cx="7761287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Allocation par liste chaînée</a:t>
            </a:r>
          </a:p>
        </p:txBody>
      </p:sp>
      <p:sp>
        <p:nvSpPr>
          <p:cNvPr id="75781" name="Rectangle 2">
            <a:extLst>
              <a:ext uri="{FF2B5EF4-FFF2-40B4-BE49-F238E27FC236}">
                <a16:creationId xmlns:a16="http://schemas.microsoft.com/office/drawing/2014/main" id="{53F6F004-D54A-4E39-BABC-9B1526C341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925513"/>
            <a:ext cx="7761287" cy="4114800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On multiplie les accès disque pour chercher la position du bloc suivant.</a:t>
            </a:r>
          </a:p>
        </p:txBody>
      </p:sp>
      <p:pic>
        <p:nvPicPr>
          <p:cNvPr id="75782" name="Picture 3">
            <a:extLst>
              <a:ext uri="{FF2B5EF4-FFF2-40B4-BE49-F238E27FC236}">
                <a16:creationId xmlns:a16="http://schemas.microsoft.com/office/drawing/2014/main" id="{4533E29C-5E8A-48A8-B890-31873D383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530475"/>
            <a:ext cx="5740400" cy="412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ce réservé du pied de page 5">
            <a:extLst>
              <a:ext uri="{FF2B5EF4-FFF2-40B4-BE49-F238E27FC236}">
                <a16:creationId xmlns:a16="http://schemas.microsoft.com/office/drawing/2014/main" id="{62C278EE-1EBA-4288-A749-505B410E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77827" name="Espace réservé du numéro de diapositive 6">
            <a:extLst>
              <a:ext uri="{FF2B5EF4-FFF2-40B4-BE49-F238E27FC236}">
                <a16:creationId xmlns:a16="http://schemas.microsoft.com/office/drawing/2014/main" id="{50CFCB9F-D8DC-4B4B-B213-25431EB9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FF799572-DFF9-4A16-B3E6-6299962E5972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7828" name="Rectangle 1">
            <a:extLst>
              <a:ext uri="{FF2B5EF4-FFF2-40B4-BE49-F238E27FC236}">
                <a16:creationId xmlns:a16="http://schemas.microsoft.com/office/drawing/2014/main" id="{B465D8F6-8A7F-4BCA-B942-3604B9343D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71513" y="180975"/>
            <a:ext cx="7805737" cy="129222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Allocation par liste chaînée en mémoire</a:t>
            </a:r>
          </a:p>
        </p:txBody>
      </p:sp>
      <p:sp>
        <p:nvSpPr>
          <p:cNvPr id="77829" name="Rectangle 2">
            <a:extLst>
              <a:ext uri="{FF2B5EF4-FFF2-40B4-BE49-F238E27FC236}">
                <a16:creationId xmlns:a16="http://schemas.microsoft.com/office/drawing/2014/main" id="{8FBBABDA-EA16-4045-A48B-069DA74BB6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1513" y="1781175"/>
            <a:ext cx="3881437" cy="4476750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On a une table qui reprend tous les blocs et leur chaînage 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File Access Table (FAT de Windows).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Problème?</a:t>
            </a:r>
          </a:p>
        </p:txBody>
      </p:sp>
      <p:sp>
        <p:nvSpPr>
          <p:cNvPr id="77830" name="Rectangle 3">
            <a:extLst>
              <a:ext uri="{FF2B5EF4-FFF2-40B4-BE49-F238E27FC236}">
                <a16:creationId xmlns:a16="http://schemas.microsoft.com/office/drawing/2014/main" id="{0DF49FB8-AF0F-48B4-94B0-1E35DA4C767F}"/>
              </a:ext>
            </a:extLst>
          </p:cNvPr>
          <p:cNvSpPr>
            <a:spLocks noGrp="1" noChangeArrowheads="1" noTextEdit="1"/>
          </p:cNvSpPr>
          <p:nvPr>
            <p:ph type="clipArt" idx="4294967295"/>
          </p:nvPr>
        </p:nvSpPr>
        <p:spPr>
          <a:xfrm>
            <a:off x="4746625" y="1781175"/>
            <a:ext cx="3881438" cy="4475163"/>
          </a:xfrm>
        </p:spPr>
      </p:sp>
      <p:pic>
        <p:nvPicPr>
          <p:cNvPr id="77831" name="Picture 4">
            <a:extLst>
              <a:ext uri="{FF2B5EF4-FFF2-40B4-BE49-F238E27FC236}">
                <a16:creationId xmlns:a16="http://schemas.microsoft.com/office/drawing/2014/main" id="{29FE4926-8481-4893-A8DC-492BA17CE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25" y="1439863"/>
            <a:ext cx="3894138" cy="476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ce réservé du pied de page 4">
            <a:extLst>
              <a:ext uri="{FF2B5EF4-FFF2-40B4-BE49-F238E27FC236}">
                <a16:creationId xmlns:a16="http://schemas.microsoft.com/office/drawing/2014/main" id="{FE2ABD03-33FE-4C21-B5B4-228D42BA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79875" name="Espace réservé du numéro de diapositive 5">
            <a:extLst>
              <a:ext uri="{FF2B5EF4-FFF2-40B4-BE49-F238E27FC236}">
                <a16:creationId xmlns:a16="http://schemas.microsoft.com/office/drawing/2014/main" id="{6DC13ADB-8FB0-4098-860F-1BCC6691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F2E05D2E-BD40-4437-8AFD-6003F53F6EEA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9876" name="Rectangle 1">
            <a:extLst>
              <a:ext uri="{FF2B5EF4-FFF2-40B4-BE49-F238E27FC236}">
                <a16:creationId xmlns:a16="http://schemas.microsoft.com/office/drawing/2014/main" id="{B3DC135A-C1CB-414F-8203-0A45D13873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2588"/>
            <a:ext cx="7761288" cy="129222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Allocation par liste chaînée en mémoire</a:t>
            </a:r>
          </a:p>
        </p:txBody>
      </p:sp>
      <p:sp>
        <p:nvSpPr>
          <p:cNvPr id="79877" name="Rectangle 2">
            <a:extLst>
              <a:ext uri="{FF2B5EF4-FFF2-40B4-BE49-F238E27FC236}">
                <a16:creationId xmlns:a16="http://schemas.microsoft.com/office/drawing/2014/main" id="{CB08031F-B1BE-46B9-9E58-E2EA473DE7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7036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Disque 1 TB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Taille Block = 1KB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1 000 000 000 Entrées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Chaque entrée 3 bytes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=&gt; Table 3 GB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En mémoire!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ce réservé du pied de page 4">
            <a:extLst>
              <a:ext uri="{FF2B5EF4-FFF2-40B4-BE49-F238E27FC236}">
                <a16:creationId xmlns:a16="http://schemas.microsoft.com/office/drawing/2014/main" id="{28744834-AAF7-4621-9E7C-4BC8890E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81923" name="Espace réservé du numéro de diapositive 5">
            <a:extLst>
              <a:ext uri="{FF2B5EF4-FFF2-40B4-BE49-F238E27FC236}">
                <a16:creationId xmlns:a16="http://schemas.microsoft.com/office/drawing/2014/main" id="{72FD1EB0-EFFF-490F-8CA0-19B8DD4C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37CBAD01-4D41-4F31-8C42-12A84C301B8C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1924" name="Rectangle 1">
            <a:extLst>
              <a:ext uri="{FF2B5EF4-FFF2-40B4-BE49-F238E27FC236}">
                <a16:creationId xmlns:a16="http://schemas.microsoft.com/office/drawing/2014/main" id="{98B5EB4B-1095-426F-9D8E-4937F31B2E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I-node (Unix)</a:t>
            </a:r>
          </a:p>
        </p:txBody>
      </p:sp>
      <p:sp>
        <p:nvSpPr>
          <p:cNvPr id="81925" name="Rectangle 2">
            <a:extLst>
              <a:ext uri="{FF2B5EF4-FFF2-40B4-BE49-F238E27FC236}">
                <a16:creationId xmlns:a16="http://schemas.microsoft.com/office/drawing/2014/main" id="{0CEE7C27-31B9-4678-912D-F78D8B08CF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7036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TBD figure 6.15 pg 427 Tannen</a:t>
            </a:r>
          </a:p>
        </p:txBody>
      </p:sp>
      <p:pic>
        <p:nvPicPr>
          <p:cNvPr id="81926" name="Picture 3">
            <a:extLst>
              <a:ext uri="{FF2B5EF4-FFF2-40B4-BE49-F238E27FC236}">
                <a16:creationId xmlns:a16="http://schemas.microsoft.com/office/drawing/2014/main" id="{23A2717F-06AC-4E18-939B-468F2F4AB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439863"/>
            <a:ext cx="5154613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pied de page 4">
            <a:extLst>
              <a:ext uri="{FF2B5EF4-FFF2-40B4-BE49-F238E27FC236}">
                <a16:creationId xmlns:a16="http://schemas.microsoft.com/office/drawing/2014/main" id="{D87A5625-6B78-4A5A-86A5-C3492C78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83971" name="Espace réservé du numéro de diapositive 5">
            <a:extLst>
              <a:ext uri="{FF2B5EF4-FFF2-40B4-BE49-F238E27FC236}">
                <a16:creationId xmlns:a16="http://schemas.microsoft.com/office/drawing/2014/main" id="{C389247B-8BF0-45EA-B4C1-E3C3DAA9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24422C53-3C64-430A-A6B5-E9A1B28F68CE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3972" name="Rectangle 1">
            <a:extLst>
              <a:ext uri="{FF2B5EF4-FFF2-40B4-BE49-F238E27FC236}">
                <a16:creationId xmlns:a16="http://schemas.microsoft.com/office/drawing/2014/main" id="{3C29F89A-5669-490B-9875-CE3E3B18AA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dirty="0"/>
              <a:t>Exemples: Ext 4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5086961C-98DD-4372-9F7F-F396CB6CAD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96975"/>
            <a:ext cx="7953375" cy="438626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fr-FR" altLang="fr-FR"/>
              <a:t>On a trois niveaux de bloc supplémentaires</a:t>
            </a:r>
          </a:p>
          <a:p>
            <a:pPr marL="339725" indent="-338138" eaLnBrk="1" hangingPunct="1">
              <a:lnSpc>
                <a:spcPct val="82000"/>
              </a:lnSpc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endParaRPr lang="fr-FR" altLang="fr-FR"/>
          </a:p>
          <a:p>
            <a:pPr marL="339725" indent="-338138" eaLnBrk="1" hangingPunct="1">
              <a:lnSpc>
                <a:spcPct val="82000"/>
              </a:lnSpc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endParaRPr lang="fr-FR" altLang="fr-FR"/>
          </a:p>
        </p:txBody>
      </p:sp>
      <p:pic>
        <p:nvPicPr>
          <p:cNvPr id="83974" name="Picture 3">
            <a:extLst>
              <a:ext uri="{FF2B5EF4-FFF2-40B4-BE49-F238E27FC236}">
                <a16:creationId xmlns:a16="http://schemas.microsoft.com/office/drawing/2014/main" id="{1FBA479A-BE61-4451-B969-F968D61F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827213"/>
            <a:ext cx="8077200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ce réservé du pied de page 5">
            <a:extLst>
              <a:ext uri="{FF2B5EF4-FFF2-40B4-BE49-F238E27FC236}">
                <a16:creationId xmlns:a16="http://schemas.microsoft.com/office/drawing/2014/main" id="{727B2109-33B0-4050-86A0-186CA9C4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92163" name="Espace réservé du numéro de diapositive 6">
            <a:extLst>
              <a:ext uri="{FF2B5EF4-FFF2-40B4-BE49-F238E27FC236}">
                <a16:creationId xmlns:a16="http://schemas.microsoft.com/office/drawing/2014/main" id="{F436EF9E-98C4-4D3C-A27F-7323835D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31CF1822-2CB0-419F-8CC8-0A37633C0338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2164" name="Rectangle 1">
            <a:extLst>
              <a:ext uri="{FF2B5EF4-FFF2-40B4-BE49-F238E27FC236}">
                <a16:creationId xmlns:a16="http://schemas.microsoft.com/office/drawing/2014/main" id="{867CE50A-5102-410F-A5A7-6D5A62A77F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3988" cy="1144587"/>
          </a:xfrm>
        </p:spPr>
        <p:txBody>
          <a:bodyPr lIns="0" tIns="0" rIns="0" bIns="0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NTFS (NT File System)</a:t>
            </a:r>
          </a:p>
        </p:txBody>
      </p:sp>
      <p:sp>
        <p:nvSpPr>
          <p:cNvPr id="92165" name="Rectangle 2">
            <a:extLst>
              <a:ext uri="{FF2B5EF4-FFF2-40B4-BE49-F238E27FC236}">
                <a16:creationId xmlns:a16="http://schemas.microsoft.com/office/drawing/2014/main" id="{5E6BE4F9-DF3B-4D2A-A7B0-848C0BDDE2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287463"/>
            <a:ext cx="3879850" cy="4695825"/>
          </a:xfrm>
        </p:spPr>
        <p:txBody>
          <a:bodyPr lIns="0" tIns="0" rIns="0" bIns="0"/>
          <a:lstStyle/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Sur NT, Windows 2000, XP et 7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Pas de FAT mais une MFT (Master File Table)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Chaque entrée décrit un fichier (ou sa suite)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Les 16 premières entrées sont des “méta” fichiers</a:t>
            </a:r>
          </a:p>
        </p:txBody>
      </p:sp>
      <p:pic>
        <p:nvPicPr>
          <p:cNvPr id="92166" name="Picture 3">
            <a:extLst>
              <a:ext uri="{FF2B5EF4-FFF2-40B4-BE49-F238E27FC236}">
                <a16:creationId xmlns:a16="http://schemas.microsoft.com/office/drawing/2014/main" id="{0EB2213B-E791-4644-AA4F-4056A2144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1333500"/>
            <a:ext cx="5267325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67" name="Text Box 4">
            <a:extLst>
              <a:ext uri="{FF2B5EF4-FFF2-40B4-BE49-F238E27FC236}">
                <a16:creationId xmlns:a16="http://schemas.microsoft.com/office/drawing/2014/main" id="{204BF021-27EC-4F68-96B4-A80CD4E67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038" y="1781175"/>
            <a:ext cx="3879850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ce réservé du pied de page 4">
            <a:extLst>
              <a:ext uri="{FF2B5EF4-FFF2-40B4-BE49-F238E27FC236}">
                <a16:creationId xmlns:a16="http://schemas.microsoft.com/office/drawing/2014/main" id="{513CF901-2D3C-4515-9FAF-F076AEF0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94211" name="Espace réservé du numéro de diapositive 5">
            <a:extLst>
              <a:ext uri="{FF2B5EF4-FFF2-40B4-BE49-F238E27FC236}">
                <a16:creationId xmlns:a16="http://schemas.microsoft.com/office/drawing/2014/main" id="{EAA3AC9A-5292-49AF-ADCA-9A54490B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860D857C-A849-4986-B8BF-C6757E760811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4212" name="Rectangle 1">
            <a:extLst>
              <a:ext uri="{FF2B5EF4-FFF2-40B4-BE49-F238E27FC236}">
                <a16:creationId xmlns:a16="http://schemas.microsoft.com/office/drawing/2014/main" id="{C26C4D6F-D474-45AF-8FC9-2A9A95D73A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3988" cy="1144587"/>
          </a:xfrm>
        </p:spPr>
        <p:txBody>
          <a:bodyPr lIns="0" tIns="0" rIns="0" bIns="0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Entrées dans la MFT</a:t>
            </a:r>
          </a:p>
        </p:txBody>
      </p:sp>
      <p:sp>
        <p:nvSpPr>
          <p:cNvPr id="94213" name="Rectangle 2">
            <a:extLst>
              <a:ext uri="{FF2B5EF4-FFF2-40B4-BE49-F238E27FC236}">
                <a16:creationId xmlns:a16="http://schemas.microsoft.com/office/drawing/2014/main" id="{514E1B01-075D-48A8-A85B-EB6FA20478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0475"/>
            <a:ext cx="7951788" cy="4473575"/>
          </a:xfrm>
        </p:spPr>
        <p:txBody>
          <a:bodyPr lIns="0" tIns="0" rIns="0" bIns="0"/>
          <a:lstStyle/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Chaque entrées d'1Ko contient</a:t>
            </a:r>
          </a:p>
          <a:p>
            <a:pPr marL="738188" lvl="1" indent="-280988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Attributs, noms de fichiers et liste des blocs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 Ex: Fichiers contenant 9 blocs: 20 à 23, 64 à 65, 80 à 83.</a:t>
            </a:r>
          </a:p>
        </p:txBody>
      </p:sp>
      <p:pic>
        <p:nvPicPr>
          <p:cNvPr id="94214" name="Picture 3">
            <a:extLst>
              <a:ext uri="{FF2B5EF4-FFF2-40B4-BE49-F238E27FC236}">
                <a16:creationId xmlns:a16="http://schemas.microsoft.com/office/drawing/2014/main" id="{86375F08-4582-4EFE-8278-3F7670E18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3140075"/>
            <a:ext cx="8399462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ce réservé du pied de page 4">
            <a:extLst>
              <a:ext uri="{FF2B5EF4-FFF2-40B4-BE49-F238E27FC236}">
                <a16:creationId xmlns:a16="http://schemas.microsoft.com/office/drawing/2014/main" id="{62082CAD-678E-4A60-BAB5-73681456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96259" name="Espace réservé du numéro de diapositive 5">
            <a:extLst>
              <a:ext uri="{FF2B5EF4-FFF2-40B4-BE49-F238E27FC236}">
                <a16:creationId xmlns:a16="http://schemas.microsoft.com/office/drawing/2014/main" id="{E9871BAA-AF40-4E86-BBEF-120C47C6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9625A879-E4C4-4087-936F-573F99506A75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6260" name="Rectangle 1">
            <a:extLst>
              <a:ext uri="{FF2B5EF4-FFF2-40B4-BE49-F238E27FC236}">
                <a16:creationId xmlns:a16="http://schemas.microsoft.com/office/drawing/2014/main" id="{AC1066B2-EB8D-4326-8DD3-E41E3DD9AB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3988" cy="1144587"/>
          </a:xfrm>
        </p:spPr>
        <p:txBody>
          <a:bodyPr lIns="0" tIns="0" rIns="0" bIns="0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Entrées dans la MFT</a:t>
            </a: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B1CC4446-2BC1-4DBE-A611-E7E1A60551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0475"/>
            <a:ext cx="7951788" cy="4473575"/>
          </a:xfrm>
        </p:spPr>
        <p:txBody>
          <a:bodyPr lIns="0" tIns="0" rIns="0" bIns="0"/>
          <a:lstStyle/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fr-FR" altLang="fr-FR"/>
              <a:t>On peut avoir plus d'une entrée par fichiers</a:t>
            </a:r>
          </a:p>
          <a:p>
            <a:pPr marL="339725" indent="-338138" eaLnBrk="1" hangingPunct="1"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endParaRPr lang="fr-FR" altLang="fr-FR"/>
          </a:p>
        </p:txBody>
      </p:sp>
      <p:pic>
        <p:nvPicPr>
          <p:cNvPr id="96262" name="Picture 3">
            <a:extLst>
              <a:ext uri="{FF2B5EF4-FFF2-40B4-BE49-F238E27FC236}">
                <a16:creationId xmlns:a16="http://schemas.microsoft.com/office/drawing/2014/main" id="{A0EF65F5-B683-4E9F-B428-4344D5844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22463"/>
            <a:ext cx="8467725" cy="347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>
            <a:extLst>
              <a:ext uri="{FF2B5EF4-FFF2-40B4-BE49-F238E27FC236}">
                <a16:creationId xmlns:a16="http://schemas.microsoft.com/office/drawing/2014/main" id="{1634E1E2-D5AE-4B59-BDD4-5829C3EA8D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Répertoires (directories)</a:t>
            </a: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4C45BED2-0575-454E-863F-C61BE2D6EB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813300"/>
          </a:xfrm>
        </p:spPr>
        <p:txBody>
          <a:bodyPr/>
          <a:lstStyle/>
          <a:p>
            <a:pPr eaLnBrk="1" hangingPunct="1"/>
            <a:endParaRPr lang="fr-BE" altLang="fr-FR"/>
          </a:p>
        </p:txBody>
      </p:sp>
      <p:pic>
        <p:nvPicPr>
          <p:cNvPr id="86020" name="Picture 3">
            <a:extLst>
              <a:ext uri="{FF2B5EF4-FFF2-40B4-BE49-F238E27FC236}">
                <a16:creationId xmlns:a16="http://schemas.microsoft.com/office/drawing/2014/main" id="{441F366A-3589-49FB-A773-5F5B3713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5327650" cy="520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ce réservé du pied de page 4">
            <a:extLst>
              <a:ext uri="{FF2B5EF4-FFF2-40B4-BE49-F238E27FC236}">
                <a16:creationId xmlns:a16="http://schemas.microsoft.com/office/drawing/2014/main" id="{DFA5307B-D4E6-4C8D-8E16-527E03F6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88067" name="Espace réservé du numéro de diapositive 5">
            <a:extLst>
              <a:ext uri="{FF2B5EF4-FFF2-40B4-BE49-F238E27FC236}">
                <a16:creationId xmlns:a16="http://schemas.microsoft.com/office/drawing/2014/main" id="{4CE74F81-C569-4E7A-952E-FFFE23A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DBE89A5A-4967-4543-A5C2-AABDF9736CBF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8068" name="Rectangle 1">
            <a:extLst>
              <a:ext uri="{FF2B5EF4-FFF2-40B4-BE49-F238E27FC236}">
                <a16:creationId xmlns:a16="http://schemas.microsoft.com/office/drawing/2014/main" id="{BDFB930E-6832-4F0E-B0BA-E2868B81E1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dirty="0"/>
              <a:t>Exemples: ext4</a:t>
            </a: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97DFD922-80C8-4CDC-B75E-2F4472AC32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44341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fr-FR" altLang="fr-FR"/>
              <a:t>Une entrée de directory</a:t>
            </a:r>
          </a:p>
          <a:p>
            <a:pPr marL="339725" indent="-338138" eaLnBrk="1" hangingPunct="1">
              <a:lnSpc>
                <a:spcPct val="82000"/>
              </a:lnSpc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endParaRPr lang="fr-FR" altLang="fr-FR"/>
          </a:p>
          <a:p>
            <a:pPr marL="339725" indent="-338138" eaLnBrk="1" hangingPunct="1">
              <a:lnSpc>
                <a:spcPct val="82000"/>
              </a:lnSpc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endParaRPr lang="fr-FR" altLang="fr-FR"/>
          </a:p>
        </p:txBody>
      </p:sp>
      <p:pic>
        <p:nvPicPr>
          <p:cNvPr id="88070" name="Picture 3">
            <a:extLst>
              <a:ext uri="{FF2B5EF4-FFF2-40B4-BE49-F238E27FC236}">
                <a16:creationId xmlns:a16="http://schemas.microsoft.com/office/drawing/2014/main" id="{E4464DAA-EAD4-4C0F-93AF-EB5D87B68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2339975"/>
            <a:ext cx="63531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4">
            <a:extLst>
              <a:ext uri="{FF2B5EF4-FFF2-40B4-BE49-F238E27FC236}">
                <a16:creationId xmlns:a16="http://schemas.microsoft.com/office/drawing/2014/main" id="{20D12D64-3847-4F5F-BFB9-E77AD10A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2291" name="Espace réservé du numéro de diapositive 5">
            <a:extLst>
              <a:ext uri="{FF2B5EF4-FFF2-40B4-BE49-F238E27FC236}">
                <a16:creationId xmlns:a16="http://schemas.microsoft.com/office/drawing/2014/main" id="{16632867-0D17-458E-AF8C-CF3218CB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A8E3C93E-2D9F-4181-9BB6-713394B4CD71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73F52CCF-B508-48D4-B3F0-9464153981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Structure des fichiers</a:t>
            </a: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CF300C79-5FEC-4EF5-B553-4998B8EA42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7036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Figure 6.2 pg 405 Tannen</a:t>
            </a:r>
          </a:p>
        </p:txBody>
      </p:sp>
      <p:pic>
        <p:nvPicPr>
          <p:cNvPr id="12294" name="Picture 3">
            <a:extLst>
              <a:ext uri="{FF2B5EF4-FFF2-40B4-BE49-F238E27FC236}">
                <a16:creationId xmlns:a16="http://schemas.microsoft.com/office/drawing/2014/main" id="{C23E4E7C-0896-4B13-A556-50F064A95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1541463"/>
            <a:ext cx="9167812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ce réservé du pied de page 4">
            <a:extLst>
              <a:ext uri="{FF2B5EF4-FFF2-40B4-BE49-F238E27FC236}">
                <a16:creationId xmlns:a16="http://schemas.microsoft.com/office/drawing/2014/main" id="{EDF1D5D4-38A4-43DF-B479-E9BE6914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90115" name="Espace réservé du numéro de diapositive 5">
            <a:extLst>
              <a:ext uri="{FF2B5EF4-FFF2-40B4-BE49-F238E27FC236}">
                <a16:creationId xmlns:a16="http://schemas.microsoft.com/office/drawing/2014/main" id="{5CBF1F11-CEE6-4342-9FAA-F5EC5E84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4ED3BB35-534D-40E6-8D06-46736FA7C7A3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0116" name="Rectangle 1">
            <a:extLst>
              <a:ext uri="{FF2B5EF4-FFF2-40B4-BE49-F238E27FC236}">
                <a16:creationId xmlns:a16="http://schemas.microsoft.com/office/drawing/2014/main" id="{40C49E1A-DC27-49EA-9845-4F49688EB0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dirty="0"/>
              <a:t>ext4</a:t>
            </a:r>
          </a:p>
        </p:txBody>
      </p:sp>
      <p:sp>
        <p:nvSpPr>
          <p:cNvPr id="90117" name="Rectangle 2">
            <a:extLst>
              <a:ext uri="{FF2B5EF4-FFF2-40B4-BE49-F238E27FC236}">
                <a16:creationId xmlns:a16="http://schemas.microsoft.com/office/drawing/2014/main" id="{8BB9B4BC-FC19-4CAB-8240-084587DFCD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44341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Recherche de /usr/ast/mbox</a:t>
            </a:r>
          </a:p>
        </p:txBody>
      </p:sp>
      <p:pic>
        <p:nvPicPr>
          <p:cNvPr id="90118" name="Picture 3">
            <a:extLst>
              <a:ext uri="{FF2B5EF4-FFF2-40B4-BE49-F238E27FC236}">
                <a16:creationId xmlns:a16="http://schemas.microsoft.com/office/drawing/2014/main" id="{314BA290-A3F8-4B94-AB69-73539CFE2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236788"/>
            <a:ext cx="8001000" cy="462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ce réservé du pied de page 4">
            <a:extLst>
              <a:ext uri="{FF2B5EF4-FFF2-40B4-BE49-F238E27FC236}">
                <a16:creationId xmlns:a16="http://schemas.microsoft.com/office/drawing/2014/main" id="{E827C60C-08EE-4E1A-90E2-963B5E50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98307" name="Espace réservé du numéro de diapositive 5">
            <a:extLst>
              <a:ext uri="{FF2B5EF4-FFF2-40B4-BE49-F238E27FC236}">
                <a16:creationId xmlns:a16="http://schemas.microsoft.com/office/drawing/2014/main" id="{31E1CB7E-2DD9-4577-9638-223DC6BB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66E00B63-2683-49C1-A45D-F5AB0DB9096F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8308" name="Rectangle 1">
            <a:extLst>
              <a:ext uri="{FF2B5EF4-FFF2-40B4-BE49-F238E27FC236}">
                <a16:creationId xmlns:a16="http://schemas.microsoft.com/office/drawing/2014/main" id="{7BFB519F-1B61-4625-9B24-39A1AD40E3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2588"/>
            <a:ext cx="7761288" cy="129222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Implémentation directory: gestion des attributs</a:t>
            </a:r>
          </a:p>
        </p:txBody>
      </p:sp>
      <p:sp>
        <p:nvSpPr>
          <p:cNvPr id="98309" name="Rectangle 2">
            <a:extLst>
              <a:ext uri="{FF2B5EF4-FFF2-40B4-BE49-F238E27FC236}">
                <a16:creationId xmlns:a16="http://schemas.microsoft.com/office/drawing/2014/main" id="{C5BE47F9-CCE2-438E-8B83-30812A1826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78300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Taille fixe ou par i-node</a:t>
            </a:r>
          </a:p>
        </p:txBody>
      </p:sp>
      <p:pic>
        <p:nvPicPr>
          <p:cNvPr id="98310" name="Picture 3">
            <a:extLst>
              <a:ext uri="{FF2B5EF4-FFF2-40B4-BE49-F238E27FC236}">
                <a16:creationId xmlns:a16="http://schemas.microsoft.com/office/drawing/2014/main" id="{209CAD5E-CAEE-45D8-8E70-D44FE123C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2673350"/>
            <a:ext cx="8459787" cy="362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ce réservé du pied de page 4">
            <a:extLst>
              <a:ext uri="{FF2B5EF4-FFF2-40B4-BE49-F238E27FC236}">
                <a16:creationId xmlns:a16="http://schemas.microsoft.com/office/drawing/2014/main" id="{7CB61AE3-08B1-4F17-85E9-5E22391F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00355" name="Espace réservé du numéro de diapositive 5">
            <a:extLst>
              <a:ext uri="{FF2B5EF4-FFF2-40B4-BE49-F238E27FC236}">
                <a16:creationId xmlns:a16="http://schemas.microsoft.com/office/drawing/2014/main" id="{6E624FA6-82D7-4EA9-BF67-0435B7A0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50E9D1A6-B1A3-482C-94EA-2E41E58DE843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00356" name="Rectangle 1">
            <a:extLst>
              <a:ext uri="{FF2B5EF4-FFF2-40B4-BE49-F238E27FC236}">
                <a16:creationId xmlns:a16="http://schemas.microsoft.com/office/drawing/2014/main" id="{3E9F656F-6D11-4D30-B98F-9DD04BA05B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2588"/>
            <a:ext cx="7761288" cy="129222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Implémentation directory: gestion des noms</a:t>
            </a:r>
          </a:p>
        </p:txBody>
      </p:sp>
      <p:sp>
        <p:nvSpPr>
          <p:cNvPr id="100357" name="Rectangle 2">
            <a:extLst>
              <a:ext uri="{FF2B5EF4-FFF2-40B4-BE49-F238E27FC236}">
                <a16:creationId xmlns:a16="http://schemas.microsoft.com/office/drawing/2014/main" id="{496BF34B-B523-4D1C-B8CD-A57CB82AD8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78300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Avant: taille fixe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Maintenant: longueur indéfinie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Comment on gère ça?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ce réservé du pied de page 5">
            <a:extLst>
              <a:ext uri="{FF2B5EF4-FFF2-40B4-BE49-F238E27FC236}">
                <a16:creationId xmlns:a16="http://schemas.microsoft.com/office/drawing/2014/main" id="{1A5B981F-B7A2-460E-8218-9807CBD4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02403" name="Espace réservé du numéro de diapositive 6">
            <a:extLst>
              <a:ext uri="{FF2B5EF4-FFF2-40B4-BE49-F238E27FC236}">
                <a16:creationId xmlns:a16="http://schemas.microsoft.com/office/drawing/2014/main" id="{1527BD01-4E80-41B3-8883-1601D1CF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230127E1-B186-4326-9B82-9A34454A3BF7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02404" name="Rectangle 1">
            <a:extLst>
              <a:ext uri="{FF2B5EF4-FFF2-40B4-BE49-F238E27FC236}">
                <a16:creationId xmlns:a16="http://schemas.microsoft.com/office/drawing/2014/main" id="{1AC054FF-23F8-4FFD-A025-AA79C4CE1E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71513" y="180975"/>
            <a:ext cx="7804150" cy="129222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Implémentation directory: gestion des noms</a:t>
            </a:r>
          </a:p>
        </p:txBody>
      </p:sp>
      <p:sp>
        <p:nvSpPr>
          <p:cNvPr id="102405" name="Rectangle 2">
            <a:extLst>
              <a:ext uri="{FF2B5EF4-FFF2-40B4-BE49-F238E27FC236}">
                <a16:creationId xmlns:a16="http://schemas.microsoft.com/office/drawing/2014/main" id="{EC6C438C-5B5C-432C-951F-05C87F1DB2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46625" y="1781175"/>
            <a:ext cx="3881438" cy="447516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a) l'un après l'autre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Problème: si l'on efface le fichier on a un trou</a:t>
            </a:r>
          </a:p>
        </p:txBody>
      </p:sp>
      <p:pic>
        <p:nvPicPr>
          <p:cNvPr id="102406" name="Picture 3">
            <a:extLst>
              <a:ext uri="{FF2B5EF4-FFF2-40B4-BE49-F238E27FC236}">
                <a16:creationId xmlns:a16="http://schemas.microsoft.com/office/drawing/2014/main" id="{29C00050-E89B-4AAF-80A4-1AC59FFDF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250"/>
            <a:ext cx="5040313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ce réservé du pied de page 5">
            <a:extLst>
              <a:ext uri="{FF2B5EF4-FFF2-40B4-BE49-F238E27FC236}">
                <a16:creationId xmlns:a16="http://schemas.microsoft.com/office/drawing/2014/main" id="{D3C788F4-F1B0-4169-B144-4A27304C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04451" name="Espace réservé du numéro de diapositive 6">
            <a:extLst>
              <a:ext uri="{FF2B5EF4-FFF2-40B4-BE49-F238E27FC236}">
                <a16:creationId xmlns:a16="http://schemas.microsoft.com/office/drawing/2014/main" id="{3C0574CA-4CC0-4640-91D3-5C4C3DE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2BC35333-F2F1-4C12-ADF9-60321A35A8A7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04452" name="Rectangle 1">
            <a:extLst>
              <a:ext uri="{FF2B5EF4-FFF2-40B4-BE49-F238E27FC236}">
                <a16:creationId xmlns:a16="http://schemas.microsoft.com/office/drawing/2014/main" id="{EBE083EA-4B56-40CD-8C3A-AF302B6D74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71513" y="180975"/>
            <a:ext cx="7804150" cy="129222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Implémentation directory: gestion des noms</a:t>
            </a:r>
          </a:p>
        </p:txBody>
      </p:sp>
      <p:sp>
        <p:nvSpPr>
          <p:cNvPr id="104453" name="Rectangle 2">
            <a:extLst>
              <a:ext uri="{FF2B5EF4-FFF2-40B4-BE49-F238E27FC236}">
                <a16:creationId xmlns:a16="http://schemas.microsoft.com/office/drawing/2014/main" id="{D8FD256C-33D6-46FE-BC5A-2584AA0867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46625" y="1781175"/>
            <a:ext cx="3881438" cy="447516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b) Avec les noms sur un tas (heap)</a:t>
            </a:r>
          </a:p>
        </p:txBody>
      </p:sp>
      <p:pic>
        <p:nvPicPr>
          <p:cNvPr id="104454" name="Picture 3">
            <a:extLst>
              <a:ext uri="{FF2B5EF4-FFF2-40B4-BE49-F238E27FC236}">
                <a16:creationId xmlns:a16="http://schemas.microsoft.com/office/drawing/2014/main" id="{CE33E886-71DA-4BD8-BADD-B91942892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250"/>
            <a:ext cx="5040313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ce réservé du pied de page 4">
            <a:extLst>
              <a:ext uri="{FF2B5EF4-FFF2-40B4-BE49-F238E27FC236}">
                <a16:creationId xmlns:a16="http://schemas.microsoft.com/office/drawing/2014/main" id="{9924557F-F17F-4CD3-A1DE-30DFBCA7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06499" name="Espace réservé du numéro de diapositive 5">
            <a:extLst>
              <a:ext uri="{FF2B5EF4-FFF2-40B4-BE49-F238E27FC236}">
                <a16:creationId xmlns:a16="http://schemas.microsoft.com/office/drawing/2014/main" id="{C5D9F343-3031-4295-8693-CC5B2984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CA9A9252-D066-4163-8ADE-439DAA989302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06500" name="Rectangle 1">
            <a:extLst>
              <a:ext uri="{FF2B5EF4-FFF2-40B4-BE49-F238E27FC236}">
                <a16:creationId xmlns:a16="http://schemas.microsoft.com/office/drawing/2014/main" id="{5C5DB04D-ADFC-4AC9-9B85-D5475F260B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71513" y="180975"/>
            <a:ext cx="7804150" cy="129222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Implémentation directory: recherche d'un fichier</a:t>
            </a:r>
          </a:p>
        </p:txBody>
      </p:sp>
      <p:sp>
        <p:nvSpPr>
          <p:cNvPr id="106501" name="Rectangle 2">
            <a:extLst>
              <a:ext uri="{FF2B5EF4-FFF2-40B4-BE49-F238E27FC236}">
                <a16:creationId xmlns:a16="http://schemas.microsoft.com/office/drawing/2014/main" id="{948AC1DC-A46E-407C-929B-47A64F37C6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535488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Comment fait-on pour trouver un fichier dans un directory?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Le plus simple: on parcours linéairement la table.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Problème?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ce réservé du pied de page 4">
            <a:extLst>
              <a:ext uri="{FF2B5EF4-FFF2-40B4-BE49-F238E27FC236}">
                <a16:creationId xmlns:a16="http://schemas.microsoft.com/office/drawing/2014/main" id="{58639067-FE86-49CB-BE85-E23BBB66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08547" name="Espace réservé du numéro de diapositive 5">
            <a:extLst>
              <a:ext uri="{FF2B5EF4-FFF2-40B4-BE49-F238E27FC236}">
                <a16:creationId xmlns:a16="http://schemas.microsoft.com/office/drawing/2014/main" id="{663442CA-9439-4CAF-A412-70123CE7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BFEA5554-49B1-448E-A1AA-EFC96239F923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08548" name="Rectangle 1">
            <a:extLst>
              <a:ext uri="{FF2B5EF4-FFF2-40B4-BE49-F238E27FC236}">
                <a16:creationId xmlns:a16="http://schemas.microsoft.com/office/drawing/2014/main" id="{F10D8B88-FB45-4C14-B46C-0B6A0E2593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71513" y="180975"/>
            <a:ext cx="7804150" cy="129222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Implémentation directory: recherche d'un fichier</a:t>
            </a:r>
          </a:p>
        </p:txBody>
      </p:sp>
      <p:sp>
        <p:nvSpPr>
          <p:cNvPr id="108549" name="Rectangle 2">
            <a:extLst>
              <a:ext uri="{FF2B5EF4-FFF2-40B4-BE49-F238E27FC236}">
                <a16:creationId xmlns:a16="http://schemas.microsoft.com/office/drawing/2014/main" id="{B23F8878-E30C-4B05-8CC6-3B106A3137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535488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Comment fait-on pour trouver un fichier dans un directory?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Le plus simple: on parcours linéairement la table.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Problème?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C'est assez long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Solution: une table de hashage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ce réservé du pied de page 4">
            <a:extLst>
              <a:ext uri="{FF2B5EF4-FFF2-40B4-BE49-F238E27FC236}">
                <a16:creationId xmlns:a16="http://schemas.microsoft.com/office/drawing/2014/main" id="{7700E830-FCA4-4748-BDC4-4386D7DE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10595" name="Espace réservé du numéro de diapositive 5">
            <a:extLst>
              <a:ext uri="{FF2B5EF4-FFF2-40B4-BE49-F238E27FC236}">
                <a16:creationId xmlns:a16="http://schemas.microsoft.com/office/drawing/2014/main" id="{9A957A7A-4D86-42A0-ABE7-BAA311FF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06F02DF4-6B44-4C97-B933-364497A61DCD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10596" name="Rectangle 1">
            <a:extLst>
              <a:ext uri="{FF2B5EF4-FFF2-40B4-BE49-F238E27FC236}">
                <a16:creationId xmlns:a16="http://schemas.microsoft.com/office/drawing/2014/main" id="{DD460CB7-BE06-4225-8BA1-A344D2B5B5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Fichiers partagés</a:t>
            </a:r>
          </a:p>
        </p:txBody>
      </p:sp>
      <p:sp>
        <p:nvSpPr>
          <p:cNvPr id="110597" name="Rectangle 2">
            <a:extLst>
              <a:ext uri="{FF2B5EF4-FFF2-40B4-BE49-F238E27FC236}">
                <a16:creationId xmlns:a16="http://schemas.microsoft.com/office/drawing/2014/main" id="{C23E6D10-73F3-4B43-A506-42365FCC20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727575"/>
          </a:xfrm>
        </p:spPr>
        <p:txBody>
          <a:bodyPr/>
          <a:lstStyle/>
          <a:p>
            <a:pPr eaLnBrk="1" hangingPunct="1"/>
            <a:endParaRPr lang="fr-BE" altLang="fr-FR"/>
          </a:p>
        </p:txBody>
      </p:sp>
      <p:pic>
        <p:nvPicPr>
          <p:cNvPr id="110598" name="Picture 3">
            <a:extLst>
              <a:ext uri="{FF2B5EF4-FFF2-40B4-BE49-F238E27FC236}">
                <a16:creationId xmlns:a16="http://schemas.microsoft.com/office/drawing/2014/main" id="{27E5484B-2B13-4405-A0A2-4A000BAA6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1290638"/>
            <a:ext cx="5800725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ce réservé du pied de page 4">
            <a:extLst>
              <a:ext uri="{FF2B5EF4-FFF2-40B4-BE49-F238E27FC236}">
                <a16:creationId xmlns:a16="http://schemas.microsoft.com/office/drawing/2014/main" id="{5D695208-30FE-4F99-AE08-94F9D098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12643" name="Espace réservé du numéro de diapositive 5">
            <a:extLst>
              <a:ext uri="{FF2B5EF4-FFF2-40B4-BE49-F238E27FC236}">
                <a16:creationId xmlns:a16="http://schemas.microsoft.com/office/drawing/2014/main" id="{CE1D7B62-B140-41FF-B308-7A353859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FA3C0EEB-BB61-4E26-833B-DC6C9F6160ED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12644" name="Rectangle 1">
            <a:extLst>
              <a:ext uri="{FF2B5EF4-FFF2-40B4-BE49-F238E27FC236}">
                <a16:creationId xmlns:a16="http://schemas.microsoft.com/office/drawing/2014/main" id="{9136B3A1-F6F4-45BB-8ED1-A5CCE6EF70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Fichiers partagés</a:t>
            </a:r>
          </a:p>
        </p:txBody>
      </p:sp>
      <p:sp>
        <p:nvSpPr>
          <p:cNvPr id="112645" name="Rectangle 2">
            <a:extLst>
              <a:ext uri="{FF2B5EF4-FFF2-40B4-BE49-F238E27FC236}">
                <a16:creationId xmlns:a16="http://schemas.microsoft.com/office/drawing/2014/main" id="{29ED0219-532F-4CB4-81A5-0E86935958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44341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b) B fait un lien sur le fichier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c) C supprime le fichier</a:t>
            </a:r>
          </a:p>
        </p:txBody>
      </p:sp>
      <p:pic>
        <p:nvPicPr>
          <p:cNvPr id="112646" name="Picture 3">
            <a:extLst>
              <a:ext uri="{FF2B5EF4-FFF2-40B4-BE49-F238E27FC236}">
                <a16:creationId xmlns:a16="http://schemas.microsoft.com/office/drawing/2014/main" id="{0E5BE80E-7B40-488C-AADE-E094C505B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3194050"/>
            <a:ext cx="7123113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Espace réservé du pied de page 4">
            <a:extLst>
              <a:ext uri="{FF2B5EF4-FFF2-40B4-BE49-F238E27FC236}">
                <a16:creationId xmlns:a16="http://schemas.microsoft.com/office/drawing/2014/main" id="{F42614D2-4D88-4C6E-A44F-1E5A9413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14691" name="Espace réservé du numéro de diapositive 5">
            <a:extLst>
              <a:ext uri="{FF2B5EF4-FFF2-40B4-BE49-F238E27FC236}">
                <a16:creationId xmlns:a16="http://schemas.microsoft.com/office/drawing/2014/main" id="{7716F0BA-E39D-43F6-9B15-CF279255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C281EA26-5FE9-45FE-B3C6-D1B16828961A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14692" name="Rectangle 1">
            <a:extLst>
              <a:ext uri="{FF2B5EF4-FFF2-40B4-BE49-F238E27FC236}">
                <a16:creationId xmlns:a16="http://schemas.microsoft.com/office/drawing/2014/main" id="{C6397850-764C-40D1-AB8A-DC1752AA70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Gestion de l'espace disque</a:t>
            </a:r>
          </a:p>
        </p:txBody>
      </p:sp>
      <p:sp>
        <p:nvSpPr>
          <p:cNvPr id="114693" name="Rectangle 2">
            <a:extLst>
              <a:ext uri="{FF2B5EF4-FFF2-40B4-BE49-F238E27FC236}">
                <a16:creationId xmlns:a16="http://schemas.microsoft.com/office/drawing/2014/main" id="{1979FC1B-BF96-4FDF-81FE-CA8FB24015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44341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On peut choisir la taille des blocs</a:t>
            </a:r>
          </a:p>
          <a:p>
            <a:pPr marL="738188" lvl="1" indent="-280988" eaLnBrk="1" hangingPunct="1">
              <a:lnSpc>
                <a:spcPct val="82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1 secteur, 1 piste, 1 cylindre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Grand blocs =&gt;  perte de place</a:t>
            </a:r>
          </a:p>
          <a:p>
            <a:pPr marL="738188" lvl="1" indent="-280988" eaLnBrk="1" hangingPunct="1">
              <a:lnSpc>
                <a:spcPct val="82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Taille moyenne d'un fichier sous unix = 1Ko</a:t>
            </a:r>
          </a:p>
          <a:p>
            <a:pPr marL="738188" lvl="1" indent="-280988" eaLnBrk="1" hangingPunct="1">
              <a:lnSpc>
                <a:spcPct val="82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Si l'on prend des blocs de 32 Ko, on perd 97% de l'espace disque!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Petits blocs, plus de blocs par fichier =&gt; vitesse de lecture plus lente (on doit bouger la tête entre les blocs)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u pied de page 4">
            <a:extLst>
              <a:ext uri="{FF2B5EF4-FFF2-40B4-BE49-F238E27FC236}">
                <a16:creationId xmlns:a16="http://schemas.microsoft.com/office/drawing/2014/main" id="{512EB623-7D4B-4014-A0BE-C337BCEC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4339" name="Espace réservé du numéro de diapositive 5">
            <a:extLst>
              <a:ext uri="{FF2B5EF4-FFF2-40B4-BE49-F238E27FC236}">
                <a16:creationId xmlns:a16="http://schemas.microsoft.com/office/drawing/2014/main" id="{F5DBF3FA-7AA2-4479-A837-7A31A535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8A9D7CBB-B60E-4CEF-802D-3A67AB64E627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4340" name="Rectangle 1">
            <a:extLst>
              <a:ext uri="{FF2B5EF4-FFF2-40B4-BE49-F238E27FC236}">
                <a16:creationId xmlns:a16="http://schemas.microsoft.com/office/drawing/2014/main" id="{53167377-77FD-48A3-B24C-E86480D72A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2588"/>
            <a:ext cx="7761288" cy="129222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Exemple de structure: Exécutable UNIX</a:t>
            </a: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C0D396C9-6F7A-4DD8-807A-45781637E3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803400"/>
            <a:ext cx="7586662" cy="417036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TBD figre 6.3 (a) Tannen pg 407</a:t>
            </a:r>
          </a:p>
        </p:txBody>
      </p:sp>
      <p:pic>
        <p:nvPicPr>
          <p:cNvPr id="14342" name="Picture 3">
            <a:extLst>
              <a:ext uri="{FF2B5EF4-FFF2-40B4-BE49-F238E27FC236}">
                <a16:creationId xmlns:a16="http://schemas.microsoft.com/office/drawing/2014/main" id="{650481CF-D833-4D47-8466-896B8428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619250"/>
            <a:ext cx="5675313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Espace réservé du pied de page 4">
            <a:extLst>
              <a:ext uri="{FF2B5EF4-FFF2-40B4-BE49-F238E27FC236}">
                <a16:creationId xmlns:a16="http://schemas.microsoft.com/office/drawing/2014/main" id="{3D49EA6F-572E-44DB-944E-59E8F2A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16739" name="Espace réservé du numéro de diapositive 5">
            <a:extLst>
              <a:ext uri="{FF2B5EF4-FFF2-40B4-BE49-F238E27FC236}">
                <a16:creationId xmlns:a16="http://schemas.microsoft.com/office/drawing/2014/main" id="{5FDA2417-7DA0-4745-AA3A-C35F1EDE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83EAF130-2925-42AB-A2F4-EC87B6D4CCCD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16740" name="Rectangle 1">
            <a:extLst>
              <a:ext uri="{FF2B5EF4-FFF2-40B4-BE49-F238E27FC236}">
                <a16:creationId xmlns:a16="http://schemas.microsoft.com/office/drawing/2014/main" id="{5F3CFC06-9A6C-445E-AD58-1EBE52BBEF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Vitesse de transfert</a:t>
            </a:r>
          </a:p>
        </p:txBody>
      </p:sp>
      <p:sp>
        <p:nvSpPr>
          <p:cNvPr id="116741" name="Rectangle 2">
            <a:extLst>
              <a:ext uri="{FF2B5EF4-FFF2-40B4-BE49-F238E27FC236}">
                <a16:creationId xmlns:a16="http://schemas.microsoft.com/office/drawing/2014/main" id="{D5EB548B-5F3E-4866-B1FD-50E40FCE0D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44341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Soit un disque de 131 072 octets par piste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Temps de rotation = 8,33 ms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Temps de déplacement tête = 10 ms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Soit un bloc de k octets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Quelle est la vitesse de transfert?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Espace réservé du pied de page 4">
            <a:extLst>
              <a:ext uri="{FF2B5EF4-FFF2-40B4-BE49-F238E27FC236}">
                <a16:creationId xmlns:a16="http://schemas.microsoft.com/office/drawing/2014/main" id="{EA727097-A282-4711-8C69-1327682E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18787" name="Espace réservé du numéro de diapositive 5">
            <a:extLst>
              <a:ext uri="{FF2B5EF4-FFF2-40B4-BE49-F238E27FC236}">
                <a16:creationId xmlns:a16="http://schemas.microsoft.com/office/drawing/2014/main" id="{AF8C6B10-640F-45BA-82FC-2DB30C90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53FD7B7E-57EC-4456-9494-5E2BAA73F674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18788" name="Rectangle 1">
            <a:extLst>
              <a:ext uri="{FF2B5EF4-FFF2-40B4-BE49-F238E27FC236}">
                <a16:creationId xmlns:a16="http://schemas.microsoft.com/office/drawing/2014/main" id="{171A2277-6ABE-4E5D-97BC-7DB526036F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Vitesse de transfert</a:t>
            </a:r>
          </a:p>
        </p:txBody>
      </p:sp>
      <p:sp>
        <p:nvSpPr>
          <p:cNvPr id="118789" name="Rectangle 2">
            <a:extLst>
              <a:ext uri="{FF2B5EF4-FFF2-40B4-BE49-F238E27FC236}">
                <a16:creationId xmlns:a16="http://schemas.microsoft.com/office/drawing/2014/main" id="{1F9A8804-B64F-46DE-A63A-EEBFBF285B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6688" y="1196975"/>
            <a:ext cx="8474075" cy="525621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Vitesse = temps de positionnement tête + temps de rotation pour arriver au bon bloc + temps de transfert du bloc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Temps de positionnement tête = 10 ms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Temps de rotation pour arriver au bon bloc = en moyenne le temps pour faire ½ tour de disque = vitesse de rotation /2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Temps de transfert du bloc = c’est plus compliqué!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Vitesse (ms) = 10 + 8,33/2 + (k/131 072) x 8,33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Espace réservé du pied de page 4">
            <a:extLst>
              <a:ext uri="{FF2B5EF4-FFF2-40B4-BE49-F238E27FC236}">
                <a16:creationId xmlns:a16="http://schemas.microsoft.com/office/drawing/2014/main" id="{26CDD625-3C86-43AA-BA9E-AAA8C8D0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20835" name="Espace réservé du numéro de diapositive 5">
            <a:extLst>
              <a:ext uri="{FF2B5EF4-FFF2-40B4-BE49-F238E27FC236}">
                <a16:creationId xmlns:a16="http://schemas.microsoft.com/office/drawing/2014/main" id="{8306918C-0FDE-41C2-8851-3645FB62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61072A1D-E981-4B8C-840D-785E71AF4FE5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20836" name="Rectangle 1">
            <a:extLst>
              <a:ext uri="{FF2B5EF4-FFF2-40B4-BE49-F238E27FC236}">
                <a16:creationId xmlns:a16="http://schemas.microsoft.com/office/drawing/2014/main" id="{733A331E-3749-4607-8D22-5C9F66BC11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Vitesse de transfert</a:t>
            </a:r>
          </a:p>
        </p:txBody>
      </p:sp>
      <p:sp>
        <p:nvSpPr>
          <p:cNvPr id="120837" name="Rectangle 2">
            <a:extLst>
              <a:ext uri="{FF2B5EF4-FFF2-40B4-BE49-F238E27FC236}">
                <a16:creationId xmlns:a16="http://schemas.microsoft.com/office/drawing/2014/main" id="{62A74028-150B-4807-AA47-E85D03C3EC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6688" y="1196975"/>
            <a:ext cx="8474075" cy="5111750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Si un bloc = toute une piste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Temps de transfert d’une piste?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Temps d’un tour de piste = 8,33 ms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Si un bloc occupe 0,3 tour de piste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Temps de transfert = 0,3 x 8,33 ms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Si un bloc k bytes il occupe (k/nbr bytes sur la piste) portion de la piste.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Vitesse transfert  (k/131 072) x 8,33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Espace réservé du pied de page 4">
            <a:extLst>
              <a:ext uri="{FF2B5EF4-FFF2-40B4-BE49-F238E27FC236}">
                <a16:creationId xmlns:a16="http://schemas.microsoft.com/office/drawing/2014/main" id="{9BC1028B-FFE8-4896-8A69-9476A217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22883" name="Espace réservé du numéro de diapositive 5">
            <a:extLst>
              <a:ext uri="{FF2B5EF4-FFF2-40B4-BE49-F238E27FC236}">
                <a16:creationId xmlns:a16="http://schemas.microsoft.com/office/drawing/2014/main" id="{0F9B043E-499F-472F-8EF6-1AA955A6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A7872090-112B-488D-9530-59915ABB50A9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22884" name="Rectangle 1">
            <a:extLst>
              <a:ext uri="{FF2B5EF4-FFF2-40B4-BE49-F238E27FC236}">
                <a16:creationId xmlns:a16="http://schemas.microsoft.com/office/drawing/2014/main" id="{72E7C272-CDF2-4C8D-AA48-60D895973C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Vitesse de transfert</a:t>
            </a:r>
          </a:p>
        </p:txBody>
      </p:sp>
      <p:sp>
        <p:nvSpPr>
          <p:cNvPr id="122885" name="Rectangle 2">
            <a:extLst>
              <a:ext uri="{FF2B5EF4-FFF2-40B4-BE49-F238E27FC236}">
                <a16:creationId xmlns:a16="http://schemas.microsoft.com/office/drawing/2014/main" id="{834AA9C9-AB3E-4805-91C3-8881BB8F2A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6688" y="1196975"/>
            <a:ext cx="8474075" cy="438626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Vitesse = temps de positionnement tête + temps de rotation pour arriver au bon bloc + temps de transfert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Vitesse (ms) = 10 + 8,33/2 + (k/131 072) x 8,33</a:t>
            </a:r>
          </a:p>
        </p:txBody>
      </p:sp>
      <p:pic>
        <p:nvPicPr>
          <p:cNvPr id="122886" name="Picture 3">
            <a:extLst>
              <a:ext uri="{FF2B5EF4-FFF2-40B4-BE49-F238E27FC236}">
                <a16:creationId xmlns:a16="http://schemas.microsoft.com/office/drawing/2014/main" id="{23A55A82-5B0E-4F43-BD5D-6BCB466AE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284538"/>
            <a:ext cx="84645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Espace réservé du pied de page 4">
            <a:extLst>
              <a:ext uri="{FF2B5EF4-FFF2-40B4-BE49-F238E27FC236}">
                <a16:creationId xmlns:a16="http://schemas.microsoft.com/office/drawing/2014/main" id="{79366353-1BB8-4FAA-82CA-41B23EF2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24931" name="Espace réservé du numéro de diapositive 5">
            <a:extLst>
              <a:ext uri="{FF2B5EF4-FFF2-40B4-BE49-F238E27FC236}">
                <a16:creationId xmlns:a16="http://schemas.microsoft.com/office/drawing/2014/main" id="{24F7ABCB-EA73-4C1F-819E-6797B829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B7766CDF-8917-4B61-B59E-E80C68F9ABF6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24932" name="Rectangle 1">
            <a:extLst>
              <a:ext uri="{FF2B5EF4-FFF2-40B4-BE49-F238E27FC236}">
                <a16:creationId xmlns:a16="http://schemas.microsoft.com/office/drawing/2014/main" id="{6E9BF466-6FB0-408E-9853-26B3ADA6A9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Gestion de la place libre</a:t>
            </a:r>
          </a:p>
        </p:txBody>
      </p:sp>
      <p:sp>
        <p:nvSpPr>
          <p:cNvPr id="124933" name="Rectangle 2">
            <a:extLst>
              <a:ext uri="{FF2B5EF4-FFF2-40B4-BE49-F238E27FC236}">
                <a16:creationId xmlns:a16="http://schemas.microsoft.com/office/drawing/2014/main" id="{556D19FE-BAD1-4508-A9A1-C61A0B62AA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44341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Il y a des blocs libres sur le disque.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Comment les gérer?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Espace réservé du pied de page 4">
            <a:extLst>
              <a:ext uri="{FF2B5EF4-FFF2-40B4-BE49-F238E27FC236}">
                <a16:creationId xmlns:a16="http://schemas.microsoft.com/office/drawing/2014/main" id="{0835627F-C71E-4E60-B45A-50D6B40D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26979" name="Espace réservé du numéro de diapositive 5">
            <a:extLst>
              <a:ext uri="{FF2B5EF4-FFF2-40B4-BE49-F238E27FC236}">
                <a16:creationId xmlns:a16="http://schemas.microsoft.com/office/drawing/2014/main" id="{CB3E0081-D44B-4DA8-9FA0-18FD9700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D546C9C9-2C80-436F-A7CD-C2D171E1712F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26980" name="Rectangle 1">
            <a:extLst>
              <a:ext uri="{FF2B5EF4-FFF2-40B4-BE49-F238E27FC236}">
                <a16:creationId xmlns:a16="http://schemas.microsoft.com/office/drawing/2014/main" id="{6C14FF1F-226F-4A84-A6F8-27A8C4A4FE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Gestion de la place libre</a:t>
            </a:r>
          </a:p>
        </p:txBody>
      </p:sp>
      <p:sp>
        <p:nvSpPr>
          <p:cNvPr id="126981" name="Rectangle 2">
            <a:extLst>
              <a:ext uri="{FF2B5EF4-FFF2-40B4-BE49-F238E27FC236}">
                <a16:creationId xmlns:a16="http://schemas.microsoft.com/office/drawing/2014/main" id="{F7D977CA-AAAA-46C1-AD1F-FD01E5F42B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727575"/>
          </a:xfrm>
        </p:spPr>
        <p:txBody>
          <a:bodyPr/>
          <a:lstStyle/>
          <a:p>
            <a:pPr eaLnBrk="1" hangingPunct="1"/>
            <a:endParaRPr lang="fr-BE" altLang="fr-FR"/>
          </a:p>
        </p:txBody>
      </p:sp>
      <p:pic>
        <p:nvPicPr>
          <p:cNvPr id="126982" name="Picture 3">
            <a:extLst>
              <a:ext uri="{FF2B5EF4-FFF2-40B4-BE49-F238E27FC236}">
                <a16:creationId xmlns:a16="http://schemas.microsoft.com/office/drawing/2014/main" id="{CE3C86E0-1478-48E2-A61D-488E8247A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209675"/>
            <a:ext cx="786765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">
            <a:extLst>
              <a:ext uri="{FF2B5EF4-FFF2-40B4-BE49-F238E27FC236}">
                <a16:creationId xmlns:a16="http://schemas.microsoft.com/office/drawing/2014/main" id="{89143264-701C-4AD7-B2A8-4E4799DF74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3988" cy="11445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Gestion par liste de blocs</a:t>
            </a: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E6B44CA9-2E82-4115-91B6-1031174084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3988" cy="453231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Combien de blocs pour un disque de 1 To?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">
            <a:extLst>
              <a:ext uri="{FF2B5EF4-FFF2-40B4-BE49-F238E27FC236}">
                <a16:creationId xmlns:a16="http://schemas.microsoft.com/office/drawing/2014/main" id="{2D627207-6CE8-4B81-814D-4351D01181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3988" cy="11445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Gestion par liste de blocs</a:t>
            </a: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7AE4DA6C-94A4-4D88-B123-5ADB2DFABC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3988" cy="453231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fr-FR" altLang="fr-FR"/>
              <a:t>Combien de blocs pour un disque de 1 To?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fr-FR" altLang="fr-FR"/>
              <a:t>1 To = 2**30 bytes = 2**20 blocs de 1Ko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fr-FR" altLang="fr-FR"/>
              <a:t>Avec 255 blocs par bloc  = 2**12 blocs </a:t>
            </a:r>
          </a:p>
          <a:p>
            <a:pPr marL="738188" lvl="1" indent="-280988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r>
              <a:rPr lang="fr-FR" altLang="fr-FR"/>
              <a:t> 65 536 blocs</a:t>
            </a:r>
          </a:p>
          <a:p>
            <a:pPr marL="339725" indent="-338138" eaLnBrk="1" hangingPunct="1">
              <a:lnSpc>
                <a:spcPct val="82000"/>
              </a:lnSpc>
              <a:buClrTx/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/>
            </a:pPr>
            <a:endParaRPr lang="fr-FR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">
            <a:extLst>
              <a:ext uri="{FF2B5EF4-FFF2-40B4-BE49-F238E27FC236}">
                <a16:creationId xmlns:a16="http://schemas.microsoft.com/office/drawing/2014/main" id="{7289C5BF-8C6B-404D-AEA9-58D5461049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3988" cy="11445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Gestion par bitmap</a:t>
            </a:r>
          </a:p>
        </p:txBody>
      </p:sp>
      <p:pic>
        <p:nvPicPr>
          <p:cNvPr id="133123" name="Picture 2">
            <a:extLst>
              <a:ext uri="{FF2B5EF4-FFF2-40B4-BE49-F238E27FC236}">
                <a16:creationId xmlns:a16="http://schemas.microsoft.com/office/drawing/2014/main" id="{DCF0F636-B431-4003-8BE1-51AB694F6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1781175"/>
            <a:ext cx="6230937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">
            <a:extLst>
              <a:ext uri="{FF2B5EF4-FFF2-40B4-BE49-F238E27FC236}">
                <a16:creationId xmlns:a16="http://schemas.microsoft.com/office/drawing/2014/main" id="{B7147CD7-36F8-4B78-8A5B-83914212B5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3988" cy="11445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Gestion par bitmap</a:t>
            </a: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948DE68E-5363-49F4-94AB-65AAE324B7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3988" cy="453231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Nombre de blocs de bitmap pour 1 To = 2048 blocs 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Avantage: - de place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Désavantage: + lent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38412A3B-C5F0-4071-9618-161C7D7259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Enregistrements (Records)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FFD91A6-A44F-41D9-B05C-9776EF6CEB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Fichier = ensemble d’enregistrement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 b="1"/>
              <a:t>L'enregistrement est un ensemble d'informations homogènes structurées en champs, accessible par un I/O (READ, WRITE...)</a:t>
            </a:r>
            <a:r>
              <a:rPr lang="fr-FR" altLang="fr-FR"/>
              <a:t> 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Ex. : Articles : libellé + prix + quantité en stock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ce réservé du pied de page 4">
            <a:extLst>
              <a:ext uri="{FF2B5EF4-FFF2-40B4-BE49-F238E27FC236}">
                <a16:creationId xmlns:a16="http://schemas.microsoft.com/office/drawing/2014/main" id="{308FACBC-8C59-4E29-A0E7-E50ED58D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37219" name="Espace réservé du numéro de diapositive 5">
            <a:extLst>
              <a:ext uri="{FF2B5EF4-FFF2-40B4-BE49-F238E27FC236}">
                <a16:creationId xmlns:a16="http://schemas.microsoft.com/office/drawing/2014/main" id="{D341B251-F074-4E5A-BA32-20A42F43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448E9548-2A1E-487B-872B-7EB9CB2481FC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37220" name="Rectangle 1">
            <a:extLst>
              <a:ext uri="{FF2B5EF4-FFF2-40B4-BE49-F238E27FC236}">
                <a16:creationId xmlns:a16="http://schemas.microsoft.com/office/drawing/2014/main" id="{A1C4E1DE-0303-441F-82D2-E665791744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Gestion de la place libre</a:t>
            </a:r>
          </a:p>
        </p:txBody>
      </p:sp>
      <p:sp>
        <p:nvSpPr>
          <p:cNvPr id="137221" name="Rectangle 2">
            <a:extLst>
              <a:ext uri="{FF2B5EF4-FFF2-40B4-BE49-F238E27FC236}">
                <a16:creationId xmlns:a16="http://schemas.microsoft.com/office/drawing/2014/main" id="{C63BCA11-F539-4C6B-8F5C-EEFC555130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44341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On garde en mémoire une table des blocs libres (a)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On en charge une nouvelle quand pleine (b)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Optimisation: on retient des tables à moitié pleine</a:t>
            </a:r>
          </a:p>
        </p:txBody>
      </p:sp>
      <p:pic>
        <p:nvPicPr>
          <p:cNvPr id="137222" name="Picture 3">
            <a:extLst>
              <a:ext uri="{FF2B5EF4-FFF2-40B4-BE49-F238E27FC236}">
                <a16:creationId xmlns:a16="http://schemas.microsoft.com/office/drawing/2014/main" id="{059C7712-25F7-49F3-8571-A52B2D391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198938"/>
            <a:ext cx="7165975" cy="265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ce réservé du pied de page 4">
            <a:extLst>
              <a:ext uri="{FF2B5EF4-FFF2-40B4-BE49-F238E27FC236}">
                <a16:creationId xmlns:a16="http://schemas.microsoft.com/office/drawing/2014/main" id="{1DF44D0E-4948-434D-A1FB-6B30DBF4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39267" name="Espace réservé du numéro de diapositive 5">
            <a:extLst>
              <a:ext uri="{FF2B5EF4-FFF2-40B4-BE49-F238E27FC236}">
                <a16:creationId xmlns:a16="http://schemas.microsoft.com/office/drawing/2014/main" id="{A594E7FD-823B-434C-866E-6C84EB96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BA241521-262F-45F6-B3E7-2D898B69873E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39268" name="Rectangle 1">
            <a:extLst>
              <a:ext uri="{FF2B5EF4-FFF2-40B4-BE49-F238E27FC236}">
                <a16:creationId xmlns:a16="http://schemas.microsoft.com/office/drawing/2014/main" id="{F9982D42-9B54-42AF-9477-FF7D28BEBD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Performances: caches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17FC2B3B-9E5A-4DF7-8324-7500F1828A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1513" y="1781175"/>
            <a:ext cx="7953375" cy="490061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Temps accès disque &gt;&gt; temps accès RAM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Réduction de l'accès au disque?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On va stocker des (copies) de blocs disque dans la RAM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=&gt; blocks cache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Quand on fait un accès disque pour lire un bloc on vérifie d'abord qu'il n'est pas dans la cache.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Quand on lit un bloc on le mémoire dans la cache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Espace réservé du pied de page 4">
            <a:extLst>
              <a:ext uri="{FF2B5EF4-FFF2-40B4-BE49-F238E27FC236}">
                <a16:creationId xmlns:a16="http://schemas.microsoft.com/office/drawing/2014/main" id="{A329CFF7-3501-468F-912B-8C084FA6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41315" name="Espace réservé du numéro de diapositive 5">
            <a:extLst>
              <a:ext uri="{FF2B5EF4-FFF2-40B4-BE49-F238E27FC236}">
                <a16:creationId xmlns:a16="http://schemas.microsoft.com/office/drawing/2014/main" id="{2EEC4AD4-FC61-41F2-AD24-716F50F2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EEB3294E-EB72-485D-8AB2-1991D7E4B849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41316" name="Rectangle 1">
            <a:extLst>
              <a:ext uri="{FF2B5EF4-FFF2-40B4-BE49-F238E27FC236}">
                <a16:creationId xmlns:a16="http://schemas.microsoft.com/office/drawing/2014/main" id="{7B422FA1-B022-4785-8316-85DDDFA6CD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0363" y="28575"/>
            <a:ext cx="7804150" cy="1054100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Performances: caches</a:t>
            </a:r>
          </a:p>
        </p:txBody>
      </p:sp>
      <p:sp>
        <p:nvSpPr>
          <p:cNvPr id="141317" name="Rectangle 2">
            <a:extLst>
              <a:ext uri="{FF2B5EF4-FFF2-40B4-BE49-F238E27FC236}">
                <a16:creationId xmlns:a16="http://schemas.microsoft.com/office/drawing/2014/main" id="{B92BAA74-C1E8-40C9-90EB-B3AC3EEBE2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00113"/>
            <a:ext cx="7953375" cy="4386262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On utilise une table de hashage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On stocke les blocks dans leur ordre inverse d'utilisation (LRU = Least Recently Used)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Quand un nouveau bloc rentre, on jette le plus ancienne utilisé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Problème potentiel?</a:t>
            </a:r>
          </a:p>
        </p:txBody>
      </p:sp>
      <p:pic>
        <p:nvPicPr>
          <p:cNvPr id="141318" name="Picture 3">
            <a:extLst>
              <a:ext uri="{FF2B5EF4-FFF2-40B4-BE49-F238E27FC236}">
                <a16:creationId xmlns:a16="http://schemas.microsoft.com/office/drawing/2014/main" id="{8B4457C7-0377-4BF3-AE40-82954A2D0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1750"/>
            <a:ext cx="8726488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ce réservé du pied de page 4">
            <a:extLst>
              <a:ext uri="{FF2B5EF4-FFF2-40B4-BE49-F238E27FC236}">
                <a16:creationId xmlns:a16="http://schemas.microsoft.com/office/drawing/2014/main" id="{4907BDD3-2A0F-45BB-9CE9-4D430B34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43363" name="Espace réservé du numéro de diapositive 5">
            <a:extLst>
              <a:ext uri="{FF2B5EF4-FFF2-40B4-BE49-F238E27FC236}">
                <a16:creationId xmlns:a16="http://schemas.microsoft.com/office/drawing/2014/main" id="{76A1EFC2-9A73-4A53-99A8-D22B6077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65D64917-D5B5-43D8-B090-E40D0E3717A4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43364" name="Rectangle 1">
            <a:extLst>
              <a:ext uri="{FF2B5EF4-FFF2-40B4-BE49-F238E27FC236}">
                <a16:creationId xmlns:a16="http://schemas.microsoft.com/office/drawing/2014/main" id="{5B8282A2-F433-4777-BC33-208B229223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0363" y="28575"/>
            <a:ext cx="7804150" cy="1054100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Performances: caches</a:t>
            </a:r>
          </a:p>
        </p:txBody>
      </p:sp>
      <p:sp>
        <p:nvSpPr>
          <p:cNvPr id="143365" name="Rectangle 2">
            <a:extLst>
              <a:ext uri="{FF2B5EF4-FFF2-40B4-BE49-F238E27FC236}">
                <a16:creationId xmlns:a16="http://schemas.microsoft.com/office/drawing/2014/main" id="{B7BB1194-C249-4229-A0F4-2DCFCB3374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00113"/>
            <a:ext cx="7953375" cy="4386262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On utilise un dictionnaire</a:t>
            </a:r>
          </a:p>
          <a:p>
            <a:pPr marL="1484313" lvl="1" indent="-568325" eaLnBrk="1" hangingPunct="1">
              <a:buFont typeface="Times New Roman" panose="02020603050405020304" pitchFamily="18" charset="0"/>
              <a:buChar char="–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Clef = num Bloc, Valeur = Adresse Ram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On stocke les blocks dans une file par ordre inverse d'utilisation (LRU = Least Recently Used)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Quand un nouveau bloc rentre, on jette le plus anciennement </a:t>
            </a:r>
            <a:r>
              <a:rPr lang="fr-FR" altLang="fr-FR" i="1" u="sng"/>
              <a:t>utilisé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endParaRPr lang="fr-FR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ce réservé du pied de page 4">
            <a:extLst>
              <a:ext uri="{FF2B5EF4-FFF2-40B4-BE49-F238E27FC236}">
                <a16:creationId xmlns:a16="http://schemas.microsoft.com/office/drawing/2014/main" id="{D18D0033-BF1A-40F6-B4DF-DC1731A6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45411" name="Espace réservé du numéro de diapositive 5">
            <a:extLst>
              <a:ext uri="{FF2B5EF4-FFF2-40B4-BE49-F238E27FC236}">
                <a16:creationId xmlns:a16="http://schemas.microsoft.com/office/drawing/2014/main" id="{35A5B4ED-BC4F-44F9-BB5E-E385459C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B409A79F-34B6-489E-A7F5-AE23EB2E9B7F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45412" name="Rectangle 1">
            <a:extLst>
              <a:ext uri="{FF2B5EF4-FFF2-40B4-BE49-F238E27FC236}">
                <a16:creationId xmlns:a16="http://schemas.microsoft.com/office/drawing/2014/main" id="{01B0870C-1D70-46EF-A078-3303952FDB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0363" y="28575"/>
            <a:ext cx="7804150" cy="1054100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Performances: caches</a:t>
            </a:r>
          </a:p>
        </p:txBody>
      </p:sp>
      <p:sp>
        <p:nvSpPr>
          <p:cNvPr id="145413" name="AutoShape 2">
            <a:extLst>
              <a:ext uri="{FF2B5EF4-FFF2-40B4-BE49-F238E27FC236}">
                <a16:creationId xmlns:a16="http://schemas.microsoft.com/office/drawing/2014/main" id="{9F38400B-1504-41B5-A938-42A99C30D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679950"/>
            <a:ext cx="360362" cy="360363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14" name="AutoShape 3">
            <a:extLst>
              <a:ext uri="{FF2B5EF4-FFF2-40B4-BE49-F238E27FC236}">
                <a16:creationId xmlns:a16="http://schemas.microsoft.com/office/drawing/2014/main" id="{C1F2C192-3159-43D0-B4D0-5E914DBA2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679950"/>
            <a:ext cx="360363" cy="360363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15" name="AutoShape 4">
            <a:extLst>
              <a:ext uri="{FF2B5EF4-FFF2-40B4-BE49-F238E27FC236}">
                <a16:creationId xmlns:a16="http://schemas.microsoft.com/office/drawing/2014/main" id="{307C88CA-2135-4CB2-A5B1-F59D45788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4679950"/>
            <a:ext cx="360363" cy="360363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16" name="AutoShape 5">
            <a:extLst>
              <a:ext uri="{FF2B5EF4-FFF2-40B4-BE49-F238E27FC236}">
                <a16:creationId xmlns:a16="http://schemas.microsoft.com/office/drawing/2014/main" id="{A0ECFCDB-8D63-457E-9D4D-3006D08C6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679950"/>
            <a:ext cx="360362" cy="360363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17" name="AutoShape 6">
            <a:extLst>
              <a:ext uri="{FF2B5EF4-FFF2-40B4-BE49-F238E27FC236}">
                <a16:creationId xmlns:a16="http://schemas.microsoft.com/office/drawing/2014/main" id="{9C1737AD-498F-48BD-97D4-184123053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679950"/>
            <a:ext cx="360363" cy="360363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18" name="AutoShape 7">
            <a:extLst>
              <a:ext uri="{FF2B5EF4-FFF2-40B4-BE49-F238E27FC236}">
                <a16:creationId xmlns:a16="http://schemas.microsoft.com/office/drawing/2014/main" id="{611E6618-95F2-4D03-BE72-706357CC8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679950"/>
            <a:ext cx="360362" cy="360363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19" name="AutoShape 8">
            <a:extLst>
              <a:ext uri="{FF2B5EF4-FFF2-40B4-BE49-F238E27FC236}">
                <a16:creationId xmlns:a16="http://schemas.microsoft.com/office/drawing/2014/main" id="{E9158AAF-C648-4CE3-8F87-911869DAA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679950"/>
            <a:ext cx="360363" cy="360363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20" name="AutoShape 9">
            <a:extLst>
              <a:ext uri="{FF2B5EF4-FFF2-40B4-BE49-F238E27FC236}">
                <a16:creationId xmlns:a16="http://schemas.microsoft.com/office/drawing/2014/main" id="{D59FFDD9-98BF-438E-A0FA-E6048BD51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679950"/>
            <a:ext cx="360363" cy="360363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21" name="Text Box 10">
            <a:extLst>
              <a:ext uri="{FF2B5EF4-FFF2-40B4-BE49-F238E27FC236}">
                <a16:creationId xmlns:a16="http://schemas.microsoft.com/office/drawing/2014/main" id="{3F987D96-D45A-4D71-9CCA-FC7732651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5670550"/>
            <a:ext cx="12604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 eaLnBrk="1" hangingPunct="1"/>
            <a:r>
              <a:rPr lang="fr-BE" altLang="fr-FR">
                <a:solidFill>
                  <a:srgbClr val="000000"/>
                </a:solidFill>
              </a:rPr>
              <a:t>LRU</a:t>
            </a:r>
          </a:p>
        </p:txBody>
      </p:sp>
      <p:sp>
        <p:nvSpPr>
          <p:cNvPr id="145422" name="Text Box 11">
            <a:extLst>
              <a:ext uri="{FF2B5EF4-FFF2-40B4-BE49-F238E27FC236}">
                <a16:creationId xmlns:a16="http://schemas.microsoft.com/office/drawing/2014/main" id="{E0796BEA-4D91-41C7-8814-D91092DC3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5670550"/>
            <a:ext cx="12604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 eaLnBrk="1" hangingPunct="1"/>
            <a:r>
              <a:rPr lang="fr-BE" altLang="fr-FR">
                <a:solidFill>
                  <a:srgbClr val="000000"/>
                </a:solidFill>
              </a:rPr>
              <a:t>MRU</a:t>
            </a:r>
          </a:p>
        </p:txBody>
      </p:sp>
      <p:sp>
        <p:nvSpPr>
          <p:cNvPr id="145423" name="Line 12">
            <a:extLst>
              <a:ext uri="{FF2B5EF4-FFF2-40B4-BE49-F238E27FC236}">
                <a16:creationId xmlns:a16="http://schemas.microsoft.com/office/drawing/2014/main" id="{A137ED9D-2B2F-4967-AE63-C26075BE59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9863" y="5038725"/>
            <a:ext cx="1587" cy="542925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5424" name="Line 13">
            <a:extLst>
              <a:ext uri="{FF2B5EF4-FFF2-40B4-BE49-F238E27FC236}">
                <a16:creationId xmlns:a16="http://schemas.microsoft.com/office/drawing/2014/main" id="{3F326845-D659-4729-B3BC-0B670FE104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225" y="5038725"/>
            <a:ext cx="1588" cy="542925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5425" name="Oval 14">
            <a:extLst>
              <a:ext uri="{FF2B5EF4-FFF2-40B4-BE49-F238E27FC236}">
                <a16:creationId xmlns:a16="http://schemas.microsoft.com/office/drawing/2014/main" id="{76021887-92D2-4127-B943-7E1FC6626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1979613"/>
            <a:ext cx="2160587" cy="1979612"/>
          </a:xfrm>
          <a:prstGeom prst="ellipse">
            <a:avLst/>
          </a:prstGeom>
          <a:solidFill>
            <a:srgbClr val="99CCFF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26" name="Text Box 15">
            <a:extLst>
              <a:ext uri="{FF2B5EF4-FFF2-40B4-BE49-F238E27FC236}">
                <a16:creationId xmlns:a16="http://schemas.microsoft.com/office/drawing/2014/main" id="{9A7485C8-D104-42EE-BFDA-7950824EA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4316413"/>
            <a:ext cx="200183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 eaLnBrk="1" hangingPunct="1"/>
            <a:r>
              <a:rPr lang="fr-BE" altLang="fr-FR">
                <a:solidFill>
                  <a:srgbClr val="000000"/>
                </a:solidFill>
              </a:rPr>
              <a:t>Dictionnaire</a:t>
            </a:r>
          </a:p>
          <a:p>
            <a:pPr eaLnBrk="1" hangingPunct="1"/>
            <a:r>
              <a:rPr lang="fr-BE" altLang="fr-FR">
                <a:solidFill>
                  <a:srgbClr val="000000"/>
                </a:solidFill>
              </a:rPr>
              <a:t>(table hashing)</a:t>
            </a:r>
          </a:p>
        </p:txBody>
      </p:sp>
      <p:sp>
        <p:nvSpPr>
          <p:cNvPr id="145427" name="AutoShape 16">
            <a:extLst>
              <a:ext uri="{FF2B5EF4-FFF2-40B4-BE49-F238E27FC236}">
                <a16:creationId xmlns:a16="http://schemas.microsoft.com/office/drawing/2014/main" id="{96E12309-AA06-4E3D-BC7F-CB0204B3D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2519363"/>
            <a:ext cx="179388" cy="179387"/>
          </a:xfrm>
          <a:prstGeom prst="roundRect">
            <a:avLst>
              <a:gd name="adj" fmla="val 889"/>
            </a:avLst>
          </a:prstGeom>
          <a:solidFill>
            <a:srgbClr val="3DEB3D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28" name="AutoShape 17">
            <a:extLst>
              <a:ext uri="{FF2B5EF4-FFF2-40B4-BE49-F238E27FC236}">
                <a16:creationId xmlns:a16="http://schemas.microsoft.com/office/drawing/2014/main" id="{6D9121AA-4A88-4ED1-9215-ED33C2545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240088"/>
            <a:ext cx="179387" cy="179387"/>
          </a:xfrm>
          <a:prstGeom prst="roundRect">
            <a:avLst>
              <a:gd name="adj" fmla="val 889"/>
            </a:avLst>
          </a:prstGeom>
          <a:solidFill>
            <a:srgbClr val="3DEB3D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29" name="AutoShape 18">
            <a:extLst>
              <a:ext uri="{FF2B5EF4-FFF2-40B4-BE49-F238E27FC236}">
                <a16:creationId xmlns:a16="http://schemas.microsoft.com/office/drawing/2014/main" id="{997385DE-DA4B-4953-B18E-1771B47DA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3060700"/>
            <a:ext cx="179387" cy="179388"/>
          </a:xfrm>
          <a:prstGeom prst="roundRect">
            <a:avLst>
              <a:gd name="adj" fmla="val 889"/>
            </a:avLst>
          </a:prstGeom>
          <a:solidFill>
            <a:srgbClr val="3DEB3D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30" name="AutoShape 19">
            <a:extLst>
              <a:ext uri="{FF2B5EF4-FFF2-40B4-BE49-F238E27FC236}">
                <a16:creationId xmlns:a16="http://schemas.microsoft.com/office/drawing/2014/main" id="{D7BFCFCC-CCEF-446D-9131-72E0C5A5E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700338"/>
            <a:ext cx="179387" cy="179387"/>
          </a:xfrm>
          <a:prstGeom prst="roundRect">
            <a:avLst>
              <a:gd name="adj" fmla="val 889"/>
            </a:avLst>
          </a:prstGeom>
          <a:solidFill>
            <a:srgbClr val="3DEB3D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145431" name="AutoShape 20">
            <a:extLst>
              <a:ext uri="{FF2B5EF4-FFF2-40B4-BE49-F238E27FC236}">
                <a16:creationId xmlns:a16="http://schemas.microsoft.com/office/drawing/2014/main" id="{9693B73A-2B91-4483-8ABB-440D4CC32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2339975"/>
            <a:ext cx="179387" cy="179388"/>
          </a:xfrm>
          <a:prstGeom prst="roundRect">
            <a:avLst>
              <a:gd name="adj" fmla="val 889"/>
            </a:avLst>
          </a:prstGeom>
          <a:solidFill>
            <a:srgbClr val="3DEB3D"/>
          </a:solidFill>
          <a:ln w="9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grpSp>
        <p:nvGrpSpPr>
          <p:cNvPr id="145432" name="Group 21">
            <a:extLst>
              <a:ext uri="{FF2B5EF4-FFF2-40B4-BE49-F238E27FC236}">
                <a16:creationId xmlns:a16="http://schemas.microsoft.com/office/drawing/2014/main" id="{D82D09A4-3F7A-4077-AF5C-435D7BF7521D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2160588"/>
            <a:ext cx="1798638" cy="538162"/>
            <a:chOff x="794" y="1361"/>
            <a:chExt cx="1133" cy="339"/>
          </a:xfrm>
        </p:grpSpPr>
        <p:sp>
          <p:nvSpPr>
            <p:cNvPr id="145446" name="AutoShape 22">
              <a:extLst>
                <a:ext uri="{FF2B5EF4-FFF2-40B4-BE49-F238E27FC236}">
                  <a16:creationId xmlns:a16="http://schemas.microsoft.com/office/drawing/2014/main" id="{853D5113-2595-4B57-B725-E83D7F957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1361"/>
              <a:ext cx="566" cy="339"/>
            </a:xfrm>
            <a:prstGeom prst="roundRect">
              <a:avLst>
                <a:gd name="adj" fmla="val 292"/>
              </a:avLst>
            </a:prstGeom>
            <a:solidFill>
              <a:srgbClr val="23B8DC"/>
            </a:solidFill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>
              <a:lvl1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1pPr>
              <a:lvl2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2pPr>
              <a:lvl3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3pPr>
              <a:lvl4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4pPr>
              <a:lvl5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5pPr>
              <a:lvl6pPr marL="25146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6pPr>
              <a:lvl7pPr marL="29718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7pPr>
              <a:lvl8pPr marL="34290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8pPr>
              <a:lvl9pPr marL="38862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9pPr>
            </a:lstStyle>
            <a:p>
              <a:pPr eaLnBrk="1" hangingPunct="1"/>
              <a:r>
                <a:rPr lang="fr-BE" altLang="fr-FR">
                  <a:solidFill>
                    <a:srgbClr val="000000"/>
                  </a:solidFill>
                </a:rPr>
                <a:t>Num</a:t>
              </a:r>
            </a:p>
            <a:p>
              <a:pPr eaLnBrk="1" hangingPunct="1"/>
              <a:r>
                <a:rPr lang="fr-BE" altLang="fr-FR">
                  <a:solidFill>
                    <a:srgbClr val="000000"/>
                  </a:solidFill>
                </a:rPr>
                <a:t>Bloc</a:t>
              </a:r>
            </a:p>
          </p:txBody>
        </p:sp>
        <p:sp>
          <p:nvSpPr>
            <p:cNvPr id="145447" name="AutoShape 23">
              <a:extLst>
                <a:ext uri="{FF2B5EF4-FFF2-40B4-BE49-F238E27FC236}">
                  <a16:creationId xmlns:a16="http://schemas.microsoft.com/office/drawing/2014/main" id="{B26AC2A5-FB70-4933-9EA0-9988289A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" y="1361"/>
              <a:ext cx="566" cy="339"/>
            </a:xfrm>
            <a:prstGeom prst="roundRect">
              <a:avLst>
                <a:gd name="adj" fmla="val 292"/>
              </a:avLst>
            </a:prstGeom>
            <a:solidFill>
              <a:srgbClr val="23B8DC"/>
            </a:solidFill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>
              <a:lvl1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1pPr>
              <a:lvl2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2pPr>
              <a:lvl3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3pPr>
              <a:lvl4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4pPr>
              <a:lvl5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5pPr>
              <a:lvl6pPr marL="25146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6pPr>
              <a:lvl7pPr marL="29718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7pPr>
              <a:lvl8pPr marL="34290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8pPr>
              <a:lvl9pPr marL="38862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9pPr>
            </a:lstStyle>
            <a:p>
              <a:pPr eaLnBrk="1" hangingPunct="1"/>
              <a:r>
                <a:rPr lang="fr-BE" altLang="fr-FR">
                  <a:solidFill>
                    <a:srgbClr val="000000"/>
                  </a:solidFill>
                </a:rPr>
                <a:t>Adres</a:t>
              </a:r>
            </a:p>
            <a:p>
              <a:pPr eaLnBrk="1" hangingPunct="1"/>
              <a:r>
                <a:rPr lang="fr-BE" altLang="fr-FR">
                  <a:solidFill>
                    <a:srgbClr val="000000"/>
                  </a:solidFill>
                </a:rPr>
                <a:t>-sse</a:t>
              </a:r>
            </a:p>
          </p:txBody>
        </p:sp>
      </p:grpSp>
      <p:grpSp>
        <p:nvGrpSpPr>
          <p:cNvPr id="145433" name="Group 24">
            <a:extLst>
              <a:ext uri="{FF2B5EF4-FFF2-40B4-BE49-F238E27FC236}">
                <a16:creationId xmlns:a16="http://schemas.microsoft.com/office/drawing/2014/main" id="{CEE208E0-6D50-4B5C-BD08-0DFB344A1177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3060700"/>
            <a:ext cx="1798638" cy="538163"/>
            <a:chOff x="1474" y="1928"/>
            <a:chExt cx="1133" cy="339"/>
          </a:xfrm>
        </p:grpSpPr>
        <p:sp>
          <p:nvSpPr>
            <p:cNvPr id="145444" name="AutoShape 25">
              <a:extLst>
                <a:ext uri="{FF2B5EF4-FFF2-40B4-BE49-F238E27FC236}">
                  <a16:creationId xmlns:a16="http://schemas.microsoft.com/office/drawing/2014/main" id="{264CB067-C8FE-45AC-9C29-107D8324D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928"/>
              <a:ext cx="566" cy="339"/>
            </a:xfrm>
            <a:prstGeom prst="roundRect">
              <a:avLst>
                <a:gd name="adj" fmla="val 292"/>
              </a:avLst>
            </a:prstGeom>
            <a:solidFill>
              <a:srgbClr val="23B8DC"/>
            </a:solidFill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>
              <a:lvl1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1pPr>
              <a:lvl2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2pPr>
              <a:lvl3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3pPr>
              <a:lvl4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4pPr>
              <a:lvl5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5pPr>
              <a:lvl6pPr marL="25146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6pPr>
              <a:lvl7pPr marL="29718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7pPr>
              <a:lvl8pPr marL="34290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8pPr>
              <a:lvl9pPr marL="38862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9pPr>
            </a:lstStyle>
            <a:p>
              <a:pPr eaLnBrk="1" hangingPunct="1"/>
              <a:r>
                <a:rPr lang="fr-BE" altLang="fr-FR">
                  <a:solidFill>
                    <a:srgbClr val="000000"/>
                  </a:solidFill>
                </a:rPr>
                <a:t>Num</a:t>
              </a:r>
            </a:p>
            <a:p>
              <a:pPr eaLnBrk="1" hangingPunct="1"/>
              <a:r>
                <a:rPr lang="fr-BE" altLang="fr-FR">
                  <a:solidFill>
                    <a:srgbClr val="000000"/>
                  </a:solidFill>
                </a:rPr>
                <a:t>Bloc</a:t>
              </a:r>
            </a:p>
          </p:txBody>
        </p:sp>
        <p:sp>
          <p:nvSpPr>
            <p:cNvPr id="145445" name="AutoShape 26">
              <a:extLst>
                <a:ext uri="{FF2B5EF4-FFF2-40B4-BE49-F238E27FC236}">
                  <a16:creationId xmlns:a16="http://schemas.microsoft.com/office/drawing/2014/main" id="{F9740D32-A982-4845-89C0-0C5DB67A2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1928"/>
              <a:ext cx="566" cy="339"/>
            </a:xfrm>
            <a:prstGeom prst="roundRect">
              <a:avLst>
                <a:gd name="adj" fmla="val 292"/>
              </a:avLst>
            </a:prstGeom>
            <a:solidFill>
              <a:srgbClr val="23B8DC"/>
            </a:solidFill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>
              <a:lvl1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1pPr>
              <a:lvl2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2pPr>
              <a:lvl3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3pPr>
              <a:lvl4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4pPr>
              <a:lvl5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5pPr>
              <a:lvl6pPr marL="25146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6pPr>
              <a:lvl7pPr marL="29718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7pPr>
              <a:lvl8pPr marL="34290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8pPr>
              <a:lvl9pPr marL="38862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9pPr>
            </a:lstStyle>
            <a:p>
              <a:pPr eaLnBrk="1" hangingPunct="1"/>
              <a:r>
                <a:rPr lang="fr-BE" altLang="fr-FR">
                  <a:solidFill>
                    <a:srgbClr val="000000"/>
                  </a:solidFill>
                </a:rPr>
                <a:t>Adres</a:t>
              </a:r>
            </a:p>
            <a:p>
              <a:pPr eaLnBrk="1" hangingPunct="1"/>
              <a:r>
                <a:rPr lang="fr-BE" altLang="fr-FR">
                  <a:solidFill>
                    <a:srgbClr val="000000"/>
                  </a:solidFill>
                </a:rPr>
                <a:t>-sse</a:t>
              </a:r>
            </a:p>
          </p:txBody>
        </p:sp>
      </p:grpSp>
      <p:grpSp>
        <p:nvGrpSpPr>
          <p:cNvPr id="145434" name="Group 27">
            <a:extLst>
              <a:ext uri="{FF2B5EF4-FFF2-40B4-BE49-F238E27FC236}">
                <a16:creationId xmlns:a16="http://schemas.microsoft.com/office/drawing/2014/main" id="{53E5894E-599F-458E-964B-3CD1429CD4BA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3779838"/>
            <a:ext cx="1798638" cy="538162"/>
            <a:chOff x="2268" y="2381"/>
            <a:chExt cx="1133" cy="339"/>
          </a:xfrm>
        </p:grpSpPr>
        <p:sp>
          <p:nvSpPr>
            <p:cNvPr id="145442" name="AutoShape 28">
              <a:extLst>
                <a:ext uri="{FF2B5EF4-FFF2-40B4-BE49-F238E27FC236}">
                  <a16:creationId xmlns:a16="http://schemas.microsoft.com/office/drawing/2014/main" id="{359894C0-6377-48DF-9CF6-7ECDD51BD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2381"/>
              <a:ext cx="566" cy="339"/>
            </a:xfrm>
            <a:prstGeom prst="roundRect">
              <a:avLst>
                <a:gd name="adj" fmla="val 292"/>
              </a:avLst>
            </a:prstGeom>
            <a:solidFill>
              <a:srgbClr val="23B8DC"/>
            </a:solidFill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>
              <a:lvl1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1pPr>
              <a:lvl2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2pPr>
              <a:lvl3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3pPr>
              <a:lvl4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4pPr>
              <a:lvl5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5pPr>
              <a:lvl6pPr marL="25146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6pPr>
              <a:lvl7pPr marL="29718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7pPr>
              <a:lvl8pPr marL="34290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8pPr>
              <a:lvl9pPr marL="38862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9pPr>
            </a:lstStyle>
            <a:p>
              <a:pPr eaLnBrk="1" hangingPunct="1"/>
              <a:r>
                <a:rPr lang="fr-BE" altLang="fr-FR">
                  <a:solidFill>
                    <a:srgbClr val="000000"/>
                  </a:solidFill>
                </a:rPr>
                <a:t>Num</a:t>
              </a:r>
            </a:p>
            <a:p>
              <a:pPr eaLnBrk="1" hangingPunct="1"/>
              <a:r>
                <a:rPr lang="fr-BE" altLang="fr-FR">
                  <a:solidFill>
                    <a:srgbClr val="000000"/>
                  </a:solidFill>
                </a:rPr>
                <a:t>Bloc</a:t>
              </a:r>
            </a:p>
          </p:txBody>
        </p:sp>
        <p:sp>
          <p:nvSpPr>
            <p:cNvPr id="145443" name="AutoShape 29">
              <a:extLst>
                <a:ext uri="{FF2B5EF4-FFF2-40B4-BE49-F238E27FC236}">
                  <a16:creationId xmlns:a16="http://schemas.microsoft.com/office/drawing/2014/main" id="{3AD18ADA-9040-411B-89FB-67D495E14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381"/>
              <a:ext cx="566" cy="339"/>
            </a:xfrm>
            <a:prstGeom prst="roundRect">
              <a:avLst>
                <a:gd name="adj" fmla="val 292"/>
              </a:avLst>
            </a:prstGeom>
            <a:solidFill>
              <a:srgbClr val="23B8DC"/>
            </a:solidFill>
            <a:ln w="9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>
              <a:lvl1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1pPr>
              <a:lvl2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2pPr>
              <a:lvl3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3pPr>
              <a:lvl4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4pPr>
              <a:lvl5pPr>
                <a:lnSpc>
                  <a:spcPct val="4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5pPr>
              <a:lvl6pPr marL="25146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6pPr>
              <a:lvl7pPr marL="29718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7pPr>
              <a:lvl8pPr marL="34290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8pPr>
              <a:lvl9pPr marL="3886200" indent="-228600" defTabSz="449263" eaLnBrk="0" fontAlgn="base" hangingPunct="0">
                <a:lnSpc>
                  <a:spcPct val="4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charset="-128"/>
                </a:defRPr>
              </a:lvl9pPr>
            </a:lstStyle>
            <a:p>
              <a:pPr eaLnBrk="1" hangingPunct="1"/>
              <a:r>
                <a:rPr lang="fr-BE" altLang="fr-FR">
                  <a:solidFill>
                    <a:srgbClr val="000000"/>
                  </a:solidFill>
                </a:rPr>
                <a:t>Adres</a:t>
              </a:r>
            </a:p>
            <a:p>
              <a:pPr eaLnBrk="1" hangingPunct="1"/>
              <a:r>
                <a:rPr lang="fr-BE" altLang="fr-FR">
                  <a:solidFill>
                    <a:srgbClr val="000000"/>
                  </a:solidFill>
                </a:rPr>
                <a:t>-sse</a:t>
              </a:r>
            </a:p>
          </p:txBody>
        </p:sp>
      </p:grpSp>
      <p:sp>
        <p:nvSpPr>
          <p:cNvPr id="145435" name="Line 30">
            <a:extLst>
              <a:ext uri="{FF2B5EF4-FFF2-40B4-BE49-F238E27FC236}">
                <a16:creationId xmlns:a16="http://schemas.microsoft.com/office/drawing/2014/main" id="{79640233-DD15-4067-953C-780F2844FD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59113" y="2338388"/>
            <a:ext cx="3243262" cy="182562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5436" name="Line 31">
            <a:extLst>
              <a:ext uri="{FF2B5EF4-FFF2-40B4-BE49-F238E27FC236}">
                <a16:creationId xmlns:a16="http://schemas.microsoft.com/office/drawing/2014/main" id="{468A97E1-8AFF-4FA8-936E-23E7C36D3A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9863" y="2697163"/>
            <a:ext cx="179387" cy="2163762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5437" name="Line 32">
            <a:extLst>
              <a:ext uri="{FF2B5EF4-FFF2-40B4-BE49-F238E27FC236}">
                <a16:creationId xmlns:a16="http://schemas.microsoft.com/office/drawing/2014/main" id="{857A1F07-B550-4609-BE5C-6D9F1A64F1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38613" y="3060700"/>
            <a:ext cx="1982787" cy="179388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5438" name="Line 33">
            <a:extLst>
              <a:ext uri="{FF2B5EF4-FFF2-40B4-BE49-F238E27FC236}">
                <a16:creationId xmlns:a16="http://schemas.microsoft.com/office/drawing/2014/main" id="{91F9D33C-C6E6-4C38-BFFE-6E615D2D93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500" y="3419475"/>
            <a:ext cx="1263650" cy="539750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5439" name="Line 34">
            <a:extLst>
              <a:ext uri="{FF2B5EF4-FFF2-40B4-BE49-F238E27FC236}">
                <a16:creationId xmlns:a16="http://schemas.microsoft.com/office/drawing/2014/main" id="{BE5699B0-D2E5-4E5B-B4E0-22921384DF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9725" y="3597275"/>
            <a:ext cx="1588" cy="1263650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5440" name="Line 35">
            <a:extLst>
              <a:ext uri="{FF2B5EF4-FFF2-40B4-BE49-F238E27FC236}">
                <a16:creationId xmlns:a16="http://schemas.microsoft.com/office/drawing/2014/main" id="{8F4AD61C-F10A-4C1B-B544-B5DAC70695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225" y="4318000"/>
            <a:ext cx="179388" cy="542925"/>
          </a:xfrm>
          <a:prstGeom prst="line">
            <a:avLst/>
          </a:prstGeom>
          <a:noFill/>
          <a:ln w="9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5441" name="Text Box 36">
            <a:extLst>
              <a:ext uri="{FF2B5EF4-FFF2-40B4-BE49-F238E27FC236}">
                <a16:creationId xmlns:a16="http://schemas.microsoft.com/office/drawing/2014/main" id="{998DCBC7-98F2-4E74-A921-B2B731BC6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675" y="5219700"/>
            <a:ext cx="6540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 eaLnBrk="1" hangingPunct="1"/>
            <a:r>
              <a:rPr lang="fr-BE" altLang="fr-FR">
                <a:solidFill>
                  <a:srgbClr val="000000"/>
                </a:solidFill>
              </a:rPr>
              <a:t>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ce réservé du pied de page 4">
            <a:extLst>
              <a:ext uri="{FF2B5EF4-FFF2-40B4-BE49-F238E27FC236}">
                <a16:creationId xmlns:a16="http://schemas.microsoft.com/office/drawing/2014/main" id="{5C1062FC-EF1D-4417-94F5-7A033DFC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47459" name="Espace réservé du numéro de diapositive 5">
            <a:extLst>
              <a:ext uri="{FF2B5EF4-FFF2-40B4-BE49-F238E27FC236}">
                <a16:creationId xmlns:a16="http://schemas.microsoft.com/office/drawing/2014/main" id="{297C41DD-A306-4B36-ADD9-ED580006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D8BD6E6E-5E06-4BF1-B962-17F631E0DCE0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47460" name="Rectangle 1">
            <a:extLst>
              <a:ext uri="{FF2B5EF4-FFF2-40B4-BE49-F238E27FC236}">
                <a16:creationId xmlns:a16="http://schemas.microsoft.com/office/drawing/2014/main" id="{6C6E748C-A431-4732-8A28-0A15C42DFC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0363" y="28575"/>
            <a:ext cx="7804150" cy="1054100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Performances: caches</a:t>
            </a:r>
          </a:p>
        </p:txBody>
      </p:sp>
      <p:sp>
        <p:nvSpPr>
          <p:cNvPr id="147461" name="Rectangle 2">
            <a:extLst>
              <a:ext uri="{FF2B5EF4-FFF2-40B4-BE49-F238E27FC236}">
                <a16:creationId xmlns:a16="http://schemas.microsoft.com/office/drawing/2014/main" id="{0E784DD4-421F-4ECF-8AE1-5269F25225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208088"/>
            <a:ext cx="7953375" cy="5106987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Problème potentiel?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Si ordi crash et que bloc i-node modifié en mémoire?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=&gt; système de fichier corrompu!!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Solution</a:t>
            </a:r>
          </a:p>
          <a:p>
            <a:pPr marL="738188" lvl="1" indent="-280988" eaLnBrk="1" hangingPunct="1">
              <a:lnSpc>
                <a:spcPct val="82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1) On écrit le bloc sur disque dès qu'il est modifié (write-through caches)</a:t>
            </a:r>
          </a:p>
          <a:p>
            <a:pPr marL="738188" lvl="1" indent="-280988" eaLnBrk="1" hangingPunct="1">
              <a:lnSpc>
                <a:spcPct val="82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2) On écrit directement les bloc “sensibles” (i-node et autres)</a:t>
            </a:r>
          </a:p>
          <a:p>
            <a:pPr marL="738188" lvl="1" indent="-280988" eaLnBrk="1" hangingPunct="1">
              <a:lnSpc>
                <a:spcPct val="82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Unix: mix on écrit les sensible direct et les autres toutes les x secondes.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Espace réservé du pied de page 4">
            <a:extLst>
              <a:ext uri="{FF2B5EF4-FFF2-40B4-BE49-F238E27FC236}">
                <a16:creationId xmlns:a16="http://schemas.microsoft.com/office/drawing/2014/main" id="{77397FD3-A256-4672-B199-701F3419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49507" name="Espace réservé du numéro de diapositive 5">
            <a:extLst>
              <a:ext uri="{FF2B5EF4-FFF2-40B4-BE49-F238E27FC236}">
                <a16:creationId xmlns:a16="http://schemas.microsoft.com/office/drawing/2014/main" id="{B75FF64E-DE8F-44F7-B110-CF72DC84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29D7D8FE-ADD0-4292-BF61-CCE5C5E938BC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49508" name="Rectangle 1">
            <a:extLst>
              <a:ext uri="{FF2B5EF4-FFF2-40B4-BE49-F238E27FC236}">
                <a16:creationId xmlns:a16="http://schemas.microsoft.com/office/drawing/2014/main" id="{26C239E9-1E28-4485-B6CB-1A8B549211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0363" y="28575"/>
            <a:ext cx="7804150" cy="1054100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Performances caches: lecture anticipée</a:t>
            </a:r>
          </a:p>
        </p:txBody>
      </p:sp>
      <p:sp>
        <p:nvSpPr>
          <p:cNvPr id="149509" name="Rectangle 2">
            <a:extLst>
              <a:ext uri="{FF2B5EF4-FFF2-40B4-BE49-F238E27FC236}">
                <a16:creationId xmlns:a16="http://schemas.microsoft.com/office/drawing/2014/main" id="{4B6CFD1F-D4F2-40A9-99E2-FF78BCA514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7025" y="1439863"/>
            <a:ext cx="7953375" cy="4384675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Quand on demande à lire le bloc k d'un fichier, on va aussi lire le k+1 anticipative ment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Pas mal pour les fichiers séquentiels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Bof fichiers accès aléatoire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ce réservé du pied de page 4">
            <a:extLst>
              <a:ext uri="{FF2B5EF4-FFF2-40B4-BE49-F238E27FC236}">
                <a16:creationId xmlns:a16="http://schemas.microsoft.com/office/drawing/2014/main" id="{CE649ED4-DA06-4D50-BB54-63149C8B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51555" name="Espace réservé du numéro de diapositive 5">
            <a:extLst>
              <a:ext uri="{FF2B5EF4-FFF2-40B4-BE49-F238E27FC236}">
                <a16:creationId xmlns:a16="http://schemas.microsoft.com/office/drawing/2014/main" id="{83DF64B9-1DFE-4FBD-911D-46C8CBBA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A7273C87-DDC2-43EC-84B0-A545D2AA839D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51556" name="Rectangle 1">
            <a:extLst>
              <a:ext uri="{FF2B5EF4-FFF2-40B4-BE49-F238E27FC236}">
                <a16:creationId xmlns:a16="http://schemas.microsoft.com/office/drawing/2014/main" id="{AF0C16FE-7701-4B35-AA6D-D501DA7769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Performance: placement des i-nodes</a:t>
            </a:r>
          </a:p>
        </p:txBody>
      </p:sp>
      <p:sp>
        <p:nvSpPr>
          <p:cNvPr id="151557" name="Rectangle 2">
            <a:extLst>
              <a:ext uri="{FF2B5EF4-FFF2-40B4-BE49-F238E27FC236}">
                <a16:creationId xmlns:a16="http://schemas.microsoft.com/office/drawing/2014/main" id="{739E050D-8CCB-460F-8A41-54D8311A58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0475"/>
            <a:ext cx="7953375" cy="4386263"/>
          </a:xfrm>
        </p:spPr>
        <p:txBody>
          <a:bodyPr lIns="0" tIns="0" rIns="0" bIns="0"/>
          <a:lstStyle/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1 accès bloc = 2 lecture (1 node et 1 bloc)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Si i-node au début, en moyenne on se déplace de la moitié du disque</a:t>
            </a:r>
          </a:p>
          <a:p>
            <a:pPr marL="338138" indent="-338138" eaLnBrk="1" hangingPunct="1">
              <a:lnSpc>
                <a:spcPct val="82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=&gt; division du disque en groupe de cylindres</a:t>
            </a:r>
          </a:p>
        </p:txBody>
      </p:sp>
      <p:pic>
        <p:nvPicPr>
          <p:cNvPr id="151558" name="Picture 3">
            <a:extLst>
              <a:ext uri="{FF2B5EF4-FFF2-40B4-BE49-F238E27FC236}">
                <a16:creationId xmlns:a16="http://schemas.microsoft.com/office/drawing/2014/main" id="{5076325F-C436-4A84-9562-30F876A00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219450"/>
            <a:ext cx="7793038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">
            <a:extLst>
              <a:ext uri="{FF2B5EF4-FFF2-40B4-BE49-F238E27FC236}">
                <a16:creationId xmlns:a16="http://schemas.microsoft.com/office/drawing/2014/main" id="{74753406-A7B1-4E49-AC57-344C19863B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Fiabilité: Systèmes journalisés</a:t>
            </a: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6753490E-42FF-4866-959A-17723A65F4F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marL="709613" indent="-709613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709613" algn="l"/>
                <a:tab pos="814388" algn="l"/>
                <a:tab pos="1263650" algn="l"/>
                <a:tab pos="1712913" algn="l"/>
                <a:tab pos="2162175" algn="l"/>
                <a:tab pos="2611438" algn="l"/>
                <a:tab pos="3060700" algn="l"/>
                <a:tab pos="3509963" algn="l"/>
                <a:tab pos="3959225" algn="l"/>
                <a:tab pos="4408488" algn="l"/>
                <a:tab pos="4857750" algn="l"/>
                <a:tab pos="5307013" algn="l"/>
                <a:tab pos="5756275" algn="l"/>
                <a:tab pos="6205538" algn="l"/>
                <a:tab pos="6654800" algn="l"/>
                <a:tab pos="7104063" algn="l"/>
                <a:tab pos="7553325" algn="l"/>
                <a:tab pos="8002588" algn="l"/>
                <a:tab pos="8451850" algn="l"/>
                <a:tab pos="8901113" algn="l"/>
                <a:tab pos="9350375" algn="l"/>
              </a:tabLst>
            </a:pPr>
            <a:r>
              <a:rPr lang="fr-BE" altLang="fr-FR"/>
              <a:t>Qu’est-ce qu’on doit faire pour supprimer un fichier en Unix?</a:t>
            </a:r>
          </a:p>
          <a:p>
            <a:pPr marL="1100138" lvl="1" indent="-642938" eaLnBrk="1" hangingPunct="1">
              <a:spcBef>
                <a:spcPts val="750"/>
              </a:spcBef>
              <a:buClr>
                <a:srgbClr val="CCCC99"/>
              </a:buClr>
              <a:buSzPct val="75000"/>
              <a:buFont typeface="StarSymbol" charset="0"/>
              <a:buAutoNum type="arabicPeriod"/>
              <a:tabLst>
                <a:tab pos="709613" algn="l"/>
                <a:tab pos="814388" algn="l"/>
                <a:tab pos="1263650" algn="l"/>
                <a:tab pos="1712913" algn="l"/>
                <a:tab pos="2162175" algn="l"/>
                <a:tab pos="2611438" algn="l"/>
                <a:tab pos="3060700" algn="l"/>
                <a:tab pos="3509963" algn="l"/>
                <a:tab pos="3959225" algn="l"/>
                <a:tab pos="4408488" algn="l"/>
                <a:tab pos="4857750" algn="l"/>
                <a:tab pos="5307013" algn="l"/>
                <a:tab pos="5756275" algn="l"/>
                <a:tab pos="6205538" algn="l"/>
                <a:tab pos="6654800" algn="l"/>
                <a:tab pos="7104063" algn="l"/>
                <a:tab pos="7553325" algn="l"/>
                <a:tab pos="8002588" algn="l"/>
                <a:tab pos="8451850" algn="l"/>
                <a:tab pos="8901113" algn="l"/>
                <a:tab pos="9350375" algn="l"/>
              </a:tabLst>
            </a:pPr>
            <a:r>
              <a:rPr lang="fr-BE" altLang="fr-FR" sz="3000"/>
              <a:t>Supprimer l’entrée du fichier dans le directory</a:t>
            </a:r>
          </a:p>
          <a:p>
            <a:pPr marL="1100138" lvl="1" indent="-642938" eaLnBrk="1" hangingPunct="1">
              <a:spcBef>
                <a:spcPts val="750"/>
              </a:spcBef>
              <a:buClr>
                <a:srgbClr val="CCCC99"/>
              </a:buClr>
              <a:buSzPct val="75000"/>
              <a:buFont typeface="StarSymbol" charset="0"/>
              <a:buAutoNum type="arabicPeriod"/>
              <a:tabLst>
                <a:tab pos="709613" algn="l"/>
                <a:tab pos="814388" algn="l"/>
                <a:tab pos="1263650" algn="l"/>
                <a:tab pos="1712913" algn="l"/>
                <a:tab pos="2162175" algn="l"/>
                <a:tab pos="2611438" algn="l"/>
                <a:tab pos="3060700" algn="l"/>
                <a:tab pos="3509963" algn="l"/>
                <a:tab pos="3959225" algn="l"/>
                <a:tab pos="4408488" algn="l"/>
                <a:tab pos="4857750" algn="l"/>
                <a:tab pos="5307013" algn="l"/>
                <a:tab pos="5756275" algn="l"/>
                <a:tab pos="6205538" algn="l"/>
                <a:tab pos="6654800" algn="l"/>
                <a:tab pos="7104063" algn="l"/>
                <a:tab pos="7553325" algn="l"/>
                <a:tab pos="8002588" algn="l"/>
                <a:tab pos="8451850" algn="l"/>
                <a:tab pos="8901113" algn="l"/>
                <a:tab pos="9350375" algn="l"/>
              </a:tabLst>
            </a:pPr>
            <a:r>
              <a:rPr lang="fr-BE" altLang="fr-FR" sz="3000"/>
              <a:t>Libérer l’i-Node et le placer dans les i-node libres</a:t>
            </a:r>
          </a:p>
          <a:p>
            <a:pPr marL="1100138" lvl="1" indent="-642938" eaLnBrk="1" hangingPunct="1">
              <a:spcBef>
                <a:spcPts val="750"/>
              </a:spcBef>
              <a:buClr>
                <a:srgbClr val="CCCC99"/>
              </a:buClr>
              <a:buSzPct val="75000"/>
              <a:buFont typeface="StarSymbol" charset="0"/>
              <a:buAutoNum type="arabicPeriod"/>
              <a:tabLst>
                <a:tab pos="709613" algn="l"/>
                <a:tab pos="814388" algn="l"/>
                <a:tab pos="1263650" algn="l"/>
                <a:tab pos="1712913" algn="l"/>
                <a:tab pos="2162175" algn="l"/>
                <a:tab pos="2611438" algn="l"/>
                <a:tab pos="3060700" algn="l"/>
                <a:tab pos="3509963" algn="l"/>
                <a:tab pos="3959225" algn="l"/>
                <a:tab pos="4408488" algn="l"/>
                <a:tab pos="4857750" algn="l"/>
                <a:tab pos="5307013" algn="l"/>
                <a:tab pos="5756275" algn="l"/>
                <a:tab pos="6205538" algn="l"/>
                <a:tab pos="6654800" algn="l"/>
                <a:tab pos="7104063" algn="l"/>
                <a:tab pos="7553325" algn="l"/>
                <a:tab pos="8002588" algn="l"/>
                <a:tab pos="8451850" algn="l"/>
                <a:tab pos="8901113" algn="l"/>
                <a:tab pos="9350375" algn="l"/>
              </a:tabLst>
            </a:pPr>
            <a:r>
              <a:rPr lang="fr-BE" altLang="fr-FR" sz="3000"/>
              <a:t>Libérer tous les blocs et placer dans les blocs libres</a:t>
            </a:r>
          </a:p>
          <a:p>
            <a:pPr marL="709613" indent="-709613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709613" algn="l"/>
                <a:tab pos="814388" algn="l"/>
                <a:tab pos="1263650" algn="l"/>
                <a:tab pos="1712913" algn="l"/>
                <a:tab pos="2162175" algn="l"/>
                <a:tab pos="2611438" algn="l"/>
                <a:tab pos="3060700" algn="l"/>
                <a:tab pos="3509963" algn="l"/>
                <a:tab pos="3959225" algn="l"/>
                <a:tab pos="4408488" algn="l"/>
                <a:tab pos="4857750" algn="l"/>
                <a:tab pos="5307013" algn="l"/>
                <a:tab pos="5756275" algn="l"/>
                <a:tab pos="6205538" algn="l"/>
                <a:tab pos="6654800" algn="l"/>
                <a:tab pos="7104063" algn="l"/>
                <a:tab pos="7553325" algn="l"/>
                <a:tab pos="8002588" algn="l"/>
                <a:tab pos="8451850" algn="l"/>
                <a:tab pos="8901113" algn="l"/>
                <a:tab pos="9350375" algn="l"/>
              </a:tabLst>
            </a:pPr>
            <a:r>
              <a:rPr lang="fr-BE" altLang="fr-FR"/>
              <a:t>Danger?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1">
            <a:extLst>
              <a:ext uri="{FF2B5EF4-FFF2-40B4-BE49-F238E27FC236}">
                <a16:creationId xmlns:a16="http://schemas.microsoft.com/office/drawing/2014/main" id="{E9E67242-6A95-4F1D-ABF0-005B5E9B9C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Fiabilité: Systèmes journalisés</a:t>
            </a: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45F46170-D286-4651-8071-0D72049D28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marL="1100138" lvl="1" indent="-642938" eaLnBrk="1" hangingPunct="1">
              <a:buClr>
                <a:srgbClr val="CCCC99"/>
              </a:buClr>
              <a:buSzPct val="75000"/>
              <a:buFont typeface="Times New Roman" panose="02020603050405020304" pitchFamily="18" charset="0"/>
              <a:buAutoNum type="arabicPeriod"/>
              <a:tabLst>
                <a:tab pos="1100138" algn="l"/>
                <a:tab pos="1254125" algn="l"/>
                <a:tab pos="1703388" algn="l"/>
                <a:tab pos="2152650" algn="l"/>
                <a:tab pos="2601913" algn="l"/>
                <a:tab pos="3051175" algn="l"/>
                <a:tab pos="3500438" algn="l"/>
                <a:tab pos="3949700" algn="l"/>
                <a:tab pos="4398963" algn="l"/>
                <a:tab pos="4848225" algn="l"/>
                <a:tab pos="5297488" algn="l"/>
                <a:tab pos="5746750" algn="l"/>
                <a:tab pos="6196013" algn="l"/>
                <a:tab pos="6645275" algn="l"/>
                <a:tab pos="7094538" algn="l"/>
                <a:tab pos="7543800" algn="l"/>
                <a:tab pos="7993063" algn="l"/>
                <a:tab pos="8442325" algn="l"/>
                <a:tab pos="8891588" algn="l"/>
                <a:tab pos="9340850" algn="l"/>
                <a:tab pos="9790113" algn="l"/>
              </a:tabLst>
            </a:pPr>
            <a:r>
              <a:rPr lang="fr-BE" altLang="fr-FR"/>
              <a:t>Supprimer l’entrée du fichier dans le directory</a:t>
            </a:r>
          </a:p>
          <a:p>
            <a:pPr marL="1100138" lvl="1" indent="-642938" eaLnBrk="1" hangingPunct="1">
              <a:buClr>
                <a:srgbClr val="CCCC99"/>
              </a:buClr>
              <a:buSzPct val="75000"/>
              <a:buFont typeface="Times New Roman" panose="02020603050405020304" pitchFamily="18" charset="0"/>
              <a:buAutoNum type="arabicPeriod"/>
              <a:tabLst>
                <a:tab pos="1100138" algn="l"/>
                <a:tab pos="1254125" algn="l"/>
                <a:tab pos="1703388" algn="l"/>
                <a:tab pos="2152650" algn="l"/>
                <a:tab pos="2601913" algn="l"/>
                <a:tab pos="3051175" algn="l"/>
                <a:tab pos="3500438" algn="l"/>
                <a:tab pos="3949700" algn="l"/>
                <a:tab pos="4398963" algn="l"/>
                <a:tab pos="4848225" algn="l"/>
                <a:tab pos="5297488" algn="l"/>
                <a:tab pos="5746750" algn="l"/>
                <a:tab pos="6196013" algn="l"/>
                <a:tab pos="6645275" algn="l"/>
                <a:tab pos="7094538" algn="l"/>
                <a:tab pos="7543800" algn="l"/>
                <a:tab pos="7993063" algn="l"/>
                <a:tab pos="8442325" algn="l"/>
                <a:tab pos="8891588" algn="l"/>
                <a:tab pos="9340850" algn="l"/>
                <a:tab pos="9790113" algn="l"/>
              </a:tabLst>
            </a:pPr>
            <a:r>
              <a:rPr lang="fr-BE" altLang="fr-FR"/>
              <a:t>Libérer l’i-Node et le placer dans les i-node libres</a:t>
            </a:r>
          </a:p>
          <a:p>
            <a:pPr marL="1100138" lvl="1" indent="-642938" eaLnBrk="1" hangingPunct="1">
              <a:buClr>
                <a:srgbClr val="CCCC99"/>
              </a:buClr>
              <a:buSzPct val="75000"/>
              <a:buFont typeface="Times New Roman" panose="02020603050405020304" pitchFamily="18" charset="0"/>
              <a:buAutoNum type="arabicPeriod"/>
              <a:tabLst>
                <a:tab pos="1100138" algn="l"/>
                <a:tab pos="1254125" algn="l"/>
                <a:tab pos="1703388" algn="l"/>
                <a:tab pos="2152650" algn="l"/>
                <a:tab pos="2601913" algn="l"/>
                <a:tab pos="3051175" algn="l"/>
                <a:tab pos="3500438" algn="l"/>
                <a:tab pos="3949700" algn="l"/>
                <a:tab pos="4398963" algn="l"/>
                <a:tab pos="4848225" algn="l"/>
                <a:tab pos="5297488" algn="l"/>
                <a:tab pos="5746750" algn="l"/>
                <a:tab pos="6196013" algn="l"/>
                <a:tab pos="6645275" algn="l"/>
                <a:tab pos="7094538" algn="l"/>
                <a:tab pos="7543800" algn="l"/>
                <a:tab pos="7993063" algn="l"/>
                <a:tab pos="8442325" algn="l"/>
                <a:tab pos="8891588" algn="l"/>
                <a:tab pos="9340850" algn="l"/>
                <a:tab pos="9790113" algn="l"/>
              </a:tabLst>
            </a:pPr>
            <a:r>
              <a:rPr lang="fr-BE" altLang="fr-FR"/>
              <a:t>Libérer tous les blocs et placer dans le blocs libres</a:t>
            </a:r>
          </a:p>
          <a:p>
            <a:pPr marL="709613" indent="-709613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100138" algn="l"/>
                <a:tab pos="1254125" algn="l"/>
                <a:tab pos="1703388" algn="l"/>
                <a:tab pos="2152650" algn="l"/>
                <a:tab pos="2601913" algn="l"/>
                <a:tab pos="3051175" algn="l"/>
                <a:tab pos="3500438" algn="l"/>
                <a:tab pos="3949700" algn="l"/>
                <a:tab pos="4398963" algn="l"/>
                <a:tab pos="4848225" algn="l"/>
                <a:tab pos="5297488" algn="l"/>
                <a:tab pos="5746750" algn="l"/>
                <a:tab pos="6196013" algn="l"/>
                <a:tab pos="6645275" algn="l"/>
                <a:tab pos="7094538" algn="l"/>
                <a:tab pos="7543800" algn="l"/>
                <a:tab pos="7993063" algn="l"/>
                <a:tab pos="8442325" algn="l"/>
                <a:tab pos="8891588" algn="l"/>
                <a:tab pos="9340850" algn="l"/>
                <a:tab pos="9790113" algn="l"/>
              </a:tabLst>
            </a:pPr>
            <a:r>
              <a:rPr lang="fr-BE" altLang="fr-FR"/>
              <a:t>Si plantage après 1, ou 2?</a:t>
            </a:r>
          </a:p>
          <a:p>
            <a:pPr marL="1100138" lvl="1" indent="-642938" eaLnBrk="1" hangingPunct="1">
              <a:buClr>
                <a:srgbClr val="CCCC99"/>
              </a:buClr>
              <a:buSzPct val="75000"/>
              <a:buFont typeface="StarSymbol" charset="0"/>
              <a:buAutoNum type="arabicPeriod"/>
              <a:tabLst>
                <a:tab pos="1100138" algn="l"/>
                <a:tab pos="1254125" algn="l"/>
                <a:tab pos="1703388" algn="l"/>
                <a:tab pos="2152650" algn="l"/>
                <a:tab pos="2601913" algn="l"/>
                <a:tab pos="3051175" algn="l"/>
                <a:tab pos="3500438" algn="l"/>
                <a:tab pos="3949700" algn="l"/>
                <a:tab pos="4398963" algn="l"/>
                <a:tab pos="4848225" algn="l"/>
                <a:tab pos="5297488" algn="l"/>
                <a:tab pos="5746750" algn="l"/>
                <a:tab pos="6196013" algn="l"/>
                <a:tab pos="6645275" algn="l"/>
                <a:tab pos="7094538" algn="l"/>
                <a:tab pos="7543800" algn="l"/>
                <a:tab pos="7993063" algn="l"/>
                <a:tab pos="8442325" algn="l"/>
                <a:tab pos="8891588" algn="l"/>
                <a:tab pos="9340850" algn="l"/>
                <a:tab pos="9790113" algn="l"/>
              </a:tabLst>
            </a:pPr>
            <a:r>
              <a:rPr lang="fr-BE" altLang="fr-FR"/>
              <a:t>On perd l’i-node et les blocs</a:t>
            </a:r>
          </a:p>
          <a:p>
            <a:pPr marL="1100138" lvl="1" indent="-642938" eaLnBrk="1" hangingPunct="1">
              <a:buClr>
                <a:srgbClr val="CCCC99"/>
              </a:buClr>
              <a:buSzPct val="75000"/>
              <a:buFont typeface="StarSymbol" charset="0"/>
              <a:buAutoNum type="arabicPeriod"/>
              <a:tabLst>
                <a:tab pos="1100138" algn="l"/>
                <a:tab pos="1254125" algn="l"/>
                <a:tab pos="1703388" algn="l"/>
                <a:tab pos="2152650" algn="l"/>
                <a:tab pos="2601913" algn="l"/>
                <a:tab pos="3051175" algn="l"/>
                <a:tab pos="3500438" algn="l"/>
                <a:tab pos="3949700" algn="l"/>
                <a:tab pos="4398963" algn="l"/>
                <a:tab pos="4848225" algn="l"/>
                <a:tab pos="5297488" algn="l"/>
                <a:tab pos="5746750" algn="l"/>
                <a:tab pos="6196013" algn="l"/>
                <a:tab pos="6645275" algn="l"/>
                <a:tab pos="7094538" algn="l"/>
                <a:tab pos="7543800" algn="l"/>
                <a:tab pos="7993063" algn="l"/>
                <a:tab pos="8442325" algn="l"/>
                <a:tab pos="8891588" algn="l"/>
                <a:tab pos="9340850" algn="l"/>
                <a:tab pos="9790113" algn="l"/>
              </a:tabLst>
            </a:pPr>
            <a:r>
              <a:rPr lang="fr-BE" altLang="fr-FR"/>
              <a:t>On perd les blocs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8A55BBFF-1182-42AB-8BC2-FDAFB6869B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Accès aux enregistrement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0AF683A8-E352-4721-9FCA-90C841415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3238"/>
            <a:ext cx="7640637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">
            <a:extLst>
              <a:ext uri="{FF2B5EF4-FFF2-40B4-BE49-F238E27FC236}">
                <a16:creationId xmlns:a16="http://schemas.microsoft.com/office/drawing/2014/main" id="{D5D02AAE-3AAF-4B65-A734-EC59A5A0EE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Fiabilité: Systèmes journalisés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F80E7F44-97D0-4ECC-8B43-36C821A5A3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1513" y="1484313"/>
            <a:ext cx="7950200" cy="5011737"/>
          </a:xfrm>
        </p:spPr>
        <p:txBody>
          <a:bodyPr/>
          <a:lstStyle/>
          <a:p>
            <a:pPr marL="709613" indent="-709613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709613" algn="l"/>
                <a:tab pos="814388" algn="l"/>
                <a:tab pos="1263650" algn="l"/>
                <a:tab pos="1712913" algn="l"/>
                <a:tab pos="2162175" algn="l"/>
                <a:tab pos="2611438" algn="l"/>
                <a:tab pos="3060700" algn="l"/>
                <a:tab pos="3509963" algn="l"/>
                <a:tab pos="3959225" algn="l"/>
                <a:tab pos="4408488" algn="l"/>
                <a:tab pos="4857750" algn="l"/>
                <a:tab pos="5307013" algn="l"/>
                <a:tab pos="5756275" algn="l"/>
                <a:tab pos="6205538" algn="l"/>
                <a:tab pos="6654800" algn="l"/>
                <a:tab pos="7104063" algn="l"/>
                <a:tab pos="7553325" algn="l"/>
                <a:tab pos="8002588" algn="l"/>
                <a:tab pos="8451850" algn="l"/>
                <a:tab pos="8901113" algn="l"/>
                <a:tab pos="9350375" algn="l"/>
              </a:tabLst>
            </a:pPr>
            <a:r>
              <a:rPr lang="fr-BE" altLang="fr-FR"/>
              <a:t>Si on change l’ordre des opérations?</a:t>
            </a:r>
          </a:p>
          <a:p>
            <a:pPr marL="1100138" lvl="1" indent="-642938" eaLnBrk="1" hangingPunct="1">
              <a:buClr>
                <a:srgbClr val="CCCC99"/>
              </a:buClr>
              <a:buSzPct val="75000"/>
              <a:buFont typeface="StarSymbol" charset="0"/>
              <a:buAutoNum type="arabicPeriod"/>
              <a:tabLst>
                <a:tab pos="709613" algn="l"/>
                <a:tab pos="814388" algn="l"/>
                <a:tab pos="1263650" algn="l"/>
                <a:tab pos="1712913" algn="l"/>
                <a:tab pos="2162175" algn="l"/>
                <a:tab pos="2611438" algn="l"/>
                <a:tab pos="3060700" algn="l"/>
                <a:tab pos="3509963" algn="l"/>
                <a:tab pos="3959225" algn="l"/>
                <a:tab pos="4408488" algn="l"/>
                <a:tab pos="4857750" algn="l"/>
                <a:tab pos="5307013" algn="l"/>
                <a:tab pos="5756275" algn="l"/>
                <a:tab pos="6205538" algn="l"/>
                <a:tab pos="6654800" algn="l"/>
                <a:tab pos="7104063" algn="l"/>
                <a:tab pos="7553325" algn="l"/>
                <a:tab pos="8002588" algn="l"/>
                <a:tab pos="8451850" algn="l"/>
                <a:tab pos="8901113" algn="l"/>
                <a:tab pos="9350375" algn="l"/>
              </a:tabLst>
            </a:pPr>
            <a:r>
              <a:rPr lang="fr-BE" altLang="fr-FR"/>
              <a:t>Libérer tous les blocs et placer dans le blocs libres </a:t>
            </a:r>
          </a:p>
          <a:p>
            <a:pPr marL="1100138" lvl="1" indent="-642938" eaLnBrk="1" hangingPunct="1">
              <a:buClr>
                <a:srgbClr val="CCCC99"/>
              </a:buClr>
              <a:buSzPct val="75000"/>
              <a:buFont typeface="StarSymbol" charset="0"/>
              <a:buAutoNum type="arabicPeriod"/>
              <a:tabLst>
                <a:tab pos="709613" algn="l"/>
                <a:tab pos="814388" algn="l"/>
                <a:tab pos="1263650" algn="l"/>
                <a:tab pos="1712913" algn="l"/>
                <a:tab pos="2162175" algn="l"/>
                <a:tab pos="2611438" algn="l"/>
                <a:tab pos="3060700" algn="l"/>
                <a:tab pos="3509963" algn="l"/>
                <a:tab pos="3959225" algn="l"/>
                <a:tab pos="4408488" algn="l"/>
                <a:tab pos="4857750" algn="l"/>
                <a:tab pos="5307013" algn="l"/>
                <a:tab pos="5756275" algn="l"/>
                <a:tab pos="6205538" algn="l"/>
                <a:tab pos="6654800" algn="l"/>
                <a:tab pos="7104063" algn="l"/>
                <a:tab pos="7553325" algn="l"/>
                <a:tab pos="8002588" algn="l"/>
                <a:tab pos="8451850" algn="l"/>
                <a:tab pos="8901113" algn="l"/>
                <a:tab pos="9350375" algn="l"/>
              </a:tabLst>
            </a:pPr>
            <a:r>
              <a:rPr lang="fr-BE" altLang="fr-FR"/>
              <a:t>Libérer l’i-Node et le placer dans les i-node libres</a:t>
            </a:r>
          </a:p>
          <a:p>
            <a:pPr marL="1100138" lvl="1" indent="-642938" eaLnBrk="1" hangingPunct="1">
              <a:buClr>
                <a:srgbClr val="CCCC99"/>
              </a:buClr>
              <a:buSzPct val="75000"/>
              <a:buFont typeface="StarSymbol" charset="0"/>
              <a:buAutoNum type="arabicPeriod"/>
              <a:tabLst>
                <a:tab pos="709613" algn="l"/>
                <a:tab pos="814388" algn="l"/>
                <a:tab pos="1263650" algn="l"/>
                <a:tab pos="1712913" algn="l"/>
                <a:tab pos="2162175" algn="l"/>
                <a:tab pos="2611438" algn="l"/>
                <a:tab pos="3060700" algn="l"/>
                <a:tab pos="3509963" algn="l"/>
                <a:tab pos="3959225" algn="l"/>
                <a:tab pos="4408488" algn="l"/>
                <a:tab pos="4857750" algn="l"/>
                <a:tab pos="5307013" algn="l"/>
                <a:tab pos="5756275" algn="l"/>
                <a:tab pos="6205538" algn="l"/>
                <a:tab pos="6654800" algn="l"/>
                <a:tab pos="7104063" algn="l"/>
                <a:tab pos="7553325" algn="l"/>
                <a:tab pos="8002588" algn="l"/>
                <a:tab pos="8451850" algn="l"/>
                <a:tab pos="8901113" algn="l"/>
                <a:tab pos="9350375" algn="l"/>
              </a:tabLst>
            </a:pPr>
            <a:r>
              <a:rPr lang="fr-BE" altLang="fr-FR"/>
              <a:t>Supprimer l’entrée du fichier dans le directory</a:t>
            </a:r>
          </a:p>
          <a:p>
            <a:pPr marL="709613" indent="-709613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709613" algn="l"/>
                <a:tab pos="814388" algn="l"/>
                <a:tab pos="1263650" algn="l"/>
                <a:tab pos="1712913" algn="l"/>
                <a:tab pos="2162175" algn="l"/>
                <a:tab pos="2611438" algn="l"/>
                <a:tab pos="3060700" algn="l"/>
                <a:tab pos="3509963" algn="l"/>
                <a:tab pos="3959225" algn="l"/>
                <a:tab pos="4408488" algn="l"/>
                <a:tab pos="4857750" algn="l"/>
                <a:tab pos="5307013" algn="l"/>
                <a:tab pos="5756275" algn="l"/>
                <a:tab pos="6205538" algn="l"/>
                <a:tab pos="6654800" algn="l"/>
                <a:tab pos="7104063" algn="l"/>
                <a:tab pos="7553325" algn="l"/>
                <a:tab pos="8002588" algn="l"/>
                <a:tab pos="8451850" algn="l"/>
                <a:tab pos="8901113" algn="l"/>
                <a:tab pos="9350375" algn="l"/>
              </a:tabLst>
            </a:pPr>
            <a:r>
              <a:rPr lang="fr-BE" altLang="fr-FR"/>
              <a:t>Si plantage après 1, ou 2?</a:t>
            </a:r>
          </a:p>
          <a:p>
            <a:pPr marL="1100138" lvl="1" indent="-642938" eaLnBrk="1" hangingPunct="1">
              <a:buClr>
                <a:srgbClr val="CCCC99"/>
              </a:buClr>
              <a:buSzPct val="75000"/>
              <a:buFont typeface="StarSymbol" charset="0"/>
              <a:buAutoNum type="arabicPeriod"/>
              <a:tabLst>
                <a:tab pos="709613" algn="l"/>
                <a:tab pos="814388" algn="l"/>
                <a:tab pos="1263650" algn="l"/>
                <a:tab pos="1712913" algn="l"/>
                <a:tab pos="2162175" algn="l"/>
                <a:tab pos="2611438" algn="l"/>
                <a:tab pos="3060700" algn="l"/>
                <a:tab pos="3509963" algn="l"/>
                <a:tab pos="3959225" algn="l"/>
                <a:tab pos="4408488" algn="l"/>
                <a:tab pos="4857750" algn="l"/>
                <a:tab pos="5307013" algn="l"/>
                <a:tab pos="5756275" algn="l"/>
                <a:tab pos="6205538" algn="l"/>
                <a:tab pos="6654800" algn="l"/>
                <a:tab pos="7104063" algn="l"/>
                <a:tab pos="7553325" algn="l"/>
                <a:tab pos="8002588" algn="l"/>
                <a:tab pos="8451850" algn="l"/>
                <a:tab pos="8901113" algn="l"/>
                <a:tab pos="9350375" algn="l"/>
              </a:tabLst>
            </a:pPr>
            <a:r>
              <a:rPr lang="fr-BE" altLang="fr-FR"/>
              <a:t>On a un i-node qui pointe vers des blocs qui peuvent être réaffectés à un autre fichier</a:t>
            </a:r>
          </a:p>
          <a:p>
            <a:pPr marL="1100138" lvl="1" indent="-642938" eaLnBrk="1" hangingPunct="1">
              <a:buClr>
                <a:srgbClr val="CCCC99"/>
              </a:buClr>
              <a:buSzPct val="75000"/>
              <a:buFont typeface="StarSymbol" charset="0"/>
              <a:buAutoNum type="arabicPeriod"/>
              <a:tabLst>
                <a:tab pos="709613" algn="l"/>
                <a:tab pos="814388" algn="l"/>
                <a:tab pos="1263650" algn="l"/>
                <a:tab pos="1712913" algn="l"/>
                <a:tab pos="2162175" algn="l"/>
                <a:tab pos="2611438" algn="l"/>
                <a:tab pos="3060700" algn="l"/>
                <a:tab pos="3509963" algn="l"/>
                <a:tab pos="3959225" algn="l"/>
                <a:tab pos="4408488" algn="l"/>
                <a:tab pos="4857750" algn="l"/>
                <a:tab pos="5307013" algn="l"/>
                <a:tab pos="5756275" algn="l"/>
                <a:tab pos="6205538" algn="l"/>
                <a:tab pos="6654800" algn="l"/>
                <a:tab pos="7104063" algn="l"/>
                <a:tab pos="7553325" algn="l"/>
                <a:tab pos="8002588" algn="l"/>
                <a:tab pos="8451850" algn="l"/>
                <a:tab pos="8901113" algn="l"/>
                <a:tab pos="9350375" algn="l"/>
              </a:tabLst>
            </a:pPr>
            <a:r>
              <a:rPr lang="fr-BE" altLang="fr-FR"/>
              <a:t>On a une entré de directory qui pointe vers un i-node incorrect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">
            <a:extLst>
              <a:ext uri="{FF2B5EF4-FFF2-40B4-BE49-F238E27FC236}">
                <a16:creationId xmlns:a16="http://schemas.microsoft.com/office/drawing/2014/main" id="{062C92C1-ECB6-4A97-AC41-B81B0D8087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BE" altLang="fr-FR"/>
              <a:t>Systèmes journalisés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A64A2FDD-8513-4397-B0AF-EE34C6E5B0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Solution?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On va avoir un journal des opérations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Avant =&gt; on écrit dans le journal les opérations à faire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Après =&gt; on enlève du journal des opérations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Si crash</a:t>
            </a:r>
          </a:p>
          <a:p>
            <a:pPr marL="738188" lvl="1" indent="-280988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On ré-exécute les opérations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BE" altLang="fr-FR"/>
              <a:t>NTFS, ext3 sont journalisés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ce réservé du pied de page 4">
            <a:extLst>
              <a:ext uri="{FF2B5EF4-FFF2-40B4-BE49-F238E27FC236}">
                <a16:creationId xmlns:a16="http://schemas.microsoft.com/office/drawing/2014/main" id="{6991EE67-3858-4B24-98C1-DA4D796E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61795" name="Espace réservé du numéro de diapositive 5">
            <a:extLst>
              <a:ext uri="{FF2B5EF4-FFF2-40B4-BE49-F238E27FC236}">
                <a16:creationId xmlns:a16="http://schemas.microsoft.com/office/drawing/2014/main" id="{D04CFCEC-10C1-4033-A104-0F9B2CE7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248479B1-46C5-42A8-8B14-C2407BF46E76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61796" name="Rectangle 1">
            <a:extLst>
              <a:ext uri="{FF2B5EF4-FFF2-40B4-BE49-F238E27FC236}">
                <a16:creationId xmlns:a16="http://schemas.microsoft.com/office/drawing/2014/main" id="{CFF5ADB3-2D20-4961-8561-4AE99195E4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Un peu d'histoire: MS-DOS</a:t>
            </a:r>
          </a:p>
        </p:txBody>
      </p:sp>
      <p:sp>
        <p:nvSpPr>
          <p:cNvPr id="161797" name="Rectangle 2">
            <a:extLst>
              <a:ext uri="{FF2B5EF4-FFF2-40B4-BE49-F238E27FC236}">
                <a16:creationId xmlns:a16="http://schemas.microsoft.com/office/drawing/2014/main" id="{3841E458-3899-47C1-B685-453C76E11B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727575"/>
          </a:xfrm>
        </p:spPr>
        <p:txBody>
          <a:bodyPr/>
          <a:lstStyle/>
          <a:p>
            <a:pPr eaLnBrk="1" hangingPunct="1"/>
            <a:endParaRPr lang="fr-BE" altLang="fr-FR"/>
          </a:p>
        </p:txBody>
      </p:sp>
      <p:pic>
        <p:nvPicPr>
          <p:cNvPr id="161798" name="Picture 3">
            <a:extLst>
              <a:ext uri="{FF2B5EF4-FFF2-40B4-BE49-F238E27FC236}">
                <a16:creationId xmlns:a16="http://schemas.microsoft.com/office/drawing/2014/main" id="{9BD4DD4F-298C-440E-BCA8-689F654B9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1654175"/>
            <a:ext cx="8509000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Espace réservé du pied de page 4">
            <a:extLst>
              <a:ext uri="{FF2B5EF4-FFF2-40B4-BE49-F238E27FC236}">
                <a16:creationId xmlns:a16="http://schemas.microsoft.com/office/drawing/2014/main" id="{A22D3056-F83B-4765-B20F-6F4AF22A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63843" name="Espace réservé du numéro de diapositive 5">
            <a:extLst>
              <a:ext uri="{FF2B5EF4-FFF2-40B4-BE49-F238E27FC236}">
                <a16:creationId xmlns:a16="http://schemas.microsoft.com/office/drawing/2014/main" id="{C119F952-EFDE-48E4-8512-24B2144B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DE8BAE4E-9936-4A42-9A51-1DD1FFD6DEF0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63844" name="Rectangle 1">
            <a:extLst>
              <a:ext uri="{FF2B5EF4-FFF2-40B4-BE49-F238E27FC236}">
                <a16:creationId xmlns:a16="http://schemas.microsoft.com/office/drawing/2014/main" id="{388E53D8-FBF6-460E-8647-FD6E10650D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3988" cy="1054100"/>
          </a:xfrm>
        </p:spPr>
        <p:txBody>
          <a:bodyPr lIns="0" tIns="0" rIns="0" bIns="0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FAT 12, 16, 32 (MS-DOS)</a:t>
            </a:r>
          </a:p>
        </p:txBody>
      </p:sp>
      <p:sp>
        <p:nvSpPr>
          <p:cNvPr id="163845" name="Rectangle 2">
            <a:extLst>
              <a:ext uri="{FF2B5EF4-FFF2-40B4-BE49-F238E27FC236}">
                <a16:creationId xmlns:a16="http://schemas.microsoft.com/office/drawing/2014/main" id="{A9CA50EF-D561-40FB-A0B3-7A53AAA0FB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3988" cy="4441825"/>
          </a:xfrm>
        </p:spPr>
        <p:txBody>
          <a:bodyPr lIns="0" tIns="0" rIns="0" bIns="0"/>
          <a:lstStyle/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FAT 12: descripteur de blocs sur 12 bits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Nbr de blocs possibles?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Taille max disque blocs 4 Ko?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FAT 16?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FAT 32 (descripteurs sur 28 bits)?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Espace réservé du pied de page 4">
            <a:extLst>
              <a:ext uri="{FF2B5EF4-FFF2-40B4-BE49-F238E27FC236}">
                <a16:creationId xmlns:a16="http://schemas.microsoft.com/office/drawing/2014/main" id="{8A17A390-7596-43F2-8B28-505700D1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65891" name="Espace réservé du numéro de diapositive 5">
            <a:extLst>
              <a:ext uri="{FF2B5EF4-FFF2-40B4-BE49-F238E27FC236}">
                <a16:creationId xmlns:a16="http://schemas.microsoft.com/office/drawing/2014/main" id="{9D0C480E-F333-4DD1-9F99-1FCFDB09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62CFD6FB-6367-4AA4-AC4B-BDA3D3AAA8D7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65892" name="Rectangle 1">
            <a:extLst>
              <a:ext uri="{FF2B5EF4-FFF2-40B4-BE49-F238E27FC236}">
                <a16:creationId xmlns:a16="http://schemas.microsoft.com/office/drawing/2014/main" id="{D76B4E35-1A06-40F9-B282-21731A75E0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FAT 12, 16, 32</a:t>
            </a:r>
          </a:p>
        </p:txBody>
      </p:sp>
      <p:sp>
        <p:nvSpPr>
          <p:cNvPr id="165893" name="Rectangle 2">
            <a:extLst>
              <a:ext uri="{FF2B5EF4-FFF2-40B4-BE49-F238E27FC236}">
                <a16:creationId xmlns:a16="http://schemas.microsoft.com/office/drawing/2014/main" id="{165D8351-4F7E-422A-BCA9-9B5900D2B3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727575"/>
          </a:xfrm>
        </p:spPr>
        <p:txBody>
          <a:bodyPr/>
          <a:lstStyle/>
          <a:p>
            <a:pPr eaLnBrk="1" hangingPunct="1"/>
            <a:endParaRPr lang="fr-BE" altLang="fr-FR"/>
          </a:p>
        </p:txBody>
      </p:sp>
      <p:pic>
        <p:nvPicPr>
          <p:cNvPr id="165894" name="Picture 3">
            <a:extLst>
              <a:ext uri="{FF2B5EF4-FFF2-40B4-BE49-F238E27FC236}">
                <a16:creationId xmlns:a16="http://schemas.microsoft.com/office/drawing/2014/main" id="{2A69EF03-15D3-4684-8E2D-EA8AE523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800225"/>
            <a:ext cx="7535863" cy="392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Espace réservé du pied de page 4">
            <a:extLst>
              <a:ext uri="{FF2B5EF4-FFF2-40B4-BE49-F238E27FC236}">
                <a16:creationId xmlns:a16="http://schemas.microsoft.com/office/drawing/2014/main" id="{A732D34A-9100-43D9-ACAD-0E16EE8E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67939" name="Espace réservé du numéro de diapositive 5">
            <a:extLst>
              <a:ext uri="{FF2B5EF4-FFF2-40B4-BE49-F238E27FC236}">
                <a16:creationId xmlns:a16="http://schemas.microsoft.com/office/drawing/2014/main" id="{AFDA9007-AECF-47F4-AB01-69284646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BF0A3CEA-EC0F-4126-8DB6-F4C866DA7EF0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67940" name="Rectangle 1">
            <a:extLst>
              <a:ext uri="{FF2B5EF4-FFF2-40B4-BE49-F238E27FC236}">
                <a16:creationId xmlns:a16="http://schemas.microsoft.com/office/drawing/2014/main" id="{6DE9F395-BC18-4EAA-8432-5DD0DF1690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Exemples: Windows 98 </a:t>
            </a:r>
          </a:p>
        </p:txBody>
      </p:sp>
      <p:sp>
        <p:nvSpPr>
          <p:cNvPr id="167941" name="Rectangle 2">
            <a:extLst>
              <a:ext uri="{FF2B5EF4-FFF2-40B4-BE49-F238E27FC236}">
                <a16:creationId xmlns:a16="http://schemas.microsoft.com/office/drawing/2014/main" id="{183111EC-BFC3-4113-99A2-68E2B71B84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445000"/>
          </a:xfrm>
        </p:spPr>
        <p:txBody>
          <a:bodyPr lIns="0" tIns="0" rIns="0" bIns="0"/>
          <a:lstStyle/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Adresses du premier bloc en deux morceaux.</a:t>
            </a:r>
          </a:p>
          <a:p>
            <a:pPr marL="338138" indent="-3381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fr-FR" altLang="fr-FR"/>
              <a:t>Pourquoi une telle structure?</a:t>
            </a:r>
          </a:p>
        </p:txBody>
      </p:sp>
      <p:pic>
        <p:nvPicPr>
          <p:cNvPr id="167942" name="Picture 3">
            <a:extLst>
              <a:ext uri="{FF2B5EF4-FFF2-40B4-BE49-F238E27FC236}">
                <a16:creationId xmlns:a16="http://schemas.microsoft.com/office/drawing/2014/main" id="{D8D2748C-3B68-4294-86D0-8541E0640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940050"/>
            <a:ext cx="85661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ce réservé du pied de page 4">
            <a:extLst>
              <a:ext uri="{FF2B5EF4-FFF2-40B4-BE49-F238E27FC236}">
                <a16:creationId xmlns:a16="http://schemas.microsoft.com/office/drawing/2014/main" id="{6B8AFCD8-14AA-44FE-A667-B15B35D4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69987" name="Espace réservé du numéro de diapositive 5">
            <a:extLst>
              <a:ext uri="{FF2B5EF4-FFF2-40B4-BE49-F238E27FC236}">
                <a16:creationId xmlns:a16="http://schemas.microsoft.com/office/drawing/2014/main" id="{3574EB3E-01EB-434E-94BE-884A3E23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BBDC20D8-457D-4D0C-A177-518DC69C2BA6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69988" name="Rectangle 1">
            <a:extLst>
              <a:ext uri="{FF2B5EF4-FFF2-40B4-BE49-F238E27FC236}">
                <a16:creationId xmlns:a16="http://schemas.microsoft.com/office/drawing/2014/main" id="{0EC33315-3408-4B4A-B8A4-5646581C89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22263"/>
            <a:ext cx="7775575" cy="1055687"/>
          </a:xfrm>
        </p:spPr>
        <p:txBody>
          <a:bodyPr lIns="0" tIns="0" rIns="0" bIns="0"/>
          <a:lstStyle/>
          <a:p>
            <a:pPr eaLnBrk="1" hangingPunct="1">
              <a:lnSpc>
                <a:spcPct val="76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Windows 98 vs. MS-DOS</a:t>
            </a:r>
            <a:br>
              <a:rPr lang="fr-FR" altLang="fr-FR"/>
            </a:br>
            <a:r>
              <a:rPr lang="fr-FR" altLang="fr-FR"/>
              <a:t> (compatibilité ascendante)</a:t>
            </a:r>
          </a:p>
        </p:txBody>
      </p:sp>
      <p:sp>
        <p:nvSpPr>
          <p:cNvPr id="169989" name="Rectangle 2">
            <a:extLst>
              <a:ext uri="{FF2B5EF4-FFF2-40B4-BE49-F238E27FC236}">
                <a16:creationId xmlns:a16="http://schemas.microsoft.com/office/drawing/2014/main" id="{D91E2104-D5A1-4576-B9BA-63194147DE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5575" cy="4727575"/>
          </a:xfrm>
        </p:spPr>
        <p:txBody>
          <a:bodyPr/>
          <a:lstStyle/>
          <a:p>
            <a:pPr eaLnBrk="1" hangingPunct="1"/>
            <a:endParaRPr lang="fr-BE" altLang="fr-FR"/>
          </a:p>
        </p:txBody>
      </p:sp>
      <p:pic>
        <p:nvPicPr>
          <p:cNvPr id="169990" name="Picture 3">
            <a:extLst>
              <a:ext uri="{FF2B5EF4-FFF2-40B4-BE49-F238E27FC236}">
                <a16:creationId xmlns:a16="http://schemas.microsoft.com/office/drawing/2014/main" id="{217AE7AC-9AB6-4D95-98D2-ED4344225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800225"/>
            <a:ext cx="85661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9991" name="Picture 4">
            <a:extLst>
              <a:ext uri="{FF2B5EF4-FFF2-40B4-BE49-F238E27FC236}">
                <a16:creationId xmlns:a16="http://schemas.microsoft.com/office/drawing/2014/main" id="{E43CD3BD-95C3-437D-8913-7B9AD09AE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124325"/>
            <a:ext cx="8509000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0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ce réservé du pied de page 4">
            <a:extLst>
              <a:ext uri="{FF2B5EF4-FFF2-40B4-BE49-F238E27FC236}">
                <a16:creationId xmlns:a16="http://schemas.microsoft.com/office/drawing/2014/main" id="{46FAC150-6D89-41A7-884D-4D478CB6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172035" name="Espace réservé du numéro de diapositive 5">
            <a:extLst>
              <a:ext uri="{FF2B5EF4-FFF2-40B4-BE49-F238E27FC236}">
                <a16:creationId xmlns:a16="http://schemas.microsoft.com/office/drawing/2014/main" id="{13D07F93-B20B-49D5-88B2-EE52CD20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78E078F1-FA55-4C64-BAB5-9605A2940EDC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72036" name="Rectangle 1">
            <a:extLst>
              <a:ext uri="{FF2B5EF4-FFF2-40B4-BE49-F238E27FC236}">
                <a16:creationId xmlns:a16="http://schemas.microsoft.com/office/drawing/2014/main" id="{8AA62FFA-3D9F-4ECE-8BB6-8F5E6BC899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Concepts abordés</a:t>
            </a:r>
          </a:p>
        </p:txBody>
      </p:sp>
      <p:sp>
        <p:nvSpPr>
          <p:cNvPr id="172037" name="Rectangle 2">
            <a:extLst>
              <a:ext uri="{FF2B5EF4-FFF2-40B4-BE49-F238E27FC236}">
                <a16:creationId xmlns:a16="http://schemas.microsoft.com/office/drawing/2014/main" id="{013DBE68-9044-4DFF-9177-289C726220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412875"/>
            <a:ext cx="7761287" cy="5040313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sz="2400"/>
              <a:t>Fichier: attribut, type, mode d'accès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sz="2400"/>
              <a:t>Structure physique disque, formatage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sz="2400"/>
              <a:t>Structure système de fichiers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sz="2400"/>
              <a:t>Allocation des blocs pour les fichier</a:t>
            </a:r>
          </a:p>
          <a:p>
            <a:pPr marL="715963" lvl="1" indent="-258763" hangingPunct="1">
              <a:lnSpc>
                <a:spcPct val="108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sz="2400"/>
              <a:t>Contiguë, Liste chaînée, FAT, I-node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sz="2400"/>
              <a:t>Vitesse de transfert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sz="2400"/>
              <a:t>Gestion place libre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sz="2400"/>
              <a:t>Cache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sz="2400"/>
              <a:t>NTFS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 sz="2400"/>
              <a:t>Unix V7V7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pied de page 4">
            <a:extLst>
              <a:ext uri="{FF2B5EF4-FFF2-40B4-BE49-F238E27FC236}">
                <a16:creationId xmlns:a16="http://schemas.microsoft.com/office/drawing/2014/main" id="{A730A715-8F45-4985-827C-2EAED088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Operating Systems I</a:t>
            </a:r>
          </a:p>
        </p:txBody>
      </p:sp>
      <p:sp>
        <p:nvSpPr>
          <p:cNvPr id="20483" name="Espace réservé du numéro de diapositive 5">
            <a:extLst>
              <a:ext uri="{FF2B5EF4-FFF2-40B4-BE49-F238E27FC236}">
                <a16:creationId xmlns:a16="http://schemas.microsoft.com/office/drawing/2014/main" id="{664234AE-1E63-4BDE-8E2C-F45436C9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1pPr>
            <a:lvl2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2pPr>
            <a:lvl3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3pPr>
            <a:lvl4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4pPr>
            <a:lvl5pPr>
              <a:lnSpc>
                <a:spcPct val="4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5pPr>
            <a:lvl6pPr marL="25146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6pPr>
            <a:lvl7pPr marL="29718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7pPr>
            <a:lvl8pPr marL="34290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8pPr>
            <a:lvl9pPr marL="3886200" indent="-228600" defTabSz="449263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charset="-128"/>
              </a:defRPr>
            </a:lvl9pPr>
          </a:lstStyle>
          <a:p>
            <a:pPr>
              <a:buClrTx/>
              <a:buFontTx/>
              <a:buNone/>
            </a:pPr>
            <a:fld id="{670B0D36-8DA0-4B35-AB43-2AA0A40CF1E5}" type="slidenum">
              <a:rPr lang="fr-FR" altLang="fr-F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20484" name="Rectangle 1">
            <a:extLst>
              <a:ext uri="{FF2B5EF4-FFF2-40B4-BE49-F238E27FC236}">
                <a16:creationId xmlns:a16="http://schemas.microsoft.com/office/drawing/2014/main" id="{A3EAC5BC-BEDD-441A-98C3-6855539FC2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761288" cy="114300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/>
              <a:t>Mode d'accès</a:t>
            </a: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ABF555F1-6425-43AF-999A-8C5AF687C5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39863"/>
            <a:ext cx="7761288" cy="4781550"/>
          </a:xfrm>
        </p:spPr>
        <p:txBody>
          <a:bodyPr lIns="0" tIns="0" rIns="0" bIns="0"/>
          <a:lstStyle/>
          <a:p>
            <a:pPr marL="315913" indent="-315913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Accès séquentiel</a:t>
            </a:r>
          </a:p>
          <a:p>
            <a:pPr marL="715963" lvl="1" indent="-258763" hangingPunct="1">
              <a:lnSpc>
                <a:spcPct val="108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Un caractère après l'autre toujours dans le même ordre</a:t>
            </a:r>
          </a:p>
          <a:p>
            <a:pPr marL="715963" lvl="1" indent="-258763" hangingPunct="1">
              <a:lnSpc>
                <a:spcPct val="108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(Origine: bande magnétique)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Accès aléatoire (random access)</a:t>
            </a:r>
          </a:p>
          <a:p>
            <a:pPr marL="715963" lvl="1" indent="-258763" hangingPunct="1">
              <a:lnSpc>
                <a:spcPct val="108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Peut accéder n'importe quel enregistrement dans n'importe quel ordre</a:t>
            </a:r>
          </a:p>
          <a:p>
            <a:pPr marL="315913" indent="-315913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315913" algn="l"/>
                <a:tab pos="420688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</a:tabLst>
            </a:pPr>
            <a:r>
              <a:rPr lang="fr-FR" altLang="fr-FR"/>
              <a:t>Enregistrement = granularité minimale de l'accès (+sieur caractères)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Times New Roman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4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Lucida Sans Unicode" panose="020B0602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4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Lucida Sans Unicode" panose="020B0602030504020204" pitchFamily="34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Times New Roman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4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Lucida Sans Unicode" panose="020B0602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4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Lucida Sans Unicode" panose="020B0602030504020204" pitchFamily="34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86fdfb0-3574-4dee-bb57-eda9e5f4b4e6" xsi:nil="true"/>
    <lcf76f155ced4ddcb4097134ff3c332f xmlns="ff85e5dd-9316-4fb5-adec-73af0890d4b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D4F9E4781B9A4782C5F1634C416C17" ma:contentTypeVersion="11" ma:contentTypeDescription="Crée un document." ma:contentTypeScope="" ma:versionID="cebc02578fb3dadc852164df9e3ee78e">
  <xsd:schema xmlns:xsd="http://www.w3.org/2001/XMLSchema" xmlns:xs="http://www.w3.org/2001/XMLSchema" xmlns:p="http://schemas.microsoft.com/office/2006/metadata/properties" xmlns:ns2="ff85e5dd-9316-4fb5-adec-73af0890d4bc" xmlns:ns3="786fdfb0-3574-4dee-bb57-eda9e5f4b4e6" targetNamespace="http://schemas.microsoft.com/office/2006/metadata/properties" ma:root="true" ma:fieldsID="f4219f3e0419105aed55f8de376f72c2" ns2:_="" ns3:_="">
    <xsd:import namespace="ff85e5dd-9316-4fb5-adec-73af0890d4bc"/>
    <xsd:import namespace="786fdfb0-3574-4dee-bb57-eda9e5f4b4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85e5dd-9316-4fb5-adec-73af0890d4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6fdfb0-3574-4dee-bb57-eda9e5f4b4e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8c57eb3-5a42-41e2-a2fa-19a387240a2a}" ma:internalName="TaxCatchAll" ma:showField="CatchAllData" ma:web="786fdfb0-3574-4dee-bb57-eda9e5f4b4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5AE72-BAC3-4FDB-8230-74A6E4D6DF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9660D2-2707-4F34-94F9-2AFF4FDBEC45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786fdfb0-3574-4dee-bb57-eda9e5f4b4e6"/>
    <ds:schemaRef ds:uri="ff85e5dd-9316-4fb5-adec-73af0890d4bc"/>
  </ds:schemaRefs>
</ds:datastoreItem>
</file>

<file path=customXml/itemProps3.xml><?xml version="1.0" encoding="utf-8"?>
<ds:datastoreItem xmlns:ds="http://schemas.openxmlformats.org/officeDocument/2006/customXml" ds:itemID="{F450629D-D57B-46D4-BAAB-DFB25F8CBA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85e5dd-9316-4fb5-adec-73af0890d4bc"/>
    <ds:schemaRef ds:uri="786fdfb0-3574-4dee-bb57-eda9e5f4b4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3132</Words>
  <Application>Microsoft Office PowerPoint</Application>
  <PresentationFormat>Affichage à l'écran (4:3)</PresentationFormat>
  <Paragraphs>534</Paragraphs>
  <Slides>87</Slides>
  <Notes>87</Notes>
  <HiddenSlides>52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87</vt:i4>
      </vt:variant>
    </vt:vector>
  </HeadingPairs>
  <TitlesOfParts>
    <vt:vector size="96" baseType="lpstr">
      <vt:lpstr>Arial</vt:lpstr>
      <vt:lpstr>Monotype Sorts</vt:lpstr>
      <vt:lpstr>StarSymbol</vt:lpstr>
      <vt:lpstr>Symbol</vt:lpstr>
      <vt:lpstr>Tahoma</vt:lpstr>
      <vt:lpstr>Times New Roman</vt:lpstr>
      <vt:lpstr>Wingdings</vt:lpstr>
      <vt:lpstr>Thème Office</vt:lpstr>
      <vt:lpstr>Thème Office</vt:lpstr>
      <vt:lpstr>Les entrées Sorties (E/S) Input Output (I/O) Partie 2: Du bit au système de fichiers</vt:lpstr>
      <vt:lpstr>Fichiers</vt:lpstr>
      <vt:lpstr>Fichiers</vt:lpstr>
      <vt:lpstr>Fichier ASCII et Binaire</vt:lpstr>
      <vt:lpstr>Structure des fichiers</vt:lpstr>
      <vt:lpstr>Exemple de structure: Exécutable UNIX</vt:lpstr>
      <vt:lpstr>Enregistrements (Records)</vt:lpstr>
      <vt:lpstr>Accès aux enregistrement</vt:lpstr>
      <vt:lpstr>Mode d'accès</vt:lpstr>
      <vt:lpstr>Clé Primaire</vt:lpstr>
      <vt:lpstr>Index</vt:lpstr>
      <vt:lpstr>Enregistrement logique</vt:lpstr>
      <vt:lpstr>Taille</vt:lpstr>
      <vt:lpstr>Typologie des fichiers</vt:lpstr>
      <vt:lpstr>Typologie des fichiers</vt:lpstr>
      <vt:lpstr>Typologie des fichiers</vt:lpstr>
      <vt:lpstr>Typologie des fichiers</vt:lpstr>
      <vt:lpstr>Typologie des fichiers</vt:lpstr>
      <vt:lpstr>Typologie des fichiers</vt:lpstr>
      <vt:lpstr>Typologie des fichiers</vt:lpstr>
      <vt:lpstr>Attributs</vt:lpstr>
      <vt:lpstr>Attributs d'un fichier (Unix)</vt:lpstr>
      <vt:lpstr>Opérations sur fichiers?</vt:lpstr>
      <vt:lpstr>Répertoires (directory)</vt:lpstr>
      <vt:lpstr>Physiquement: sur un disque</vt:lpstr>
      <vt:lpstr>Physiquement: sur un disque</vt:lpstr>
      <vt:lpstr>Bloc disque</vt:lpstr>
      <vt:lpstr>Bloc disque</vt:lpstr>
      <vt:lpstr>Formatage bas niveau</vt:lpstr>
      <vt:lpstr>Bloc disque</vt:lpstr>
      <vt:lpstr>Formatage bas niveau</vt:lpstr>
      <vt:lpstr>Structure d'un système de fichiers (Unix)</vt:lpstr>
      <vt:lpstr>MBR est mort, vive le GPT</vt:lpstr>
      <vt:lpstr>Formatage haut niveau</vt:lpstr>
      <vt:lpstr>Implémentation des fichiers</vt:lpstr>
      <vt:lpstr>Allocation contiguë</vt:lpstr>
      <vt:lpstr>Allocation contiguë</vt:lpstr>
      <vt:lpstr>Allocation contiguë</vt:lpstr>
      <vt:lpstr>Allocation par liste chaînée</vt:lpstr>
      <vt:lpstr>Allocation par liste chaînée</vt:lpstr>
      <vt:lpstr>Allocation par liste chaînée en mémoire</vt:lpstr>
      <vt:lpstr>Allocation par liste chaînée en mémoire</vt:lpstr>
      <vt:lpstr>I-node (Unix)</vt:lpstr>
      <vt:lpstr>Exemples: Ext 4</vt:lpstr>
      <vt:lpstr>NTFS (NT File System)</vt:lpstr>
      <vt:lpstr>Entrées dans la MFT</vt:lpstr>
      <vt:lpstr>Entrées dans la MFT</vt:lpstr>
      <vt:lpstr>Répertoires (directories)</vt:lpstr>
      <vt:lpstr>Exemples: ext4</vt:lpstr>
      <vt:lpstr>ext4</vt:lpstr>
      <vt:lpstr>Implémentation directory: gestion des attributs</vt:lpstr>
      <vt:lpstr>Implémentation directory: gestion des noms</vt:lpstr>
      <vt:lpstr>Implémentation directory: gestion des noms</vt:lpstr>
      <vt:lpstr>Implémentation directory: gestion des noms</vt:lpstr>
      <vt:lpstr>Implémentation directory: recherche d'un fichier</vt:lpstr>
      <vt:lpstr>Implémentation directory: recherche d'un fichier</vt:lpstr>
      <vt:lpstr>Fichiers partagés</vt:lpstr>
      <vt:lpstr>Fichiers partagés</vt:lpstr>
      <vt:lpstr>Gestion de l'espace disque</vt:lpstr>
      <vt:lpstr>Vitesse de transfert</vt:lpstr>
      <vt:lpstr>Vitesse de transfert</vt:lpstr>
      <vt:lpstr>Vitesse de transfert</vt:lpstr>
      <vt:lpstr>Vitesse de transfert</vt:lpstr>
      <vt:lpstr>Gestion de la place libre</vt:lpstr>
      <vt:lpstr>Gestion de la place libre</vt:lpstr>
      <vt:lpstr>Gestion par liste de blocs</vt:lpstr>
      <vt:lpstr>Gestion par liste de blocs</vt:lpstr>
      <vt:lpstr>Gestion par bitmap</vt:lpstr>
      <vt:lpstr>Gestion par bitmap</vt:lpstr>
      <vt:lpstr>Gestion de la place libre</vt:lpstr>
      <vt:lpstr>Performances: caches</vt:lpstr>
      <vt:lpstr>Performances: caches</vt:lpstr>
      <vt:lpstr>Performances: caches</vt:lpstr>
      <vt:lpstr>Performances: caches</vt:lpstr>
      <vt:lpstr>Performances: caches</vt:lpstr>
      <vt:lpstr>Performances caches: lecture anticipée</vt:lpstr>
      <vt:lpstr>Performance: placement des i-nodes</vt:lpstr>
      <vt:lpstr>Fiabilité: Systèmes journalisés</vt:lpstr>
      <vt:lpstr>Fiabilité: Systèmes journalisés</vt:lpstr>
      <vt:lpstr>Fiabilité: Systèmes journalisés</vt:lpstr>
      <vt:lpstr>Systèmes journalisés</vt:lpstr>
      <vt:lpstr>Un peu d'histoire: MS-DOS</vt:lpstr>
      <vt:lpstr>FAT 12, 16, 32 (MS-DOS)</vt:lpstr>
      <vt:lpstr>FAT 12, 16, 32</vt:lpstr>
      <vt:lpstr>Exemples: Windows 98 </vt:lpstr>
      <vt:lpstr>Windows 98 vs. MS-DOS  (compatibilité ascendante)</vt:lpstr>
      <vt:lpstr>Concepts abordés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entrées Sorties (E/S) Input Output (I/O) Partie 2: Du bit a</dc:title>
  <dc:creator>Gregory Seront</dc:creator>
  <cp:lastModifiedBy>Gregory Seront</cp:lastModifiedBy>
  <cp:revision>95</cp:revision>
  <cp:lastPrinted>1601-01-01T00:00:00Z</cp:lastPrinted>
  <dcterms:created xsi:type="dcterms:W3CDTF">1601-01-01T00:00:00Z</dcterms:created>
  <dcterms:modified xsi:type="dcterms:W3CDTF">2023-05-12T07:23:05Z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0x01010093D4F9E4781B9A4782C5F1634C416C17</vt:lpwstr>
  </property>
</Properties>
</file>