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1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63" r:id="rId26"/>
    <p:sldId id="364" r:id="rId27"/>
    <p:sldId id="362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65" r:id="rId62"/>
    <p:sldId id="309" r:id="rId63"/>
    <p:sldId id="310" r:id="rId64"/>
    <p:sldId id="354" r:id="rId65"/>
    <p:sldId id="355" r:id="rId66"/>
    <p:sldId id="356" r:id="rId67"/>
    <p:sldId id="357" r:id="rId68"/>
    <p:sldId id="358" r:id="rId69"/>
    <p:sldId id="359" r:id="rId70"/>
    <p:sldId id="361" r:id="rId71"/>
    <p:sldId id="360" r:id="rId72"/>
    <p:sldId id="372" r:id="rId73"/>
    <p:sldId id="311" r:id="rId74"/>
    <p:sldId id="367" r:id="rId75"/>
    <p:sldId id="368" r:id="rId76"/>
    <p:sldId id="369" r:id="rId77"/>
    <p:sldId id="370" r:id="rId78"/>
    <p:sldId id="371" r:id="rId79"/>
    <p:sldId id="366" r:id="rId80"/>
    <p:sldId id="312" r:id="rId81"/>
    <p:sldId id="313" r:id="rId82"/>
    <p:sldId id="314" r:id="rId83"/>
    <p:sldId id="315" r:id="rId84"/>
    <p:sldId id="316" r:id="rId85"/>
    <p:sldId id="317" r:id="rId86"/>
    <p:sldId id="318" r:id="rId87"/>
    <p:sldId id="319" r:id="rId88"/>
    <p:sldId id="320" r:id="rId89"/>
    <p:sldId id="321" r:id="rId90"/>
    <p:sldId id="322" r:id="rId91"/>
    <p:sldId id="323" r:id="rId92"/>
    <p:sldId id="324" r:id="rId93"/>
    <p:sldId id="325" r:id="rId94"/>
    <p:sldId id="326" r:id="rId95"/>
    <p:sldId id="329" r:id="rId96"/>
    <p:sldId id="330" r:id="rId97"/>
    <p:sldId id="331" r:id="rId98"/>
    <p:sldId id="332" r:id="rId99"/>
    <p:sldId id="333" r:id="rId100"/>
    <p:sldId id="334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</p:sldIdLst>
  <p:sldSz cx="10080625" cy="7559675"/>
  <p:notesSz cx="6796088" cy="9925050"/>
  <p:defaultTextStyle>
    <a:defPPr>
      <a:defRPr lang="en-GB"/>
    </a:defPPr>
    <a:lvl1pPr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1BE3A-533D-4494-B1A1-266CA03ACF34}" v="4" dt="2023-04-25T14:40:5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presProps" Target="presProps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viewProps" Target="viewProp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theme" Target="theme/theme1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9663" y="954088"/>
            <a:ext cx="4575175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052513" y="4722813"/>
            <a:ext cx="46942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4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36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35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45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55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66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7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8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9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07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1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27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46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1179513" y="952500"/>
            <a:ext cx="4433887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57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67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77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87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98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08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18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28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54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8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99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49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59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69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80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90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00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64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10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2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31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41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51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61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72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82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92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02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75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13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23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3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4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5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6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74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8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9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0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85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1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2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3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5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6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953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8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9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95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0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1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797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69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315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05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32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796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082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304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28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300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89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99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10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20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16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30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40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51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61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71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81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92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02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12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22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26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32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43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53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63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7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84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94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04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1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2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279CD-2848-4535-8A5E-E7A9FA948E2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1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83283-30D4-49D4-8972-36843EB65C9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17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263" y="185738"/>
            <a:ext cx="2141537" cy="65706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08063" y="185738"/>
            <a:ext cx="6273800" cy="65706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F54C6-164D-44CA-A2BA-F3E37206ED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284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D228-3B92-4CE5-8045-B96E2E811C8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0856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C347E-6B5E-4973-B610-EA25EE781B2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947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1E78E-27AA-49B0-9EAC-B3DECF2CE8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966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5EC6B-1AE6-47F6-8311-70B924B9D0A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290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F1311-5D56-49D2-9B74-A703772B412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058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D0DE9-2573-40BD-98FE-9665A6D420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7764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7AB2-8CC8-4FFA-A55A-A1BBCF87F95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073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0EA20-4591-440A-8B90-76B68F34C5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30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64FFB-2744-43D9-AEE7-5BCAA8FE6AC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9227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2EEDF-5776-466E-BB4E-F9B9706E9B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310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3E095-614B-48D4-81A0-8B027753BE0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5449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03238-D181-4365-B2C8-C7A6029AF48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7050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1260475"/>
            <a:ext cx="2266950" cy="54959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1260475"/>
            <a:ext cx="6653212" cy="54959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54BEF-9B23-41BB-9341-75E51D01F7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09728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8538" y="1260475"/>
            <a:ext cx="7307262" cy="24336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B579A-DB65-4C3E-9FF9-4BF052E880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352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E71BE-7ACF-4A4F-AE94-3DE2CB9408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545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C3A64-9BFD-4B60-8780-0C1B185CD94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BFE52-2A5C-4E3D-B521-3D10D123921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00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17D6A-6F46-4DF0-98EF-026082CFD30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98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FC1DB-E82D-4A4B-A452-CB1F9EA530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0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03221-DD39-45D5-98EE-E11ED1D0A4A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7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A72C-75FC-4D58-8A98-E524204F00E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063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575800" cy="5373688"/>
            <a:chOff x="0" y="0"/>
            <a:chExt cx="6032" cy="3385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423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64" y="984"/>
              <a:ext cx="5767" cy="125"/>
              <a:chOff x="264" y="984"/>
              <a:chExt cx="5767" cy="125"/>
            </a:xfrm>
          </p:grpSpPr>
          <p:sp>
            <p:nvSpPr>
              <p:cNvPr id="1035" name="Rectangle 4"/>
              <p:cNvSpPr>
                <a:spLocks noChangeArrowheads="1"/>
              </p:cNvSpPr>
              <p:nvPr/>
            </p:nvSpPr>
            <p:spPr bwMode="auto">
              <a:xfrm>
                <a:off x="4763" y="984"/>
                <a:ext cx="1270" cy="12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auto">
              <a:xfrm>
                <a:off x="264" y="1037"/>
                <a:ext cx="5768" cy="1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185738"/>
            <a:ext cx="8567737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763713"/>
            <a:ext cx="8567737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008063" y="6891338"/>
            <a:ext cx="21828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695700" y="6888163"/>
            <a:ext cx="32750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>
                <a:solidFill>
                  <a:srgbClr val="000000"/>
                </a:solidFill>
              </a:defRPr>
            </a:lvl1pPr>
          </a:lstStyle>
          <a:p>
            <a:fld id="{0CDB539A-E6B0-44AE-A5C3-DAFF8186B52E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0" y="5375275"/>
            <a:ext cx="671513" cy="1588"/>
          </a:xfrm>
          <a:prstGeom prst="line">
            <a:avLst/>
          </a:prstGeom>
          <a:noFill/>
          <a:ln w="44280">
            <a:solidFill>
              <a:srgbClr val="33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658350" cy="6550025"/>
            <a:chOff x="0" y="0"/>
            <a:chExt cx="6084" cy="4126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217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0" y="2434"/>
              <a:ext cx="6084" cy="1692"/>
              <a:chOff x="0" y="2434"/>
              <a:chExt cx="6084" cy="169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688" y="2434"/>
                <a:ext cx="5397" cy="1693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2" name="Rectangle 5"/>
              <p:cNvSpPr>
                <a:spLocks noChangeArrowheads="1"/>
              </p:cNvSpPr>
              <p:nvPr/>
            </p:nvSpPr>
            <p:spPr bwMode="auto">
              <a:xfrm>
                <a:off x="721" y="2592"/>
                <a:ext cx="5311" cy="1484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3" name="Line 6"/>
              <p:cNvSpPr>
                <a:spLocks noChangeShapeType="1"/>
              </p:cNvSpPr>
              <p:nvPr/>
            </p:nvSpPr>
            <p:spPr bwMode="auto">
              <a:xfrm>
                <a:off x="0" y="3386"/>
                <a:ext cx="688" cy="1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  <p:grpSp>
          <p:nvGrpSpPr>
            <p:cNvPr id="2058" name="Group 7"/>
            <p:cNvGrpSpPr>
              <a:grpSpLocks/>
            </p:cNvGrpSpPr>
            <p:nvPr/>
          </p:nvGrpSpPr>
          <p:grpSpPr bwMode="auto">
            <a:xfrm>
              <a:off x="441" y="370"/>
              <a:ext cx="5607" cy="210"/>
              <a:chOff x="441" y="370"/>
              <a:chExt cx="5607" cy="210"/>
            </a:xfrm>
          </p:grpSpPr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4356" y="370"/>
                <a:ext cx="1693" cy="21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4" name="Line 9"/>
              <p:cNvSpPr>
                <a:spLocks noChangeShapeType="1"/>
              </p:cNvSpPr>
              <p:nvPr/>
            </p:nvSpPr>
            <p:spPr bwMode="auto">
              <a:xfrm>
                <a:off x="441" y="476"/>
                <a:ext cx="5608" cy="1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1260475"/>
            <a:ext cx="7307262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1006475" y="6891338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697288" y="6888163"/>
            <a:ext cx="31908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A5E6C1F-A2EC-42F3-B698-7F8A038DB7FA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2055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273777A-B8E1-425C-A889-BDDD8D8BFC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944688" y="741363"/>
            <a:ext cx="7129462" cy="22526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5300"/>
              <a:t>Systèmes d’exploitation I:</a:t>
            </a:r>
            <a:br>
              <a:rPr lang="fr-FR" altLang="fr-FR" sz="5300"/>
            </a:br>
            <a:br>
              <a:rPr lang="fr-FR" altLang="fr-FR" sz="5300"/>
            </a:br>
            <a:r>
              <a:rPr lang="fr-FR" altLang="fr-FR" sz="5300"/>
              <a:t>Gestion de la mémoire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52525" y="4284663"/>
            <a:ext cx="7056438" cy="1933575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Grégory Seront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Gregory.seront@vinci.be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Institut Paul Lambin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119E8F9-F0C1-440C-99B5-9F1DFD3E6A21}" type="slidenum">
              <a:rPr lang="fr-FR" altLang="fr-FR">
                <a:solidFill>
                  <a:srgbClr val="000000"/>
                </a:solidFill>
              </a:rPr>
              <a:pPr eaLnBrk="1" hangingPunct="1"/>
              <a:t>10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Structure exécutable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706938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6350000" y="2381250"/>
            <a:ext cx="2778125" cy="3771900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Code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6350000" y="3373438"/>
            <a:ext cx="27765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6350000" y="4564063"/>
            <a:ext cx="27765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grpSp>
        <p:nvGrpSpPr>
          <p:cNvPr id="4" name="Groupe 3"/>
          <p:cNvGrpSpPr/>
          <p:nvPr/>
        </p:nvGrpSpPr>
        <p:grpSpPr>
          <a:xfrm>
            <a:off x="684833" y="1987550"/>
            <a:ext cx="5619750" cy="4588668"/>
            <a:chOff x="684833" y="1987550"/>
            <a:chExt cx="5619750" cy="458866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40" y="1987550"/>
              <a:ext cx="4905375" cy="18669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33" y="3956843"/>
              <a:ext cx="5619750" cy="26193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BFE903-82F0-4152-BD74-9F7FA3E8D5F4}" type="slidenum">
              <a:rPr lang="fr-FR" altLang="fr-FR">
                <a:solidFill>
                  <a:srgbClr val="000000"/>
                </a:solidFill>
              </a:rPr>
              <a:pPr eaLnBrk="1" hangingPunct="1"/>
              <a:t>100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Reg segment = selector</a:t>
            </a:r>
          </a:p>
        </p:txBody>
      </p:sp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84413"/>
            <a:ext cx="8640763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4172E29-EB1A-4FD3-BCA8-FD664B1BA1E3}" type="slidenum">
              <a:rPr lang="fr-FR" altLang="fr-FR">
                <a:solidFill>
                  <a:srgbClr val="000000"/>
                </a:solidFill>
              </a:rPr>
              <a:pPr eaLnBrk="1" hangingPunct="1"/>
              <a:t>101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 et pagination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439863"/>
            <a:ext cx="8769350" cy="4846637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Ensuite on traduit l'adresse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79613"/>
            <a:ext cx="8101012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5D6708E-4D28-4E94-9AB6-AC4B26E4E3CE}" type="slidenum">
              <a:rPr lang="fr-FR" altLang="fr-FR">
                <a:solidFill>
                  <a:srgbClr val="000000"/>
                </a:solidFill>
              </a:rPr>
              <a:pPr eaLnBrk="1" hangingPunct="1"/>
              <a:t>102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Descripteur de segment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42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3" t="45006" r="13329" b="35944"/>
          <a:stretch>
            <a:fillRect/>
          </a:stretch>
        </p:blipFill>
        <p:spPr bwMode="auto">
          <a:xfrm>
            <a:off x="765175" y="1754188"/>
            <a:ext cx="8955088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1773" t="45006" r="13329" b="359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13BC08A-0E57-4044-B51E-5F169946BCAB}" type="slidenum">
              <a:rPr lang="fr-FR" altLang="fr-FR">
                <a:solidFill>
                  <a:srgbClr val="000000"/>
                </a:solidFill>
              </a:rPr>
              <a:pPr eaLnBrk="1" hangingPunct="1"/>
              <a:t>103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Sélecteur de segment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28813"/>
            <a:ext cx="75120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99CACB4-C2F9-4F8C-A385-C0ADA0F11BD5}" type="slidenum">
              <a:rPr lang="fr-FR" altLang="fr-FR">
                <a:solidFill>
                  <a:srgbClr val="000000"/>
                </a:solidFill>
              </a:rPr>
              <a:pPr eaLnBrk="1" hangingPunct="1"/>
              <a:t>104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62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Appels système</a:t>
            </a: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mémoire est gérée par des appels système</a:t>
            </a:r>
          </a:p>
        </p:txBody>
      </p:sp>
      <p:pic>
        <p:nvPicPr>
          <p:cNvPr id="962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063875"/>
            <a:ext cx="82105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7F9BFF4-E628-4ECA-B730-B2474CDFB55E}" type="slidenum">
              <a:rPr lang="fr-FR" altLang="fr-FR">
                <a:solidFill>
                  <a:srgbClr val="000000"/>
                </a:solidFill>
              </a:rPr>
              <a:pPr eaLnBrk="1" hangingPunct="1"/>
              <a:t>105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72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Organisation mémoire processus Windows XP</a:t>
            </a: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730375"/>
            <a:ext cx="882015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BF5F953-AE4B-4368-99A2-039F6C6E9D27}" type="slidenum">
              <a:rPr lang="fr-FR" altLang="fr-FR">
                <a:solidFill>
                  <a:srgbClr val="000000"/>
                </a:solidFill>
              </a:rPr>
              <a:pPr eaLnBrk="1" hangingPunct="1"/>
              <a:t>106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83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partagée (Windows XP)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35125"/>
            <a:ext cx="90011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93493E-A54B-449D-9447-093FCD2B2C14}" type="slidenum">
              <a:rPr lang="fr-FR" altLang="fr-FR">
                <a:solidFill>
                  <a:srgbClr val="000000"/>
                </a:solidFill>
              </a:rPr>
              <a:pPr eaLnBrk="1" hangingPunct="1"/>
              <a:t>107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Entrée table des pages (Windows XP)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775"/>
            <a:ext cx="1008062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A1379D5-0342-4E5C-AD8D-440A61D44824}" type="slidenum">
              <a:rPr lang="fr-FR" altLang="fr-FR">
                <a:solidFill>
                  <a:srgbClr val="000000"/>
                </a:solidFill>
              </a:rPr>
              <a:pPr eaLnBrk="1" hangingPunct="1"/>
              <a:t>108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03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Différentes listes de pages (Windows XP)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03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800225"/>
            <a:ext cx="1006951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7CE33E-CC6F-4FBF-B8E1-EAE027F79508}" type="slidenum">
              <a:rPr lang="fr-FR" altLang="fr-FR">
                <a:solidFill>
                  <a:srgbClr val="000000"/>
                </a:solidFill>
              </a:rPr>
              <a:pPr eaLnBrk="1" hangingPunct="1"/>
              <a:t>109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premier niveau (Windows XP)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4813"/>
            <a:ext cx="9286875" cy="58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6939B9-69E2-4852-AE67-28C58D2FED1F}" type="slidenum">
              <a:rPr lang="fr-FR" altLang="fr-FR">
                <a:solidFill>
                  <a:srgbClr val="000000"/>
                </a:solidFill>
              </a:rPr>
              <a:pPr eaLnBrk="1" hangingPunct="1"/>
              <a:t>11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Loader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Il faut maintenant charger (to load) le programme en mémoire.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Loader = programme de l'OS qui va charger l'exécutable en mémoire et transférer le contrôle au point d'entrée principal.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401BF4-00EF-4D6E-99C9-428C7CC8C311}" type="slidenum">
              <a:rPr lang="fr-FR" altLang="fr-FR">
                <a:solidFill>
                  <a:srgbClr val="000000"/>
                </a:solidFill>
              </a:rPr>
              <a:pPr eaLnBrk="1" hangingPunct="1"/>
              <a:t>110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69325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BE" altLang="fr-FR"/>
              <a:t>Résumé</a:t>
            </a: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69325" cy="4994275"/>
          </a:xfrm>
        </p:spPr>
        <p:txBody>
          <a:bodyPr/>
          <a:lstStyle/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Relocation 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Hardware/software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Va et vient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Gestion de la place libre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Mémoire virtuelle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un niveau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deux niveaux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TLB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Choix </a:t>
            </a:r>
            <a:r>
              <a:rPr lang="fr-BE" altLang="fr-FR" sz="2500"/>
              <a:t>de victime</a:t>
            </a:r>
            <a:endParaRPr lang="fr-BE" altLang="fr-FR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ADA9C9E-1002-4154-8FD0-72BFD813088A}" type="slidenum">
              <a:rPr lang="fr-FR" altLang="fr-FR">
                <a:solidFill>
                  <a:srgbClr val="000000"/>
                </a:solidFill>
              </a:rPr>
              <a:pPr eaLnBrk="1" hangingPunct="1"/>
              <a:t>12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6475" y="355600"/>
            <a:ext cx="8570913" cy="116205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1763713"/>
            <a:ext cx="8572500" cy="500538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795338" y="2579688"/>
            <a:ext cx="2381250" cy="3571875"/>
          </a:xfrm>
          <a:prstGeom prst="roundRect">
            <a:avLst>
              <a:gd name="adj" fmla="val 6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Mém Libre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2381250" y="5356225"/>
            <a:ext cx="2779713" cy="1984375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 flipH="1">
            <a:off x="782638" y="3968750"/>
            <a:ext cx="2401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984375" y="2976563"/>
            <a:ext cx="62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grpSp>
        <p:nvGrpSpPr>
          <p:cNvPr id="14345" name="Group 7"/>
          <p:cNvGrpSpPr>
            <a:grpSpLocks/>
          </p:cNvGrpSpPr>
          <p:nvPr/>
        </p:nvGrpSpPr>
        <p:grpSpPr bwMode="auto">
          <a:xfrm>
            <a:off x="3422650" y="4278313"/>
            <a:ext cx="2278063" cy="1390650"/>
            <a:chOff x="2156" y="2695"/>
            <a:chExt cx="1435" cy="876"/>
          </a:xfrm>
        </p:grpSpPr>
        <p:sp>
          <p:nvSpPr>
            <p:cNvPr id="14353" name="Line 8"/>
            <p:cNvSpPr>
              <a:spLocks noChangeShapeType="1"/>
            </p:cNvSpPr>
            <p:nvPr/>
          </p:nvSpPr>
          <p:spPr bwMode="auto">
            <a:xfrm flipV="1">
              <a:off x="2228" y="2694"/>
              <a:ext cx="1294" cy="8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 rot="-1320000">
              <a:off x="2176" y="2943"/>
              <a:ext cx="139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360" tIns="49680" rIns="99360" bIns="49680" anchor="ctr" anchorCtr="1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hangingPunct="1">
                <a:lnSpc>
                  <a:spcPct val="64000"/>
                </a:lnSpc>
              </a:pPr>
              <a:r>
                <a:rPr lang="fr-BE" altLang="fr-FR" sz="2600">
                  <a:solidFill>
                    <a:srgbClr val="EB613D"/>
                  </a:solidFill>
                  <a:latin typeface="Times New Roman" panose="02020603050405020304" pitchFamily="18" charset="0"/>
                </a:rPr>
                <a:t>Chargement</a:t>
              </a:r>
            </a:p>
            <a:p>
              <a:pPr hangingPunct="1">
                <a:lnSpc>
                  <a:spcPct val="64000"/>
                </a:lnSpc>
              </a:pPr>
              <a:endParaRPr lang="fr-BE" altLang="fr-FR" sz="2600">
                <a:solidFill>
                  <a:srgbClr val="EB613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556250" y="2776538"/>
            <a:ext cx="2579688" cy="3571875"/>
          </a:xfrm>
          <a:prstGeom prst="roundRect">
            <a:avLst>
              <a:gd name="adj" fmla="val 6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Module1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548438" y="2976563"/>
            <a:ext cx="7953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546725" y="3768725"/>
            <a:ext cx="2600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953125" y="5159375"/>
            <a:ext cx="19859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Mem Libre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5546725" y="4960938"/>
            <a:ext cx="2600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0" y="3968750"/>
            <a:ext cx="1389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8135938" y="3768725"/>
            <a:ext cx="1390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BFF9E8B-D01E-4DFC-87B0-918A4DC42AB7}" type="slidenum">
              <a:rPr lang="fr-FR" altLang="fr-FR">
                <a:solidFill>
                  <a:srgbClr val="000000"/>
                </a:solidFill>
              </a:rPr>
              <a:pPr eaLnBrk="1" hangingPunct="1"/>
              <a:t>13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1) Copier code de Module1.exe à partir de l'adresse 2000H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2) Faire un </a:t>
            </a:r>
            <a:r>
              <a:rPr lang="fr-FR" altLang="fr-FR" dirty="0" err="1"/>
              <a:t>jmp</a:t>
            </a:r>
            <a:r>
              <a:rPr lang="fr-FR" altLang="fr-FR" dirty="0"/>
              <a:t> à l'adresse du </a:t>
            </a:r>
            <a:r>
              <a:rPr lang="fr-FR" altLang="fr-FR" dirty="0" err="1"/>
              <a:t>debut</a:t>
            </a:r>
            <a:r>
              <a:rPr lang="fr-FR" altLang="fr-FR" dirty="0"/>
              <a:t> de Module1.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Oui mais elle vaut combien cette adresse?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DAEEC0B-E246-432F-BDCA-D2E890CA4132}" type="slidenum">
              <a:rPr lang="fr-FR" altLang="fr-FR">
                <a:solidFill>
                  <a:srgbClr val="000000"/>
                </a:solidFill>
              </a:rPr>
              <a:pPr eaLnBrk="1" hangingPunct="1"/>
              <a:t>14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1) Copier code de Module1.exe à partir de l'adresse 2000H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2) Faire un </a:t>
            </a:r>
            <a:r>
              <a:rPr lang="fr-FR" altLang="fr-FR" dirty="0" err="1"/>
              <a:t>jmp</a:t>
            </a:r>
            <a:r>
              <a:rPr lang="fr-FR" altLang="fr-FR" dirty="0"/>
              <a:t> à l'adresse du </a:t>
            </a:r>
            <a:r>
              <a:rPr lang="fr-FR" altLang="fr-FR" dirty="0" err="1"/>
              <a:t>debut</a:t>
            </a:r>
            <a:r>
              <a:rPr lang="fr-FR" altLang="fr-FR" dirty="0"/>
              <a:t> de Module1.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Oui mais elle vaut combien cette adresse?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Elle vaut 2000H + 00FFH = 20FFH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B2248FB-3D49-4CA9-9C8B-F466AC97A206}" type="slidenum">
              <a:rPr lang="fr-FR" altLang="fr-FR">
                <a:solidFill>
                  <a:srgbClr val="000000"/>
                </a:solidFill>
              </a:rPr>
              <a:pPr eaLnBrk="1" hangingPunct="1"/>
              <a:t>15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La relocation est le fait de corriger l'adresse d'un symbole pour avoir son adresse réelle en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70CDC80-1109-40A7-A67C-89618776EE79}" type="slidenum">
              <a:rPr lang="fr-FR" altLang="fr-FR">
                <a:solidFill>
                  <a:srgbClr val="000000"/>
                </a:solidFill>
              </a:rPr>
              <a:pPr eaLnBrk="1" hangingPunct="1"/>
              <a:t>16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Autres symboles à reloger?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776538"/>
            <a:ext cx="4252912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719832" y="2522836"/>
            <a:ext cx="5619750" cy="4588668"/>
            <a:chOff x="684833" y="1987550"/>
            <a:chExt cx="5619750" cy="458866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840" y="1987550"/>
              <a:ext cx="4905375" cy="18669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33" y="3956843"/>
              <a:ext cx="5619750" cy="26193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86EE94B-A6CE-45F8-AD4F-38E7B31D56ED}" type="slidenum">
              <a:rPr lang="fr-FR" altLang="fr-FR">
                <a:solidFill>
                  <a:srgbClr val="000000"/>
                </a:solidFill>
              </a:rPr>
              <a:pPr eaLnBrk="1" hangingPunct="1"/>
              <a:t>17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6475" y="306388"/>
            <a:ext cx="8570913" cy="1262062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1763713"/>
            <a:ext cx="4184650" cy="4995862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Autres symboles à reloger?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Tous les </a:t>
            </a:r>
            <a:r>
              <a:rPr lang="fr-FR" altLang="fr-FR" dirty="0" err="1"/>
              <a:t>static</a:t>
            </a:r>
            <a:r>
              <a:rPr lang="fr-FR" altLang="fr-FR" dirty="0"/>
              <a:t>!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On a une table des symboles relogeables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Table code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Point d'entré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Table de relocation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0" y="1763713"/>
            <a:ext cx="4184650" cy="500538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5556250" y="1984375"/>
            <a:ext cx="2779713" cy="3771900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Code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main 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affCodeASCII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1015H</a:t>
            </a: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 flipH="1">
            <a:off x="5546725" y="27765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 flipH="1">
            <a:off x="5546725" y="27765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H="1">
            <a:off x="5546725" y="3768725"/>
            <a:ext cx="27971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H="1">
            <a:off x="5546725" y="43640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5546725" y="43640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2379D4E-AE52-492E-AF54-C92219BD15EE}" type="slidenum">
              <a:rPr lang="fr-FR" altLang="fr-FR">
                <a:solidFill>
                  <a:srgbClr val="000000"/>
                </a:solidFill>
              </a:rPr>
              <a:pPr eaLnBrk="1" hangingPunct="1"/>
              <a:t>18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Problèmes de la multiprogrammation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Relocation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234DF00-EAA0-462F-A13C-1512E0919B84}" type="slidenum">
              <a:rPr lang="fr-FR" altLang="fr-FR">
                <a:solidFill>
                  <a:srgbClr val="000000"/>
                </a:solidFill>
              </a:rPr>
              <a:pPr eaLnBrk="1" hangingPunct="1"/>
              <a:t>19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Protection mémoire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1692275"/>
            <a:ext cx="8772525" cy="52514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Solution 1: Block ID (IBM 360)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divisée en blocs de 2Ko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Chaque bloc à un ID de 4 bit (pas forcément unique)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Chaque processus à un ID mémoire de 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Seul l’OS peut changer les blocs et process ID’s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processus ID = bloc ID alors on peut lire et écrire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ID's non compatibles =&gt; erreur (interruption)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37F836A-8226-48F1-B94C-080F80F3E281}" type="slidenum">
              <a:rPr lang="fr-FR" altLang="fr-FR">
                <a:solidFill>
                  <a:srgbClr val="000000"/>
                </a:solidFill>
              </a:rPr>
              <a:pPr eaLnBrk="1" hangingPunct="1"/>
              <a:t>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Besoins en mémoire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Premier ordinateurs disposaient de moins d'1Ko de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Aujourd'hui 4Go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Tout va bien, pas besoin de gérer la mémoire?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Non!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Besoins toujours croissants (multimédia)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L’espace d’adressage d’un processus est l’ensemble des adresse entre ces deux limites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20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base est l’adresse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ajoute la base à toutes les adresses pour trouver la « vraie » adresse physique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Intel: Registres de segment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21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Intel: Registres de segment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CS: code pour les instruction à charger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DS: data pour les MOV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SS: stack pour les push, pop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22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8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protection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 lnSpcReduction="10000"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 deux registres protégés (seuls l'OS peut les changer)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peut accéder les adresses [Base, </a:t>
            </a:r>
            <a:r>
              <a:rPr lang="fr-FR" altLang="fr-FR" dirty="0" err="1"/>
              <a:t>Base+limite</a:t>
            </a:r>
            <a:r>
              <a:rPr lang="fr-FR" altLang="fr-FR" dirty="0"/>
              <a:t>]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Si on sort: erreur (segmentation </a:t>
            </a:r>
            <a:r>
              <a:rPr lang="fr-FR" altLang="fr-FR" dirty="0" err="1"/>
              <a:t>fault</a:t>
            </a:r>
            <a:r>
              <a:rPr lang="fr-FR" altLang="fr-FR" dirty="0"/>
              <a:t>) =&gt; </a:t>
            </a:r>
            <a:r>
              <a:rPr lang="fr-FR" altLang="fr-FR" dirty="0" err="1"/>
              <a:t>interrupt</a:t>
            </a: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23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4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FD4688D-586E-40CF-BAA9-552393387EA9}" type="slidenum">
              <a:rPr lang="fr-FR" altLang="fr-FR">
                <a:solidFill>
                  <a:srgbClr val="000000"/>
                </a:solidFill>
              </a:rPr>
              <a:pPr eaLnBrk="1" hangingPunct="1"/>
              <a:t>24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Limitations partitions fixes?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963738"/>
            <a:ext cx="7258050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E8955A0-884C-45B4-B70A-B6E364DDC9EC}" type="slidenum">
              <a:rPr lang="fr-FR" altLang="fr-FR">
                <a:solidFill>
                  <a:srgbClr val="000000"/>
                </a:solidFill>
              </a:rPr>
              <a:pPr eaLnBrk="1" hangingPunct="1"/>
              <a:t>25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Limitations partitions fixes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Nombre de processus exécutés fixe, ...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des partitions fixe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programme plus grand que partition =&gt;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solutions: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Va-et-vient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16228B-7B7A-4B81-B703-126BE1A3D5CE}" type="slidenum">
              <a:rPr lang="fr-FR" altLang="fr-FR">
                <a:solidFill>
                  <a:srgbClr val="000000"/>
                </a:solidFill>
              </a:rPr>
              <a:pPr eaLnBrk="1" hangingPunct="1"/>
              <a:t>26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permettre de retirer (swap-out) des processus de la mémoire pour les y remettre plus tard (swap-in).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mémoire devient une ressource « préemptible » (c-a-d que l’on peut confisquer)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1AC6A2F-2F96-40CB-9995-4DDB338BACD9}" type="slidenum">
              <a:rPr lang="fr-FR" altLang="fr-FR">
                <a:solidFill>
                  <a:srgbClr val="000000"/>
                </a:solidFill>
              </a:rPr>
              <a:pPr eaLnBrk="1" hangingPunct="1"/>
              <a:t>27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260475"/>
            <a:ext cx="18573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6A8A2F0-D033-4C35-B8C2-5CE43581A050}" type="slidenum">
              <a:rPr lang="fr-FR" altLang="fr-FR">
                <a:solidFill>
                  <a:srgbClr val="000000"/>
                </a:solidFill>
              </a:rPr>
              <a:pPr eaLnBrk="1" hangingPunct="1"/>
              <a:t>28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23950"/>
            <a:ext cx="18954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29897C9-8654-45EF-AA78-1E56C4351EB2}" type="slidenum">
              <a:rPr lang="fr-FR" altLang="fr-FR">
                <a:solidFill>
                  <a:srgbClr val="000000"/>
                </a:solidFill>
              </a:rPr>
              <a:pPr eaLnBrk="1" hangingPunct="1"/>
              <a:t>29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C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Veut rentrer D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157288"/>
            <a:ext cx="18859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9AB9BA-3B61-4038-B992-CCA2365E6839}" type="slidenum">
              <a:rPr lang="fr-FR" altLang="fr-FR">
                <a:solidFill>
                  <a:srgbClr val="000000"/>
                </a:solidFill>
              </a:rPr>
              <a:pPr eaLnBrk="1" hangingPunct="1"/>
              <a:t>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Hiérarchisation de la mémoire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439863"/>
            <a:ext cx="7380287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335A985-AF8A-4790-8E55-16B8511943FB}" type="slidenum">
              <a:rPr lang="fr-FR" altLang="fr-FR">
                <a:solidFill>
                  <a:srgbClr val="000000"/>
                </a:solidFill>
              </a:rPr>
              <a:pPr eaLnBrk="1" hangingPunct="1"/>
              <a:t>30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Swap-out A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47763"/>
            <a:ext cx="18954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C33B366-64FE-4A66-A61A-0189B6D311FB}" type="slidenum">
              <a:rPr lang="fr-FR" altLang="fr-FR">
                <a:solidFill>
                  <a:srgbClr val="000000"/>
                </a:solidFill>
              </a:rPr>
              <a:pPr eaLnBrk="1" hangingPunct="1"/>
              <a:t>31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D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Veut faire revenir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166813"/>
            <a:ext cx="18764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C8C5165-AB75-4569-8344-F542B5ED8EA0}" type="slidenum">
              <a:rPr lang="fr-FR" altLang="fr-FR">
                <a:solidFill>
                  <a:srgbClr val="000000"/>
                </a:solidFill>
              </a:rPr>
              <a:pPr eaLnBrk="1" hangingPunct="1"/>
              <a:t>32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tabLst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Swap-out B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162050"/>
            <a:ext cx="18764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DC2B91B-6FFE-492E-AEDE-84907B7CD31C}" type="slidenum">
              <a:rPr lang="fr-FR" altLang="fr-FR">
                <a:solidFill>
                  <a:srgbClr val="000000"/>
                </a:solidFill>
              </a:rPr>
              <a:pPr eaLnBrk="1" hangingPunct="1"/>
              <a:t>33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A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47763"/>
            <a:ext cx="18954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8D7DEF7-4443-4E6B-A997-B2DD606411DE}" type="slidenum">
              <a:rPr lang="fr-FR" altLang="fr-FR">
                <a:solidFill>
                  <a:srgbClr val="000000"/>
                </a:solidFill>
              </a:rPr>
              <a:pPr eaLnBrk="1" hangingPunct="1"/>
              <a:t>34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619250"/>
            <a:ext cx="977900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F5B15A7-24E7-4F6A-9BF3-CADDC80A7480}" type="slidenum">
              <a:rPr lang="fr-FR" altLang="fr-FR">
                <a:solidFill>
                  <a:srgbClr val="000000"/>
                </a:solidFill>
              </a:rPr>
              <a:pPr eaLnBrk="1" hangingPunct="1"/>
              <a:t>35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Fragmentation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 force, on risque de voire apparaître des trous trop petits pour pouvoir y mettre un processus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faut compacter ou tasser les zones mémoire pour faire de la place.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Lent!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4Go RAM. Copier 4 octets prend 40ns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160 sec pour copier toute la mémoire!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ACB2389-B2F5-4AC6-90C0-D76A3AA3E1ED}" type="slidenum">
              <a:rPr lang="fr-FR" altLang="fr-FR">
                <a:solidFill>
                  <a:srgbClr val="000000"/>
                </a:solidFill>
              </a:rPr>
              <a:pPr eaLnBrk="1" hangingPunct="1"/>
              <a:t>36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Autre chose à gérer??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E3F9977-65EF-489C-B98B-BFFBC2FC626A}" type="slidenum">
              <a:rPr lang="fr-FR" altLang="fr-FR">
                <a:solidFill>
                  <a:srgbClr val="000000"/>
                </a:solidFill>
              </a:rPr>
              <a:pPr eaLnBrk="1" hangingPunct="1"/>
              <a:t>37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tableau de bits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6922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la mémoire en unités d'allocation (blocs) de plusieurs Ko.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Bit à 1 = place prise, 0 = libre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4.7 (a),(b) Tanen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5638"/>
            <a:ext cx="10080625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0671225-5127-4180-8AAF-B1D0DC41D4CE}" type="slidenum">
              <a:rPr lang="fr-FR" altLang="fr-FR">
                <a:solidFill>
                  <a:srgbClr val="000000"/>
                </a:solidFill>
              </a:rPr>
              <a:pPr eaLnBrk="1" hangingPunct="1"/>
              <a:t>38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tableau de bits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recherche d'une page libre peut-être lente,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0112D49-66A8-44CB-99BE-CE9640957B2F}" type="slidenum">
              <a:rPr lang="fr-FR" altLang="fr-FR">
                <a:solidFill>
                  <a:srgbClr val="000000"/>
                </a:solidFill>
              </a:rPr>
              <a:pPr eaLnBrk="1" hangingPunct="1"/>
              <a:t>39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listes chaînées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indique pour chaque zone libre ou occupée son début et sa taille.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4.7 (a), (c) Tanen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1775"/>
            <a:ext cx="10080625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1D15369-0B8D-425D-8838-F9EADBA62D6C}" type="slidenum">
              <a:rPr lang="fr-FR" altLang="fr-FR">
                <a:solidFill>
                  <a:srgbClr val="000000"/>
                </a:solidFill>
              </a:rPr>
              <a:pPr eaLnBrk="1" hangingPunct="1"/>
              <a:t>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Monoprogrammation simple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 pg 203 Tanen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531938"/>
            <a:ext cx="9305925" cy="44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28980A-3058-47D2-8CD6-8E3EBB6D3E19}" type="slidenum">
              <a:rPr lang="fr-FR" altLang="fr-FR">
                <a:solidFill>
                  <a:srgbClr val="000000"/>
                </a:solidFill>
              </a:rPr>
              <a:pPr eaLnBrk="1" hangingPunct="1"/>
              <a:t>40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listes chaînées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 éviter la fragmentation, on fusionne les trous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4.8 Tanen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338"/>
            <a:ext cx="10061575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3855CC8-6032-44BC-B06B-973F631DC526}" type="slidenum">
              <a:rPr lang="fr-FR" altLang="fr-FR">
                <a:solidFill>
                  <a:srgbClr val="000000"/>
                </a:solidFill>
              </a:rPr>
              <a:pPr eaLnBrk="1" hangingPunct="1"/>
              <a:t>41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Choix des trous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Première zone libre (first fit)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Zone libre suivante (next fit): on retient le dernier emplacement alloué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Meilleur ajustement (best fit): on prend « le plus juste »</a:t>
            </a:r>
            <a:br>
              <a:rPr lang="fr-FR" altLang="fr-FR"/>
            </a:br>
            <a:r>
              <a:rPr lang="fr-FR" altLang="fr-FR"/>
              <a:t>Problème: crée des petits trous pas utilisables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Plus grand résidu (worst fit)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2E7A1C4-F820-42C2-9B7E-828CE6A28D4B}" type="slidenum">
              <a:rPr lang="fr-FR" altLang="fr-FR">
                <a:solidFill>
                  <a:srgbClr val="000000"/>
                </a:solidFill>
              </a:rPr>
              <a:pPr eaLnBrk="1" hangingPunct="1"/>
              <a:t>42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Choix des trous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Figure 4.7 Tanen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668463"/>
            <a:ext cx="100806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AB61B4B-239E-43C7-9717-957436F93DF8}" type="slidenum">
              <a:rPr lang="fr-FR" altLang="fr-FR">
                <a:solidFill>
                  <a:srgbClr val="000000"/>
                </a:solidFill>
              </a:rPr>
              <a:pPr eaLnBrk="1" hangingPunct="1"/>
              <a:t>43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opérations font augmenter la taille des processus?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1349523-7FD0-48AF-96AB-5D991C1D6452}" type="slidenum">
              <a:rPr lang="fr-FR" altLang="fr-FR">
                <a:solidFill>
                  <a:srgbClr val="000000"/>
                </a:solidFill>
              </a:rPr>
              <a:pPr eaLnBrk="1" hangingPunct="1"/>
              <a:t>44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opérations font augmenter la taille des processus?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New (heap ou données)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Appel fonction (stack)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5AC40F6-80DE-437D-93BF-5B2CE0940073}" type="slidenum">
              <a:rPr lang="fr-FR" altLang="fr-FR">
                <a:solidFill>
                  <a:srgbClr val="000000"/>
                </a:solidFill>
              </a:rPr>
              <a:pPr eaLnBrk="1" hangingPunct="1"/>
              <a:t>45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963738"/>
            <a:ext cx="8772525" cy="52514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 font augmenter la taille des processus?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New (heap ou données)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Appel fonction (stack)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n'a pas envie de bouger le processus de place à chaque new!!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prévoir de la place en plus dès le départ.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elle est pleine on agrandit vraiment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8769190-FB0B-4E1A-B53E-B35A61E34BCB}" type="slidenum">
              <a:rPr lang="fr-FR" altLang="fr-FR">
                <a:solidFill>
                  <a:srgbClr val="000000"/>
                </a:solidFill>
              </a:rPr>
              <a:pPr eaLnBrk="1" hangingPunct="1"/>
              <a:t>46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taille variable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4,6 Tannen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39863"/>
            <a:ext cx="7554913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D9F2501-D10A-46D7-9DB5-6F0B781CD411}" type="slidenum">
              <a:rPr lang="fr-FR" altLang="fr-FR">
                <a:solidFill>
                  <a:srgbClr val="000000"/>
                </a:solidFill>
              </a:rPr>
              <a:pPr eaLnBrk="1" hangingPunct="1"/>
              <a:t>47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Ca suffit?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9586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Ca résout tous les problèmes?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AD8494C-42E5-4243-ADDA-63CDE83F65C4}" type="slidenum">
              <a:rPr lang="fr-FR" altLang="fr-FR">
                <a:solidFill>
                  <a:srgbClr val="000000"/>
                </a:solidFill>
              </a:rPr>
              <a:pPr eaLnBrk="1" hangingPunct="1"/>
              <a:t>48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Overlays (Segments de recouvrement)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Parfois la taille d'un programme &gt; taille mémoire physique!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Historique: segments de recouvrement (overlays)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le programme en zone qu'on charge au besoin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programmeur qui doit gérer le quand du chargement!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Plus vraiment utilisé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2D9699-BE77-4ACE-B83F-75DD2A8231A3}" type="slidenum">
              <a:rPr lang="fr-FR" altLang="fr-FR">
                <a:solidFill>
                  <a:srgbClr val="000000"/>
                </a:solidFill>
              </a:rPr>
              <a:pPr eaLnBrk="1" hangingPunct="1"/>
              <a:t>49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963738"/>
            <a:ext cx="8772525" cy="507047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même principe que les overlays sauf que c'est géré par l'OS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L'OS découpe le processus en petites parties.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conserve les parties les plus utilisées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autres sont stockées sur disque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besoin on sort des parties non utilisées et charge de nouvelles parties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processus bloqué en E/S lors du chargement de la partie manquante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56CA315-ED47-4614-93F8-CB6FDDF67C4A}" type="slidenum">
              <a:rPr lang="fr-FR" altLang="fr-FR">
                <a:solidFill>
                  <a:srgbClr val="000000"/>
                </a:solidFill>
              </a:rPr>
              <a:pPr eaLnBrk="1" hangingPunct="1"/>
              <a:t>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Multiprogrammation avec partitions fixes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4,2 Tannen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19250"/>
            <a:ext cx="793908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55EF200-EA47-4DFF-A8AA-06044AD36DAC}" type="slidenum">
              <a:rPr lang="fr-FR" altLang="fr-FR">
                <a:solidFill>
                  <a:srgbClr val="000000"/>
                </a:solidFill>
              </a:rPr>
              <a:pPr eaLnBrk="1" hangingPunct="1"/>
              <a:t>50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Adresse physique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dans processeur sans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AX,[1000]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Charge le contenu de l'adresse physique Base+1000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Espace d'adressage = espace des adresses physiques existants réellement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B8451DD-BE39-432E-BBA5-3BB6DBEA63E1}" type="slidenum">
              <a:rPr lang="fr-FR" altLang="fr-FR">
                <a:solidFill>
                  <a:srgbClr val="000000"/>
                </a:solidFill>
              </a:rPr>
              <a:pPr eaLnBrk="1" hangingPunct="1"/>
              <a:t>51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" y="0"/>
            <a:ext cx="8609013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865188"/>
            <a:ext cx="4678363" cy="62563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processeur avec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reg,1000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Base+1000 est une 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traduit d'abord en adresse réelle, puis on charge son contenu de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d'adressage = espace des adresses représentables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874713"/>
            <a:ext cx="467995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4F0F16C-24D4-4059-A826-585129AE112E}" type="slidenum">
              <a:rPr lang="fr-FR" altLang="fr-FR">
                <a:solidFill>
                  <a:srgbClr val="000000"/>
                </a:solidFill>
              </a:rPr>
              <a:pPr eaLnBrk="1" hangingPunct="1"/>
              <a:t>52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unique ou multiple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unique: tous les processus partagent le même espace d'adressage virtuel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Ils peuvent (potentiellement) partager des zones mémoire pour s'échanger des données.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multiple: chaque processus a son propre espace d’adressage virtuel, il est donc (virtuellement) tout seul dans la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53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4B717D-289B-4496-B0B1-D605A13AE8CB}" type="slidenum">
              <a:rPr lang="fr-FR" altLang="fr-FR">
                <a:solidFill>
                  <a:srgbClr val="000000"/>
                </a:solidFill>
              </a:rPr>
              <a:pPr eaLnBrk="1" hangingPunct="1"/>
              <a:t>54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</a:t>
            </a:r>
            <a:br>
              <a:rPr lang="fr-FR" altLang="fr-FR"/>
            </a:br>
            <a:r>
              <a:rPr lang="fr-FR" altLang="fr-FR"/>
              <a:t>pratiquement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963738"/>
            <a:ext cx="4662487" cy="49387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processus sont découpés en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Ces pages sont chargé dans des "pages frames" (cadres de pages) de la mémoire physique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accéder à l'adresse 0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8DB12F9-AB11-4C14-8EE1-3D0E543BBD38}" type="slidenum">
              <a:rPr lang="fr-FR" altLang="fr-FR">
                <a:solidFill>
                  <a:srgbClr val="000000"/>
                </a:solidFill>
              </a:rPr>
              <a:pPr eaLnBrk="1" hangingPunct="1"/>
              <a:t>55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56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57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reg,[8200]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0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F4265B9-4A64-4456-BF4B-F5A8BFF66F36}" type="slidenum">
              <a:rPr lang="fr-FR" altLang="fr-FR">
                <a:solidFill>
                  <a:srgbClr val="000000"/>
                </a:solidFill>
              </a:rPr>
              <a:pPr eaLnBrk="1" hangingPunct="1"/>
              <a:t>58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2186396-4667-46D9-B01C-1BE560A06BA4}" type="slidenum">
              <a:rPr lang="fr-FR" altLang="fr-FR">
                <a:solidFill>
                  <a:srgbClr val="000000"/>
                </a:solidFill>
              </a:rPr>
              <a:pPr eaLnBrk="1" hangingPunct="1"/>
              <a:t>59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Page fault (défaut de page)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511300"/>
            <a:ext cx="8772525" cy="54324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Defaut de page (page fault)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sélectionner un page frame peu utilisé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sort de la mémoire (swap out)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rentre la page manquante dans le cadre libre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exécute quelle instruction après ça?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ré-exécute Mov reg,32780 !!! (pas directement l'instruction suivante!)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8B907FB-23EE-48F8-922B-26F4937513D6}" type="slidenum">
              <a:rPr lang="fr-FR" altLang="fr-FR">
                <a:solidFill>
                  <a:srgbClr val="000000"/>
                </a:solidFill>
              </a:rPr>
              <a:pPr eaLnBrk="1" hangingPunct="1"/>
              <a:t>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Problèmes de la multiprogrammation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Relocation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97D88D-EEDB-40B3-AAD0-EF33168F4686}" type="slidenum">
              <a:rPr lang="fr-FR" altLang="fr-FR">
                <a:solidFill>
                  <a:srgbClr val="000000"/>
                </a:solidFill>
              </a:rPr>
              <a:pPr eaLnBrk="1" hangingPunct="1"/>
              <a:t>60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98450"/>
            <a:ext cx="8570912" cy="1281113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4200"/>
              <a:t>Page Fault: </a:t>
            </a:r>
            <a:br>
              <a:rPr lang="fr-FR" altLang="fr-FR" sz="4200"/>
            </a:br>
            <a:r>
              <a:rPr lang="fr-FR" altLang="fr-FR" sz="4200"/>
              <a:t>Quelle page choisir ?(choix de victime)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Page fault =&gt; on sort une page de la mémoire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Laquelle?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LRU (least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la page la moins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NUR (Not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une page non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BE90457-CE6D-47A1-9640-0024C97AD11F}" type="slidenum">
              <a:rPr lang="fr-FR" altLang="fr-FR">
                <a:solidFill>
                  <a:srgbClr val="000000"/>
                </a:solidFill>
              </a:rPr>
              <a:pPr eaLnBrk="1" hangingPunct="1"/>
              <a:t>61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04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Quelle page choisir ?(choix de victime)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FIFO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retire les pages dans leur ordre d’arrivée en mémoire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terrible car on utilise plus souvent certaines pages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Working Set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retenir les pages utilisées couramment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8974D86-4332-491B-9295-DC4E553973D6}" type="slidenum">
              <a:rPr lang="fr-FR" altLang="fr-FR">
                <a:solidFill>
                  <a:srgbClr val="000000"/>
                </a:solidFill>
              </a:rPr>
              <a:pPr eaLnBrk="1" hangingPunct="1"/>
              <a:t>62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-122238"/>
            <a:ext cx="8605837" cy="1503363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42988"/>
            <a:ext cx="10080625" cy="4935537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programme accède à certaines zones mémoires en fonction de la phase de traitement dans laquelle il se trouve.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pages auxquelles il accède varient dans le temps.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définir la fonction working set w(k,t)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W(k,t) = ensemble des pages accédées durant les k dernier accès en revenant en arrière depuis l’instant t 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4.20 Tannen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0563"/>
            <a:ext cx="7343775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65BC24-9EFB-40D8-A199-FD627DEDAD1F}" type="slidenum">
              <a:rPr lang="fr-FR" altLang="fr-FR">
                <a:solidFill>
                  <a:srgbClr val="000000"/>
                </a:solidFill>
              </a:rPr>
              <a:pPr eaLnBrk="1" hangingPunct="1"/>
              <a:t>63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Choix de victime working set: on choisit une page hors du working set.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Retenir les k dernières pages accédées peut être lourd.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39CD340-E668-4035-9EE1-9C45699F6077}" type="slidenum">
              <a:rPr lang="fr-FR" altLang="fr-FR">
                <a:solidFill>
                  <a:srgbClr val="000000"/>
                </a:solidFill>
              </a:rPr>
              <a:pPr eaLnBrk="1" hangingPunct="1"/>
              <a:t>64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34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retient le temps virtuel de dernier accès à la page</a:t>
            </a:r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132138"/>
            <a:ext cx="7124700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65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Protection: read/write/execute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Modifiée (</a:t>
            </a:r>
            <a:r>
              <a:rPr lang="fr-FR" altLang="fr-FR" b="1"/>
              <a:t>dirty</a:t>
            </a:r>
            <a:r>
              <a:rPr lang="fr-FR" altLang="fr-FR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Une page dirty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Référencée: pour choix de victime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ne manque rien?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66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Protection: </a:t>
            </a:r>
            <a:r>
              <a:rPr lang="fr-FR" altLang="fr-FR" dirty="0" err="1"/>
              <a:t>read</a:t>
            </a:r>
            <a:r>
              <a:rPr lang="fr-FR" altLang="fr-FR" dirty="0"/>
              <a:t>/</a:t>
            </a:r>
            <a:r>
              <a:rPr lang="fr-FR" altLang="fr-FR" dirty="0" err="1"/>
              <a:t>write</a:t>
            </a:r>
            <a:r>
              <a:rPr lang="fr-FR" altLang="fr-FR" dirty="0"/>
              <a:t>/</a:t>
            </a:r>
            <a:r>
              <a:rPr lang="fr-FR" altLang="fr-FR" dirty="0" err="1"/>
              <a:t>execute</a:t>
            </a:r>
            <a:endParaRPr lang="fr-FR" altLang="fr-FR" dirty="0"/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Modifiée (</a:t>
            </a:r>
            <a:r>
              <a:rPr lang="fr-FR" altLang="fr-FR" b="1" dirty="0" err="1"/>
              <a:t>dirty</a:t>
            </a:r>
            <a:r>
              <a:rPr lang="fr-FR" altLang="fr-FR" dirty="0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Une page </a:t>
            </a:r>
            <a:r>
              <a:rPr lang="fr-FR" altLang="fr-FR" dirty="0" err="1"/>
              <a:t>dirty</a:t>
            </a:r>
            <a:r>
              <a:rPr lang="fr-FR" altLang="fr-FR" dirty="0"/>
              <a:t>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Référencée: pour choix de victime</a:t>
            </a:r>
          </a:p>
          <a:p>
            <a:pPr marL="0" indent="0" eaLnBrk="1" hangingPunct="1">
              <a:lnSpc>
                <a:spcPct val="85000"/>
              </a:lnSpc>
              <a:buClr>
                <a:srgbClr val="B2B2B2"/>
              </a:buClr>
              <a:buSzPct val="9000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8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1C7ACB2-5CBD-4C24-85CB-8E99539621DB}" type="slidenum">
              <a:rPr lang="fr-FR" altLang="fr-FR">
                <a:solidFill>
                  <a:srgbClr val="000000"/>
                </a:solidFill>
              </a:rPr>
              <a:pPr eaLnBrk="1" hangingPunct="1"/>
              <a:t>67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On ne sait pas où l’on va chercher sur disque la page absente!!!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Normal: ici on ne fait que de la traduction d’adresse dans le MMU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3200"/>
              <a:t>C’est l’OS qui va charger la page absente!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La place sur disque est dans le descripteur de processus</a:t>
            </a: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68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8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69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Les adresses virtuelles sont traduite à l’aide de la table des pages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1A448A-3AA3-4B06-A481-A6F11BAD199D}" type="slidenum">
              <a:rPr lang="fr-FR" altLang="fr-FR">
                <a:solidFill>
                  <a:srgbClr val="000000"/>
                </a:solidFill>
              </a:rPr>
              <a:pPr eaLnBrk="1" hangingPunct="1"/>
              <a:t>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Réallocation (relocation)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sais pas où commence le programme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solutions: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Relocation software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Relocation hardware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réelle = Reg. de base + Reg. Déplacement (80x86)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70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table des pages indique dans quelle page physique se trouve une </a:t>
            </a:r>
            <a:r>
              <a:rPr lang="fr-FR" altLang="fr-FR"/>
              <a:t>page virtuelle</a:t>
            </a:r>
            <a:endParaRPr lang="fr-FR" altLang="fr-FR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3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71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Ce sont les adresses virtuelles que votre programme manipule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4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72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40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73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7644237B-8BDC-4A71-8724-EC0A846ED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3" y="1763613"/>
            <a:ext cx="7568117" cy="54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5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74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BF5DF3-D13B-470C-A668-81327FEE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1" y="1951509"/>
            <a:ext cx="6915447" cy="42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75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24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30FC378-C1F8-4ED2-8052-2AD37841686D}" type="slidenum">
              <a:rPr lang="fr-FR" altLang="fr-FR">
                <a:solidFill>
                  <a:srgbClr val="000000"/>
                </a:solidFill>
              </a:rPr>
              <a:pPr eaLnBrk="1" hangingPunct="1"/>
              <a:t>76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 de 4Ko, il faut 12 bits pour représenter 0 à 4095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16 bits: 4 bits pour le numéro de page et 12 bits pour le déplacement (offset dans la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3CE73BB-EB1D-490E-9010-459404392152}" type="slidenum">
              <a:rPr lang="fr-FR" altLang="fr-FR">
                <a:solidFill>
                  <a:srgbClr val="000000"/>
                </a:solidFill>
              </a:rPr>
              <a:pPr eaLnBrk="1" hangingPunct="1"/>
              <a:t>77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r>
              <a:rPr lang="fr-FR" dirty="0"/>
              <a:t>Les 4 bits de poids fort sont utilisés comme numéro de page dans la table des pages</a:t>
            </a:r>
          </a:p>
          <a:p>
            <a:pPr marL="0" indent="0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Times New Roman" pitchFamily="16" charset="0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endParaRPr lang="fr-FR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35575" y="1963738"/>
            <a:ext cx="4281488" cy="4938712"/>
          </a:xfrm>
        </p:spPr>
        <p:txBody>
          <a:bodyPr lIns="0" tIns="0" rIns="0" bIns="0"/>
          <a:lstStyle/>
          <a:p>
            <a:pPr eaLnBrk="1" hangingPunct="1"/>
            <a:endParaRPr lang="fr-FR" altLang="fr-FR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403350"/>
            <a:ext cx="5062537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9133FB4-91E4-4473-BE37-E4BF06F6B3E8}" type="slidenum">
              <a:rPr lang="fr-FR" altLang="fr-FR">
                <a:solidFill>
                  <a:srgbClr val="000000"/>
                </a:solidFill>
              </a:rPr>
              <a:pPr eaLnBrk="1" hangingPunct="1"/>
              <a:t>78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réalité, les adresses font 32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20 bits de numéros de pages = 1 millions de pages!!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64 bits ??!!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971550"/>
            <a:ext cx="5189537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E266E89-FF02-4C44-80A0-F1C234DDAAB5}" type="slidenum">
              <a:rPr lang="fr-FR" altLang="fr-FR">
                <a:solidFill>
                  <a:srgbClr val="000000"/>
                </a:solidFill>
              </a:rPr>
              <a:pPr eaLnBrk="1" hangingPunct="1"/>
              <a:t>79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l'adresse en 10 + 10 + 12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avoir une table de tables des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adresse dans le 1er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adresse 2ème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décalage dans la page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76D310A-8A3B-47B2-B007-46771BF21EB1}" type="slidenum">
              <a:rPr lang="fr-FR" altLang="fr-FR">
                <a:solidFill>
                  <a:srgbClr val="000000"/>
                </a:solidFill>
              </a:rPr>
              <a:pPr eaLnBrk="1" hangingPunct="1"/>
              <a:t>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425450"/>
            <a:ext cx="8561387" cy="141605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 software: Structure exécutable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Le compilateur génère un fichier exécutable.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Qu'est-ce qu'il y a dans un fichier exécutable? (un .exe par exemple)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C00B2B6-C926-490C-8D44-7876B639B232}" type="slidenum">
              <a:rPr lang="fr-FR" altLang="fr-FR">
                <a:solidFill>
                  <a:srgbClr val="000000"/>
                </a:solidFill>
              </a:rPr>
              <a:pPr eaLnBrk="1" hangingPunct="1"/>
              <a:t>80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6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dans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4.12 Tanen</a:t>
            </a: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47A07B-6842-41CA-8BF5-B9A2FAE740A4}" type="slidenum">
              <a:rPr lang="fr-FR" altLang="fr-FR">
                <a:solidFill>
                  <a:srgbClr val="000000"/>
                </a:solidFill>
              </a:rPr>
              <a:pPr eaLnBrk="1" hangingPunct="1"/>
              <a:t>81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Oui mais on a toujours besoin d’autant d’entrées dans les tables de pages?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FA641A-EAFE-485F-B0ED-BB1FB6D473C8}" type="slidenum">
              <a:rPr lang="fr-FR" altLang="fr-FR">
                <a:solidFill>
                  <a:srgbClr val="000000"/>
                </a:solidFill>
              </a:rPr>
              <a:pPr eaLnBrk="1" hangingPunct="1"/>
              <a:t>82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438" y="1439863"/>
            <a:ext cx="4841875" cy="60309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 on n'accédera pas aux 2**20 pages tout le temps.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processus de 12 MB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 MB de code (text)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de heap (pour les new)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pour le stack (appel de fct)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(Il y a un trou entre stack et heap)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725"/>
              </a:spcBef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669F4F9-4969-4FC2-A218-2DF07646836D}" type="slidenum">
              <a:rPr lang="fr-FR" altLang="fr-FR">
                <a:solidFill>
                  <a:srgbClr val="000000"/>
                </a:solidFill>
              </a:rPr>
              <a:pPr eaLnBrk="1" hangingPunct="1"/>
              <a:t>83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567112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Taille de chaque table?</a:t>
            </a: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187450"/>
            <a:ext cx="5894387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5A973EB-498B-4A23-BCED-D4F779CBEFEC}" type="slidenum">
              <a:rPr lang="fr-FR" altLang="fr-FR">
                <a:solidFill>
                  <a:srgbClr val="000000"/>
                </a:solidFill>
              </a:rPr>
              <a:pPr eaLnBrk="1" hangingPunct="1"/>
              <a:t>84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57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de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2**10 = 1024 entrée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 Entrée =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d'adresse d’une entrée du 1er niveau?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1024 x 4 Ko = 4MB (attention erreur dans le Tanenbaum pg 221)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(D’ailleur PT2+offset = 22 bits et 2**22 = 4 MB)</a:t>
            </a:r>
          </a:p>
        </p:txBody>
      </p:sp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2124075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1EC48EC-B957-438A-A41B-7B9DCE96E7BC}" type="slidenum">
              <a:rPr lang="fr-FR" altLang="fr-FR">
                <a:solidFill>
                  <a:srgbClr val="000000"/>
                </a:solidFill>
              </a:rPr>
              <a:pPr eaLnBrk="1" hangingPunct="1"/>
              <a:t>85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68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764087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 le processus suivant, on a besoin de 3 x 4 MB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chargera que trois table du 2</a:t>
            </a:r>
            <a:r>
              <a:rPr lang="fr-FR" altLang="fr-FR" baseline="30000"/>
              <a:t>ème</a:t>
            </a:r>
            <a:r>
              <a:rPr lang="fr-FR" altLang="fr-FR"/>
              <a:t>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+1 table 1</a:t>
            </a:r>
            <a:r>
              <a:rPr lang="fr-FR" altLang="fr-FR" baseline="30000"/>
              <a:t>er</a:t>
            </a:r>
            <a:r>
              <a:rPr lang="fr-FR" altLang="fr-FR"/>
              <a:t> niveau</a:t>
            </a:r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F0A698E-5541-405A-A316-881B20EB489B}" type="slidenum">
              <a:rPr lang="fr-FR" altLang="fr-FR">
                <a:solidFill>
                  <a:srgbClr val="000000"/>
                </a:solidFill>
              </a:rPr>
              <a:pPr eaLnBrk="1" hangingPunct="1"/>
              <a:t>86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78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144837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Ex: accès à l'adresse 0x00403004</a:t>
            </a:r>
          </a:p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Quelles tables accédées, quel décalage?</a:t>
            </a:r>
          </a:p>
          <a:p>
            <a:pPr marL="339725" indent="-339725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8925" y="1763713"/>
            <a:ext cx="421005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FA61807-7192-4529-A8BE-DB2834FBCC3A}" type="slidenum">
              <a:rPr lang="fr-FR" altLang="fr-FR">
                <a:solidFill>
                  <a:srgbClr val="000000"/>
                </a:solidFill>
              </a:rPr>
              <a:pPr eaLnBrk="1" hangingPunct="1"/>
              <a:t>87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88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accès à l'adresse 0x00403004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tables accédées, quel décalage?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0x00403004 =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0000 0000 0100 0000 0011 0000 0000 0100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0000 0000 0100 = 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= 00 0000 0011 = 3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= 000 000 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7009DEE-EC02-4297-941E-020427C4B17A}" type="slidenum">
              <a:rPr lang="fr-FR" altLang="fr-FR">
                <a:solidFill>
                  <a:srgbClr val="000000"/>
                </a:solidFill>
              </a:rPr>
              <a:pPr eaLnBrk="1" hangingPunct="1"/>
              <a:t>88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98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</p:txBody>
      </p:sp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EE5E0DE-626D-4CBC-AB3A-C55217F5E0CF}" type="slidenum">
              <a:rPr lang="fr-FR" altLang="fr-FR">
                <a:solidFill>
                  <a:srgbClr val="000000"/>
                </a:solidFill>
              </a:rPr>
              <a:pPr eaLnBrk="1" hangingPunct="1"/>
              <a:t>89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table n'est pas présente =&gt; page fault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On vérifie que le process a droit à accéder à cette zone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Si oui, on charge la table de deuxième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3) Puis on charge le page frame correspondant en mémoire physique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C66C52F-24E6-41D3-954D-83095F04226E}" type="slidenum">
              <a:rPr lang="fr-FR" altLang="fr-FR">
                <a:solidFill>
                  <a:srgbClr val="000000"/>
                </a:solidFill>
              </a:rPr>
              <a:pPr eaLnBrk="1" hangingPunct="1"/>
              <a:t>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Structure exécutable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Le code machine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On doit savoir où on commence!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=&gt; adresse main() (point d'entrée)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Exécutable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Code machine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Table symboles</a:t>
            </a:r>
          </a:p>
          <a:p>
            <a:pPr lvl="2" hangingPunct="1">
              <a:lnSpc>
                <a:spcPct val="105000"/>
              </a:lnSpc>
              <a:spcBef>
                <a:spcPts val="500"/>
              </a:spcBef>
              <a:buClr>
                <a:srgbClr val="0066FF"/>
              </a:buClr>
              <a:buSzPct val="60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Adresses points d'entrés (fonctions  public  static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7E83885-7F46-48DA-AC6A-EE69D26B8B78}" type="slidenum">
              <a:rPr lang="fr-FR" altLang="fr-FR">
                <a:solidFill>
                  <a:srgbClr val="000000"/>
                </a:solidFill>
              </a:rPr>
              <a:pPr eaLnBrk="1" hangingPunct="1"/>
              <a:t>90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en Linux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4" t="42395" r="18646" b="38000"/>
          <a:stretch>
            <a:fillRect/>
          </a:stretch>
        </p:blipFill>
        <p:spPr bwMode="auto">
          <a:xfrm>
            <a:off x="250825" y="1763713"/>
            <a:ext cx="929005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824" t="42395" r="18646" b="38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B08D65-5623-4D8B-ABF6-C5E2484DC1A0}" type="slidenum">
              <a:rPr lang="fr-FR" altLang="fr-FR">
                <a:solidFill>
                  <a:srgbClr val="000000"/>
                </a:solidFill>
              </a:rPr>
              <a:pPr eaLnBrk="1" hangingPunct="1"/>
              <a:t>91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Nombre d'accès mémoire pour accéder à une adresse mémoire?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référence table + 1 référence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lieu de juste une ref mémoire sans pagination!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Solution?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souvent les même pages qui sont référencées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les stocker dans un buffer (le TLB)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60E8A16-B8F7-4F4F-AC38-DD5E63A31339}" type="slidenum">
              <a:rPr lang="fr-FR" altLang="fr-FR">
                <a:solidFill>
                  <a:srgbClr val="000000"/>
                </a:solidFill>
              </a:rPr>
              <a:pPr eaLnBrk="1" hangingPunct="1"/>
              <a:t>92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s'agit d'une mémoire associative (qui est adressée à partir de son contenu plutôt que par son adresse)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4.14 Tanen</a:t>
            </a:r>
          </a:p>
        </p:txBody>
      </p:sp>
      <p:pic>
        <p:nvPicPr>
          <p:cNvPr id="839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19475"/>
            <a:ext cx="766762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91666D-79AC-4490-8F24-16F6086A448E}" type="slidenum">
              <a:rPr lang="fr-FR" altLang="fr-FR">
                <a:solidFill>
                  <a:srgbClr val="000000"/>
                </a:solidFill>
              </a:rPr>
              <a:pPr eaLnBrk="1" hangingPunct="1"/>
              <a:t>93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2DA7344-2AF2-4268-BA4B-AEA4F22FA259}" type="slidenum">
              <a:rPr lang="fr-FR" altLang="fr-FR">
                <a:solidFill>
                  <a:srgbClr val="000000"/>
                </a:solidFill>
              </a:rPr>
              <a:pPr eaLnBrk="1" hangingPunct="1"/>
              <a:t>94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60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4,15 Tanen</a:t>
            </a:r>
          </a:p>
        </p:txBody>
      </p:sp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92275"/>
            <a:ext cx="86487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04BBD67-B333-46D8-93C9-7B070280DF45}" type="slidenum">
              <a:rPr lang="fr-FR" altLang="fr-FR">
                <a:solidFill>
                  <a:srgbClr val="000000"/>
                </a:solidFill>
              </a:rPr>
              <a:pPr eaLnBrk="1" hangingPunct="1"/>
              <a:t>95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0A5805A-3D03-42B8-A674-17FCFF990BCA}" type="slidenum">
              <a:rPr lang="fr-FR" altLang="fr-FR">
                <a:solidFill>
                  <a:srgbClr val="000000"/>
                </a:solidFill>
              </a:rPr>
              <a:pPr eaLnBrk="1" hangingPunct="1"/>
              <a:t>96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80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est limitée elle aussi (par la taille des disques).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&lt; taille espace d'adressage virtuel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644924D-1864-465D-AB92-E4ACF8A1A068}" type="slidenum">
              <a:rPr lang="fr-FR" altLang="fr-FR">
                <a:solidFill>
                  <a:srgbClr val="000000"/>
                </a:solidFill>
              </a:rPr>
              <a:pPr eaLnBrk="1" hangingPunct="1"/>
              <a:t>97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Avec la pagination, on a un espace d'adressage par processus.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Or on peut (veut) en avoir plusieurs.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487D2D-EAD1-4E26-8D1F-7A7B9730EE73}" type="slidenum">
              <a:rPr lang="fr-FR" altLang="fr-FR">
                <a:solidFill>
                  <a:srgbClr val="000000"/>
                </a:solidFill>
              </a:rPr>
              <a:pPr eaLnBrk="1" hangingPunct="1"/>
              <a:t>98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596106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900113"/>
            <a:ext cx="2401888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96C7FC3-C3D2-4F1E-808C-A29B04EC1038}" type="slidenum">
              <a:rPr lang="fr-FR" altLang="fr-FR">
                <a:solidFill>
                  <a:srgbClr val="000000"/>
                </a:solidFill>
              </a:rPr>
              <a:pPr eaLnBrk="1" hangingPunct="1"/>
              <a:t>99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Naïvement: Segment + offset = adresse virtuelle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si simple!!!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a une indirection en plus: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 registre de segment (appelé sélecteur) pointe vers un descripteur de segment.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11" ma:contentTypeDescription="Crée un document." ma:contentTypeScope="" ma:versionID="cebc02578fb3dadc852164df9e3ee78e">
  <xsd:schema xmlns:xsd="http://www.w3.org/2001/XMLSchema" xmlns:xs="http://www.w3.org/2001/XMLSchema" xmlns:p="http://schemas.microsoft.com/office/2006/metadata/properties" xmlns:ns2="ff85e5dd-9316-4fb5-adec-73af0890d4bc" xmlns:ns3="786fdfb0-3574-4dee-bb57-eda9e5f4b4e6" targetNamespace="http://schemas.microsoft.com/office/2006/metadata/properties" ma:root="true" ma:fieldsID="f4219f3e0419105aed55f8de376f72c2" ns2:_="" ns3:_="">
    <xsd:import namespace="ff85e5dd-9316-4fb5-adec-73af0890d4bc"/>
    <xsd:import namespace="786fdfb0-3574-4dee-bb57-eda9e5f4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dfb0-3574-4dee-bb57-eda9e5f4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8c57eb3-5a42-41e2-a2fa-19a387240a2a}" ma:internalName="TaxCatchAll" ma:showField="CatchAllData" ma:web="786fdfb0-3574-4dee-bb57-eda9e5f4b4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6fdfb0-3574-4dee-bb57-eda9e5f4b4e6" xsi:nil="true"/>
    <lcf76f155ced4ddcb4097134ff3c332f xmlns="ff85e5dd-9316-4fb5-adec-73af0890d4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3D8060-9265-470C-8EF1-AF391E2DCE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9C9C10-40FB-4B66-AB9D-1BBEE9FBE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786fdfb0-3574-4dee-bb57-eda9e5f4b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730BA5-1241-4867-9FBA-AB37433BE40D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786fdfb0-3574-4dee-bb57-eda9e5f4b4e6"/>
    <ds:schemaRef ds:uri="ff85e5dd-9316-4fb5-adec-73af0890d4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2932</Words>
  <Application>Microsoft Office PowerPoint</Application>
  <PresentationFormat>Personnalisé</PresentationFormat>
  <Paragraphs>560</Paragraphs>
  <Slides>110</Slides>
  <Notes>110</Notes>
  <HiddenSlides>72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110</vt:i4>
      </vt:variant>
    </vt:vector>
  </HeadingPairs>
  <TitlesOfParts>
    <vt:vector size="117" baseType="lpstr">
      <vt:lpstr>Arial</vt:lpstr>
      <vt:lpstr>Monotype Sorts</vt:lpstr>
      <vt:lpstr>Tahoma</vt:lpstr>
      <vt:lpstr>Times New Roman</vt:lpstr>
      <vt:lpstr>Wingdings</vt:lpstr>
      <vt:lpstr>Modèle par défaut</vt:lpstr>
      <vt:lpstr>1_Modèle par défaut</vt:lpstr>
      <vt:lpstr>Systèmes d’exploitation I:  Gestion de la mémoire</vt:lpstr>
      <vt:lpstr>Besoins en mémoire</vt:lpstr>
      <vt:lpstr>Hiérarchisation de la mémoire</vt:lpstr>
      <vt:lpstr>Monoprogrammation simple</vt:lpstr>
      <vt:lpstr>Multiprogrammation avec partitions fixes</vt:lpstr>
      <vt:lpstr>Problèmes de la multiprogrammation</vt:lpstr>
      <vt:lpstr>Réallocation (relocation)</vt:lpstr>
      <vt:lpstr>Relocation software: Structure exécutable</vt:lpstr>
      <vt:lpstr>Structure exécutable</vt:lpstr>
      <vt:lpstr>Structure exécutable</vt:lpstr>
      <vt:lpstr>Loader</vt:lpstr>
      <vt:lpstr>Chargement programme</vt:lpstr>
      <vt:lpstr>Chargement programme</vt:lpstr>
      <vt:lpstr>Chargement programme</vt:lpstr>
      <vt:lpstr>Relocation</vt:lpstr>
      <vt:lpstr>Relocation</vt:lpstr>
      <vt:lpstr>Relocation</vt:lpstr>
      <vt:lpstr>Problèmes de la multiprogrammation</vt:lpstr>
      <vt:lpstr>Protection mémoire</vt:lpstr>
      <vt:lpstr>Espace d’adressage</vt:lpstr>
      <vt:lpstr>Espace d’adressage</vt:lpstr>
      <vt:lpstr>Espace d’adressage</vt:lpstr>
      <vt:lpstr>Espace d’adressage: protection</vt:lpstr>
      <vt:lpstr>Limitations partitions fixes?</vt:lpstr>
      <vt:lpstr>Limitations partitions fixes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Fragmentation</vt:lpstr>
      <vt:lpstr>Autre chose à gérer??</vt:lpstr>
      <vt:lpstr>Gestion place libre par tableau de bits</vt:lpstr>
      <vt:lpstr>Gestion place libre par tableau de bits</vt:lpstr>
      <vt:lpstr>Gestion place libre par listes chaînées</vt:lpstr>
      <vt:lpstr>Gestion place libre par listes chaînées</vt:lpstr>
      <vt:lpstr>Choix des trous</vt:lpstr>
      <vt:lpstr>Choix des trous</vt:lpstr>
      <vt:lpstr>Processus de taille variable</vt:lpstr>
      <vt:lpstr>Processus de taille variable</vt:lpstr>
      <vt:lpstr>Processus de taille variable</vt:lpstr>
      <vt:lpstr>Processus taille variable</vt:lpstr>
      <vt:lpstr>Ca suffit?</vt:lpstr>
      <vt:lpstr>Overlays (Segments de recouvrement)</vt:lpstr>
      <vt:lpstr>Mémoire virtuelle</vt:lpstr>
      <vt:lpstr>Mémoire virtuelle: pagination</vt:lpstr>
      <vt:lpstr>Mémoire virtuelle: pagination</vt:lpstr>
      <vt:lpstr>Mémoire virtuelle unique ou multiple</vt:lpstr>
      <vt:lpstr>Mémoire virtuelle: pratiquement</vt:lpstr>
      <vt:lpstr>Mémoire virtuelle:  pratiquement</vt:lpstr>
      <vt:lpstr>Mémoire virtuelle: pratiquement</vt:lpstr>
      <vt:lpstr>Mémoire virtuelle: pratiquement</vt:lpstr>
      <vt:lpstr>Mémoire virtuelle: pratiquement</vt:lpstr>
      <vt:lpstr>Mémoire virtuelle: pratiquement</vt:lpstr>
      <vt:lpstr>Page fault (défaut de page)</vt:lpstr>
      <vt:lpstr>Page Fault:  Quelle page choisir ?(choix de victime)</vt:lpstr>
      <vt:lpstr>Quelle page choisir ?(choix de victime)</vt:lpstr>
      <vt:lpstr>Working Set Algorithm (choix de victime)</vt:lpstr>
      <vt:lpstr>Working Set Algorithm (choix de victime)</vt:lpstr>
      <vt:lpstr>Working Set Algorithm (choix de victime)</vt:lpstr>
      <vt:lpstr>Une entrée de la table des pages</vt:lpstr>
      <vt:lpstr>Une entrée de la table des pages</vt:lpstr>
      <vt:lpstr>Une entrée de la table des pages</vt:lpstr>
      <vt:lpstr>Mémoire virtuelle: pratiquement</vt:lpstr>
      <vt:lpstr>Table des pages</vt:lpstr>
      <vt:lpstr>Table des pages</vt:lpstr>
      <vt:lpstr>Table des pages</vt:lpstr>
      <vt:lpstr>Mémoire virtuelle: pratiquement</vt:lpstr>
      <vt:lpstr>Offset et numéro de page</vt:lpstr>
      <vt:lpstr>Offset et numéro de page</vt:lpstr>
      <vt:lpstr>Taille des pages</vt:lpstr>
      <vt:lpstr>Taille des pages</vt:lpstr>
      <vt:lpstr>Table des pages</vt:lpstr>
      <vt:lpstr>Table des pages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Defaut de table de pages</vt:lpstr>
      <vt:lpstr>Defaut de table de pages</vt:lpstr>
      <vt:lpstr>Mémoire virtuelle en Linux</vt:lpstr>
      <vt:lpstr>Translation Lookaside Buffer (TLB) ou mémoire associative</vt:lpstr>
      <vt:lpstr>Translation Lookaside Buffer (TLB) ou mémoire associative</vt:lpstr>
      <vt:lpstr>Table des pages inversée</vt:lpstr>
      <vt:lpstr>Table des pages inversée</vt:lpstr>
      <vt:lpstr>Préemption mémoire virtuelle</vt:lpstr>
      <vt:lpstr>Préemption mémoire virtuelle</vt:lpstr>
      <vt:lpstr>Segmentation</vt:lpstr>
      <vt:lpstr>Segmentation</vt:lpstr>
      <vt:lpstr>Segmentation</vt:lpstr>
      <vt:lpstr>Segmentation</vt:lpstr>
      <vt:lpstr>Segmentation et pagination</vt:lpstr>
      <vt:lpstr>Descripteur de segment</vt:lpstr>
      <vt:lpstr>Sélecteur de segment</vt:lpstr>
      <vt:lpstr>Appels système</vt:lpstr>
      <vt:lpstr>Organisation mémoire processus Windows XP</vt:lpstr>
      <vt:lpstr>Mémoire virtuelle partagée (Windows XP)</vt:lpstr>
      <vt:lpstr>Entrée table des pages (Windows XP)</vt:lpstr>
      <vt:lpstr>Différentes listes de pages (Windows XP)</vt:lpstr>
      <vt:lpstr>Table de premier niveau (Windows XP)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d’exploitation I:  Gestion de la mémoire</dc:title>
  <dc:creator>Gregory Seront</dc:creator>
  <cp:lastModifiedBy>Gregory Seront</cp:lastModifiedBy>
  <cp:revision>12</cp:revision>
  <dcterms:created xsi:type="dcterms:W3CDTF">2020-04-06T11:49:08Z</dcterms:created>
  <dcterms:modified xsi:type="dcterms:W3CDTF">2023-04-25T14:41:02Z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  <property fmtid="{D5CDD505-2E9C-101B-9397-08002B2CF9AE}" pid="3" name="MediaServiceImageTags">
    <vt:lpwstr/>
  </property>
</Properties>
</file>