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5"/>
  </p:notesMasterIdLst>
  <p:sldIdLst>
    <p:sldId id="256" r:id="rId5"/>
    <p:sldId id="257" r:id="rId6"/>
    <p:sldId id="259" r:id="rId7"/>
    <p:sldId id="308" r:id="rId8"/>
    <p:sldId id="310" r:id="rId9"/>
    <p:sldId id="307" r:id="rId10"/>
    <p:sldId id="309" r:id="rId11"/>
    <p:sldId id="260" r:id="rId12"/>
    <p:sldId id="311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6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ory Seront" userId="37e663da-5390-40f7-be30-caac7fa4d540" providerId="ADAL" clId="{E7A95A39-E6D2-46CA-AAE7-3118AF05A6A2}"/>
    <pc:docChg chg="custSel modSld">
      <pc:chgData name="Gregory Seront" userId="37e663da-5390-40f7-be30-caac7fa4d540" providerId="ADAL" clId="{E7A95A39-E6D2-46CA-AAE7-3118AF05A6A2}" dt="2023-01-31T12:37:59.876" v="96" actId="6549"/>
      <pc:docMkLst>
        <pc:docMk/>
      </pc:docMkLst>
      <pc:sldChg chg="modSp mod">
        <pc:chgData name="Gregory Seront" userId="37e663da-5390-40f7-be30-caac7fa4d540" providerId="ADAL" clId="{E7A95A39-E6D2-46CA-AAE7-3118AF05A6A2}" dt="2023-01-31T12:37:59.876" v="96" actId="6549"/>
        <pc:sldMkLst>
          <pc:docMk/>
          <pc:sldMk cId="0" sldId="260"/>
        </pc:sldMkLst>
        <pc:spChg chg="mod">
          <ac:chgData name="Gregory Seront" userId="37e663da-5390-40f7-be30-caac7fa4d540" providerId="ADAL" clId="{E7A95A39-E6D2-46CA-AAE7-3118AF05A6A2}" dt="2023-01-31T12:37:20.884" v="28" actId="6549"/>
          <ac:spMkLst>
            <pc:docMk/>
            <pc:sldMk cId="0" sldId="260"/>
            <ac:spMk id="4" creationId="{8E423F99-E517-4AD2-B044-4AA4A8AACEAE}"/>
          </ac:spMkLst>
        </pc:spChg>
        <pc:spChg chg="mod">
          <ac:chgData name="Gregory Seront" userId="37e663da-5390-40f7-be30-caac7fa4d540" providerId="ADAL" clId="{E7A95A39-E6D2-46CA-AAE7-3118AF05A6A2}" dt="2023-01-31T12:37:59.876" v="96" actId="6549"/>
          <ac:spMkLst>
            <pc:docMk/>
            <pc:sldMk cId="0" sldId="260"/>
            <ac:spMk id="5" creationId="{E5D31D89-F926-4EFB-8A2A-70B6543D5F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4F6A2-E851-4865-AB30-110F204B32B1}" type="datetimeFigureOut">
              <a:rPr lang="fr-BE" smtClean="0"/>
              <a:t>31-01-23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01BF0-DFC7-4CA6-ACEA-CB5AD8ABD37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922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95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F3BDDEE4-5A75-4357-A70F-7F303DD6132C}"/>
              </a:ext>
            </a:extLst>
          </p:cNvPr>
          <p:cNvSpPr/>
          <p:nvPr/>
        </p:nvSpPr>
        <p:spPr>
          <a:xfrm>
            <a:off x="1139760" y="866880"/>
            <a:ext cx="4516560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9763DE-F089-459E-B0F3-A949AC6AE6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977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510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768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72D8FE-20E1-4B48-AABA-F5974A177E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46075" y="952500"/>
            <a:ext cx="6102350" cy="3433763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8C5D76-557E-4737-B840-29CBC5ADCB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699080" cy="381384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890BDD2A-53C7-4CC9-B4CA-26509776355B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C9DC3F-BDF9-4EB8-A97C-75C9BA54E3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A6B88B27-3C47-4CBC-9D9E-E8031BEDA803}"/>
              </a:ext>
            </a:extLst>
          </p:cNvPr>
          <p:cNvSpPr/>
          <p:nvPr/>
        </p:nvSpPr>
        <p:spPr>
          <a:xfrm>
            <a:off x="1139760" y="866880"/>
            <a:ext cx="4510079" cy="3471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936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fr-BE" sz="1800" b="0" i="0" u="none" strike="noStrike" baseline="0">
              <a:ln>
                <a:noFill/>
              </a:ln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79D72C-04F6-48B7-8875-86FB85615F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50480" y="4722840"/>
            <a:ext cx="4700520" cy="3813480"/>
          </a:xfrm>
        </p:spPr>
        <p:txBody>
          <a:bodyPr wrap="none" lIns="90000" tIns="46800" rIns="90000" bIns="46800" anchor="ctr" anchorCtr="0">
            <a:spAutoFit/>
          </a:bodyPr>
          <a:lstStyle/>
          <a:p>
            <a:pPr lvl="0"/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58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65909" y="1605688"/>
            <a:ext cx="7429523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5908" y="43469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BE" dirty="0"/>
          </a:p>
        </p:txBody>
      </p:sp>
      <p:sp>
        <p:nvSpPr>
          <p:cNvPr id="12" name="Ellipse 11"/>
          <p:cNvSpPr/>
          <p:nvPr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4" name="Arc 13"/>
          <p:cNvSpPr/>
          <p:nvPr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5" name="Arc 14"/>
          <p:cNvSpPr/>
          <p:nvPr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6" name="Arc 15"/>
          <p:cNvSpPr/>
          <p:nvPr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  <p:sp>
        <p:nvSpPr>
          <p:cNvPr id="9" name="Ellipse 8"/>
          <p:cNvSpPr/>
          <p:nvPr userDrawn="1"/>
        </p:nvSpPr>
        <p:spPr>
          <a:xfrm>
            <a:off x="8560532" y="1837502"/>
            <a:ext cx="2736000" cy="2736000"/>
          </a:xfrm>
          <a:prstGeom prst="ellipse">
            <a:avLst/>
          </a:prstGeom>
          <a:solidFill>
            <a:schemeClr val="bg1"/>
          </a:solidFill>
          <a:ln>
            <a:solidFill>
              <a:srgbClr val="0586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0" name="Arc 9"/>
          <p:cNvSpPr/>
          <p:nvPr userDrawn="1"/>
        </p:nvSpPr>
        <p:spPr>
          <a:xfrm rot="3660370">
            <a:off x="8770005" y="1910147"/>
            <a:ext cx="2700000" cy="2700000"/>
          </a:xfrm>
          <a:prstGeom prst="arc">
            <a:avLst>
              <a:gd name="adj1" fmla="val 16259988"/>
              <a:gd name="adj2" fmla="val 0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1" name="Arc 10"/>
          <p:cNvSpPr/>
          <p:nvPr userDrawn="1"/>
        </p:nvSpPr>
        <p:spPr>
          <a:xfrm rot="13247665">
            <a:off x="8266172" y="1568147"/>
            <a:ext cx="3384000" cy="3384000"/>
          </a:xfrm>
          <a:prstGeom prst="arc">
            <a:avLst>
              <a:gd name="adj1" fmla="val 16259988"/>
              <a:gd name="adj2" fmla="val 10133107"/>
            </a:avLst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13" name="Arc 12"/>
          <p:cNvSpPr/>
          <p:nvPr userDrawn="1"/>
        </p:nvSpPr>
        <p:spPr>
          <a:xfrm rot="9705744">
            <a:off x="8050171" y="1352147"/>
            <a:ext cx="3816000" cy="3816000"/>
          </a:xfrm>
          <a:prstGeom prst="arc">
            <a:avLst>
              <a:gd name="adj1" fmla="val 16259988"/>
              <a:gd name="adj2" fmla="val 1467748"/>
            </a:avLst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51" y="2656772"/>
            <a:ext cx="2773767" cy="109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1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0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3" y="365129"/>
            <a:ext cx="9049587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7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9" name="Rectangle 8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8839" y="365129"/>
            <a:ext cx="8876548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2" name="Rectangle 11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04217" y="365129"/>
            <a:ext cx="9049585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8" name="Rectangle 7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43612"/>
            <a:ext cx="3932237" cy="1333831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49154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05156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651760"/>
            <a:ext cx="3932237" cy="321722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E718C142-0AE8-40BB-8B04-D35F2345CDAA}" type="datetimeFigureOut">
              <a:rPr lang="fr-BE" smtClean="0"/>
              <a:pPr/>
              <a:t>31-01-23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586B2"/>
                </a:solidFill>
              </a:defRPr>
            </a:lvl1pPr>
          </a:lstStyle>
          <a:p>
            <a:fld id="{DEC9AA2C-E778-4E72-8175-B201207834A9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21478"/>
            <a:ext cx="12192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" y="185737"/>
            <a:ext cx="2240699" cy="8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C142-0AE8-40BB-8B04-D35F2345CDAA}" type="datetimeFigureOut">
              <a:rPr lang="fr-BE" smtClean="0"/>
              <a:t>31-01-23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AA2C-E778-4E72-8175-B201207834A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BINV1060</a:t>
            </a:r>
            <a:br>
              <a:rPr lang="fr-FR" dirty="0"/>
            </a:br>
            <a:r>
              <a:rPr lang="fr-FR" dirty="0"/>
              <a:t>Systèmes d’exploitation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Grégory Seront</a:t>
            </a:r>
          </a:p>
          <a:p>
            <a:r>
              <a:rPr lang="fr-FR" dirty="0"/>
              <a:t>gregory.seront@vinci.be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07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10E1D21-22C8-4167-9FE6-24A64E7968FA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9B1D6A7-C2E7-424C-A4D5-59B654C389E4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7262611D-F67B-496F-A670-0209D1AE000D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10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B30712D-BAFD-412D-91E4-6A4758AD6C13}"/>
              </a:ext>
            </a:extLst>
          </p:cNvPr>
          <p:cNvSpPr/>
          <p:nvPr/>
        </p:nvSpPr>
        <p:spPr>
          <a:xfrm>
            <a:off x="1752605" y="50148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La bible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1C8A7A10-2B73-4C26-BB31-C8F3670B8E38}"/>
              </a:ext>
            </a:extLst>
          </p:cNvPr>
          <p:cNvSpPr/>
          <p:nvPr/>
        </p:nvSpPr>
        <p:spPr>
          <a:xfrm>
            <a:off x="2452805" y="1803240"/>
            <a:ext cx="7583399" cy="4073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BE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7B152C-25BC-4179-BC85-C9D2A42C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81560" y="1111320"/>
            <a:ext cx="4762440" cy="4762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7069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3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Contenu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1105593" y="1639260"/>
            <a:ext cx="8967555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>
              <a:lnSpc>
                <a:spcPct val="102000"/>
              </a:lnSpc>
              <a:spcBef>
                <a:spcPts val="697"/>
              </a:spcBef>
              <a:buClr>
                <a:srgbClr val="0066FF"/>
              </a:buClr>
              <a:buSzPct val="75000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Cours Linux vs. Cours OS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Plus théorique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MAIS avec des exemples concrets (Windows, Unix/linux)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Apprendre des concepts plus durables que la prochaine version de Windows, ...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Approche par « couches successives 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4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Objectifs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980903" y="1413000"/>
            <a:ext cx="8924979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1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Être capable de: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identifier les responsabilités des différents composants/couches d’un OS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décrire le flux d’information à l’intérieur d’un OS pour certaines opérations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faire des calculs de performances simples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identifier les limitations/problèmes liés à certaines opérations.</a:t>
            </a:r>
          </a:p>
        </p:txBody>
      </p:sp>
    </p:spTree>
    <p:extLst>
      <p:ext uri="{BB962C8B-B14F-4D97-AF65-F5344CB8AC3E}">
        <p14:creationId xmlns:p14="http://schemas.microsoft.com/office/powerpoint/2010/main" val="407225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043204A9-C782-4629-BDA4-25959391C343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06F009CA-6B30-4FED-B991-6DB35F90172E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49C9FEC-EE24-405C-B394-2DE4E1BA987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5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6198CB1-0745-424A-9A19-7C3C0B9E07F6}"/>
              </a:ext>
            </a:extLst>
          </p:cNvPr>
          <p:cNvSpPr/>
          <p:nvPr/>
        </p:nvSpPr>
        <p:spPr>
          <a:xfrm>
            <a:off x="1752605" y="457200"/>
            <a:ext cx="7770959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2000"/>
              </a:lnSpc>
              <a:tabLst>
                <a:tab pos="0" algn="l"/>
                <a:tab pos="457189" algn="l"/>
                <a:tab pos="914377" algn="l"/>
                <a:tab pos="1371564" algn="l"/>
                <a:tab pos="1828754" algn="l"/>
                <a:tab pos="2285943" algn="l"/>
                <a:tab pos="2743130" algn="l"/>
                <a:tab pos="3200320" algn="l"/>
                <a:tab pos="3657509" algn="l"/>
                <a:tab pos="4114697" algn="l"/>
                <a:tab pos="4571886" algn="l"/>
                <a:tab pos="5029074" algn="l"/>
                <a:tab pos="5486262" algn="l"/>
                <a:tab pos="5943451" algn="l"/>
                <a:tab pos="6400639" algn="l"/>
                <a:tab pos="6857829" algn="l"/>
                <a:tab pos="7315017" algn="l"/>
                <a:tab pos="7772206" algn="l"/>
                <a:tab pos="8229394" algn="l"/>
                <a:tab pos="8686583" algn="l"/>
                <a:tab pos="9143771" algn="l"/>
                <a:tab pos="9424564" algn="l"/>
                <a:tab pos="9873832" algn="l"/>
                <a:tab pos="10323102" algn="l"/>
                <a:tab pos="10778849" algn="l"/>
                <a:tab pos="10781730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Objectifs du cours	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5E250EBF-6B9D-4A91-AB65-4DFE71BB839D}"/>
              </a:ext>
            </a:extLst>
          </p:cNvPr>
          <p:cNvSpPr/>
          <p:nvPr/>
        </p:nvSpPr>
        <p:spPr>
          <a:xfrm>
            <a:off x="1022469" y="1413000"/>
            <a:ext cx="8883415" cy="457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1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Tahoma" pitchFamily="34"/>
              <a:buChar char="–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Comprendre ce qu'il y a « sous le capot » d'un OS.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utilisation de l’OS =&gt; Linux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 contre 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utilisation d’outils pour observer ce qu’il se passe à l’intérieur</a:t>
            </a:r>
          </a:p>
          <a:p>
            <a:pPr lvl="2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Comment l’OS réalise les commandes</a:t>
            </a:r>
          </a:p>
          <a:p>
            <a:pPr lvl="1" indent="-457189">
              <a:lnSpc>
                <a:spcPct val="102000"/>
              </a:lnSpc>
              <a:spcBef>
                <a:spcPts val="599"/>
              </a:spcBef>
              <a:buClr>
                <a:srgbClr val="0066FF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6733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6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085114" y="484854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Organisation du cours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1263540" y="1619280"/>
            <a:ext cx="8747105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Cours « Bilingue »</a:t>
            </a:r>
          </a:p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Partie synchrone et interactive 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Présentation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Interaction (seuls ou en groupe)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Questionnement (chat,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moodle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,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wooclap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 (résumé, exercices)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Consignes partie asynchrone</a:t>
            </a:r>
          </a:p>
          <a:p>
            <a:pPr marL="1371566" lvl="2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Ressources</a:t>
            </a:r>
          </a:p>
          <a:p>
            <a:pPr marL="1371566" lvl="2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Productions</a:t>
            </a:r>
          </a:p>
        </p:txBody>
      </p:sp>
    </p:spTree>
    <p:extLst>
      <p:ext uri="{BB962C8B-B14F-4D97-AF65-F5344CB8AC3E}">
        <p14:creationId xmlns:p14="http://schemas.microsoft.com/office/powerpoint/2010/main" val="190536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7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085114" y="54414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Organisation du cours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2484480" y="1619280"/>
            <a:ext cx="7526160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Partie asynchrone et productive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Lecture, vidéo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Questionnement (QCM </a:t>
            </a:r>
            <a:r>
              <a:rPr lang="fr-FR" sz="28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moodle</a:t>
            </a: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)</a:t>
            </a:r>
          </a:p>
          <a:p>
            <a:pPr marL="914377"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Production (résumé, exercices)</a:t>
            </a:r>
          </a:p>
        </p:txBody>
      </p:sp>
    </p:spTree>
    <p:extLst>
      <p:ext uri="{BB962C8B-B14F-4D97-AF65-F5344CB8AC3E}">
        <p14:creationId xmlns:p14="http://schemas.microsoft.com/office/powerpoint/2010/main" val="407869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E04E2515-DEBF-458D-91C5-A866EA64975C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E2026FFE-72C3-4DD4-BAEA-48685A9E7424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722C69B1-E7C8-484D-B0D2-CA8190C2CB11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8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8E423F99-E517-4AD2-B044-4AA4A8AACEAE}"/>
              </a:ext>
            </a:extLst>
          </p:cNvPr>
          <p:cNvSpPr/>
          <p:nvPr/>
        </p:nvSpPr>
        <p:spPr>
          <a:xfrm>
            <a:off x="2438400" y="277920"/>
            <a:ext cx="77724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Evaluation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E5D31D89-F926-4EFB-8A2A-70B6543D5FB4}"/>
              </a:ext>
            </a:extLst>
          </p:cNvPr>
          <p:cNvSpPr/>
          <p:nvPr/>
        </p:nvSpPr>
        <p:spPr>
          <a:xfrm>
            <a:off x="2438400" y="1600200"/>
            <a:ext cx="7772400" cy="453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Evaluation intégrée de l’UE BINV-1060</a:t>
            </a:r>
          </a:p>
          <a:p>
            <a:pPr lvl="1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Avec Linux donc</a:t>
            </a:r>
          </a:p>
          <a:p>
            <a:pPr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d’évaluation continue</a:t>
            </a:r>
          </a:p>
          <a:p>
            <a:pPr lvl="1">
              <a:spcBef>
                <a:spcPts val="697"/>
              </a:spcBef>
              <a:buClr>
                <a:srgbClr val="B2B2B2"/>
              </a:buClr>
              <a:buSzPct val="90000"/>
              <a:buFont typeface="Wingdings" pitchFamily="2"/>
              <a:buChar char="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BE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Points bonus « dispensatoires » utilisables pour une partie QCM lors de l’examen</a:t>
            </a:r>
          </a:p>
          <a:p>
            <a:pPr marL="341271" indent="-341271">
              <a:spcBef>
                <a:spcPts val="697"/>
              </a:spcBef>
              <a:tabLst>
                <a:tab pos="341271" algn="l"/>
                <a:tab pos="790179" algn="l"/>
                <a:tab pos="1239448" algn="l"/>
                <a:tab pos="1688718" algn="l"/>
                <a:tab pos="2137987" algn="l"/>
                <a:tab pos="2587255" algn="l"/>
                <a:tab pos="3036524" algn="l"/>
                <a:tab pos="3485793" algn="l"/>
                <a:tab pos="3935062" algn="l"/>
                <a:tab pos="4384329" algn="l"/>
                <a:tab pos="4833599" algn="l"/>
                <a:tab pos="5282867" algn="l"/>
                <a:tab pos="5732137" algn="l"/>
                <a:tab pos="6181405" algn="l"/>
                <a:tab pos="6630674" algn="l"/>
                <a:tab pos="7079943" algn="l"/>
                <a:tab pos="7529212" algn="l"/>
                <a:tab pos="7978481" algn="l"/>
                <a:tab pos="8427748" algn="l"/>
                <a:tab pos="8877018" algn="l"/>
                <a:tab pos="9326287" algn="l"/>
              </a:tabLst>
            </a:pPr>
            <a:endParaRPr lang="fr-BE" sz="28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1015A345-CF80-439F-9205-3ABDCA65FDEB}"/>
              </a:ext>
            </a:extLst>
          </p:cNvPr>
          <p:cNvSpPr/>
          <p:nvPr/>
        </p:nvSpPr>
        <p:spPr>
          <a:xfrm>
            <a:off x="4876680" y="624852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ct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1000">
                <a:solidFill>
                  <a:srgbClr val="000000"/>
                </a:solidFill>
                <a:latin typeface="Arial" pitchFamily="18"/>
                <a:ea typeface="Lucida Sans Unicode" pitchFamily="2"/>
                <a:cs typeface="Lucida Sans Unicode" pitchFamily="2"/>
              </a:rPr>
              <a:t>Systèmes d'exploitation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4F8DA1A9-653D-479A-AF38-02886913D082}"/>
              </a:ext>
            </a:extLst>
          </p:cNvPr>
          <p:cNvSpPr/>
          <p:nvPr/>
        </p:nvSpPr>
        <p:spPr>
          <a:xfrm>
            <a:off x="8305680" y="6248520"/>
            <a:ext cx="190512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algn="r"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fld id="{8F5333D8-4F81-4F98-9089-36B26243BE37}" type="slidenum">
              <a:rPr/>
              <a:pPr algn="r">
                <a:tabLst>
                  <a:tab pos="0" algn="l"/>
                  <a:tab pos="448907" algn="l"/>
                  <a:tab pos="898176" algn="l"/>
                  <a:tab pos="1347446" algn="l"/>
                  <a:tab pos="1796715" algn="l"/>
                  <a:tab pos="2245984" algn="l"/>
                  <a:tab pos="2695253" algn="l"/>
                  <a:tab pos="3144521" algn="l"/>
                  <a:tab pos="3593790" algn="l"/>
                  <a:tab pos="4043058" algn="l"/>
                  <a:tab pos="4492328" algn="l"/>
                  <a:tab pos="4941595" algn="l"/>
                  <a:tab pos="5390865" algn="l"/>
                  <a:tab pos="5840134" algn="l"/>
                  <a:tab pos="6289403" algn="l"/>
                  <a:tab pos="6738672" algn="l"/>
                  <a:tab pos="7187940" algn="l"/>
                  <a:tab pos="7637209" algn="l"/>
                  <a:tab pos="8086476" algn="l"/>
                  <a:tab pos="8535747" algn="l"/>
                  <a:tab pos="8985015" algn="l"/>
                </a:tabLst>
              </a:pPr>
              <a:t>9</a:t>
            </a:fld>
            <a:endParaRPr lang="fr-FR" sz="1000">
              <a:solidFill>
                <a:srgbClr val="000000"/>
              </a:solidFill>
              <a:latin typeface="Arial" pitchFamily="18"/>
              <a:ea typeface="Lucida Sans Unicode" pitchFamily="2"/>
              <a:cs typeface="Lucida Sans Unicode" pitchFamily="2"/>
            </a:endParaRP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398481-61D8-449D-8B3A-C03EAB171CBF}"/>
              </a:ext>
            </a:extLst>
          </p:cNvPr>
          <p:cNvSpPr/>
          <p:nvPr/>
        </p:nvSpPr>
        <p:spPr>
          <a:xfrm>
            <a:off x="2118365" y="544140"/>
            <a:ext cx="7764479" cy="1054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>
              <a:lnSpc>
                <a:spcPct val="101000"/>
              </a:lnSpc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4200" dirty="0">
                <a:solidFill>
                  <a:srgbClr val="330033"/>
                </a:solidFill>
                <a:latin typeface="Times New Roman" pitchFamily="18"/>
                <a:ea typeface="SimSun" pitchFamily="2"/>
                <a:cs typeface="SimSun" pitchFamily="2"/>
              </a:rPr>
              <a:t>Supports</a:t>
            </a: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AF83B4B1-B3E4-4D5A-95E2-821D84617D79}"/>
              </a:ext>
            </a:extLst>
          </p:cNvPr>
          <p:cNvSpPr/>
          <p:nvPr/>
        </p:nvSpPr>
        <p:spPr>
          <a:xfrm>
            <a:off x="2484480" y="1619280"/>
            <a:ext cx="7526160" cy="4081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Vidéos</a:t>
            </a:r>
          </a:p>
          <a:p>
            <a:pPr marL="457189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Pas de Syllabus</a:t>
            </a:r>
          </a:p>
          <a:p>
            <a:pPr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8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Mais</a:t>
            </a:r>
          </a:p>
          <a:p>
            <a:pPr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Des notes dans les PPT</a:t>
            </a:r>
          </a:p>
          <a:p>
            <a:pPr lvl="1" indent="-457189">
              <a:lnSpc>
                <a:spcPct val="106000"/>
              </a:lnSpc>
              <a:spcBef>
                <a:spcPts val="697"/>
              </a:spcBef>
              <a:buClr>
                <a:srgbClr val="0066FF"/>
              </a:buClr>
              <a:buSzPct val="75000"/>
              <a:buFont typeface="Arial" panose="020B0604020202020204" pitchFamily="34" charset="0"/>
              <a:buChar char="•"/>
              <a:tabLst>
                <a:tab pos="0" algn="l"/>
                <a:tab pos="448907" algn="l"/>
                <a:tab pos="898176" algn="l"/>
                <a:tab pos="1347446" algn="l"/>
                <a:tab pos="1796715" algn="l"/>
                <a:tab pos="2245984" algn="l"/>
                <a:tab pos="2695253" algn="l"/>
                <a:tab pos="3144521" algn="l"/>
                <a:tab pos="3593790" algn="l"/>
                <a:tab pos="4043058" algn="l"/>
                <a:tab pos="4492328" algn="l"/>
                <a:tab pos="4941595" algn="l"/>
                <a:tab pos="5390865" algn="l"/>
                <a:tab pos="5840134" algn="l"/>
                <a:tab pos="6289403" algn="l"/>
                <a:tab pos="6738672" algn="l"/>
                <a:tab pos="7187940" algn="l"/>
                <a:tab pos="7637209" algn="l"/>
                <a:tab pos="8086476" algn="l"/>
                <a:tab pos="8535747" algn="l"/>
                <a:tab pos="8985015" algn="l"/>
              </a:tabLst>
            </a:pPr>
            <a:r>
              <a:rPr lang="fr-FR" sz="2600" dirty="0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un livre de référence: </a:t>
            </a:r>
            <a:r>
              <a:rPr lang="fr-FR" sz="2600" dirty="0" err="1">
                <a:solidFill>
                  <a:srgbClr val="000000"/>
                </a:solidFill>
                <a:latin typeface="Arial" pitchFamily="18"/>
                <a:ea typeface="SimSun" pitchFamily="2"/>
                <a:cs typeface="SimSun" pitchFamily="2"/>
              </a:rPr>
              <a:t>Tanenbaum</a:t>
            </a:r>
            <a:endParaRPr lang="fr-FR" sz="2600" dirty="0">
              <a:solidFill>
                <a:srgbClr val="000000"/>
              </a:solidFill>
              <a:latin typeface="Arial" pitchFamily="18"/>
              <a:ea typeface="SimSun" pitchFamily="2"/>
              <a:cs typeface="SimSun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HE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HEVINCI" id="{E83B297F-8A55-4CC8-A51B-0038100A2C29}" vid="{A244249A-BDC5-4ED4-887D-AAF0E661B73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D4F9E4781B9A4782C5F1634C416C17" ma:contentTypeVersion="8" ma:contentTypeDescription="Crée un document." ma:contentTypeScope="" ma:versionID="1dcfa5b0602a4d6cd114365b3bdb4a73">
  <xsd:schema xmlns:xsd="http://www.w3.org/2001/XMLSchema" xmlns:xs="http://www.w3.org/2001/XMLSchema" xmlns:p="http://schemas.microsoft.com/office/2006/metadata/properties" xmlns:ns2="ff85e5dd-9316-4fb5-adec-73af0890d4bc" xmlns:ns3="786fdfb0-3574-4dee-bb57-eda9e5f4b4e6" targetNamespace="http://schemas.microsoft.com/office/2006/metadata/properties" ma:root="true" ma:fieldsID="b00427533a3f66f4c908991d17ecaa45" ns2:_="" ns3:_="">
    <xsd:import namespace="ff85e5dd-9316-4fb5-adec-73af0890d4bc"/>
    <xsd:import namespace="786fdfb0-3574-4dee-bb57-eda9e5f4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85e5dd-9316-4fb5-adec-73af0890d4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6fdfb0-3574-4dee-bb57-eda9e5f4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0EE867-8886-4CD1-9F79-4A526328E8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CE77DF3-6DEA-430B-A9D6-9380537623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EC5F4D-AA76-40B9-AEA8-48CE5BACFD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85e5dd-9316-4fb5-adec-73af0890d4bc"/>
    <ds:schemaRef ds:uri="786fdfb0-3574-4dee-bb57-eda9e5f4b4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ThèmeHEVINCI</Template>
  <TotalTime>297</TotalTime>
  <Words>293</Words>
  <Application>Microsoft Office PowerPoint</Application>
  <PresentationFormat>Grand écran</PresentationFormat>
  <Paragraphs>68</Paragraphs>
  <Slides>10</Slides>
  <Notes>8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Wingdings</vt:lpstr>
      <vt:lpstr>ThèmeHEVINCI</vt:lpstr>
      <vt:lpstr>BINV1060 Systèmes d’exploitation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Institut Paul Lambin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Ophélie Michelet</dc:creator>
  <cp:lastModifiedBy>Gregory Seront</cp:lastModifiedBy>
  <cp:revision>13</cp:revision>
  <dcterms:created xsi:type="dcterms:W3CDTF">2020-11-23T15:04:38Z</dcterms:created>
  <dcterms:modified xsi:type="dcterms:W3CDTF">2023-01-31T12:38:00Z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0x01010093D4F9E4781B9A4782C5F1634C416C17</vt:lpwstr>
  </property>
</Properties>
</file>