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e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50"/>
  </p:notesMasterIdLst>
  <p:sldIdLst>
    <p:sldId id="256" r:id="rId5"/>
    <p:sldId id="262" r:id="rId6"/>
    <p:sldId id="263" r:id="rId7"/>
    <p:sldId id="264" r:id="rId8"/>
    <p:sldId id="265" r:id="rId9"/>
    <p:sldId id="303" r:id="rId10"/>
    <p:sldId id="266" r:id="rId11"/>
    <p:sldId id="267" r:id="rId12"/>
    <p:sldId id="304" r:id="rId13"/>
    <p:sldId id="268" r:id="rId14"/>
    <p:sldId id="269" r:id="rId15"/>
    <p:sldId id="270" r:id="rId16"/>
    <p:sldId id="271" r:id="rId17"/>
    <p:sldId id="305" r:id="rId18"/>
    <p:sldId id="310" r:id="rId19"/>
    <p:sldId id="311" r:id="rId20"/>
    <p:sldId id="272" r:id="rId21"/>
    <p:sldId id="306" r:id="rId22"/>
    <p:sldId id="275" r:id="rId23"/>
    <p:sldId id="274" r:id="rId24"/>
    <p:sldId id="308" r:id="rId25"/>
    <p:sldId id="300" r:id="rId26"/>
    <p:sldId id="301" r:id="rId27"/>
    <p:sldId id="302" r:id="rId28"/>
    <p:sldId id="278" r:id="rId29"/>
    <p:sldId id="279" r:id="rId30"/>
    <p:sldId id="309"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8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3A7A66-C487-4AB3-92D6-AA9A0626201E}" v="5" dt="2023-01-31T12:42:55.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60"/>
  </p:normalViewPr>
  <p:slideViewPr>
    <p:cSldViewPr snapToGrid="0">
      <p:cViewPr varScale="1">
        <p:scale>
          <a:sx n="59" d="100"/>
          <a:sy n="59" d="100"/>
        </p:scale>
        <p:origin x="78" y="1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ry Seront" userId="37e663da-5390-40f7-be30-caac7fa4d540" providerId="ADAL" clId="{A23A7A66-C487-4AB3-92D6-AA9A0626201E}"/>
    <pc:docChg chg="custSel addSld delSld modSld sldOrd">
      <pc:chgData name="Gregory Seront" userId="37e663da-5390-40f7-be30-caac7fa4d540" providerId="ADAL" clId="{A23A7A66-C487-4AB3-92D6-AA9A0626201E}" dt="2023-01-31T12:42:57.952" v="48" actId="1076"/>
      <pc:docMkLst>
        <pc:docMk/>
      </pc:docMkLst>
      <pc:sldChg chg="modSp mod">
        <pc:chgData name="Gregory Seront" userId="37e663da-5390-40f7-be30-caac7fa4d540" providerId="ADAL" clId="{A23A7A66-C487-4AB3-92D6-AA9A0626201E}" dt="2023-01-31T12:38:54.009" v="2" actId="5793"/>
        <pc:sldMkLst>
          <pc:docMk/>
          <pc:sldMk cId="0" sldId="263"/>
        </pc:sldMkLst>
        <pc:spChg chg="mod">
          <ac:chgData name="Gregory Seront" userId="37e663da-5390-40f7-be30-caac7fa4d540" providerId="ADAL" clId="{A23A7A66-C487-4AB3-92D6-AA9A0626201E}" dt="2023-01-31T12:38:54.009" v="2" actId="5793"/>
          <ac:spMkLst>
            <pc:docMk/>
            <pc:sldMk cId="0" sldId="263"/>
            <ac:spMk id="5" creationId="{E99BDB7D-B573-403F-A606-A285910A313F}"/>
          </ac:spMkLst>
        </pc:spChg>
      </pc:sldChg>
      <pc:sldChg chg="addSp modSp mod">
        <pc:chgData name="Gregory Seront" userId="37e663da-5390-40f7-be30-caac7fa4d540" providerId="ADAL" clId="{A23A7A66-C487-4AB3-92D6-AA9A0626201E}" dt="2023-01-31T12:39:19.687" v="4" actId="6549"/>
        <pc:sldMkLst>
          <pc:docMk/>
          <pc:sldMk cId="0" sldId="265"/>
        </pc:sldMkLst>
        <pc:spChg chg="add mod">
          <ac:chgData name="Gregory Seront" userId="37e663da-5390-40f7-be30-caac7fa4d540" providerId="ADAL" clId="{A23A7A66-C487-4AB3-92D6-AA9A0626201E}" dt="2023-01-31T12:39:19.687" v="4" actId="6549"/>
          <ac:spMkLst>
            <pc:docMk/>
            <pc:sldMk cId="0" sldId="265"/>
            <ac:spMk id="6" creationId="{C9D7D4B6-DDBB-6BC9-8947-879169E98FAB}"/>
          </ac:spMkLst>
        </pc:spChg>
      </pc:sldChg>
      <pc:sldChg chg="addSp modSp mod">
        <pc:chgData name="Gregory Seront" userId="37e663da-5390-40f7-be30-caac7fa4d540" providerId="ADAL" clId="{A23A7A66-C487-4AB3-92D6-AA9A0626201E}" dt="2023-01-31T12:39:41.693" v="6"/>
        <pc:sldMkLst>
          <pc:docMk/>
          <pc:sldMk cId="0" sldId="267"/>
        </pc:sldMkLst>
        <pc:spChg chg="add mod">
          <ac:chgData name="Gregory Seront" userId="37e663da-5390-40f7-be30-caac7fa4d540" providerId="ADAL" clId="{A23A7A66-C487-4AB3-92D6-AA9A0626201E}" dt="2023-01-31T12:39:41.693" v="6"/>
          <ac:spMkLst>
            <pc:docMk/>
            <pc:sldMk cId="0" sldId="267"/>
            <ac:spMk id="6" creationId="{49510C4F-3AEC-F5D7-1994-1C5429403AF5}"/>
          </ac:spMkLst>
        </pc:spChg>
      </pc:sldChg>
      <pc:sldChg chg="ord">
        <pc:chgData name="Gregory Seront" userId="37e663da-5390-40f7-be30-caac7fa4d540" providerId="ADAL" clId="{A23A7A66-C487-4AB3-92D6-AA9A0626201E}" dt="2023-01-31T12:41:55.502" v="21"/>
        <pc:sldMkLst>
          <pc:docMk/>
          <pc:sldMk cId="0" sldId="274"/>
        </pc:sldMkLst>
      </pc:sldChg>
      <pc:sldChg chg="addSp delSp modSp mod">
        <pc:chgData name="Gregory Seront" userId="37e663da-5390-40f7-be30-caac7fa4d540" providerId="ADAL" clId="{A23A7A66-C487-4AB3-92D6-AA9A0626201E}" dt="2023-01-31T12:42:57.952" v="48" actId="1076"/>
        <pc:sldMkLst>
          <pc:docMk/>
          <pc:sldMk cId="240715308" sldId="300"/>
        </pc:sldMkLst>
        <pc:picChg chg="add mod">
          <ac:chgData name="Gregory Seront" userId="37e663da-5390-40f7-be30-caac7fa4d540" providerId="ADAL" clId="{A23A7A66-C487-4AB3-92D6-AA9A0626201E}" dt="2023-01-31T12:42:57.952" v="48" actId="1076"/>
          <ac:picMkLst>
            <pc:docMk/>
            <pc:sldMk cId="240715308" sldId="300"/>
            <ac:picMk id="6" creationId="{02614F6C-EFF1-1A8D-2C12-D10374C111F2}"/>
          </ac:picMkLst>
        </pc:picChg>
        <pc:picChg chg="del mod">
          <ac:chgData name="Gregory Seront" userId="37e663da-5390-40f7-be30-caac7fa4d540" providerId="ADAL" clId="{A23A7A66-C487-4AB3-92D6-AA9A0626201E}" dt="2023-01-31T12:42:55.098" v="46" actId="478"/>
          <ac:picMkLst>
            <pc:docMk/>
            <pc:sldMk cId="240715308" sldId="300"/>
            <ac:picMk id="7" creationId="{06E6F142-AC30-4B0F-985E-B2F7D48209C8}"/>
          </ac:picMkLst>
        </pc:picChg>
      </pc:sldChg>
      <pc:sldChg chg="del">
        <pc:chgData name="Gregory Seront" userId="37e663da-5390-40f7-be30-caac7fa4d540" providerId="ADAL" clId="{A23A7A66-C487-4AB3-92D6-AA9A0626201E}" dt="2023-01-31T12:42:46.880" v="44" actId="47"/>
        <pc:sldMkLst>
          <pc:docMk/>
          <pc:sldMk cId="970711873" sldId="307"/>
        </pc:sldMkLst>
      </pc:sldChg>
      <pc:sldChg chg="modSp mod">
        <pc:chgData name="Gregory Seront" userId="37e663da-5390-40f7-be30-caac7fa4d540" providerId="ADAL" clId="{A23A7A66-C487-4AB3-92D6-AA9A0626201E}" dt="2023-01-31T12:42:28.100" v="43" actId="6549"/>
        <pc:sldMkLst>
          <pc:docMk/>
          <pc:sldMk cId="599953180" sldId="308"/>
        </pc:sldMkLst>
        <pc:spChg chg="mod">
          <ac:chgData name="Gregory Seront" userId="37e663da-5390-40f7-be30-caac7fa4d540" providerId="ADAL" clId="{A23A7A66-C487-4AB3-92D6-AA9A0626201E}" dt="2023-01-31T12:42:28.100" v="43" actId="6549"/>
          <ac:spMkLst>
            <pc:docMk/>
            <pc:sldMk cId="599953180" sldId="308"/>
            <ac:spMk id="3" creationId="{98723BA4-FE04-4E81-8AF4-257A74B8FD20}"/>
          </ac:spMkLst>
        </pc:spChg>
      </pc:sldChg>
      <pc:sldChg chg="addSp delSp modSp add mod">
        <pc:chgData name="Gregory Seront" userId="37e663da-5390-40f7-be30-caac7fa4d540" providerId="ADAL" clId="{A23A7A66-C487-4AB3-92D6-AA9A0626201E}" dt="2023-01-31T12:40:53.782" v="11" actId="1076"/>
        <pc:sldMkLst>
          <pc:docMk/>
          <pc:sldMk cId="4118930827" sldId="310"/>
        </pc:sldMkLst>
        <pc:spChg chg="del">
          <ac:chgData name="Gregory Seront" userId="37e663da-5390-40f7-be30-caac7fa4d540" providerId="ADAL" clId="{A23A7A66-C487-4AB3-92D6-AA9A0626201E}" dt="2023-01-31T12:40:49.209" v="9" actId="478"/>
          <ac:spMkLst>
            <pc:docMk/>
            <pc:sldMk cId="4118930827" sldId="310"/>
            <ac:spMk id="4" creationId="{806E4530-4040-446D-B1DD-19FA34443C6A}"/>
          </ac:spMkLst>
        </pc:spChg>
        <pc:spChg chg="del">
          <ac:chgData name="Gregory Seront" userId="37e663da-5390-40f7-be30-caac7fa4d540" providerId="ADAL" clId="{A23A7A66-C487-4AB3-92D6-AA9A0626201E}" dt="2023-01-31T12:40:48.288" v="8" actId="478"/>
          <ac:spMkLst>
            <pc:docMk/>
            <pc:sldMk cId="4118930827" sldId="310"/>
            <ac:spMk id="5" creationId="{93431B7C-BA70-459A-AA7B-04B3783C4571}"/>
          </ac:spMkLst>
        </pc:spChg>
        <pc:spChg chg="add mod">
          <ac:chgData name="Gregory Seront" userId="37e663da-5390-40f7-be30-caac7fa4d540" providerId="ADAL" clId="{A23A7A66-C487-4AB3-92D6-AA9A0626201E}" dt="2023-01-31T12:40:53.782" v="11" actId="1076"/>
          <ac:spMkLst>
            <pc:docMk/>
            <pc:sldMk cId="4118930827" sldId="310"/>
            <ac:spMk id="6" creationId="{941A69ED-A356-5F59-D022-B16B9FECDCE5}"/>
          </ac:spMkLst>
        </pc:spChg>
        <pc:picChg chg="add mod">
          <ac:chgData name="Gregory Seront" userId="37e663da-5390-40f7-be30-caac7fa4d540" providerId="ADAL" clId="{A23A7A66-C487-4AB3-92D6-AA9A0626201E}" dt="2023-01-31T12:40:53.782" v="11" actId="1076"/>
          <ac:picMkLst>
            <pc:docMk/>
            <pc:sldMk cId="4118930827" sldId="310"/>
            <ac:picMk id="7" creationId="{3868B618-1FCA-3947-9685-25CD50CDDD63}"/>
          </ac:picMkLst>
        </pc:picChg>
      </pc:sldChg>
      <pc:sldChg chg="addSp delSp modSp add mod">
        <pc:chgData name="Gregory Seront" userId="37e663da-5390-40f7-be30-caac7fa4d540" providerId="ADAL" clId="{A23A7A66-C487-4AB3-92D6-AA9A0626201E}" dt="2023-01-31T12:41:34.966" v="17" actId="1076"/>
        <pc:sldMkLst>
          <pc:docMk/>
          <pc:sldMk cId="2248404378" sldId="311"/>
        </pc:sldMkLst>
        <pc:spChg chg="add mod">
          <ac:chgData name="Gregory Seront" userId="37e663da-5390-40f7-be30-caac7fa4d540" providerId="ADAL" clId="{A23A7A66-C487-4AB3-92D6-AA9A0626201E}" dt="2023-01-31T12:41:34.966" v="17" actId="1076"/>
          <ac:spMkLst>
            <pc:docMk/>
            <pc:sldMk cId="2248404378" sldId="311"/>
            <ac:spMk id="4" creationId="{395EBE09-D6DD-F736-E5BF-B54AF055F887}"/>
          </ac:spMkLst>
        </pc:spChg>
        <pc:spChg chg="del mod">
          <ac:chgData name="Gregory Seront" userId="37e663da-5390-40f7-be30-caac7fa4d540" providerId="ADAL" clId="{A23A7A66-C487-4AB3-92D6-AA9A0626201E}" dt="2023-01-31T12:41:29.976" v="14" actId="478"/>
          <ac:spMkLst>
            <pc:docMk/>
            <pc:sldMk cId="2248404378" sldId="311"/>
            <ac:spMk id="6" creationId="{941A69ED-A356-5F59-D022-B16B9FECDCE5}"/>
          </ac:spMkLst>
        </pc:spChg>
        <pc:picChg chg="add mod">
          <ac:chgData name="Gregory Seront" userId="37e663da-5390-40f7-be30-caac7fa4d540" providerId="ADAL" clId="{A23A7A66-C487-4AB3-92D6-AA9A0626201E}" dt="2023-01-31T12:41:34.966" v="17" actId="1076"/>
          <ac:picMkLst>
            <pc:docMk/>
            <pc:sldMk cId="2248404378" sldId="311"/>
            <ac:picMk id="5" creationId="{9095C441-3517-9DCD-1BC9-AF561C310837}"/>
          </ac:picMkLst>
        </pc:picChg>
        <pc:picChg chg="del">
          <ac:chgData name="Gregory Seront" userId="37e663da-5390-40f7-be30-caac7fa4d540" providerId="ADAL" clId="{A23A7A66-C487-4AB3-92D6-AA9A0626201E}" dt="2023-01-31T12:41:31.310" v="15" actId="478"/>
          <ac:picMkLst>
            <pc:docMk/>
            <pc:sldMk cId="2248404378" sldId="311"/>
            <ac:picMk id="7" creationId="{3868B618-1FCA-3947-9685-25CD50CDDD6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4F6A2-E851-4865-AB30-110F204B32B1}" type="datetimeFigureOut">
              <a:rPr lang="fr-BE" smtClean="0"/>
              <a:t>31-01-23</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01BF0-DFC7-4CA6-ACEA-CB5AD8ABD379}" type="slidenum">
              <a:rPr lang="fr-BE" smtClean="0"/>
              <a:t>‹N°›</a:t>
            </a:fld>
            <a:endParaRPr lang="fr-BE"/>
          </a:p>
        </p:txBody>
      </p:sp>
    </p:spTree>
    <p:extLst>
      <p:ext uri="{BB962C8B-B14F-4D97-AF65-F5344CB8AC3E}">
        <p14:creationId xmlns:p14="http://schemas.microsoft.com/office/powerpoint/2010/main" val="291922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31F18FB-9F28-407D-BEB1-C4678FA75FCC}"/>
              </a:ext>
            </a:extLst>
          </p:cNvPr>
          <p:cNvSpPr>
            <a:spLocks noGrp="1" noRot="1" noChangeAspect="1" noResize="1"/>
          </p:cNvSpPr>
          <p:nvPr>
            <p:ph type="sldImg"/>
          </p:nvPr>
        </p:nvSpPr>
        <p:spPr>
          <a:xfrm>
            <a:off x="346075" y="952500"/>
            <a:ext cx="6102350" cy="3433763"/>
          </a:xfrm>
          <a:solidFill>
            <a:srgbClr val="CFE7F5"/>
          </a:solidFill>
          <a:ln w="25400">
            <a:solidFill>
              <a:srgbClr val="808080"/>
            </a:solidFill>
            <a:prstDash val="solid"/>
          </a:ln>
        </p:spPr>
      </p:sp>
      <p:sp>
        <p:nvSpPr>
          <p:cNvPr id="3" name="Espace réservé des notes 2">
            <a:extLst>
              <a:ext uri="{FF2B5EF4-FFF2-40B4-BE49-F238E27FC236}">
                <a16:creationId xmlns:a16="http://schemas.microsoft.com/office/drawing/2014/main" id="{B17CA5ED-23BF-49CA-9C3C-44A555746AF5}"/>
              </a:ext>
            </a:extLst>
          </p:cNvPr>
          <p:cNvSpPr txBox="1">
            <a:spLocks noGrp="1"/>
          </p:cNvSpPr>
          <p:nvPr>
            <p:ph type="body" sz="quarter" idx="1"/>
          </p:nvPr>
        </p:nvSpPr>
        <p:spPr>
          <a:xfrm>
            <a:off x="1050480" y="4722840"/>
            <a:ext cx="4699080" cy="3812040"/>
          </a:xfrm>
        </p:spPr>
        <p:txBody>
          <a:bodyPr wrap="square" anchor="t" anchorCtr="0">
            <a:spAutoFit/>
          </a:bodyPr>
          <a:lstStyle/>
          <a:p>
            <a:pPr lvl="0" hangingPunct="1">
              <a:spcBef>
                <a:spcPts val="374"/>
              </a:spcBef>
            </a:pPr>
            <a:r>
              <a:rPr lang="fr-BE" sz="1000">
                <a:ea typeface="SimSun" pitchFamily="2"/>
              </a:rPr>
              <a:t>On pourrait se demander quel est l’utilité d’un cours de système d’exploitation théorique dans le cadre d’une formation comme la vôtre.</a:t>
            </a:r>
          </a:p>
          <a:p>
            <a:pPr lvl="0" hangingPunct="1">
              <a:spcBef>
                <a:spcPts val="374"/>
              </a:spcBef>
            </a:pPr>
            <a:r>
              <a:rPr lang="fr-BE" sz="1000">
                <a:ea typeface="SimSun" pitchFamily="2"/>
              </a:rPr>
              <a:t>Il faut savoir que les OS sont désormais partout. Q</a:t>
            </a:r>
          </a:p>
          <a:p>
            <a:pPr lvl="0" hangingPunct="1">
              <a:spcBef>
                <a:spcPts val="374"/>
              </a:spcBef>
            </a:pPr>
            <a:r>
              <a:rPr lang="fr-BE" sz="1000">
                <a:ea typeface="SimSun" pitchFamily="2"/>
              </a:rPr>
              <a:t>Quel que soit le rôle que l’on a au sein d’une entreprise, le fait de connaître le fonctionnement interne d’un système d’exploitation confère des avantages.</a:t>
            </a:r>
          </a:p>
          <a:p>
            <a:pPr lvl="0" hangingPunct="1">
              <a:spcBef>
                <a:spcPts val="374"/>
              </a:spcBef>
            </a:pPr>
            <a:r>
              <a:rPr lang="fr-BE" sz="1000">
                <a:ea typeface="SimSun" pitchFamily="2"/>
              </a:rPr>
              <a:t>En tant que simple utilisateur la connaissance de l’OS permet de mieux comprendre pourquoi la machine devient lente et comment mieux utiliser ses ressources.</a:t>
            </a:r>
          </a:p>
          <a:p>
            <a:pPr lvl="0" hangingPunct="1">
              <a:spcBef>
                <a:spcPts val="374"/>
              </a:spcBef>
            </a:pPr>
            <a:r>
              <a:rPr lang="fr-BE" sz="1000">
                <a:ea typeface="SimSun" pitchFamily="2"/>
              </a:rPr>
              <a:t>Un programme fait toujours accès à un moment ou l’autre au système d’exploitation. En tant que développeur une bonne compréhension de l’OS permettra de savoir ce qui sera possible, efficace ou pas.</a:t>
            </a:r>
          </a:p>
          <a:p>
            <a:pPr lvl="0" hangingPunct="1">
              <a:spcBef>
                <a:spcPts val="374"/>
              </a:spcBef>
            </a:pPr>
            <a:r>
              <a:rPr lang="fr-BE" sz="1000">
                <a:ea typeface="SimSun" pitchFamily="2"/>
              </a:rPr>
              <a:t>Enfin une grosse portion des informaticiens travaillent en tant que gestionnaire d’infrastructure. Dans ce cadre il doivent assurer la stabilité et la performance d’un parc de centaines de machine et de gros serveurs. Encore une fois le fait de connaître les entrailles de la machine permet de mieux accomplir ce boulot.</a:t>
            </a:r>
          </a:p>
          <a:p>
            <a:pPr lvl="0" hangingPunct="1">
              <a:spcBef>
                <a:spcPts val="374"/>
              </a:spcBef>
            </a:pPr>
            <a:endParaRPr lang="fr-BE" sz="1000">
              <a:ea typeface="SimSun" pitchFamily="2"/>
            </a:endParaRPr>
          </a:p>
          <a:p>
            <a:pPr lvl="0" hangingPunct="1">
              <a:spcBef>
                <a:spcPts val="374"/>
              </a:spcBef>
            </a:pPr>
            <a:r>
              <a:rPr lang="fr-BE" sz="1000">
                <a:ea typeface="SimSun" pitchFamily="2"/>
              </a:rPr>
              <a:t>De plus les connaissance acquises lors de ce cours sont beaucoup moins périssable qu’un cours sur la dernière version de Windows. Beaucoup de concepts que nous allons voir sont en application depuis plus de trente ans.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22DE6EB-66D8-4BA1-A97A-DC052FFDCD93}"/>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D97F47E-EE85-422D-8033-9261649BB5B4}"/>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Les fichiers et le système de répertoires sont une abstraction du disque dur de votre ordinateur.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3B0326F-9167-4CBA-B8F2-4A569059BA01}"/>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B34BD8F-B36D-43C5-B992-0A56F7D8C803}"/>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Il s’agit d’une vraie abstraction, en effet la notion de fichier se retrouve aussi bien sur des disques que sur des clef USB qui sont des supports qui n’ont rien à voir l’un avec l’autre.</a:t>
            </a:r>
          </a:p>
          <a:p>
            <a:pPr lvl="0" hangingPunct="1"/>
            <a:r>
              <a:rPr lang="fr-BE">
                <a:ea typeface="SimSun" pitchFamily="2"/>
              </a:rPr>
              <a:t>On s’est réellement abstrait du support physique pour créer une ressource logicielle indépendante.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E1804CB-29EF-4742-A91F-A1EE8EB1A9E9}"/>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5A795CA-3D91-421C-AD9C-2157AAA281CA}"/>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endParaRPr lang="fr-BE" dirty="0">
              <a:ea typeface="SimSun" pitchFamily="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E1804CB-29EF-4742-A91F-A1EE8EB1A9E9}"/>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5A795CA-3D91-421C-AD9C-2157AAA281CA}"/>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La mémoire est un autre exemple de ressource logicielle.</a:t>
            </a:r>
          </a:p>
          <a:p>
            <a:pPr lvl="0" hangingPunct="1"/>
            <a:r>
              <a:rPr lang="fr-BE">
                <a:ea typeface="SimSun" pitchFamily="2"/>
              </a:rPr>
              <a:t>En effet, sur la plupart des OS, il existe ce que l’on appelle de la mémoire « virtuelle ».</a:t>
            </a:r>
          </a:p>
          <a:p>
            <a:pPr lvl="0" hangingPunct="1"/>
            <a:r>
              <a:rPr lang="fr-BE">
                <a:ea typeface="SimSun" pitchFamily="2"/>
              </a:rPr>
              <a:t>Votre OS peut par exemple vous faire croire que la mémoire disponible est de 16 GB alors qu’en fait vous ne disposer que de 4 GB de RAM.</a:t>
            </a:r>
          </a:p>
          <a:p>
            <a:pPr lvl="0" hangingPunct="1"/>
            <a:r>
              <a:rPr lang="fr-BE">
                <a:ea typeface="SimSun" pitchFamily="2"/>
              </a:rPr>
              <a:t>La mémoire visible n’est plus la mémoire réelle, mais celle que vous voyez « à travers » l’OS.</a:t>
            </a:r>
          </a:p>
          <a:p>
            <a:pPr lvl="0" hangingPunct="1"/>
            <a:r>
              <a:rPr lang="fr-BE">
                <a:ea typeface="SimSun" pitchFamily="2"/>
              </a:rPr>
              <a:t>Nous traiterons de la mémoire virtuelle dans le chapitre sur la gestion de la mémoire.</a:t>
            </a:r>
          </a:p>
        </p:txBody>
      </p:sp>
    </p:spTree>
    <p:extLst>
      <p:ext uri="{BB962C8B-B14F-4D97-AF65-F5344CB8AC3E}">
        <p14:creationId xmlns:p14="http://schemas.microsoft.com/office/powerpoint/2010/main" val="16500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E1804CB-29EF-4742-A91F-A1EE8EB1A9E9}"/>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5A795CA-3D91-421C-AD9C-2157AAA281CA}"/>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La mémoire est un autre exemple de ressource logicielle.</a:t>
            </a:r>
          </a:p>
          <a:p>
            <a:pPr lvl="0" hangingPunct="1"/>
            <a:r>
              <a:rPr lang="fr-BE">
                <a:ea typeface="SimSun" pitchFamily="2"/>
              </a:rPr>
              <a:t>En effet, sur la plupart des OS, il existe ce que l’on appelle de la mémoire « virtuelle ».</a:t>
            </a:r>
          </a:p>
          <a:p>
            <a:pPr lvl="0" hangingPunct="1"/>
            <a:r>
              <a:rPr lang="fr-BE">
                <a:ea typeface="SimSun" pitchFamily="2"/>
              </a:rPr>
              <a:t>Votre OS peut par exemple vous faire croire que la mémoire disponible est de 16 GB alors qu’en fait vous ne disposer que de 4 GB de RAM.</a:t>
            </a:r>
          </a:p>
          <a:p>
            <a:pPr lvl="0" hangingPunct="1"/>
            <a:r>
              <a:rPr lang="fr-BE">
                <a:ea typeface="SimSun" pitchFamily="2"/>
              </a:rPr>
              <a:t>La mémoire visible n’est plus la mémoire réelle, mais celle que vous voyez « à travers » l’OS.</a:t>
            </a:r>
          </a:p>
          <a:p>
            <a:pPr lvl="0" hangingPunct="1"/>
            <a:r>
              <a:rPr lang="fr-BE">
                <a:ea typeface="SimSun" pitchFamily="2"/>
              </a:rPr>
              <a:t>Nous traiterons de la mémoire virtuelle dans le chapitre sur la gestion de la mémoire.</a:t>
            </a:r>
          </a:p>
        </p:txBody>
      </p:sp>
    </p:spTree>
    <p:extLst>
      <p:ext uri="{BB962C8B-B14F-4D97-AF65-F5344CB8AC3E}">
        <p14:creationId xmlns:p14="http://schemas.microsoft.com/office/powerpoint/2010/main" val="2432225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E1804CB-29EF-4742-A91F-A1EE8EB1A9E9}"/>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5A795CA-3D91-421C-AD9C-2157AAA281CA}"/>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La mémoire est un autre exemple de ressource logicielle.</a:t>
            </a:r>
          </a:p>
          <a:p>
            <a:pPr lvl="0" hangingPunct="1"/>
            <a:r>
              <a:rPr lang="fr-BE">
                <a:ea typeface="SimSun" pitchFamily="2"/>
              </a:rPr>
              <a:t>En effet, sur la plupart des OS, il existe ce que l’on appelle de la mémoire « virtuelle ».</a:t>
            </a:r>
          </a:p>
          <a:p>
            <a:pPr lvl="0" hangingPunct="1"/>
            <a:r>
              <a:rPr lang="fr-BE">
                <a:ea typeface="SimSun" pitchFamily="2"/>
              </a:rPr>
              <a:t>Votre OS peut par exemple vous faire croire que la mémoire disponible est de 16 GB alors qu’en fait vous ne disposer que de 4 GB de RAM.</a:t>
            </a:r>
          </a:p>
          <a:p>
            <a:pPr lvl="0" hangingPunct="1"/>
            <a:r>
              <a:rPr lang="fr-BE">
                <a:ea typeface="SimSun" pitchFamily="2"/>
              </a:rPr>
              <a:t>La mémoire visible n’est plus la mémoire réelle, mais celle que vous voyez « à travers » l’OS.</a:t>
            </a:r>
          </a:p>
          <a:p>
            <a:pPr lvl="0" hangingPunct="1"/>
            <a:r>
              <a:rPr lang="fr-BE">
                <a:ea typeface="SimSun" pitchFamily="2"/>
              </a:rPr>
              <a:t>Nous traiterons de la mémoire virtuelle dans le chapitre sur la gestion de la mémoire.</a:t>
            </a:r>
          </a:p>
        </p:txBody>
      </p:sp>
    </p:spTree>
    <p:extLst>
      <p:ext uri="{BB962C8B-B14F-4D97-AF65-F5344CB8AC3E}">
        <p14:creationId xmlns:p14="http://schemas.microsoft.com/office/powerpoint/2010/main" val="2554251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D754C112-71BF-4D67-A33C-EF8B9F0BA9F1}"/>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D4D6647F-949D-4F73-BF1E-0E24B8710A4D}"/>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220F62F-1D43-45C7-A711-669E338DEC55}"/>
              </a:ext>
            </a:extLst>
          </p:cNvPr>
          <p:cNvSpPr/>
          <p:nvPr/>
        </p:nvSpPr>
        <p:spPr>
          <a:xfrm>
            <a:off x="1139760" y="866880"/>
            <a:ext cx="451800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E9A202D0-E554-4E9B-BE50-C23E38D2CF5B}"/>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extLst>
      <p:ext uri="{BB962C8B-B14F-4D97-AF65-F5344CB8AC3E}">
        <p14:creationId xmlns:p14="http://schemas.microsoft.com/office/powerpoint/2010/main" val="3565291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88F4B838-7368-46C0-8F75-D38D60DFC1E1}"/>
              </a:ext>
            </a:extLst>
          </p:cNvPr>
          <p:cNvSpPr/>
          <p:nvPr/>
        </p:nvSpPr>
        <p:spPr>
          <a:xfrm>
            <a:off x="1139760" y="866880"/>
            <a:ext cx="451475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162F7098-EF2D-415C-BCB2-AAA424AE5132}"/>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5895636-2CC1-42C9-A049-23B91E4F2DF1}"/>
              </a:ext>
            </a:extLst>
          </p:cNvPr>
          <p:cNvSpPr/>
          <p:nvPr/>
        </p:nvSpPr>
        <p:spPr>
          <a:xfrm>
            <a:off x="1139760" y="866880"/>
            <a:ext cx="451475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116A43D5-01E3-49EE-B6F7-DED674A54A92}"/>
              </a:ext>
            </a:extLst>
          </p:cNvPr>
          <p:cNvSpPr txBox="1">
            <a:spLocks noGrp="1"/>
          </p:cNvSpPr>
          <p:nvPr>
            <p:ph type="body" sz="quarter" idx="1"/>
          </p:nvPr>
        </p:nvSpPr>
        <p:spPr>
          <a:xfrm>
            <a:off x="1050480" y="4068360"/>
            <a:ext cx="4700520" cy="5120280"/>
          </a:xfrm>
        </p:spPr>
        <p:txBody>
          <a:bodyPr wrap="square" anchor="ctr" anchorCtr="1">
            <a:spAutoFit/>
          </a:bodyPr>
          <a:lstStyle/>
          <a:p>
            <a:pPr lvl="0" hangingPunct="1"/>
            <a:r>
              <a:rPr lang="fr-BE">
                <a:ea typeface="SimSun" pitchFamily="2"/>
              </a:rPr>
              <a:t>La présence des OS ne se limite pas à ce qui ressemble de façon évidente à un ordinateur.</a:t>
            </a:r>
          </a:p>
          <a:p>
            <a:pPr lvl="0" hangingPunct="1"/>
            <a:r>
              <a:rPr lang="fr-BE">
                <a:ea typeface="SimSun" pitchFamily="2"/>
              </a:rPr>
              <a:t>En effet de plus en plus dès que l’on a des ressources matérielles à gérer, l’on trouve un OS.</a:t>
            </a:r>
          </a:p>
          <a:p>
            <a:pPr lvl="0" hangingPunct="1"/>
            <a:r>
              <a:rPr lang="fr-BE">
                <a:ea typeface="SimSun" pitchFamily="2"/>
              </a:rPr>
              <a:t>C’est le cas par exemple</a:t>
            </a:r>
          </a:p>
          <a:p>
            <a:pPr lvl="0" hangingPunct="1">
              <a:buClr>
                <a:srgbClr val="000000"/>
              </a:buClr>
              <a:buSzPct val="100000"/>
              <a:buFont typeface="Times New Roman" pitchFamily="18"/>
              <a:buChar char="-"/>
            </a:pPr>
            <a:r>
              <a:rPr lang="fr-BE">
                <a:ea typeface="SimSun" pitchFamily="2"/>
              </a:rPr>
              <a:t>des GSM</a:t>
            </a:r>
          </a:p>
          <a:p>
            <a:pPr lvl="0" hangingPunct="1">
              <a:buClr>
                <a:srgbClr val="000000"/>
              </a:buClr>
              <a:buSzPct val="100000"/>
              <a:buFont typeface="Times New Roman" pitchFamily="18"/>
              <a:buChar char="-"/>
            </a:pPr>
            <a:r>
              <a:rPr lang="fr-BE">
                <a:ea typeface="SimSun" pitchFamily="2"/>
              </a:rPr>
              <a:t>des lecteurs DVD</a:t>
            </a:r>
          </a:p>
          <a:p>
            <a:pPr lvl="0" hangingPunct="1">
              <a:buClr>
                <a:srgbClr val="000000"/>
              </a:buClr>
              <a:buSzPct val="100000"/>
              <a:buFont typeface="Times New Roman" pitchFamily="18"/>
              <a:buChar char="-"/>
            </a:pPr>
            <a:r>
              <a:rPr lang="fr-BE">
                <a:ea typeface="SimSun" pitchFamily="2"/>
              </a:rPr>
              <a:t>des routeurs de paquets réseau qui constituent la base d’internet</a:t>
            </a:r>
          </a:p>
          <a:p>
            <a:pPr lvl="0" hangingPunct="1">
              <a:buClr>
                <a:srgbClr val="000000"/>
              </a:buClr>
              <a:buSzPct val="100000"/>
              <a:buFont typeface="Times New Roman" pitchFamily="18"/>
              <a:buChar char="-"/>
            </a:pPr>
            <a:r>
              <a:rPr lang="fr-BE">
                <a:ea typeface="SimSun" pitchFamily="2"/>
              </a:rPr>
              <a:t>les avions et les voitures</a:t>
            </a:r>
          </a:p>
          <a:p>
            <a:pPr lvl="0" hangingPunct="1">
              <a:buClr>
                <a:srgbClr val="000000"/>
              </a:buClr>
              <a:buSzPct val="100000"/>
              <a:buFont typeface="Times New Roman" pitchFamily="18"/>
              <a:buChar char="-"/>
            </a:pPr>
            <a:r>
              <a:rPr lang="fr-BE">
                <a:ea typeface="SimSun" pitchFamily="2"/>
              </a:rPr>
              <a:t>les consoles de jeux</a:t>
            </a:r>
          </a:p>
          <a:p>
            <a:pPr lvl="0" hangingPunct="1"/>
            <a:endParaRPr lang="fr-BE">
              <a:ea typeface="SimSun" pitchFamily="2"/>
            </a:endParaRPr>
          </a:p>
          <a:p>
            <a:pPr lvl="0" hangingPunct="1"/>
            <a:r>
              <a:rPr lang="fr-BE">
                <a:ea typeface="SimSun" pitchFamily="2"/>
              </a:rPr>
              <a:t>La plupart de ces machines ne fonctionnent pas avec des OS « classiques ».</a:t>
            </a:r>
          </a:p>
          <a:p>
            <a:pPr lvl="0" hangingPunct="1"/>
            <a:r>
              <a:rPr lang="fr-BE">
                <a:ea typeface="SimSun" pitchFamily="2"/>
              </a:rPr>
              <a:t>On trouve des OS spécialisés (Symbian pour les GSM, Cisco OS pour les routeurs, BrickOS pour les légos) ou des adaptations d’OS généralistes.</a:t>
            </a:r>
          </a:p>
          <a:p>
            <a:pPr lvl="0" hangingPunct="1"/>
            <a:r>
              <a:rPr lang="fr-BE">
                <a:ea typeface="SimSun" pitchFamily="2"/>
              </a:rPr>
              <a:t>Dans ce derniers cas Linux est très présent de part sa gratuité et la disponibilité de son code source ce qui permet de l’adapter facilement.</a:t>
            </a:r>
          </a:p>
          <a:p>
            <a:pPr lvl="0" hangingPunct="1"/>
            <a:endParaRPr lang="fr-BE">
              <a:ea typeface="SimSun" pitchFamily="2"/>
            </a:endParaRPr>
          </a:p>
          <a:p>
            <a:pPr lvl="0" hangingPunct="1"/>
            <a:r>
              <a:rPr lang="fr-BE">
                <a:ea typeface="SimSun" pitchFamily="2"/>
              </a:rPr>
              <a:t>Certaines machines ont besoins d’OS très particuliers du fait des contraintes de temps dans le traitement des données. C’est le cas des OS « temps réels » présent dans les avions, les voitures. Plus que simplement être rapide, ceux-ci doivent garantir que certaines opérations sernt effectuer dans un délais garantis. Par exemple on doit vérifier l’état de la pédale de freins toutes les 10 ms, lorsqu’on tire sur le manche à balais cette information doit être prise en compte endéans les 50 ms, etc,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C5B8CB35-068C-4976-B55D-DFC1D8B089AC}"/>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6B0DE70B-8B35-4403-87F5-B1A7CED99E51}"/>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Le système d’exploitation est le cœur de tout système informatique.</a:t>
            </a:r>
          </a:p>
          <a:p>
            <a:pPr lvl="0" hangingPunct="1"/>
            <a:r>
              <a:rPr lang="fr-BE">
                <a:ea typeface="SimSun" pitchFamily="2"/>
              </a:rPr>
              <a:t>Il sert à gérer les ressources matérielles disponibles dans l’ordinateur.</a:t>
            </a:r>
          </a:p>
          <a:p>
            <a:pPr lvl="0" hangingPunct="1"/>
            <a:r>
              <a:rPr lang="fr-BE">
                <a:ea typeface="SimSun" pitchFamily="2"/>
              </a:rPr>
              <a:t>Sans lui, l’on devrait programmer « à la main » l’accès au disques, à la mémoire, à la carte graphique, …</a:t>
            </a:r>
          </a:p>
          <a:p>
            <a:pPr lvl="0" hangingPunct="1"/>
            <a:r>
              <a:rPr lang="fr-BE">
                <a:ea typeface="SimSun" pitchFamily="2"/>
              </a:rPr>
              <a:t>Bref, on passerait beaucoup de temps à programmer des choses très éloignées de l’application que l’on veut dévlopper.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6BD5A7AD-07D9-40AF-AAD1-3879024F91AB}"/>
              </a:ext>
            </a:extLst>
          </p:cNvPr>
          <p:cNvSpPr/>
          <p:nvPr/>
        </p:nvSpPr>
        <p:spPr>
          <a:xfrm>
            <a:off x="1139760" y="866880"/>
            <a:ext cx="451475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5C277BB7-A22B-49F2-A70C-4ADDF63D9AE7}"/>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Le marché des OS est évidement dominé pour l’instant par Microsoft.</a:t>
            </a:r>
          </a:p>
          <a:p>
            <a:pPr lvl="0" hangingPunct="1"/>
            <a:r>
              <a:rPr lang="fr-BE">
                <a:ea typeface="SimSun" pitchFamily="2"/>
              </a:rPr>
              <a:t>Mais la part de marché de Windows tout en restant très forte s’effrite de part le succès des Mac et l’apparition d’appareil nécessitant un OS non conventionnel (GSM, console de jeux, etc).</a:t>
            </a:r>
          </a:p>
        </p:txBody>
      </p:sp>
    </p:spTree>
    <p:extLst>
      <p:ext uri="{BB962C8B-B14F-4D97-AF65-F5344CB8AC3E}">
        <p14:creationId xmlns:p14="http://schemas.microsoft.com/office/powerpoint/2010/main" val="605118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6BD5A7AD-07D9-40AF-AAD1-3879024F91AB}"/>
              </a:ext>
            </a:extLst>
          </p:cNvPr>
          <p:cNvSpPr/>
          <p:nvPr/>
        </p:nvSpPr>
        <p:spPr>
          <a:xfrm>
            <a:off x="1139760" y="866880"/>
            <a:ext cx="451475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5C277BB7-A22B-49F2-A70C-4ADDF63D9AE7}"/>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Le marché des OS est évidement dominé pour l’instant par Microsoft.</a:t>
            </a:r>
          </a:p>
          <a:p>
            <a:pPr lvl="0" hangingPunct="1"/>
            <a:r>
              <a:rPr lang="fr-BE">
                <a:ea typeface="SimSun" pitchFamily="2"/>
              </a:rPr>
              <a:t>Mais la part de marché de Windows tout en restant très forte s’effrite de part le succès des Mac et l’apparition d’appareil nécessitant un OS non conventionnel (GSM, console de jeux, etc).</a:t>
            </a:r>
          </a:p>
        </p:txBody>
      </p:sp>
    </p:spTree>
    <p:extLst>
      <p:ext uri="{BB962C8B-B14F-4D97-AF65-F5344CB8AC3E}">
        <p14:creationId xmlns:p14="http://schemas.microsoft.com/office/powerpoint/2010/main" val="4107885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6BD5A7AD-07D9-40AF-AAD1-3879024F91AB}"/>
              </a:ext>
            </a:extLst>
          </p:cNvPr>
          <p:cNvSpPr/>
          <p:nvPr/>
        </p:nvSpPr>
        <p:spPr>
          <a:xfrm>
            <a:off x="1139760" y="866880"/>
            <a:ext cx="451475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5C277BB7-A22B-49F2-A70C-4ADDF63D9AE7}"/>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dirty="0">
                <a:ea typeface="SimSun" pitchFamily="2"/>
              </a:rPr>
              <a:t>Le marché des OS est évidement dominé pour l’instant par Microsoft.</a:t>
            </a:r>
          </a:p>
          <a:p>
            <a:pPr lvl="0" hangingPunct="1"/>
            <a:r>
              <a:rPr lang="fr-BE">
                <a:ea typeface="SimSun" pitchFamily="2"/>
              </a:rPr>
              <a:t>Mais la part de marché de Windows tout en restant très forte s’effrite de part le succès des Mac et l’apparition d’appareil nécessitant un OS non conventionnel (GSM, console de jeux, </a:t>
            </a:r>
            <a:r>
              <a:rPr lang="fr-BE" dirty="0" err="1">
                <a:ea typeface="SimSun" pitchFamily="2"/>
              </a:rPr>
              <a:t>etc</a:t>
            </a:r>
            <a:r>
              <a:rPr lang="fr-BE" dirty="0">
                <a:ea typeface="SimSun" pitchFamily="2"/>
              </a:rPr>
              <a:t>).</a:t>
            </a:r>
          </a:p>
        </p:txBody>
      </p:sp>
    </p:spTree>
    <p:extLst>
      <p:ext uri="{BB962C8B-B14F-4D97-AF65-F5344CB8AC3E}">
        <p14:creationId xmlns:p14="http://schemas.microsoft.com/office/powerpoint/2010/main" val="1120353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5639A7A5-036A-4D5B-8147-3F8B29484248}"/>
              </a:ext>
            </a:extLst>
          </p:cNvPr>
          <p:cNvSpPr/>
          <p:nvPr/>
        </p:nvSpPr>
        <p:spPr>
          <a:xfrm>
            <a:off x="1139760" y="866880"/>
            <a:ext cx="451475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E3727F15-3943-4565-B674-C8A673BFCE8E}"/>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C66868CF-9C07-4DFA-98AB-A807255B2D3B}"/>
              </a:ext>
            </a:extLst>
          </p:cNvPr>
          <p:cNvSpPr/>
          <p:nvPr/>
        </p:nvSpPr>
        <p:spPr>
          <a:xfrm>
            <a:off x="1139760" y="866880"/>
            <a:ext cx="451475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6E8FE2C2-93EE-4443-8FEA-05801676675D}"/>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De plus il faut se méfier des statistiques de vente qui ne reprennent pas forcément les OS gratuits donc non vendus.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A13EBD38-E07B-407A-98CB-6499877B6E23}"/>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1D557D9B-2D9E-43D0-A937-772CE3D61535}"/>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FAFD38F0-7372-45A3-9F6A-44C9A8EAF123}"/>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6159EB7E-78CB-43EC-BB70-E0BE8899251A}"/>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L’ENIAC est considéré comme le premier « vrai » ordinateur.</a:t>
            </a:r>
          </a:p>
          <a:p>
            <a:pPr lvl="0" hangingPunct="1"/>
            <a:r>
              <a:rPr lang="fr-BE">
                <a:ea typeface="SimSun" pitchFamily="2"/>
              </a:rPr>
              <a:t>Malgré sa puissance très réduite, (fréquence de 100 Khz, mémoire inférieure au kilo-octet), il s’agissait d’un monstre pesant plus de cinquante tonnes.</a:t>
            </a:r>
          </a:p>
          <a:p>
            <a:pPr lvl="0" hangingPunct="1"/>
            <a:endParaRPr lang="fr-BE">
              <a:ea typeface="SimSun" pitchFamily="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F5236293-406A-4EB2-AF65-BE424D4BD230}"/>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F9E3882C-F866-45FC-8E98-590BB002F855}"/>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A l’époque il n’y avait ni OS ni langage de programmation et les programmes étaient cablés à la main comme le montre la photo.</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4A975B0-29C2-400D-B2C1-F52E0FFD61A6}"/>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EF4A2DEB-0AD1-4C29-8132-39B2C8F38CFE}"/>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87B7FC4-D6FC-444F-9661-49FA364E19D3}"/>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88291752-A835-42B5-9EE1-EB5F6CCD152E}"/>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La distance entre le matériel et le logiciel était très faible a tel point qu’un insecte s’introduisant dans l’ordinateur pouvait provoquer des court-circuit changeant le comportement des programmes.</a:t>
            </a:r>
          </a:p>
          <a:p>
            <a:pPr lvl="0" hangingPunct="1"/>
            <a:r>
              <a:rPr lang="fr-BE">
                <a:ea typeface="SimSun" pitchFamily="2"/>
              </a:rPr>
              <a:t>La légende veut que ce soit l’origine du mot bug (insecte en Anglais).</a:t>
            </a:r>
          </a:p>
          <a:p>
            <a:pPr lvl="0" hangingPunct="1"/>
            <a:r>
              <a:rPr lang="fr-BE">
                <a:ea typeface="SimSun" pitchFamily="2"/>
              </a:rPr>
              <a:t>Ci-dessus la reproduction de premier rapport de bug par une programmeuse ayant trouvé une mite  grillée dans la machine.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A0301944-00F6-4630-8CCF-EEF2995D6C9F}"/>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066F5860-9819-414B-B772-026B52B59C73}"/>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B406528B-26EF-47B9-A933-BF19A7D917F5}"/>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8A28DDD1-597B-433B-901F-562DDA1EDB2F}"/>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L’ENIAC n’avait évidement pas d’OS il ne pouvait être utilisé que par une seule personne à la fois et il n’exécutait qu’un seul programme à la fois.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FD884C40-49EA-486C-A777-3D4C88744272}"/>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44464370-DEAF-488B-B844-A35F8CD13594}"/>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Il n’y avait pas système de fichier non plus.</a:t>
            </a:r>
          </a:p>
          <a:p>
            <a:pPr lvl="0" hangingPunct="1"/>
            <a:endParaRPr lang="fr-BE">
              <a:ea typeface="SimSun" pitchFamily="2"/>
            </a:endParaRPr>
          </a:p>
          <a:p>
            <a:pPr lvl="0" hangingPunct="1"/>
            <a:r>
              <a:rPr lang="fr-BE">
                <a:ea typeface="SimSun" pitchFamily="2"/>
              </a:rPr>
              <a:t>Les premiers systèmes de fichiers apparaissent avec l’invention des cartes perforées. Il s’agissait de morceaux de carton sur lesquels la présence ou l’absence de trous représentait des 0 ou des 1.</a:t>
            </a:r>
          </a:p>
          <a:p>
            <a:pPr lvl="0" hangingPunct="1"/>
            <a:r>
              <a:rPr lang="fr-BE">
                <a:ea typeface="SimSun" pitchFamily="2"/>
              </a:rPr>
              <a:t>Une carte représentait une seule ligne de 80 caractères.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53D0BBBF-DE3F-4552-B803-2B759079F3CF}"/>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1A6AF045-4CDB-403C-BBE4-CF116C66F2DF}"/>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Ces cartes étaient lues par paquet dans un lecteur de carte relié à l’ordinateur.</a:t>
            </a:r>
          </a:p>
          <a:p>
            <a:pPr lvl="0" hangingPunct="1"/>
            <a:r>
              <a:rPr lang="fr-BE">
                <a:ea typeface="SimSun" pitchFamily="2"/>
              </a:rPr>
              <a:t>Un seul programme nécessitait parfois plusieurs caisses de cartes!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99E234F-50A7-424B-AB1A-D9922F49DFEC}"/>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5BBF728E-A160-4900-9298-DA9BDBE85D12}"/>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L’apparition des cartes permit le développement des premier OS.</a:t>
            </a:r>
          </a:p>
          <a:p>
            <a:pPr lvl="0" hangingPunct="1"/>
            <a:r>
              <a:rPr lang="fr-BE">
                <a:ea typeface="SimSun" pitchFamily="2"/>
              </a:rPr>
              <a:t>Ces OS étaient appelés « Batch OS » ou « OS par lot » car ils fonctionnent en traitant un lot de commande à la fois.</a:t>
            </a:r>
          </a:p>
          <a:p>
            <a:pPr lvl="0" hangingPunct="1"/>
            <a:r>
              <a:rPr lang="fr-BE">
                <a:ea typeface="SimSun" pitchFamily="2"/>
              </a:rPr>
              <a:t>Les utilisateurs déposaient lors « job » (travail) consistant en un lot de carte perforées représentant des commandes à l’OS, le code des programmes et les données.</a:t>
            </a:r>
          </a:p>
          <a:p>
            <a:pPr lvl="0" hangingPunct="1"/>
            <a:r>
              <a:rPr lang="fr-BE">
                <a:ea typeface="SimSun" pitchFamily="2"/>
              </a:rPr>
              <a:t>Ces lots une fois lus étaient mis en file d’attente avant d’être traités par la machine.</a:t>
            </a:r>
          </a:p>
          <a:p>
            <a:pPr lvl="0" hangingPunct="1"/>
            <a:r>
              <a:rPr lang="fr-BE">
                <a:ea typeface="SimSun" pitchFamily="2"/>
              </a:rPr>
              <a:t>Une fois le traitement effectué l’utilisateur venait récupéré un lot de carte en sortie.</a:t>
            </a:r>
          </a:p>
          <a:p>
            <a:pPr lvl="0" hangingPunct="1"/>
            <a:endParaRPr lang="fr-BE">
              <a:ea typeface="SimSun" pitchFamily="2"/>
            </a:endParaRPr>
          </a:p>
          <a:p>
            <a:pPr lvl="0" hangingPunct="1"/>
            <a:r>
              <a:rPr lang="fr-BE">
                <a:ea typeface="SimSun" pitchFamily="2"/>
              </a:rPr>
              <a:t>Ce système de traitement par lot persiste encore à l’heure actuelle pour les très gros système auxquels on soumet des tâches d’une durée très longue (par exemple le payement des salaires de plusieurs milliers de personnes).</a:t>
            </a:r>
          </a:p>
          <a:p>
            <a:pPr lvl="0" hangingPunct="1"/>
            <a:r>
              <a:rPr lang="fr-BE">
                <a:ea typeface="SimSun" pitchFamily="2"/>
              </a:rPr>
              <a:t>Il reste fort utilisé dans les banques.</a:t>
            </a:r>
          </a:p>
          <a:p>
            <a:pPr lvl="0" hangingPunct="1"/>
            <a:r>
              <a:rPr lang="fr-BE">
                <a:ea typeface="SimSun" pitchFamily="2"/>
              </a:rPr>
              <a:t>Les cartes perforées ont toutefois disparues.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BCA86BC2-D7E7-4733-99A5-BB70CC95EF4D}"/>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55B84DB3-4C22-45DB-B0E5-F2F3FCD7D217}"/>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7C89DA5-D413-408B-8A32-DB233FE8F0FD}"/>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7F0B7BAF-734C-4F5E-AAE5-101CDF360EBF}"/>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FD70A87-EAAE-481C-AECD-B9773FF3188C}"/>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AFE86C26-06B1-4C7C-A33C-D63758FE1D0B}"/>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Au début des années 1970, la baisse du prix du matériel et la hausse des performances permis d’avoir des ordinateurs pouvant être utilisé de manière interactive.</a:t>
            </a:r>
          </a:p>
          <a:p>
            <a:pPr lvl="0" hangingPunct="1"/>
            <a:r>
              <a:rPr lang="fr-BE">
                <a:ea typeface="SimSun" pitchFamily="2"/>
              </a:rPr>
              <a:t>L’utilisateur pouvait directement taper ses commandes sur une console et espérer une réponse dans un délai de l’ordre de quelques secondes.</a:t>
            </a:r>
          </a:p>
          <a:p>
            <a:pPr lvl="0" hangingPunct="1"/>
            <a:r>
              <a:rPr lang="fr-BE">
                <a:ea typeface="SimSun" pitchFamily="2"/>
              </a:rPr>
              <a:t>Le prix restant toutefois élevé, ces ordinateurs étaient partagés entre plusieurs utilisateur.</a:t>
            </a:r>
          </a:p>
          <a:p>
            <a:pPr lvl="0" hangingPunct="1"/>
            <a:r>
              <a:rPr lang="fr-BE">
                <a:ea typeface="SimSun" pitchFamily="2"/>
              </a:rPr>
              <a:t>Dans ce genre de système, l’OS partage le temps du processeur entre chaque utilisateur. C’est pourquoi on appelle ces OS « OS Time-Sharing ».</a:t>
            </a:r>
          </a:p>
          <a:p>
            <a:pPr lvl="0" hangingPunct="1"/>
            <a:r>
              <a:rPr lang="fr-BE">
                <a:ea typeface="SimSun" pitchFamily="2"/>
              </a:rPr>
              <a:t>En fait dans ces ordinateurs, toutes les ressources de la machine sont partagées.</a:t>
            </a:r>
          </a:p>
          <a:p>
            <a:pPr lvl="0" hangingPunct="1"/>
            <a:r>
              <a:rPr lang="fr-BE">
                <a:ea typeface="SimSun" pitchFamily="2"/>
              </a:rPr>
              <a:t>Les concepts développés au sein de ces OS sont encore pour la plupart d’application.</a:t>
            </a:r>
          </a:p>
          <a:p>
            <a:pPr lvl="0" hangingPunct="1"/>
            <a:r>
              <a:rPr lang="fr-BE">
                <a:ea typeface="SimSun" pitchFamily="2"/>
              </a:rPr>
              <a:t>C’est d’ailleurs à cette époque qu’Unix fût développé.</a:t>
            </a:r>
          </a:p>
          <a:p>
            <a:pPr lvl="0" hangingPunct="1"/>
            <a:endParaRPr lang="fr-BE">
              <a:ea typeface="SimSun" pitchFamily="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2844105-43BB-44A0-8FCB-83450EDBA97F}"/>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13D9D2D2-6FDB-4113-AD37-3651BB2237FB}"/>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Vers la fin des années 70, les premiers ordinateurs personnels, destinés à être utilisé par une seule personne apparaissent.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71E3210-34A9-4264-97CC-54640CB2642F}"/>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030AC6CE-5F1B-47C0-BA1E-897C6AA5A7FE}"/>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Il s’agit en fait d’un retour en arrière par rapport aux OS time sharing.</a:t>
            </a:r>
          </a:p>
          <a:p>
            <a:pPr lvl="0" hangingPunct="1"/>
            <a:r>
              <a:rPr lang="fr-BE">
                <a:ea typeface="SimSun" pitchFamily="2"/>
              </a:rPr>
              <a:t>Il n’y pas de partage de ressources et l’OS se limite à une librairie d’accès au hardware.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05043DC1-0729-4A4A-AE32-643370125A5E}"/>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9E45A0F4-CEE2-4D4F-89BE-1E79F5238781}"/>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Il a fallut attendre Windows 95 (quinze ans plus tard donc) pour voir apparaître des OS destinés aux ordinateurs personnels capables d’exécuter plusieurs programmes à la fois.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3074AF2B-4AA9-4810-ACB9-02BB86D03E27}"/>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82FEFB74-70AC-4CCB-9DB7-25B1829819EC}"/>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4BB03A3-9A16-49A9-BBA1-06DDBDB0082D}"/>
              </a:ext>
            </a:extLst>
          </p:cNvPr>
          <p:cNvSpPr/>
          <p:nvPr/>
        </p:nvSpPr>
        <p:spPr>
          <a:xfrm>
            <a:off x="1139760" y="866880"/>
            <a:ext cx="4510079"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823CEA8C-3BD2-443F-9364-6F60F8E4C5B8}"/>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Enfin avec l’apparition de Windows NT vers la même époque on retrouvait les même fonctionnalités que les OS du début des années 70 (plusieurs utilisateurs, partage des ressources, sécurité, etc.)</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9CE7301-60BB-4AEA-8D8A-7EAE48445FFF}"/>
              </a:ext>
            </a:extLst>
          </p:cNvPr>
          <p:cNvSpPr>
            <a:spLocks noGrp="1" noRot="1" noChangeAspect="1" noResize="1"/>
          </p:cNvSpPr>
          <p:nvPr>
            <p:ph type="sldImg"/>
          </p:nvPr>
        </p:nvSpPr>
        <p:spPr>
          <a:xfrm>
            <a:off x="346075" y="952500"/>
            <a:ext cx="6102350" cy="3433763"/>
          </a:xfrm>
          <a:solidFill>
            <a:srgbClr val="CFE7F5"/>
          </a:solidFill>
          <a:ln w="25400">
            <a:solidFill>
              <a:srgbClr val="808080"/>
            </a:solidFill>
            <a:prstDash val="solid"/>
          </a:ln>
        </p:spPr>
      </p:sp>
      <p:sp>
        <p:nvSpPr>
          <p:cNvPr id="3" name="Espace réservé des notes 2">
            <a:extLst>
              <a:ext uri="{FF2B5EF4-FFF2-40B4-BE49-F238E27FC236}">
                <a16:creationId xmlns:a16="http://schemas.microsoft.com/office/drawing/2014/main" id="{55C57E0D-5B20-42E1-8B6F-DFE4C7A5C15D}"/>
              </a:ext>
            </a:extLst>
          </p:cNvPr>
          <p:cNvSpPr txBox="1">
            <a:spLocks noGrp="1"/>
          </p:cNvSpPr>
          <p:nvPr>
            <p:ph type="body" sz="quarter" idx="1"/>
          </p:nvPr>
        </p:nvSpPr>
        <p:spPr>
          <a:xfrm>
            <a:off x="1050480" y="4722840"/>
            <a:ext cx="4699080" cy="3812040"/>
          </a:xfrm>
        </p:spPr>
        <p:txBody>
          <a:bodyPr wrap="square" anchor="t" anchorCtr="0">
            <a:spAutoFit/>
          </a:bodyPr>
          <a:lstStyle/>
          <a:p>
            <a:pPr lvl="0" hangingPunct="1"/>
            <a:r>
              <a:rPr lang="fr-BE">
                <a:ea typeface="SimSun" pitchFamily="2"/>
              </a:rPr>
              <a:t>Les OS ne servent pas qu’à contrôler des ordinateurs.</a:t>
            </a:r>
          </a:p>
          <a:p>
            <a:pPr lvl="0" hangingPunct="1"/>
            <a:r>
              <a:rPr lang="fr-BE">
                <a:ea typeface="SimSun" pitchFamily="2"/>
              </a:rPr>
              <a:t>Ils sont aussi présents de façon plus ou moins cachée dans les voitures, avions, machine à laver, lecteur DVD, etc.</a:t>
            </a:r>
          </a:p>
          <a:p>
            <a:pPr lvl="0" hangingPunct="1"/>
            <a:r>
              <a:rPr lang="fr-BE">
                <a:ea typeface="SimSun" pitchFamily="2"/>
              </a:rPr>
              <a:t>Lorsque l’on contrôle un avion ou une voiture il n’est évidement pas question d’attendre que l’OS ai fini de traiter des tâche accessoire avant d’exécuter un ordre de freinage ou d’augmentation des gaz.</a:t>
            </a:r>
          </a:p>
          <a:p>
            <a:pPr lvl="0" hangingPunct="1"/>
            <a:endParaRPr lang="fr-BE">
              <a:ea typeface="SimSun" pitchFamily="2"/>
            </a:endParaRPr>
          </a:p>
          <a:p>
            <a:pPr lvl="0" hangingPunct="1"/>
            <a:r>
              <a:rPr lang="fr-BE">
                <a:ea typeface="SimSun" pitchFamily="2"/>
              </a:rPr>
              <a:t>C’est pourquoi il existe certains OS dit temps réél. Ces OS garantissent que certaine action seront exécutées dans un temps limitte.</a:t>
            </a:r>
          </a:p>
          <a:p>
            <a:pPr lvl="0" hangingPunct="1"/>
            <a:r>
              <a:rPr lang="fr-BE">
                <a:ea typeface="SimSun" pitchFamily="2"/>
              </a:rPr>
              <a:t>Cela ne veut pas dire qu’ils seront très rapides, mais simplement qu’ils répondront dans un temps déterminable.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DC1353D-A654-4564-A918-EB6801DCA4BF}"/>
              </a:ext>
            </a:extLst>
          </p:cNvPr>
          <p:cNvSpPr>
            <a:spLocks noGrp="1" noRot="1" noChangeAspect="1" noResize="1"/>
          </p:cNvSpPr>
          <p:nvPr>
            <p:ph type="sldImg"/>
          </p:nvPr>
        </p:nvSpPr>
        <p:spPr>
          <a:xfrm>
            <a:off x="346075" y="952500"/>
            <a:ext cx="6102350" cy="3433763"/>
          </a:xfrm>
          <a:solidFill>
            <a:srgbClr val="CFE7F5"/>
          </a:solidFill>
          <a:ln w="25400">
            <a:solidFill>
              <a:srgbClr val="808080"/>
            </a:solidFill>
            <a:prstDash val="solid"/>
          </a:ln>
        </p:spPr>
      </p:sp>
      <p:sp>
        <p:nvSpPr>
          <p:cNvPr id="3" name="Espace réservé des notes 2">
            <a:extLst>
              <a:ext uri="{FF2B5EF4-FFF2-40B4-BE49-F238E27FC236}">
                <a16:creationId xmlns:a16="http://schemas.microsoft.com/office/drawing/2014/main" id="{798F9110-5AA2-4AE2-9267-1981E1CE3A72}"/>
              </a:ext>
            </a:extLst>
          </p:cNvPr>
          <p:cNvSpPr txBox="1">
            <a:spLocks noGrp="1"/>
          </p:cNvSpPr>
          <p:nvPr>
            <p:ph type="body" sz="quarter" idx="1"/>
          </p:nvPr>
        </p:nvSpPr>
        <p:spPr>
          <a:xfrm>
            <a:off x="1050480" y="4722840"/>
            <a:ext cx="4699080" cy="3813840"/>
          </a:xfrm>
        </p:spPr>
        <p:txBody>
          <a:bodyPr/>
          <a:lstStyle/>
          <a:p>
            <a:endParaRPr lang="fr-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3074AF2B-4AA9-4810-ACB9-02BB86D03E27}"/>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82FEFB74-70AC-4CCB-9DB7-25B1829819EC}"/>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extLst>
      <p:ext uri="{BB962C8B-B14F-4D97-AF65-F5344CB8AC3E}">
        <p14:creationId xmlns:p14="http://schemas.microsoft.com/office/powerpoint/2010/main" val="1633347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6005D80F-41B7-430D-BA46-30DBE5229053}"/>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C417EEF3-449A-401D-81B1-9082B9C469B1}"/>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45061996-8972-438D-B44A-FACC3EB54FDE}"/>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A8B2BDB3-1FC8-4401-B2DD-0B8BE6711A71}"/>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Mais le rôle de l’OS ne s’arrête pas au simple accès aux périphériques.</a:t>
            </a:r>
          </a:p>
          <a:p>
            <a:pPr lvl="0" hangingPunct="1"/>
            <a:r>
              <a:rPr lang="fr-BE">
                <a:ea typeface="SimSun" pitchFamily="2"/>
              </a:rPr>
              <a:t>En effet, la notion de processus ou d’interface utilisateur n’existe pas en natif au sein du matériel de l’ordinateur.</a:t>
            </a:r>
          </a:p>
          <a:p>
            <a:pPr lvl="0" hangingPunct="1"/>
            <a:r>
              <a:rPr lang="fr-BE">
                <a:ea typeface="SimSun" pitchFamily="2"/>
              </a:rPr>
              <a:t>Il existe des ressources logicielle qui sont des extensions ou des abstractions des ressources matérielles existantes.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45061996-8972-438D-B44A-FACC3EB54FDE}"/>
              </a:ext>
            </a:extLst>
          </p:cNvPr>
          <p:cNvSpPr/>
          <p:nvPr/>
        </p:nvSpPr>
        <p:spPr>
          <a:xfrm>
            <a:off x="1139760" y="866880"/>
            <a:ext cx="451656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A8B2BDB3-1FC8-4401-B2DD-0B8BE6711A71}"/>
              </a:ext>
            </a:extLst>
          </p:cNvPr>
          <p:cNvSpPr txBox="1">
            <a:spLocks noGrp="1"/>
          </p:cNvSpPr>
          <p:nvPr>
            <p:ph type="body" sz="quarter" idx="1"/>
          </p:nvPr>
        </p:nvSpPr>
        <p:spPr>
          <a:xfrm>
            <a:off x="1050480" y="4722840"/>
            <a:ext cx="4700520" cy="3813480"/>
          </a:xfrm>
        </p:spPr>
        <p:txBody>
          <a:bodyPr wrap="square" anchor="ctr" anchorCtr="1">
            <a:spAutoFit/>
          </a:bodyPr>
          <a:lstStyle/>
          <a:p>
            <a:pPr lvl="0" hangingPunct="1"/>
            <a:r>
              <a:rPr lang="fr-BE">
                <a:ea typeface="SimSun" pitchFamily="2"/>
              </a:rPr>
              <a:t>Mais le rôle de l’OS ne s’arrête pas au simple accès aux périphériques.</a:t>
            </a:r>
          </a:p>
          <a:p>
            <a:pPr lvl="0" hangingPunct="1"/>
            <a:r>
              <a:rPr lang="fr-BE">
                <a:ea typeface="SimSun" pitchFamily="2"/>
              </a:rPr>
              <a:t>En effet, la notion de processus ou d’interface utilisateur n’existe pas en natif au sein du matériel de l’ordinateur.</a:t>
            </a:r>
          </a:p>
          <a:p>
            <a:pPr lvl="0" hangingPunct="1"/>
            <a:r>
              <a:rPr lang="fr-BE">
                <a:ea typeface="SimSun" pitchFamily="2"/>
              </a:rPr>
              <a:t>Il existe des ressources logicielle qui sont des extensions ou des abstractions des ressources matérielles existantes.</a:t>
            </a:r>
          </a:p>
        </p:txBody>
      </p:sp>
    </p:spTree>
    <p:extLst>
      <p:ext uri="{BB962C8B-B14F-4D97-AF65-F5344CB8AC3E}">
        <p14:creationId xmlns:p14="http://schemas.microsoft.com/office/powerpoint/2010/main" val="3694985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220F62F-1D43-45C7-A711-669E338DEC55}"/>
              </a:ext>
            </a:extLst>
          </p:cNvPr>
          <p:cNvSpPr/>
          <p:nvPr/>
        </p:nvSpPr>
        <p:spPr>
          <a:xfrm>
            <a:off x="1139760" y="866880"/>
            <a:ext cx="4518000" cy="347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E9A202D0-E554-4E9B-BE50-C23E38D2CF5B}"/>
              </a:ext>
            </a:extLst>
          </p:cNvPr>
          <p:cNvSpPr txBox="1">
            <a:spLocks noGrp="1"/>
          </p:cNvSpPr>
          <p:nvPr>
            <p:ph type="body" sz="quarter" idx="1"/>
          </p:nvPr>
        </p:nvSpPr>
        <p:spPr>
          <a:xfrm>
            <a:off x="1050480" y="4722840"/>
            <a:ext cx="4700520" cy="3813480"/>
          </a:xfrm>
        </p:spPr>
        <p:txBody>
          <a:bodyPr wrap="none" lIns="90000" tIns="46800" rIns="90000" bIns="46800" anchor="ctr" anchorCtr="0">
            <a:spAutoFit/>
          </a:bodyPr>
          <a:lstStyle/>
          <a:p>
            <a:pPr lvl="0"/>
            <a:endParaRPr lang="fr-B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rgbClr val="0586B2"/>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465909" y="1605688"/>
            <a:ext cx="7429523" cy="2387600"/>
          </a:xfrm>
        </p:spPr>
        <p:txBody>
          <a:bodyPr anchor="b"/>
          <a:lstStyle>
            <a:lvl1pPr algn="l">
              <a:defRPr sz="6000" b="1" spc="300" baseline="0">
                <a:solidFill>
                  <a:schemeClr val="bg1"/>
                </a:solidFill>
              </a:defRPr>
            </a:lvl1pPr>
          </a:lstStyle>
          <a:p>
            <a:r>
              <a:rPr lang="fr-FR" dirty="0"/>
              <a:t>CLIQUEZ POUR AJOUTER UN TITRE</a:t>
            </a:r>
            <a:endParaRPr lang="fr-BE" dirty="0"/>
          </a:p>
        </p:txBody>
      </p:sp>
      <p:sp>
        <p:nvSpPr>
          <p:cNvPr id="3" name="Sous-titre 2"/>
          <p:cNvSpPr>
            <a:spLocks noGrp="1"/>
          </p:cNvSpPr>
          <p:nvPr>
            <p:ph type="subTitle" idx="1"/>
          </p:nvPr>
        </p:nvSpPr>
        <p:spPr>
          <a:xfrm>
            <a:off x="465908" y="4346938"/>
            <a:ext cx="9144000" cy="1655762"/>
          </a:xfrm>
        </p:spPr>
        <p:txBody>
          <a:bodyPr>
            <a:normAutofit/>
          </a:bodyPr>
          <a:lstStyle>
            <a:lvl1pPr marL="0" indent="0" algn="l">
              <a:buNone/>
              <a:defRPr sz="2800" b="1">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a:t>Modifier le style des sous-titres du masque</a:t>
            </a:r>
            <a:endParaRPr lang="fr-BE" dirty="0"/>
          </a:p>
        </p:txBody>
      </p:sp>
      <p:sp>
        <p:nvSpPr>
          <p:cNvPr id="12" name="Ellipse 11"/>
          <p:cNvSpPr/>
          <p:nvPr/>
        </p:nvSpPr>
        <p:spPr>
          <a:xfrm>
            <a:off x="8560532" y="1837502"/>
            <a:ext cx="2736000" cy="2736000"/>
          </a:xfrm>
          <a:prstGeom prst="ellipse">
            <a:avLst/>
          </a:prstGeom>
          <a:solidFill>
            <a:schemeClr val="bg1"/>
          </a:solidFill>
          <a:ln>
            <a:solidFill>
              <a:srgbClr val="0586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sp>
        <p:nvSpPr>
          <p:cNvPr id="14" name="Arc 13"/>
          <p:cNvSpPr/>
          <p:nvPr/>
        </p:nvSpPr>
        <p:spPr>
          <a:xfrm rot="3660370">
            <a:off x="8770005" y="1910147"/>
            <a:ext cx="2700000" cy="2700000"/>
          </a:xfrm>
          <a:prstGeom prst="arc">
            <a:avLst>
              <a:gd name="adj1" fmla="val 16259988"/>
              <a:gd name="adj2" fmla="val 0"/>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5" name="Arc 14"/>
          <p:cNvSpPr/>
          <p:nvPr/>
        </p:nvSpPr>
        <p:spPr>
          <a:xfrm rot="13247665">
            <a:off x="8266172" y="1568147"/>
            <a:ext cx="3384000" cy="3384000"/>
          </a:xfrm>
          <a:prstGeom prst="arc">
            <a:avLst>
              <a:gd name="adj1" fmla="val 16259988"/>
              <a:gd name="adj2" fmla="val 10133107"/>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6" name="Arc 15"/>
          <p:cNvSpPr/>
          <p:nvPr/>
        </p:nvSpPr>
        <p:spPr>
          <a:xfrm rot="9705744">
            <a:off x="8050171" y="1352147"/>
            <a:ext cx="3816000" cy="3816000"/>
          </a:xfrm>
          <a:prstGeom prst="arc">
            <a:avLst>
              <a:gd name="adj1" fmla="val 16259988"/>
              <a:gd name="adj2" fmla="val 1467748"/>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1651" y="2656772"/>
            <a:ext cx="2773767" cy="1097467"/>
          </a:xfrm>
          <a:prstGeom prst="rect">
            <a:avLst/>
          </a:prstGeom>
        </p:spPr>
      </p:pic>
      <p:sp>
        <p:nvSpPr>
          <p:cNvPr id="9" name="Ellipse 8"/>
          <p:cNvSpPr/>
          <p:nvPr userDrawn="1"/>
        </p:nvSpPr>
        <p:spPr>
          <a:xfrm>
            <a:off x="8560532" y="1837502"/>
            <a:ext cx="2736000" cy="2736000"/>
          </a:xfrm>
          <a:prstGeom prst="ellipse">
            <a:avLst/>
          </a:prstGeom>
          <a:solidFill>
            <a:schemeClr val="bg1"/>
          </a:solidFill>
          <a:ln>
            <a:solidFill>
              <a:srgbClr val="0586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sp>
        <p:nvSpPr>
          <p:cNvPr id="10" name="Arc 9"/>
          <p:cNvSpPr/>
          <p:nvPr userDrawn="1"/>
        </p:nvSpPr>
        <p:spPr>
          <a:xfrm rot="3660370">
            <a:off x="8770005" y="1910147"/>
            <a:ext cx="2700000" cy="2700000"/>
          </a:xfrm>
          <a:prstGeom prst="arc">
            <a:avLst>
              <a:gd name="adj1" fmla="val 16259988"/>
              <a:gd name="adj2" fmla="val 0"/>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1" name="Arc 10"/>
          <p:cNvSpPr/>
          <p:nvPr userDrawn="1"/>
        </p:nvSpPr>
        <p:spPr>
          <a:xfrm rot="13247665">
            <a:off x="8266172" y="1568147"/>
            <a:ext cx="3384000" cy="3384000"/>
          </a:xfrm>
          <a:prstGeom prst="arc">
            <a:avLst>
              <a:gd name="adj1" fmla="val 16259988"/>
              <a:gd name="adj2" fmla="val 10133107"/>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3" name="Arc 12"/>
          <p:cNvSpPr/>
          <p:nvPr userDrawn="1"/>
        </p:nvSpPr>
        <p:spPr>
          <a:xfrm rot="9705744">
            <a:off x="8050171" y="1352147"/>
            <a:ext cx="3816000" cy="3816000"/>
          </a:xfrm>
          <a:prstGeom prst="arc">
            <a:avLst>
              <a:gd name="adj1" fmla="val 16259988"/>
              <a:gd name="adj2" fmla="val 1467748"/>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1651" y="2656772"/>
            <a:ext cx="2773767" cy="1097467"/>
          </a:xfrm>
          <a:prstGeom prst="rect">
            <a:avLst/>
          </a:prstGeom>
        </p:spPr>
      </p:pic>
    </p:spTree>
    <p:extLst>
      <p:ext uri="{BB962C8B-B14F-4D97-AF65-F5344CB8AC3E}">
        <p14:creationId xmlns:p14="http://schemas.microsoft.com/office/powerpoint/2010/main" val="158441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2304213" y="365129"/>
            <a:ext cx="9049587"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14510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2" y="365125"/>
            <a:ext cx="2628900" cy="5811838"/>
          </a:xfrm>
        </p:spPr>
        <p:txBody>
          <a:bodyPr vert="eaVert"/>
          <a:lstStyle>
            <a:lvl1pPr>
              <a:defRPr b="1">
                <a:solidFill>
                  <a:schemeClr val="tx1"/>
                </a:solidFill>
              </a:defRPr>
            </a:lvl1pPr>
          </a:lstStyle>
          <a:p>
            <a:r>
              <a:rPr lang="fr-FR"/>
              <a:t>Modifiez le style du titre</a:t>
            </a:r>
            <a:endParaRPr lang="fr-BE" dirty="0"/>
          </a:p>
        </p:txBody>
      </p:sp>
      <p:sp>
        <p:nvSpPr>
          <p:cNvPr id="3" name="Espace réservé du texte vertical 2"/>
          <p:cNvSpPr>
            <a:spLocks noGrp="1"/>
          </p:cNvSpPr>
          <p:nvPr>
            <p:ph type="body" orient="vert" idx="1"/>
          </p:nvPr>
        </p:nvSpPr>
        <p:spPr>
          <a:xfrm>
            <a:off x="838202"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426040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304213" y="365129"/>
            <a:ext cx="9049587"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246817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42"/>
            <a:ext cx="10515600" cy="2852737"/>
          </a:xfrm>
        </p:spPr>
        <p:txBody>
          <a:bodyPr anchor="b"/>
          <a:lstStyle>
            <a:lvl1pPr>
              <a:defRPr sz="6000" b="1">
                <a:solidFill>
                  <a:schemeClr val="tx1"/>
                </a:solidFill>
              </a:defRPr>
            </a:lvl1pPr>
          </a:lstStyle>
          <a:p>
            <a:r>
              <a:rPr lang="fr-FR"/>
              <a:t>Modifiez le style du titre</a:t>
            </a:r>
            <a:endParaRPr lang="fr-BE" dirty="0"/>
          </a:p>
        </p:txBody>
      </p:sp>
      <p:sp>
        <p:nvSpPr>
          <p:cNvPr id="3" name="Espace réservé du texte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1051374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2304217" y="365129"/>
            <a:ext cx="9049585"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6" name="Espace réservé du pied de page 5"/>
          <p:cNvSpPr>
            <a:spLocks noGrp="1"/>
          </p:cNvSpPr>
          <p:nvPr>
            <p:ph type="ftr" sz="quarter" idx="11"/>
          </p:nvPr>
        </p:nvSpPr>
        <p:spPr/>
        <p:txBody>
          <a:bodyPr/>
          <a:lstStyle>
            <a:lvl1pPr>
              <a:defRPr>
                <a:solidFill>
                  <a:srgbClr val="0586B2"/>
                </a:solidFill>
              </a:defRPr>
            </a:lvl1pPr>
          </a:lstStyle>
          <a:p>
            <a:endParaRPr lang="fr-BE" dirty="0"/>
          </a:p>
        </p:txBody>
      </p:sp>
      <p:sp>
        <p:nvSpPr>
          <p:cNvPr id="7" name="Espace réservé du numéro de diapositive 6"/>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0" name="Rectangle 9"/>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1" name="Rectangle 10"/>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3"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75710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2478839" y="365129"/>
            <a:ext cx="8876548"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texte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9"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2"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8" name="Espace réservé du pied de page 7"/>
          <p:cNvSpPr>
            <a:spLocks noGrp="1"/>
          </p:cNvSpPr>
          <p:nvPr>
            <p:ph type="ftr" sz="quarter" idx="11"/>
          </p:nvPr>
        </p:nvSpPr>
        <p:spPr/>
        <p:txBody>
          <a:bodyPr/>
          <a:lstStyle>
            <a:lvl1pPr>
              <a:defRPr>
                <a:solidFill>
                  <a:srgbClr val="0586B2"/>
                </a:solidFill>
              </a:defRPr>
            </a:lvl1pPr>
          </a:lstStyle>
          <a:p>
            <a:endParaRPr lang="fr-BE" dirty="0"/>
          </a:p>
        </p:txBody>
      </p:sp>
      <p:sp>
        <p:nvSpPr>
          <p:cNvPr id="9" name="Espace réservé du numéro de diapositive 8"/>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2" name="Rectangle 11"/>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4" name="Imag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3" name="Rectangle 12"/>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5" name="Imag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73065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2304217" y="365129"/>
            <a:ext cx="9049585" cy="1325563"/>
          </a:xfrm>
        </p:spPr>
        <p:txBody>
          <a:bodyPr/>
          <a:lstStyle>
            <a:lvl1pPr>
              <a:defRPr b="1">
                <a:solidFill>
                  <a:schemeClr val="tx1"/>
                </a:solidFill>
              </a:defRPr>
            </a:lvl1pPr>
          </a:lstStyle>
          <a:p>
            <a:r>
              <a:rPr lang="fr-FR"/>
              <a:t>Modifiez le style du titre</a:t>
            </a:r>
            <a:endParaRPr lang="fr-BE" dirty="0"/>
          </a:p>
        </p:txBody>
      </p:sp>
      <p:sp>
        <p:nvSpPr>
          <p:cNvPr id="3" name="Espace réservé de la date 2"/>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4" name="Espace réservé du pied de page 3"/>
          <p:cNvSpPr>
            <a:spLocks noGrp="1"/>
          </p:cNvSpPr>
          <p:nvPr>
            <p:ph type="ftr" sz="quarter" idx="11"/>
          </p:nvPr>
        </p:nvSpPr>
        <p:spPr/>
        <p:txBody>
          <a:bodyPr/>
          <a:lstStyle>
            <a:lvl1pPr>
              <a:defRPr>
                <a:solidFill>
                  <a:srgbClr val="0586B2"/>
                </a:solidFill>
              </a:defRPr>
            </a:lvl1pPr>
          </a:lstStyle>
          <a:p>
            <a:endParaRPr lang="fr-BE" dirty="0"/>
          </a:p>
        </p:txBody>
      </p:sp>
      <p:sp>
        <p:nvSpPr>
          <p:cNvPr id="5" name="Espace réservé du numéro de diapositive 4"/>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8" name="Rectangle 7"/>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9" name="Rectangle 8"/>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314794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3" name="Espace réservé du pied de page 2"/>
          <p:cNvSpPr>
            <a:spLocks noGrp="1"/>
          </p:cNvSpPr>
          <p:nvPr>
            <p:ph type="ftr" sz="quarter" idx="11"/>
          </p:nvPr>
        </p:nvSpPr>
        <p:spPr/>
        <p:txBody>
          <a:bodyPr/>
          <a:lstStyle>
            <a:lvl1pPr>
              <a:defRPr>
                <a:solidFill>
                  <a:srgbClr val="0586B2"/>
                </a:solidFill>
              </a:defRPr>
            </a:lvl1pPr>
          </a:lstStyle>
          <a:p>
            <a:endParaRPr lang="fr-BE" dirty="0"/>
          </a:p>
        </p:txBody>
      </p:sp>
      <p:sp>
        <p:nvSpPr>
          <p:cNvPr id="4" name="Espace réservé du numéro de diapositive 3"/>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7" name="Rectangle 6"/>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8" name="Rectangle 7"/>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91054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1043612"/>
            <a:ext cx="3932237" cy="1333831"/>
          </a:xfrm>
        </p:spPr>
        <p:txBody>
          <a:bodyPr anchor="b"/>
          <a:lstStyle>
            <a:lvl1pPr>
              <a:defRPr sz="3200" b="1">
                <a:solidFill>
                  <a:schemeClr val="tx1"/>
                </a:solidFill>
              </a:defRPr>
            </a:lvl1pPr>
          </a:lstStyle>
          <a:p>
            <a:r>
              <a:rPr lang="fr-FR"/>
              <a:t>Modifiez le style du titre</a:t>
            </a:r>
            <a:endParaRPr lang="fr-BE" dirty="0"/>
          </a:p>
        </p:txBody>
      </p:sp>
      <p:sp>
        <p:nvSpPr>
          <p:cNvPr id="3" name="Espace réservé du contenu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839788" y="2377440"/>
            <a:ext cx="3932237" cy="349154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6" name="Espace réservé du pied de page 5"/>
          <p:cNvSpPr>
            <a:spLocks noGrp="1"/>
          </p:cNvSpPr>
          <p:nvPr>
            <p:ph type="ftr" sz="quarter" idx="11"/>
          </p:nvPr>
        </p:nvSpPr>
        <p:spPr/>
        <p:txBody>
          <a:bodyPr/>
          <a:lstStyle>
            <a:lvl1pPr>
              <a:defRPr>
                <a:solidFill>
                  <a:srgbClr val="0586B2"/>
                </a:solidFill>
              </a:defRPr>
            </a:lvl1pPr>
          </a:lstStyle>
          <a:p>
            <a:endParaRPr lang="fr-BE" dirty="0"/>
          </a:p>
        </p:txBody>
      </p:sp>
      <p:sp>
        <p:nvSpPr>
          <p:cNvPr id="7" name="Espace réservé du numéro de diapositive 6"/>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0" name="Rectangle 9"/>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1" name="Rectangle 10"/>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3"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231461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1051560"/>
            <a:ext cx="3932237" cy="1600200"/>
          </a:xfrm>
        </p:spPr>
        <p:txBody>
          <a:bodyPr anchor="b"/>
          <a:lstStyle>
            <a:lvl1pPr>
              <a:defRPr sz="3200" b="1">
                <a:solidFill>
                  <a:schemeClr val="tx1"/>
                </a:solidFill>
              </a:defRPr>
            </a:lvl1pPr>
          </a:lstStyle>
          <a:p>
            <a:r>
              <a:rPr lang="fr-FR"/>
              <a:t>Modifiez le style du titre</a:t>
            </a:r>
            <a:endParaRPr lang="fr-BE" dirty="0"/>
          </a:p>
        </p:txBody>
      </p:sp>
      <p:sp>
        <p:nvSpPr>
          <p:cNvPr id="3" name="Espace réservé pour une image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r-FR"/>
              <a:t>Cliquez sur l'icône pour ajouter une image</a:t>
            </a:r>
            <a:endParaRPr lang="fr-BE"/>
          </a:p>
        </p:txBody>
      </p:sp>
      <p:sp>
        <p:nvSpPr>
          <p:cNvPr id="4" name="Espace réservé du texte 3"/>
          <p:cNvSpPr>
            <a:spLocks noGrp="1"/>
          </p:cNvSpPr>
          <p:nvPr>
            <p:ph type="body" sz="half" idx="2"/>
          </p:nvPr>
        </p:nvSpPr>
        <p:spPr>
          <a:xfrm>
            <a:off x="839788" y="2651760"/>
            <a:ext cx="3932237" cy="321722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31-01-23</a:t>
            </a:fld>
            <a:endParaRPr lang="fr-BE" dirty="0"/>
          </a:p>
        </p:txBody>
      </p:sp>
      <p:sp>
        <p:nvSpPr>
          <p:cNvPr id="6" name="Espace réservé du pied de page 5"/>
          <p:cNvSpPr>
            <a:spLocks noGrp="1"/>
          </p:cNvSpPr>
          <p:nvPr>
            <p:ph type="ftr" sz="quarter" idx="11"/>
          </p:nvPr>
        </p:nvSpPr>
        <p:spPr/>
        <p:txBody>
          <a:bodyPr/>
          <a:lstStyle>
            <a:lvl1pPr>
              <a:defRPr>
                <a:solidFill>
                  <a:srgbClr val="0586B2"/>
                </a:solidFill>
              </a:defRPr>
            </a:lvl1pPr>
          </a:lstStyle>
          <a:p>
            <a:endParaRPr lang="fr-BE" dirty="0"/>
          </a:p>
        </p:txBody>
      </p:sp>
      <p:sp>
        <p:nvSpPr>
          <p:cNvPr id="7" name="Espace réservé du numéro de diapositive 6"/>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0" name="Rectangle 9"/>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1" name="Rectangle 10"/>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3"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114499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8C142-0AE8-40BB-8B04-D35F2345CDAA}" type="datetimeFigureOut">
              <a:rPr lang="fr-BE" smtClean="0"/>
              <a:t>31-01-23</a:t>
            </a:fld>
            <a:endParaRPr lang="fr-BE"/>
          </a:p>
        </p:txBody>
      </p:sp>
      <p:sp>
        <p:nvSpPr>
          <p:cNvPr id="5" name="Espace réservé du pied de page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9AA2C-E778-4E72-8175-B201207834A9}" type="slidenum">
              <a:rPr lang="fr-BE" smtClean="0"/>
              <a:t>‹N°›</a:t>
            </a:fld>
            <a:endParaRPr lang="fr-BE"/>
          </a:p>
        </p:txBody>
      </p:sp>
    </p:spTree>
    <p:extLst>
      <p:ext uri="{BB962C8B-B14F-4D97-AF65-F5344CB8AC3E}">
        <p14:creationId xmlns:p14="http://schemas.microsoft.com/office/powerpoint/2010/main" val="2277061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a:t>BINV1060</a:t>
            </a:r>
            <a:br>
              <a:rPr lang="fr-FR" dirty="0"/>
            </a:br>
            <a:r>
              <a:rPr lang="fr-FR" dirty="0"/>
              <a:t>Systèmes d’exploitation</a:t>
            </a:r>
            <a:endParaRPr lang="fr-BE" dirty="0"/>
          </a:p>
        </p:txBody>
      </p:sp>
      <p:sp>
        <p:nvSpPr>
          <p:cNvPr id="3" name="Sous-titre 2"/>
          <p:cNvSpPr>
            <a:spLocks noGrp="1"/>
          </p:cNvSpPr>
          <p:nvPr>
            <p:ph type="subTitle" idx="1"/>
          </p:nvPr>
        </p:nvSpPr>
        <p:spPr/>
        <p:txBody>
          <a:bodyPr/>
          <a:lstStyle/>
          <a:p>
            <a:r>
              <a:rPr lang="fr-FR" dirty="0"/>
              <a:t>Ch. 1.1 Introduction</a:t>
            </a:r>
            <a:endParaRPr lang="fr-BE" dirty="0"/>
          </a:p>
        </p:txBody>
      </p:sp>
    </p:spTree>
    <p:extLst>
      <p:ext uri="{BB962C8B-B14F-4D97-AF65-F5344CB8AC3E}">
        <p14:creationId xmlns:p14="http://schemas.microsoft.com/office/powerpoint/2010/main" val="332070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DEF207B9-40B4-4138-B47A-2A72CBF245F7}"/>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17572685-B838-4B49-9142-1B1C778308E2}"/>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7D231CE8-91C4-432C-9211-ED1525F1A86F}"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10</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9A91B0A0-7362-40D2-B0EE-BCE7BE28FA0A}"/>
              </a:ext>
            </a:extLst>
          </p:cNvPr>
          <p:cNvSpPr/>
          <p:nvPr/>
        </p:nvSpPr>
        <p:spPr>
          <a:xfrm>
            <a:off x="1774920" y="0"/>
            <a:ext cx="7772400" cy="1922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Autre définition: </a:t>
            </a:r>
            <a:br>
              <a:rPr lang="fr-FR" sz="4200">
                <a:solidFill>
                  <a:srgbClr val="330033"/>
                </a:solidFill>
                <a:latin typeface="Times New Roman" pitchFamily="18"/>
                <a:ea typeface="SimSun" pitchFamily="2"/>
                <a:cs typeface="SimSun" pitchFamily="2"/>
              </a:rPr>
            </a:br>
            <a:endParaRPr lang="fr-FR" sz="4200">
              <a:solidFill>
                <a:srgbClr val="330033"/>
              </a:solidFill>
              <a:latin typeface="Times New Roman" pitchFamily="18"/>
              <a:ea typeface="SimSun" pitchFamily="2"/>
              <a:cs typeface="SimSun" pitchFamily="2"/>
            </a:endParaRPr>
          </a:p>
        </p:txBody>
      </p:sp>
      <p:sp>
        <p:nvSpPr>
          <p:cNvPr id="5" name="Forme libre : forme 4">
            <a:extLst>
              <a:ext uri="{FF2B5EF4-FFF2-40B4-BE49-F238E27FC236}">
                <a16:creationId xmlns:a16="http://schemas.microsoft.com/office/drawing/2014/main" id="{AE1E2D86-16F1-4C5D-938C-4BC5BC921FF7}"/>
              </a:ext>
            </a:extLst>
          </p:cNvPr>
          <p:cNvSpPr/>
          <p:nvPr/>
        </p:nvSpPr>
        <p:spPr>
          <a:xfrm>
            <a:off x="997527" y="1600200"/>
            <a:ext cx="9213273" cy="453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800" dirty="0">
                <a:solidFill>
                  <a:srgbClr val="000000"/>
                </a:solidFill>
                <a:latin typeface="Arial" pitchFamily="18"/>
                <a:ea typeface="SimSun" pitchFamily="2"/>
                <a:cs typeface="SimSun" pitchFamily="2"/>
              </a:rPr>
              <a:t>Un OS est une « machine étendue »</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Une abstraction du hardware qui nous cache tous les détails qu’on ne veut pas voir</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Offre une machine virtuelle avec plus de possibilités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4A4A7129-F141-4471-85F1-E22A5B332F0B}"/>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138BD4E8-8BD4-4A4E-B5D8-62E5CCD19C3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C5126BE1-FEA0-48BE-852C-4D4B16EEF1E1}"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11</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139DE207-6076-492B-8DCF-0698536989B0}"/>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Abstraction du disque</a:t>
            </a:r>
          </a:p>
        </p:txBody>
      </p:sp>
      <p:sp>
        <p:nvSpPr>
          <p:cNvPr id="5" name="Forme libre : forme 4">
            <a:extLst>
              <a:ext uri="{FF2B5EF4-FFF2-40B4-BE49-F238E27FC236}">
                <a16:creationId xmlns:a16="http://schemas.microsoft.com/office/drawing/2014/main" id="{A86F23DD-EF8E-4C22-BCBA-C5E97AB228CB}"/>
              </a:ext>
            </a:extLst>
          </p:cNvPr>
          <p:cNvSpPr/>
          <p:nvPr/>
        </p:nvSpPr>
        <p:spPr>
          <a:xfrm>
            <a:off x="2452800" y="1803240"/>
            <a:ext cx="7591320" cy="417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8" name="Image 7" descr="Une image contenant disque dur, équipement électronique, moteur&#10;&#10;Description générée automatiquement">
            <a:extLst>
              <a:ext uri="{FF2B5EF4-FFF2-40B4-BE49-F238E27FC236}">
                <a16:creationId xmlns:a16="http://schemas.microsoft.com/office/drawing/2014/main" id="{57FD44B6-22B8-4CCE-A208-286C026A9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945" y="1873440"/>
            <a:ext cx="3597102" cy="2406337"/>
          </a:xfrm>
          <a:prstGeom prst="rect">
            <a:avLst/>
          </a:prstGeom>
        </p:spPr>
      </p:pic>
      <p:pic>
        <p:nvPicPr>
          <p:cNvPr id="1026" name="Picture 2" descr="NEUFU 10pcs 128 MB CLE USB 2.0 Flash Drive Mémoire Stylo Thumb Pour Win 8  PC Cadeau VIOLET - Prix pas cher - Cdiscount">
            <a:extLst>
              <a:ext uri="{FF2B5EF4-FFF2-40B4-BE49-F238E27FC236}">
                <a16:creationId xmlns:a16="http://schemas.microsoft.com/office/drawing/2014/main" id="{F55A3A09-2F3C-416C-8BD1-0BA80EB1A8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916" y="1873440"/>
            <a:ext cx="2260648" cy="2260648"/>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a:extLst>
              <a:ext uri="{FF2B5EF4-FFF2-40B4-BE49-F238E27FC236}">
                <a16:creationId xmlns:a16="http://schemas.microsoft.com/office/drawing/2014/main" id="{3CB82B94-C518-4F48-8BB1-4D1E611B2CDD}"/>
              </a:ext>
            </a:extLst>
          </p:cNvPr>
          <p:cNvPicPr>
            <a:picLocks noChangeAspect="1"/>
          </p:cNvPicPr>
          <p:nvPr/>
        </p:nvPicPr>
        <p:blipFill>
          <a:blip r:embed="rId5"/>
          <a:stretch>
            <a:fillRect/>
          </a:stretch>
        </p:blipFill>
        <p:spPr>
          <a:xfrm>
            <a:off x="7731719" y="1803240"/>
            <a:ext cx="2248214" cy="2829320"/>
          </a:xfrm>
          <a:prstGeom prst="rect">
            <a:avLst/>
          </a:prstGeom>
        </p:spPr>
      </p:pic>
      <p:pic>
        <p:nvPicPr>
          <p:cNvPr id="13" name="Image 12">
            <a:extLst>
              <a:ext uri="{FF2B5EF4-FFF2-40B4-BE49-F238E27FC236}">
                <a16:creationId xmlns:a16="http://schemas.microsoft.com/office/drawing/2014/main" id="{86668A84-997E-49F4-B898-7E546F4567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8322" y="4363436"/>
            <a:ext cx="2841188" cy="18850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C028BBB1-0B26-45F1-A751-B3ADD25C5DB1}"/>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BE2E1D8D-224D-49A0-A2D7-84B225A2E73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4BC5DF2-6909-4477-9689-A22AEC7E1C55}"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12</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6D5579B0-8899-4530-8A23-BF9B986A1441}"/>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Abstraction Fichier</a:t>
            </a:r>
          </a:p>
        </p:txBody>
      </p:sp>
      <p:sp>
        <p:nvSpPr>
          <p:cNvPr id="5" name="Forme libre : forme 4">
            <a:extLst>
              <a:ext uri="{FF2B5EF4-FFF2-40B4-BE49-F238E27FC236}">
                <a16:creationId xmlns:a16="http://schemas.microsoft.com/office/drawing/2014/main" id="{DD491DAF-1EC0-4876-8815-5970EF4A0E71}"/>
              </a:ext>
            </a:extLst>
          </p:cNvPr>
          <p:cNvSpPr/>
          <p:nvPr/>
        </p:nvSpPr>
        <p:spPr>
          <a:xfrm>
            <a:off x="2452800" y="1803240"/>
            <a:ext cx="7591320"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Fichier sur disque et fichier sur clef USB</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Même accès, différents hardware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9BCA11B-2568-49F1-B6AD-85510B925B92}"/>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D610800-DE3C-47CF-A53F-2A3859DB3ED0}"/>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4740E5FF-8D3C-4D98-84D3-86DDB136FB9C}"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13</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806E4530-4040-446D-B1DD-19FA34443C6A}"/>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Autres abstractions?</a:t>
            </a:r>
          </a:p>
        </p:txBody>
      </p:sp>
      <p:sp>
        <p:nvSpPr>
          <p:cNvPr id="5" name="Forme libre : forme 4">
            <a:extLst>
              <a:ext uri="{FF2B5EF4-FFF2-40B4-BE49-F238E27FC236}">
                <a16:creationId xmlns:a16="http://schemas.microsoft.com/office/drawing/2014/main" id="{93431B7C-BA70-459A-AA7B-04B3783C4571}"/>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800" dirty="0">
              <a:solidFill>
                <a:srgbClr val="000000"/>
              </a:solidFill>
              <a:latin typeface="Arial" pitchFamily="18"/>
              <a:ea typeface="SimSun" pitchFamily="2"/>
              <a:cs typeface="SimSun" pitchFamily="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9BCA11B-2568-49F1-B6AD-85510B925B92}"/>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D610800-DE3C-47CF-A53F-2A3859DB3ED0}"/>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4740E5FF-8D3C-4D98-84D3-86DDB136FB9C}"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14</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806E4530-4040-446D-B1DD-19FA34443C6A}"/>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Autres abstractions?</a:t>
            </a:r>
          </a:p>
        </p:txBody>
      </p:sp>
      <p:sp>
        <p:nvSpPr>
          <p:cNvPr id="5" name="Forme libre : forme 4">
            <a:extLst>
              <a:ext uri="{FF2B5EF4-FFF2-40B4-BE49-F238E27FC236}">
                <a16:creationId xmlns:a16="http://schemas.microsoft.com/office/drawing/2014/main" id="{93431B7C-BA70-459A-AA7B-04B3783C4571}"/>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Mémoire!</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Mémoire virtuelle = on fait croire qu'on a plus de mémoire qu'on en a.</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Chaque programme pense qu'il est tout seul dans la machine.</a:t>
            </a:r>
          </a:p>
        </p:txBody>
      </p:sp>
    </p:spTree>
    <p:extLst>
      <p:ext uri="{BB962C8B-B14F-4D97-AF65-F5344CB8AC3E}">
        <p14:creationId xmlns:p14="http://schemas.microsoft.com/office/powerpoint/2010/main" val="2070864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9BCA11B-2568-49F1-B6AD-85510B925B92}"/>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D610800-DE3C-47CF-A53F-2A3859DB3ED0}"/>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4740E5FF-8D3C-4D98-84D3-86DDB136FB9C}"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15</a:t>
            </a:fld>
            <a:endParaRPr lang="fr-FR" sz="1000">
              <a:solidFill>
                <a:srgbClr val="000000"/>
              </a:solidFill>
              <a:latin typeface="Arial" pitchFamily="18"/>
              <a:ea typeface="Lucida Sans Unicode" pitchFamily="2"/>
              <a:cs typeface="Lucida Sans Unicode" pitchFamily="2"/>
            </a:endParaRPr>
          </a:p>
        </p:txBody>
      </p:sp>
      <p:sp>
        <p:nvSpPr>
          <p:cNvPr id="6" name="Forme libre : forme 5">
            <a:extLst>
              <a:ext uri="{FF2B5EF4-FFF2-40B4-BE49-F238E27FC236}">
                <a16:creationId xmlns:a16="http://schemas.microsoft.com/office/drawing/2014/main" id="{941A69ED-A356-5F59-D022-B16B9FECDCE5}"/>
              </a:ext>
            </a:extLst>
          </p:cNvPr>
          <p:cNvSpPr/>
          <p:nvPr/>
        </p:nvSpPr>
        <p:spPr>
          <a:xfrm>
            <a:off x="2213760" y="88207"/>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marL="0" marR="0" lvl="0" indent="0" algn="l" rtl="0" hangingPunct="1">
              <a:lnSpc>
                <a:spcPct val="101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b="0" i="0" u="none" strike="noStrike" baseline="0" dirty="0">
                <a:ln>
                  <a:noFill/>
                </a:ln>
                <a:solidFill>
                  <a:srgbClr val="330033"/>
                </a:solidFill>
                <a:latin typeface="Times New Roman" pitchFamily="18"/>
                <a:ea typeface="SimSun" pitchFamily="2"/>
                <a:cs typeface="SimSun" pitchFamily="2"/>
              </a:rPr>
              <a:t>Mémoire Virtuelle Windows</a:t>
            </a:r>
          </a:p>
        </p:txBody>
      </p:sp>
      <p:pic>
        <p:nvPicPr>
          <p:cNvPr id="7" name="Image 6">
            <a:extLst>
              <a:ext uri="{FF2B5EF4-FFF2-40B4-BE49-F238E27FC236}">
                <a16:creationId xmlns:a16="http://schemas.microsoft.com/office/drawing/2014/main" id="{3868B618-1FCA-3947-9685-25CD50CDDD63}"/>
              </a:ext>
            </a:extLst>
          </p:cNvPr>
          <p:cNvPicPr>
            <a:picLocks noChangeAspect="1"/>
          </p:cNvPicPr>
          <p:nvPr/>
        </p:nvPicPr>
        <p:blipFill>
          <a:blip r:embed="rId3"/>
          <a:stretch>
            <a:fillRect/>
          </a:stretch>
        </p:blipFill>
        <p:spPr>
          <a:xfrm>
            <a:off x="1985160" y="937966"/>
            <a:ext cx="9144000" cy="5767754"/>
          </a:xfrm>
          <a:prstGeom prst="rect">
            <a:avLst/>
          </a:prstGeom>
        </p:spPr>
      </p:pic>
    </p:spTree>
    <p:extLst>
      <p:ext uri="{BB962C8B-B14F-4D97-AF65-F5344CB8AC3E}">
        <p14:creationId xmlns:p14="http://schemas.microsoft.com/office/powerpoint/2010/main" val="4118930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9BCA11B-2568-49F1-B6AD-85510B925B92}"/>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D610800-DE3C-47CF-A53F-2A3859DB3ED0}"/>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4740E5FF-8D3C-4D98-84D3-86DDB136FB9C}"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16</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395EBE09-D6DD-F736-E5BF-B54AF055F887}"/>
              </a:ext>
            </a:extLst>
          </p:cNvPr>
          <p:cNvSpPr/>
          <p:nvPr/>
        </p:nvSpPr>
        <p:spPr>
          <a:xfrm>
            <a:off x="1224643" y="9586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marL="0" marR="0" lvl="0" indent="0" algn="l" rtl="0" hangingPunct="1">
              <a:lnSpc>
                <a:spcPct val="101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b="0" i="0" u="none" strike="noStrike" baseline="0" dirty="0">
                <a:ln>
                  <a:noFill/>
                </a:ln>
                <a:solidFill>
                  <a:srgbClr val="330033"/>
                </a:solidFill>
                <a:latin typeface="Times New Roman" pitchFamily="18"/>
                <a:ea typeface="SimSun" pitchFamily="2"/>
                <a:cs typeface="SimSun" pitchFamily="2"/>
              </a:rPr>
              <a:t>Mémoire Virtuelle Linux</a:t>
            </a:r>
          </a:p>
        </p:txBody>
      </p:sp>
      <p:pic>
        <p:nvPicPr>
          <p:cNvPr id="5" name="Image 4">
            <a:extLst>
              <a:ext uri="{FF2B5EF4-FFF2-40B4-BE49-F238E27FC236}">
                <a16:creationId xmlns:a16="http://schemas.microsoft.com/office/drawing/2014/main" id="{9095C441-3517-9DCD-1BC9-AF561C310837}"/>
              </a:ext>
            </a:extLst>
          </p:cNvPr>
          <p:cNvPicPr>
            <a:picLocks noChangeAspect="1"/>
          </p:cNvPicPr>
          <p:nvPr/>
        </p:nvPicPr>
        <p:blipFill>
          <a:blip r:embed="rId3"/>
          <a:stretch>
            <a:fillRect/>
          </a:stretch>
        </p:blipFill>
        <p:spPr>
          <a:xfrm>
            <a:off x="1508653" y="2260439"/>
            <a:ext cx="8464313" cy="2732665"/>
          </a:xfrm>
          <a:prstGeom prst="rect">
            <a:avLst/>
          </a:prstGeom>
        </p:spPr>
      </p:pic>
    </p:spTree>
    <p:extLst>
      <p:ext uri="{BB962C8B-B14F-4D97-AF65-F5344CB8AC3E}">
        <p14:creationId xmlns:p14="http://schemas.microsoft.com/office/powerpoint/2010/main" val="2248404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C6A6C86-773A-428F-8F0B-F10F7408D1F3}"/>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67945A7D-2FD7-4679-BAA7-D9AB013D5833}"/>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ED4BCF6C-0E3A-4ED8-BBF4-01DCE78C1C0A}"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17</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BEA374D0-8173-4681-B889-B941F74E2C7E}"/>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Autres abstractions?</a:t>
            </a:r>
          </a:p>
        </p:txBody>
      </p:sp>
      <p:sp>
        <p:nvSpPr>
          <p:cNvPr id="5" name="Forme libre : forme 4">
            <a:extLst>
              <a:ext uri="{FF2B5EF4-FFF2-40B4-BE49-F238E27FC236}">
                <a16:creationId xmlns:a16="http://schemas.microsoft.com/office/drawing/2014/main" id="{43F00FBE-0EB7-4927-850D-D84AA7B14DCC}"/>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a:lnSpc>
                <a:spcPct val="101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L'interface graphique</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On ne communique pas directement avec l'écran ou le clavier.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DEF207B9-40B4-4138-B47A-2A72CBF245F7}"/>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17572685-B838-4B49-9142-1B1C778308E2}"/>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7D231CE8-91C4-432C-9211-ED1525F1A86F}"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18</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9A91B0A0-7362-40D2-B0EE-BCE7BE28FA0A}"/>
              </a:ext>
            </a:extLst>
          </p:cNvPr>
          <p:cNvSpPr/>
          <p:nvPr/>
        </p:nvSpPr>
        <p:spPr>
          <a:xfrm>
            <a:off x="1774920" y="0"/>
            <a:ext cx="7772400" cy="1922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dirty="0">
                <a:solidFill>
                  <a:srgbClr val="330033"/>
                </a:solidFill>
                <a:latin typeface="Times New Roman" pitchFamily="18"/>
                <a:ea typeface="SimSun" pitchFamily="2"/>
                <a:cs typeface="SimSun" pitchFamily="2"/>
              </a:rPr>
              <a:t>OS </a:t>
            </a:r>
            <a:br>
              <a:rPr lang="fr-FR" sz="4200" dirty="0">
                <a:solidFill>
                  <a:srgbClr val="330033"/>
                </a:solidFill>
                <a:latin typeface="Times New Roman" pitchFamily="18"/>
                <a:ea typeface="SimSun" pitchFamily="2"/>
                <a:cs typeface="SimSun" pitchFamily="2"/>
              </a:rPr>
            </a:br>
            <a:endParaRPr lang="fr-FR" sz="4200" dirty="0">
              <a:solidFill>
                <a:srgbClr val="330033"/>
              </a:solidFill>
              <a:latin typeface="Times New Roman" pitchFamily="18"/>
              <a:ea typeface="SimSun" pitchFamily="2"/>
              <a:cs typeface="SimSun" pitchFamily="2"/>
            </a:endParaRPr>
          </a:p>
        </p:txBody>
      </p:sp>
      <p:sp>
        <p:nvSpPr>
          <p:cNvPr id="5" name="Forme libre : forme 4">
            <a:extLst>
              <a:ext uri="{FF2B5EF4-FFF2-40B4-BE49-F238E27FC236}">
                <a16:creationId xmlns:a16="http://schemas.microsoft.com/office/drawing/2014/main" id="{AE1E2D86-16F1-4C5D-938C-4BC5BC921FF7}"/>
              </a:ext>
            </a:extLst>
          </p:cNvPr>
          <p:cNvSpPr/>
          <p:nvPr/>
        </p:nvSpPr>
        <p:spPr>
          <a:xfrm>
            <a:off x="997527" y="1600200"/>
            <a:ext cx="9213273" cy="453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800" dirty="0">
                <a:solidFill>
                  <a:srgbClr val="000000"/>
                </a:solidFill>
                <a:latin typeface="Arial" pitchFamily="18"/>
                <a:ea typeface="SimSun" pitchFamily="2"/>
                <a:cs typeface="SimSun" pitchFamily="2"/>
              </a:rPr>
              <a:t>Un OS est une « machine étendue »</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Une abstraction du hardware qui nous cache tous les détails qu’on ne veut pas voir</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Offre une machine virtuelle avec plus de possibilités</a:t>
            </a:r>
          </a:p>
        </p:txBody>
      </p:sp>
    </p:spTree>
    <p:extLst>
      <p:ext uri="{BB962C8B-B14F-4D97-AF65-F5344CB8AC3E}">
        <p14:creationId xmlns:p14="http://schemas.microsoft.com/office/powerpoint/2010/main" val="3648048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59132AA-925F-4407-8891-A17E2E51B556}"/>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F7F08ED6-EAD1-4856-B027-1938727F167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73E34DC4-D42B-4531-BD2B-1914A7EAF08C}"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19</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B93B2ACE-3981-4447-A831-E0CC20ED4894}"/>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Où trouve-t-on des OS?</a:t>
            </a:r>
          </a:p>
        </p:txBody>
      </p:sp>
      <p:sp>
        <p:nvSpPr>
          <p:cNvPr id="5" name="Forme libre : forme 4">
            <a:extLst>
              <a:ext uri="{FF2B5EF4-FFF2-40B4-BE49-F238E27FC236}">
                <a16:creationId xmlns:a16="http://schemas.microsoft.com/office/drawing/2014/main" id="{73683C4A-4817-41D4-A12D-00FDA0305303}"/>
              </a:ext>
            </a:extLst>
          </p:cNvPr>
          <p:cNvSpPr/>
          <p:nvPr/>
        </p:nvSpPr>
        <p:spPr>
          <a:xfrm>
            <a:off x="2209799" y="1440000"/>
            <a:ext cx="7769160" cy="546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800" dirty="0">
              <a:solidFill>
                <a:srgbClr val="000000"/>
              </a:solidFill>
              <a:latin typeface="Arial" pitchFamily="18"/>
              <a:ea typeface="SimSun" pitchFamily="2"/>
              <a:cs typeface="SimSun" pitchFamily="2"/>
            </a:endParaRPr>
          </a:p>
        </p:txBody>
      </p:sp>
      <p:sp>
        <p:nvSpPr>
          <p:cNvPr id="7" name="Espace réservé du contenu 6">
            <a:extLst>
              <a:ext uri="{FF2B5EF4-FFF2-40B4-BE49-F238E27FC236}">
                <a16:creationId xmlns:a16="http://schemas.microsoft.com/office/drawing/2014/main" id="{CF6AACDE-3A44-40F4-83D7-21B95B20DEB7}"/>
              </a:ext>
            </a:extLst>
          </p:cNvPr>
          <p:cNvSpPr>
            <a:spLocks noGrp="1"/>
          </p:cNvSpPr>
          <p:nvPr>
            <p:ph idx="1"/>
          </p:nvPr>
        </p:nvSpPr>
        <p:spPr/>
        <p:txBody>
          <a:bodyPr/>
          <a:lstStyle/>
          <a:p>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7725806-CA21-4E97-A76E-010865D6B5BE}"/>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34F5A7B5-104F-406B-8CB1-C7A94C38D12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3F484885-E5F0-4755-B334-E97296EEB63A}"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E5E02EDD-7487-4300-9B0E-0368AE0A428C}"/>
              </a:ext>
            </a:extLst>
          </p:cNvPr>
          <p:cNvSpPr/>
          <p:nvPr/>
        </p:nvSpPr>
        <p:spPr>
          <a:xfrm>
            <a:off x="2438400" y="277920"/>
            <a:ext cx="777240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4200">
                <a:solidFill>
                  <a:srgbClr val="330033"/>
                </a:solidFill>
                <a:latin typeface="Times New Roman" pitchFamily="18"/>
                <a:ea typeface="SimSun" pitchFamily="2"/>
                <a:cs typeface="SimSun" pitchFamily="2"/>
              </a:rPr>
              <a:t>Pourquoi un cours d’OS?</a:t>
            </a:r>
          </a:p>
        </p:txBody>
      </p:sp>
      <p:sp>
        <p:nvSpPr>
          <p:cNvPr id="5" name="Forme libre : forme 4">
            <a:extLst>
              <a:ext uri="{FF2B5EF4-FFF2-40B4-BE49-F238E27FC236}">
                <a16:creationId xmlns:a16="http://schemas.microsoft.com/office/drawing/2014/main" id="{2F0FE22C-64D9-4E07-B63A-C989682542D7}"/>
              </a:ext>
            </a:extLst>
          </p:cNvPr>
          <p:cNvSpPr/>
          <p:nvPr/>
        </p:nvSpPr>
        <p:spPr>
          <a:xfrm>
            <a:off x="1005840" y="1341360"/>
            <a:ext cx="9085800" cy="5040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800" dirty="0">
                <a:solidFill>
                  <a:srgbClr val="000000"/>
                </a:solidFill>
                <a:latin typeface="Arial" pitchFamily="18"/>
                <a:ea typeface="SimSun" pitchFamily="2"/>
                <a:cs typeface="SimSun" pitchFamily="2"/>
              </a:rPr>
              <a:t>Les OS sont partout!</a:t>
            </a:r>
          </a:p>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800" dirty="0">
                <a:solidFill>
                  <a:srgbClr val="000000"/>
                </a:solidFill>
                <a:latin typeface="Arial" pitchFamily="18"/>
                <a:ea typeface="SimSun" pitchFamily="2"/>
                <a:cs typeface="SimSun" pitchFamily="2"/>
              </a:rPr>
              <a:t>Utilisateur:</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mieux utiliser sa machine</a:t>
            </a:r>
          </a:p>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800" dirty="0">
                <a:solidFill>
                  <a:srgbClr val="000000"/>
                </a:solidFill>
                <a:latin typeface="Arial" pitchFamily="18"/>
                <a:ea typeface="SimSun" pitchFamily="2"/>
                <a:cs typeface="SimSun" pitchFamily="2"/>
              </a:rPr>
              <a:t>Développeur:</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programme fait accès à l’OS</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comprendre possibilités, limites, choses efficaces</a:t>
            </a:r>
          </a:p>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800" dirty="0">
                <a:solidFill>
                  <a:srgbClr val="000000"/>
                </a:solidFill>
                <a:latin typeface="Arial" pitchFamily="18"/>
                <a:ea typeface="SimSun" pitchFamily="2"/>
                <a:cs typeface="SimSun" pitchFamily="2"/>
              </a:rPr>
              <a:t>Gestionnaire infrastructure</a:t>
            </a:r>
          </a:p>
          <a:p>
            <a:pPr lvl="2" indent="-457200">
              <a:spcBef>
                <a:spcPts val="649"/>
              </a:spcBef>
              <a:buClr>
                <a:srgbClr val="CCCC99"/>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Un garagiste qui ne connaît pas la mécanique?</a:t>
            </a:r>
          </a:p>
        </p:txBody>
      </p:sp>
    </p:spTree>
  </p:cSld>
  <p:clrMapOvr>
    <a:masterClrMapping/>
  </p:clrMapOvr>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Class="entr"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fill="hold"/>
                                        <p:tgtEl>
                                          <p:spTgt spid="4"/>
                                        </p:tgtEl>
                                      </p:cBhvr>
                                    </p:animEffect>
                                  </p:childTnLst>
                                </p:cTn>
                              </p:par>
                            </p:childTnLst>
                          </p:cTn>
                        </p:par>
                      </p:childTnLst>
                    </p:cTn>
                  </p:par>
                  <p:par>
                    <p:cTn id="8" fill="hold" nodeType="clickEffect">
                      <p:stCondLst>
                        <p:cond delay="indefinite"/>
                      </p:stCondLst>
                      <p:childTnLst>
                        <p:par>
                          <p:cTn id="9" fill="hold" nodeType="clickEffect">
                            <p:stCondLst>
                              <p:cond delay="0"/>
                            </p:stCondLst>
                            <p:childTnLst>
                              <p:par>
                                <p:cTn id="10" presetClass="entr"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fill="hold"/>
                                        <p:tgtEl>
                                          <p:spTgt spid="5">
                                            <p:txEl>
                                              <p:pRg st="0" end="0"/>
                                            </p:txEl>
                                          </p:spTgt>
                                        </p:tgtEl>
                                      </p:cBhvr>
                                    </p:animEffect>
                                  </p:childTnLst>
                                </p:cTn>
                              </p:par>
                            </p:childTnLst>
                          </p:cTn>
                        </p:par>
                      </p:childTnLst>
                    </p:cTn>
                  </p:par>
                  <p:par>
                    <p:cTn id="13" fill="hold" nodeType="clickEffect">
                      <p:stCondLst>
                        <p:cond delay="indefinite"/>
                      </p:stCondLst>
                      <p:childTnLst>
                        <p:par>
                          <p:cTn id="14" fill="hold" nodeType="clickEffect">
                            <p:stCondLst>
                              <p:cond delay="0"/>
                            </p:stCondLst>
                            <p:childTnLst>
                              <p:par>
                                <p:cTn id="15" presetClass="entr"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2000" fill="hold"/>
                                        <p:tgtEl>
                                          <p:spTgt spid="5">
                                            <p:txEl>
                                              <p:pRg st="1" end="1"/>
                                            </p:txEl>
                                          </p:spTgt>
                                        </p:tgtEl>
                                      </p:cBhvr>
                                    </p:animEffect>
                                  </p:childTnLst>
                                </p:cTn>
                              </p:par>
                              <p:par>
                                <p:cTn id="18" presetClass="entr"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2000" fill="hold"/>
                                        <p:tgtEl>
                                          <p:spTgt spid="5">
                                            <p:txEl>
                                              <p:pRg st="2" end="2"/>
                                            </p:txEl>
                                          </p:spTgt>
                                        </p:tgtEl>
                                      </p:cBhvr>
                                    </p:animEffect>
                                  </p:childTnLst>
                                </p:cTn>
                              </p:par>
                            </p:childTnLst>
                          </p:cTn>
                        </p:par>
                      </p:childTnLst>
                    </p:cTn>
                  </p:par>
                  <p:par>
                    <p:cTn id="21" fill="hold" nodeType="clickEffect">
                      <p:stCondLst>
                        <p:cond delay="indefinite"/>
                      </p:stCondLst>
                      <p:childTnLst>
                        <p:par>
                          <p:cTn id="22" fill="hold" nodeType="clickEffect">
                            <p:stCondLst>
                              <p:cond delay="0"/>
                            </p:stCondLst>
                            <p:childTnLst>
                              <p:par>
                                <p:cTn id="23" presetClass="entr"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2000" fill="hold"/>
                                        <p:tgtEl>
                                          <p:spTgt spid="5">
                                            <p:txEl>
                                              <p:pRg st="3" end="3"/>
                                            </p:txEl>
                                          </p:spTgt>
                                        </p:tgtEl>
                                      </p:cBhvr>
                                    </p:animEffect>
                                  </p:childTnLst>
                                </p:cTn>
                              </p:par>
                              <p:par>
                                <p:cTn id="26" presetClass="entr"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2000" fill="hold"/>
                                        <p:tgtEl>
                                          <p:spTgt spid="5">
                                            <p:txEl>
                                              <p:pRg st="4" end="4"/>
                                            </p:txEl>
                                          </p:spTgt>
                                        </p:tgtEl>
                                      </p:cBhvr>
                                    </p:animEffect>
                                  </p:childTnLst>
                                </p:cTn>
                              </p:par>
                              <p:par>
                                <p:cTn id="29" presetClass="entr"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2000" fill="hold"/>
                                        <p:tgtEl>
                                          <p:spTgt spid="5">
                                            <p:txEl>
                                              <p:pRg st="5" end="5"/>
                                            </p:txEl>
                                          </p:spTgt>
                                        </p:tgtEl>
                                      </p:cBhvr>
                                    </p:animEffect>
                                  </p:childTnLst>
                                </p:cTn>
                              </p:par>
                            </p:childTnLst>
                          </p:cTn>
                        </p:par>
                      </p:childTnLst>
                    </p:cTn>
                  </p:par>
                  <p:par>
                    <p:cTn id="32" fill="hold" nodeType="clickEffect">
                      <p:stCondLst>
                        <p:cond delay="indefinite"/>
                      </p:stCondLst>
                      <p:childTnLst>
                        <p:par>
                          <p:cTn id="33" fill="hold" nodeType="clickEffect">
                            <p:stCondLst>
                              <p:cond delay="0"/>
                            </p:stCondLst>
                            <p:childTnLst>
                              <p:par>
                                <p:cTn id="34" presetClass="entr"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fade">
                                      <p:cBhvr>
                                        <p:cTn id="36" dur="2000" fill="hold"/>
                                        <p:tgtEl>
                                          <p:spTgt spid="5">
                                            <p:txEl>
                                              <p:pRg st="6" end="6"/>
                                            </p:txEl>
                                          </p:spTgt>
                                        </p:tgtEl>
                                      </p:cBhvr>
                                    </p:animEffect>
                                  </p:childTnLst>
                                </p:cTn>
                              </p:par>
                              <p:par>
                                <p:cTn id="37" presetClass="entr"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2000" fill="hold"/>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A226F4C6-9EA2-435A-A78A-2CBCCAB6472F}"/>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035622D-DDEB-4A59-831E-DA9168A92333}"/>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4C4CF786-DE34-44A3-8465-388CFBBD56F7}"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20</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B6DA744C-9C02-4616-88A1-E49C06B960FA}"/>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Où trouve-t-on des OS?</a:t>
            </a:r>
          </a:p>
        </p:txBody>
      </p:sp>
      <p:sp>
        <p:nvSpPr>
          <p:cNvPr id="5" name="Forme libre : forme 4">
            <a:extLst>
              <a:ext uri="{FF2B5EF4-FFF2-40B4-BE49-F238E27FC236}">
                <a16:creationId xmlns:a16="http://schemas.microsoft.com/office/drawing/2014/main" id="{0114BA38-4C25-4B89-82FD-CAB78B4B907B}"/>
              </a:ext>
            </a:extLst>
          </p:cNvPr>
          <p:cNvSpPr/>
          <p:nvPr/>
        </p:nvSpPr>
        <p:spPr>
          <a:xfrm>
            <a:off x="2209799" y="1440000"/>
            <a:ext cx="7769160" cy="546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Ordinateurs et serveurs « classiques » (Linux, Windows, </a:t>
            </a:r>
            <a:r>
              <a:rPr lang="fr-FR" sz="2800" dirty="0" err="1">
                <a:solidFill>
                  <a:srgbClr val="000000"/>
                </a:solidFill>
                <a:latin typeface="Arial" pitchFamily="18"/>
                <a:ea typeface="SimSun" pitchFamily="2"/>
                <a:cs typeface="SimSun" pitchFamily="2"/>
              </a:rPr>
              <a:t>MacOS</a:t>
            </a:r>
            <a:r>
              <a:rPr lang="fr-FR" sz="2800" dirty="0">
                <a:solidFill>
                  <a:srgbClr val="000000"/>
                </a:solidFill>
                <a:latin typeface="Arial" pitchFamily="18"/>
                <a:ea typeface="SimSun" pitchFamily="2"/>
                <a:cs typeface="SimSun" pitchFamily="2"/>
              </a:rPr>
              <a:t>)</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GSM (iOS, Windows, </a:t>
            </a:r>
            <a:r>
              <a:rPr lang="fr-FR" sz="2800" dirty="0" err="1">
                <a:solidFill>
                  <a:srgbClr val="000000"/>
                </a:solidFill>
                <a:latin typeface="Arial" pitchFamily="18"/>
                <a:ea typeface="SimSun" pitchFamily="2"/>
                <a:cs typeface="SimSun" pitchFamily="2"/>
              </a:rPr>
              <a:t>Androïd</a:t>
            </a:r>
            <a:r>
              <a:rPr lang="fr-FR" sz="2800" dirty="0">
                <a:solidFill>
                  <a:srgbClr val="000000"/>
                </a:solidFill>
                <a:latin typeface="Arial" pitchFamily="18"/>
                <a:ea typeface="SimSun" pitchFamily="2"/>
                <a:cs typeface="SimSun" pitchFamily="2"/>
              </a:rPr>
              <a:t>, Linux)</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Lecteurs DVD (Linux, ...)</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err="1">
                <a:solidFill>
                  <a:srgbClr val="000000"/>
                </a:solidFill>
                <a:latin typeface="Arial" pitchFamily="18"/>
                <a:ea typeface="SimSun" pitchFamily="2"/>
                <a:cs typeface="SimSun" pitchFamily="2"/>
              </a:rPr>
              <a:t>Routers</a:t>
            </a:r>
            <a:r>
              <a:rPr lang="fr-FR" sz="2800" dirty="0">
                <a:solidFill>
                  <a:srgbClr val="000000"/>
                </a:solidFill>
                <a:latin typeface="Arial" pitchFamily="18"/>
                <a:ea typeface="SimSun" pitchFamily="2"/>
                <a:cs typeface="SimSun" pitchFamily="2"/>
              </a:rPr>
              <a:t> (Cisco OS, Linux,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A9B3A9-1376-428D-8A8D-BB6EC1AFB18D}"/>
              </a:ext>
            </a:extLst>
          </p:cNvPr>
          <p:cNvSpPr>
            <a:spLocks noGrp="1"/>
          </p:cNvSpPr>
          <p:nvPr>
            <p:ph type="title"/>
          </p:nvPr>
        </p:nvSpPr>
        <p:spPr/>
        <p:txBody>
          <a:bodyPr/>
          <a:lstStyle/>
          <a:p>
            <a:r>
              <a:rPr lang="fr-FR" dirty="0"/>
              <a:t>Statistiques</a:t>
            </a:r>
            <a:endParaRPr lang="fr-BE" dirty="0"/>
          </a:p>
        </p:txBody>
      </p:sp>
      <p:sp>
        <p:nvSpPr>
          <p:cNvPr id="3" name="Espace réservé du contenu 2">
            <a:extLst>
              <a:ext uri="{FF2B5EF4-FFF2-40B4-BE49-F238E27FC236}">
                <a16:creationId xmlns:a16="http://schemas.microsoft.com/office/drawing/2014/main" id="{98723BA4-FE04-4E81-8AF4-257A74B8FD20}"/>
              </a:ext>
            </a:extLst>
          </p:cNvPr>
          <p:cNvSpPr>
            <a:spLocks noGrp="1"/>
          </p:cNvSpPr>
          <p:nvPr>
            <p:ph idx="1"/>
          </p:nvPr>
        </p:nvSpPr>
        <p:spPr/>
        <p:txBody>
          <a:bodyPr/>
          <a:lstStyle/>
          <a:p>
            <a:r>
              <a:rPr lang="fr-FR" dirty="0"/>
              <a:t>Quel est l’OS le plus « utilisé » dans le monde</a:t>
            </a:r>
          </a:p>
          <a:p>
            <a:r>
              <a:rPr lang="fr-FR" dirty="0"/>
              <a:t>3 minutes sur Google</a:t>
            </a:r>
          </a:p>
          <a:p>
            <a:r>
              <a:rPr lang="fr-BE" dirty="0"/>
              <a:t>Vote </a:t>
            </a:r>
            <a:r>
              <a:rPr lang="fr-BE" dirty="0" err="1"/>
              <a:t>Wooclap</a:t>
            </a:r>
            <a:r>
              <a:rPr lang="fr-BE" dirty="0"/>
              <a:t> </a:t>
            </a:r>
            <a:r>
              <a:rPr lang="fr-BE" sz="2800" b="1" i="0" dirty="0">
                <a:solidFill>
                  <a:srgbClr val="5F98FA"/>
                </a:solidFill>
                <a:effectLst/>
                <a:latin typeface="Nunito" pitchFamily="2" charset="0"/>
              </a:rPr>
              <a:t>XCJSGJ</a:t>
            </a:r>
            <a:endParaRPr lang="fr-BE" dirty="0"/>
          </a:p>
        </p:txBody>
      </p:sp>
    </p:spTree>
    <p:extLst>
      <p:ext uri="{BB962C8B-B14F-4D97-AF65-F5344CB8AC3E}">
        <p14:creationId xmlns:p14="http://schemas.microsoft.com/office/powerpoint/2010/main" val="599953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08F482A7-9A24-468A-A966-DC85057D3CC3}"/>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dirty="0">
                <a:solidFill>
                  <a:srgbClr val="000000"/>
                </a:solidFill>
                <a:latin typeface="Arial" pitchFamily="18"/>
                <a:ea typeface="Lucida Sans Unicode" pitchFamily="2"/>
                <a:cs typeface="Lucida Sans Unicode" pitchFamily="2"/>
              </a:rPr>
              <a:t>https://gs.statcounter.com/os-market-share#monthly-200901-202001</a:t>
            </a:r>
          </a:p>
        </p:txBody>
      </p:sp>
      <p:sp>
        <p:nvSpPr>
          <p:cNvPr id="3" name="Forme libre : forme 2">
            <a:extLst>
              <a:ext uri="{FF2B5EF4-FFF2-40B4-BE49-F238E27FC236}">
                <a16:creationId xmlns:a16="http://schemas.microsoft.com/office/drawing/2014/main" id="{5C11C51D-BFEE-448E-B1CB-0AC2B9FC35A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9FA9DD6E-4C7C-4D0C-9EC6-D8E936BB4CB8}"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22</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35916508-95E1-42EA-831C-88E3E52B7EBE}"/>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dirty="0">
                <a:solidFill>
                  <a:srgbClr val="330033"/>
                </a:solidFill>
                <a:latin typeface="Times New Roman" pitchFamily="18"/>
                <a:ea typeface="SimSun" pitchFamily="2"/>
                <a:cs typeface="SimSun" pitchFamily="2"/>
              </a:rPr>
              <a:t>Quelques statistiques</a:t>
            </a:r>
          </a:p>
        </p:txBody>
      </p:sp>
      <p:sp>
        <p:nvSpPr>
          <p:cNvPr id="5" name="Forme libre : forme 4">
            <a:extLst>
              <a:ext uri="{FF2B5EF4-FFF2-40B4-BE49-F238E27FC236}">
                <a16:creationId xmlns:a16="http://schemas.microsoft.com/office/drawing/2014/main" id="{C5F88421-9002-4A6E-AD87-4A270D460B0E}"/>
              </a:ext>
            </a:extLst>
          </p:cNvPr>
          <p:cNvSpPr/>
          <p:nvPr/>
        </p:nvSpPr>
        <p:spPr>
          <a:xfrm>
            <a:off x="2452801" y="1803240"/>
            <a:ext cx="7589879" cy="417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02614F6C-EFF1-1A8D-2C12-D10374C111F2}"/>
              </a:ext>
            </a:extLst>
          </p:cNvPr>
          <p:cNvPicPr>
            <a:picLocks noChangeAspect="1"/>
          </p:cNvPicPr>
          <p:nvPr/>
        </p:nvPicPr>
        <p:blipFill>
          <a:blip r:embed="rId3"/>
          <a:stretch>
            <a:fillRect/>
          </a:stretch>
        </p:blipFill>
        <p:spPr>
          <a:xfrm>
            <a:off x="1338942" y="1949755"/>
            <a:ext cx="9144000" cy="3877570"/>
          </a:xfrm>
          <a:prstGeom prst="rect">
            <a:avLst/>
          </a:prstGeom>
        </p:spPr>
      </p:pic>
    </p:spTree>
    <p:extLst>
      <p:ext uri="{BB962C8B-B14F-4D97-AF65-F5344CB8AC3E}">
        <p14:creationId xmlns:p14="http://schemas.microsoft.com/office/powerpoint/2010/main" val="24071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08F482A7-9A24-468A-A966-DC85057D3CC3}"/>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dirty="0">
                <a:solidFill>
                  <a:srgbClr val="000000"/>
                </a:solidFill>
                <a:latin typeface="Arial" pitchFamily="18"/>
                <a:ea typeface="Lucida Sans Unicode" pitchFamily="2"/>
                <a:cs typeface="Lucida Sans Unicode" pitchFamily="2"/>
              </a:rPr>
              <a:t>https://gs.statcounter.com/os-market-share#monthly-200901-202001</a:t>
            </a:r>
          </a:p>
        </p:txBody>
      </p:sp>
      <p:sp>
        <p:nvSpPr>
          <p:cNvPr id="3" name="Forme libre : forme 2">
            <a:extLst>
              <a:ext uri="{FF2B5EF4-FFF2-40B4-BE49-F238E27FC236}">
                <a16:creationId xmlns:a16="http://schemas.microsoft.com/office/drawing/2014/main" id="{5C11C51D-BFEE-448E-B1CB-0AC2B9FC35A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9FA9DD6E-4C7C-4D0C-9EC6-D8E936BB4CB8}"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23</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35916508-95E1-42EA-831C-88E3E52B7EBE}"/>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dirty="0">
                <a:solidFill>
                  <a:srgbClr val="330033"/>
                </a:solidFill>
                <a:latin typeface="Times New Roman" pitchFamily="18"/>
                <a:ea typeface="SimSun" pitchFamily="2"/>
                <a:cs typeface="SimSun" pitchFamily="2"/>
              </a:rPr>
              <a:t>Quelques statistiques</a:t>
            </a:r>
          </a:p>
        </p:txBody>
      </p:sp>
      <p:sp>
        <p:nvSpPr>
          <p:cNvPr id="5" name="Forme libre : forme 4">
            <a:extLst>
              <a:ext uri="{FF2B5EF4-FFF2-40B4-BE49-F238E27FC236}">
                <a16:creationId xmlns:a16="http://schemas.microsoft.com/office/drawing/2014/main" id="{C5F88421-9002-4A6E-AD87-4A270D460B0E}"/>
              </a:ext>
            </a:extLst>
          </p:cNvPr>
          <p:cNvSpPr/>
          <p:nvPr/>
        </p:nvSpPr>
        <p:spPr>
          <a:xfrm>
            <a:off x="2452801" y="1803240"/>
            <a:ext cx="7589879" cy="417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8" name="Image 7" descr="Une image contenant texte, carte&#10;&#10;Description générée automatiquement">
            <a:extLst>
              <a:ext uri="{FF2B5EF4-FFF2-40B4-BE49-F238E27FC236}">
                <a16:creationId xmlns:a16="http://schemas.microsoft.com/office/drawing/2014/main" id="{82586031-8122-4036-A299-0B7F98E3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420882"/>
            <a:ext cx="9144000" cy="5284839"/>
          </a:xfrm>
          <a:prstGeom prst="rect">
            <a:avLst/>
          </a:prstGeom>
        </p:spPr>
      </p:pic>
    </p:spTree>
    <p:extLst>
      <p:ext uri="{BB962C8B-B14F-4D97-AF65-F5344CB8AC3E}">
        <p14:creationId xmlns:p14="http://schemas.microsoft.com/office/powerpoint/2010/main" val="3650443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08F482A7-9A24-468A-A966-DC85057D3CC3}"/>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dirty="0">
                <a:solidFill>
                  <a:srgbClr val="000000"/>
                </a:solidFill>
                <a:latin typeface="Arial" pitchFamily="18"/>
                <a:ea typeface="Lucida Sans Unicode" pitchFamily="2"/>
                <a:cs typeface="Lucida Sans Unicode" pitchFamily="2"/>
              </a:rPr>
              <a:t>https://gs.statcounter.com/os-market-share#monthly-200901-202001</a:t>
            </a:r>
          </a:p>
        </p:txBody>
      </p:sp>
      <p:sp>
        <p:nvSpPr>
          <p:cNvPr id="3" name="Forme libre : forme 2">
            <a:extLst>
              <a:ext uri="{FF2B5EF4-FFF2-40B4-BE49-F238E27FC236}">
                <a16:creationId xmlns:a16="http://schemas.microsoft.com/office/drawing/2014/main" id="{5C11C51D-BFEE-448E-B1CB-0AC2B9FC35A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9FA9DD6E-4C7C-4D0C-9EC6-D8E936BB4CB8}"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24</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35916508-95E1-42EA-831C-88E3E52B7EBE}"/>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dirty="0">
                <a:solidFill>
                  <a:srgbClr val="330033"/>
                </a:solidFill>
                <a:latin typeface="Times New Roman" pitchFamily="18"/>
                <a:ea typeface="SimSun" pitchFamily="2"/>
                <a:cs typeface="SimSun" pitchFamily="2"/>
              </a:rPr>
              <a:t>Quelques statistiques</a:t>
            </a:r>
          </a:p>
        </p:txBody>
      </p:sp>
      <p:sp>
        <p:nvSpPr>
          <p:cNvPr id="5" name="Forme libre : forme 4">
            <a:extLst>
              <a:ext uri="{FF2B5EF4-FFF2-40B4-BE49-F238E27FC236}">
                <a16:creationId xmlns:a16="http://schemas.microsoft.com/office/drawing/2014/main" id="{C5F88421-9002-4A6E-AD87-4A270D460B0E}"/>
              </a:ext>
            </a:extLst>
          </p:cNvPr>
          <p:cNvSpPr/>
          <p:nvPr/>
        </p:nvSpPr>
        <p:spPr>
          <a:xfrm>
            <a:off x="2452801" y="1803240"/>
            <a:ext cx="7589879" cy="417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7" name="Image 6" descr="Une image contenant carte, texte&#10;&#10;Description générée automatiquement">
            <a:extLst>
              <a:ext uri="{FF2B5EF4-FFF2-40B4-BE49-F238E27FC236}">
                <a16:creationId xmlns:a16="http://schemas.microsoft.com/office/drawing/2014/main" id="{99D8E113-86A0-474A-B1B5-D1F43DD28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11830"/>
            <a:ext cx="9144000" cy="5284839"/>
          </a:xfrm>
          <a:prstGeom prst="rect">
            <a:avLst/>
          </a:prstGeom>
        </p:spPr>
      </p:pic>
    </p:spTree>
    <p:extLst>
      <p:ext uri="{BB962C8B-B14F-4D97-AF65-F5344CB8AC3E}">
        <p14:creationId xmlns:p14="http://schemas.microsoft.com/office/powerpoint/2010/main" val="2444226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C18B55FB-DDA5-4671-96E2-10B35D24B918}"/>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4869F5D4-1FB9-4BCC-8044-A65885E59B1D}"/>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E1101545-71D2-4F6D-B1B8-CC47CE51DB32}"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25</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365B6FF4-F57E-44EE-93E2-3630D9AC38F4}"/>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dirty="0">
                <a:solidFill>
                  <a:srgbClr val="330033"/>
                </a:solidFill>
                <a:latin typeface="Times New Roman" pitchFamily="18"/>
                <a:ea typeface="SimSun" pitchFamily="2"/>
                <a:cs typeface="SimSun" pitchFamily="2"/>
              </a:rPr>
              <a:t>Linux est-il mort?</a:t>
            </a:r>
          </a:p>
        </p:txBody>
      </p:sp>
      <p:sp>
        <p:nvSpPr>
          <p:cNvPr id="5" name="Forme libre : forme 4">
            <a:extLst>
              <a:ext uri="{FF2B5EF4-FFF2-40B4-BE49-F238E27FC236}">
                <a16:creationId xmlns:a16="http://schemas.microsoft.com/office/drawing/2014/main" id="{13BEBE83-69BF-478F-A0A2-F7D5B45DD9A2}"/>
              </a:ext>
            </a:extLst>
          </p:cNvPr>
          <p:cNvSpPr/>
          <p:nvPr/>
        </p:nvSpPr>
        <p:spPr>
          <a:xfrm>
            <a:off x="2452801" y="1803240"/>
            <a:ext cx="7589879" cy="417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3FD67BA4-096E-4829-A948-AB45B19D2ED9}"/>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DB8C1AE5-D0BB-4651-BAE9-2E26D478B13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6AB9831-0A0D-48C4-80F0-A867289A5C52}"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26</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5D55FD45-9B3F-4CCA-8D3F-EC3B8B53262E}"/>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Quelques statistiques</a:t>
            </a:r>
          </a:p>
        </p:txBody>
      </p:sp>
      <p:sp>
        <p:nvSpPr>
          <p:cNvPr id="5" name="Forme libre : forme 4">
            <a:extLst>
              <a:ext uri="{FF2B5EF4-FFF2-40B4-BE49-F238E27FC236}">
                <a16:creationId xmlns:a16="http://schemas.microsoft.com/office/drawing/2014/main" id="{85DD8704-CEB8-4DB5-9053-E9CFB4FA03DF}"/>
              </a:ext>
            </a:extLst>
          </p:cNvPr>
          <p:cNvSpPr/>
          <p:nvPr/>
        </p:nvSpPr>
        <p:spPr>
          <a:xfrm>
            <a:off x="2452801" y="1803240"/>
            <a:ext cx="7589879"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Attention: Statistique Surf internet</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OS « cachés » (DVD, </a:t>
            </a:r>
            <a:r>
              <a:rPr lang="fr-FR" sz="2800" dirty="0" err="1">
                <a:solidFill>
                  <a:srgbClr val="000000"/>
                </a:solidFill>
                <a:latin typeface="Arial" pitchFamily="18"/>
                <a:ea typeface="SimSun" pitchFamily="2"/>
                <a:cs typeface="SimSun" pitchFamily="2"/>
              </a:rPr>
              <a:t>routers</a:t>
            </a:r>
            <a:r>
              <a:rPr lang="fr-FR" sz="2800" dirty="0">
                <a:solidFill>
                  <a:srgbClr val="000000"/>
                </a:solidFill>
                <a:latin typeface="Arial" pitchFamily="18"/>
                <a:ea typeface="SimSun" pitchFamily="2"/>
                <a:cs typeface="SimSun" pitchFamily="2"/>
              </a:rPr>
              <a:t>, machines à laver, ...)</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err="1">
                <a:solidFill>
                  <a:srgbClr val="000000"/>
                </a:solidFill>
                <a:latin typeface="Arial" pitchFamily="18"/>
                <a:ea typeface="SimSun" pitchFamily="2"/>
                <a:cs typeface="SimSun" pitchFamily="2"/>
              </a:rPr>
              <a:t>MacOS</a:t>
            </a:r>
            <a:r>
              <a:rPr lang="fr-FR" sz="2800" dirty="0">
                <a:solidFill>
                  <a:srgbClr val="000000"/>
                </a:solidFill>
                <a:latin typeface="Arial" pitchFamily="18"/>
                <a:ea typeface="SimSun" pitchFamily="2"/>
                <a:cs typeface="SimSun" pitchFamily="2"/>
              </a:rPr>
              <a:t> est basé sur Unix BSD (FreeBSD)</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Android est basé sur Linux</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=&gt; part Unix-Like non négligeable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68FEA-69DF-42BB-A163-6AA94BDAD166}"/>
              </a:ext>
            </a:extLst>
          </p:cNvPr>
          <p:cNvSpPr>
            <a:spLocks noGrp="1"/>
          </p:cNvSpPr>
          <p:nvPr>
            <p:ph type="title"/>
          </p:nvPr>
        </p:nvSpPr>
        <p:spPr/>
        <p:txBody>
          <a:bodyPr/>
          <a:lstStyle/>
          <a:p>
            <a:r>
              <a:rPr lang="fr-FR" dirty="0"/>
              <a:t>Historique &amp; types d’OS</a:t>
            </a:r>
            <a:endParaRPr lang="fr-BE" dirty="0"/>
          </a:p>
        </p:txBody>
      </p:sp>
      <p:sp>
        <p:nvSpPr>
          <p:cNvPr id="3" name="Espace réservé du contenu 2">
            <a:extLst>
              <a:ext uri="{FF2B5EF4-FFF2-40B4-BE49-F238E27FC236}">
                <a16:creationId xmlns:a16="http://schemas.microsoft.com/office/drawing/2014/main" id="{E32CB594-1E70-4723-8C16-79BCC293D1B0}"/>
              </a:ext>
            </a:extLst>
          </p:cNvPr>
          <p:cNvSpPr>
            <a:spLocks noGrp="1"/>
          </p:cNvSpPr>
          <p:nvPr>
            <p:ph idx="1"/>
          </p:nvPr>
        </p:nvSpPr>
        <p:spPr/>
        <p:txBody>
          <a:bodyPr/>
          <a:lstStyle/>
          <a:p>
            <a:r>
              <a:rPr lang="fr-FR" dirty="0"/>
              <a:t>Asynchrone, visionnez la vidéo suivante:</a:t>
            </a:r>
            <a:endParaRPr lang="fr-BE" dirty="0"/>
          </a:p>
        </p:txBody>
      </p:sp>
    </p:spTree>
    <p:extLst>
      <p:ext uri="{BB962C8B-B14F-4D97-AF65-F5344CB8AC3E}">
        <p14:creationId xmlns:p14="http://schemas.microsoft.com/office/powerpoint/2010/main" val="1646215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6FB49E11-4A33-42BD-878F-A0B07A38BB11}"/>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45CB84C3-B886-4889-8694-7C97B66EB672}"/>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A1A16F7A-6ADC-48F9-A8EC-B7D1F3AD05C7}"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28</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9CB52E22-AC24-4162-B867-B7364F80F7D0}"/>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Un peu d'histoire d'OS</a:t>
            </a:r>
          </a:p>
        </p:txBody>
      </p:sp>
      <p:sp>
        <p:nvSpPr>
          <p:cNvPr id="5" name="Forme libre : forme 4">
            <a:extLst>
              <a:ext uri="{FF2B5EF4-FFF2-40B4-BE49-F238E27FC236}">
                <a16:creationId xmlns:a16="http://schemas.microsoft.com/office/drawing/2014/main" id="{875940EE-BBB5-4FC5-817C-30859756F55A}"/>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a:lnSpc>
                <a:spcPct val="101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Quand date 1er ordinateur?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3A1286F-5FA8-4B55-8FB8-9CD8235BA5FD}"/>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47BEED42-6374-4A33-ADB5-83DBAF9DD9F3}"/>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4B1C7CAA-2081-4DED-A944-273A583B8DAB}"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29</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4B1A12E0-41C3-4920-B779-5E0E80867FD7}"/>
              </a:ext>
            </a:extLst>
          </p:cNvPr>
          <p:cNvSpPr/>
          <p:nvPr/>
        </p:nvSpPr>
        <p:spPr>
          <a:xfrm>
            <a:off x="1752601" y="58681"/>
            <a:ext cx="7764479" cy="193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ENIAC (Electronic Numerical Integrator And Computer)</a:t>
            </a:r>
            <a:br>
              <a:rPr lang="fr-FR" sz="4200">
                <a:solidFill>
                  <a:srgbClr val="330033"/>
                </a:solidFill>
                <a:latin typeface="Times New Roman" pitchFamily="18"/>
                <a:ea typeface="SimSun" pitchFamily="2"/>
                <a:cs typeface="SimSun" pitchFamily="2"/>
              </a:rPr>
            </a:br>
            <a:r>
              <a:rPr lang="fr-FR" sz="4200">
                <a:solidFill>
                  <a:srgbClr val="330033"/>
                </a:solidFill>
                <a:latin typeface="Times New Roman" pitchFamily="18"/>
                <a:ea typeface="SimSun" pitchFamily="2"/>
                <a:cs typeface="SimSun" pitchFamily="2"/>
              </a:rPr>
              <a:t>1947</a:t>
            </a:r>
          </a:p>
        </p:txBody>
      </p:sp>
      <p:sp>
        <p:nvSpPr>
          <p:cNvPr id="5" name="Forme libre : forme 4">
            <a:extLst>
              <a:ext uri="{FF2B5EF4-FFF2-40B4-BE49-F238E27FC236}">
                <a16:creationId xmlns:a16="http://schemas.microsoft.com/office/drawing/2014/main" id="{B616DC22-E1C1-4BC2-8051-D21AA77EF227}"/>
              </a:ext>
            </a:extLst>
          </p:cNvPr>
          <p:cNvSpPr/>
          <p:nvPr/>
        </p:nvSpPr>
        <p:spPr>
          <a:xfrm>
            <a:off x="2452800" y="1803240"/>
            <a:ext cx="3547800"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19.000 Tubes à vide</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1500 relais</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100.000 résistances</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100 </a:t>
            </a:r>
            <a:r>
              <a:rPr lang="fr-FR" sz="2800" dirty="0" err="1">
                <a:solidFill>
                  <a:srgbClr val="000000"/>
                </a:solidFill>
                <a:latin typeface="Arial" pitchFamily="18"/>
                <a:ea typeface="SimSun" pitchFamily="2"/>
                <a:cs typeface="SimSun" pitchFamily="2"/>
              </a:rPr>
              <a:t>kHZ</a:t>
            </a:r>
            <a:endParaRPr lang="fr-FR" sz="2800" dirty="0">
              <a:solidFill>
                <a:srgbClr val="000000"/>
              </a:solidFill>
              <a:latin typeface="Arial" pitchFamily="18"/>
              <a:ea typeface="SimSun" pitchFamily="2"/>
              <a:cs typeface="SimSun" pitchFamily="2"/>
            </a:endParaRP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50 tonnes</a:t>
            </a:r>
          </a:p>
        </p:txBody>
      </p:sp>
      <p:pic>
        <p:nvPicPr>
          <p:cNvPr id="6" name="Image 5">
            <a:extLst>
              <a:ext uri="{FF2B5EF4-FFF2-40B4-BE49-F238E27FC236}">
                <a16:creationId xmlns:a16="http://schemas.microsoft.com/office/drawing/2014/main" id="{474EF3EE-7E61-44A9-83BB-4FFB47AAD6D5}"/>
              </a:ext>
            </a:extLst>
          </p:cNvPr>
          <p:cNvPicPr>
            <a:picLocks noChangeAspect="1"/>
          </p:cNvPicPr>
          <p:nvPr/>
        </p:nvPicPr>
        <p:blipFill>
          <a:blip r:embed="rId3">
            <a:lum/>
            <a:alphaModFix/>
          </a:blip>
          <a:srcRect/>
          <a:stretch>
            <a:fillRect/>
          </a:stretch>
        </p:blipFill>
        <p:spPr>
          <a:xfrm>
            <a:off x="5913480" y="1440001"/>
            <a:ext cx="4610160" cy="4552919"/>
          </a:xfrm>
          <a:prstGeom prst="rect">
            <a:avLst/>
          </a:prstGeom>
          <a:noFill/>
          <a:ln>
            <a:noFill/>
          </a:ln>
        </p:spPr>
      </p:pic>
      <p:sp>
        <p:nvSpPr>
          <p:cNvPr id="7" name="Forme libre : forme 6">
            <a:extLst>
              <a:ext uri="{FF2B5EF4-FFF2-40B4-BE49-F238E27FC236}">
                <a16:creationId xmlns:a16="http://schemas.microsoft.com/office/drawing/2014/main" id="{BCA36504-97BA-4BCE-9290-A3F8E80B8BFE}"/>
              </a:ext>
            </a:extLst>
          </p:cNvPr>
          <p:cNvSpPr/>
          <p:nvPr/>
        </p:nvSpPr>
        <p:spPr>
          <a:xfrm>
            <a:off x="6188160" y="1981080"/>
            <a:ext cx="3789360" cy="402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67EE1DBF-9735-4459-A8CA-CCFCF0FA8001}"/>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DA9ED571-7B43-4AFD-A90E-D5335EEEF607}"/>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BED45B0-E34B-43DA-9B6E-4A3520B1538A}"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A78DFAB2-C371-49B8-AE19-1EF3B34EBF2B}"/>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 quoi sert un OS?</a:t>
            </a:r>
          </a:p>
        </p:txBody>
      </p:sp>
      <p:sp>
        <p:nvSpPr>
          <p:cNvPr id="5" name="Forme libre : forme 4">
            <a:extLst>
              <a:ext uri="{FF2B5EF4-FFF2-40B4-BE49-F238E27FC236}">
                <a16:creationId xmlns:a16="http://schemas.microsoft.com/office/drawing/2014/main" id="{E99BDB7D-B573-403F-A606-A285910A313F}"/>
              </a:ext>
            </a:extLst>
          </p:cNvPr>
          <p:cNvSpPr/>
          <p:nvPr/>
        </p:nvSpPr>
        <p:spPr>
          <a:xfrm>
            <a:off x="1752601" y="1803240"/>
            <a:ext cx="8291519"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8640" indent="-457200">
              <a:lnSpc>
                <a:spcPct val="102000"/>
              </a:lnSpc>
              <a:spcBef>
                <a:spcPts val="697"/>
              </a:spcBef>
              <a:buFont typeface="Arial" panose="020B0604020202020204" pitchFamily="34" charset="0"/>
              <a:buChar char="•"/>
              <a:tabLst>
                <a:tab pos="331560" algn="l"/>
                <a:tab pos="780479" algn="l"/>
                <a:tab pos="1229759" algn="l"/>
                <a:tab pos="1679040" algn="l"/>
                <a:tab pos="2128320" algn="l"/>
                <a:tab pos="2577600" algn="l"/>
                <a:tab pos="3026880" algn="l"/>
                <a:tab pos="3476160" algn="l"/>
                <a:tab pos="3925440" algn="l"/>
                <a:tab pos="4374719" algn="l"/>
                <a:tab pos="4824000" algn="l"/>
                <a:tab pos="5273279" algn="l"/>
                <a:tab pos="5722560" algn="l"/>
                <a:tab pos="6171840" algn="l"/>
                <a:tab pos="6621120" algn="l"/>
                <a:tab pos="7070400" algn="l"/>
                <a:tab pos="7519680" algn="l"/>
                <a:tab pos="7968960" algn="l"/>
                <a:tab pos="8418239" algn="l"/>
                <a:tab pos="8867520" algn="l"/>
                <a:tab pos="9316800" algn="l"/>
              </a:tabLst>
            </a:pPr>
            <a:r>
              <a:rPr lang="fr-FR" sz="2800" dirty="0">
                <a:solidFill>
                  <a:srgbClr val="000000"/>
                </a:solidFill>
                <a:latin typeface="Arial" pitchFamily="18"/>
                <a:ea typeface="SimSun" pitchFamily="2"/>
                <a:cs typeface="SimSun" pitchFamily="2"/>
              </a:rPr>
              <a:t>Citer 3 fonctionnalités/rôles  d'un OS</a:t>
            </a:r>
          </a:p>
          <a:p>
            <a:pPr marL="458640" indent="-457200">
              <a:lnSpc>
                <a:spcPct val="102000"/>
              </a:lnSpc>
              <a:spcBef>
                <a:spcPts val="697"/>
              </a:spcBef>
              <a:buFont typeface="Arial" panose="020B0604020202020204" pitchFamily="34" charset="0"/>
              <a:buChar char="•"/>
              <a:tabLst>
                <a:tab pos="331560" algn="l"/>
                <a:tab pos="780479" algn="l"/>
                <a:tab pos="1229759" algn="l"/>
                <a:tab pos="1679040" algn="l"/>
                <a:tab pos="2128320" algn="l"/>
                <a:tab pos="2577600" algn="l"/>
                <a:tab pos="3026880" algn="l"/>
                <a:tab pos="3476160" algn="l"/>
                <a:tab pos="3925440" algn="l"/>
                <a:tab pos="4374719" algn="l"/>
                <a:tab pos="4824000" algn="l"/>
                <a:tab pos="5273279" algn="l"/>
                <a:tab pos="5722560" algn="l"/>
                <a:tab pos="6171840" algn="l"/>
                <a:tab pos="6621120" algn="l"/>
                <a:tab pos="7070400" algn="l"/>
                <a:tab pos="7519680" algn="l"/>
                <a:tab pos="7968960" algn="l"/>
                <a:tab pos="8418239" algn="l"/>
                <a:tab pos="8867520" algn="l"/>
                <a:tab pos="9316800" algn="l"/>
              </a:tabLst>
            </a:pPr>
            <a:r>
              <a:rPr lang="fr-FR" sz="2800" dirty="0" err="1">
                <a:solidFill>
                  <a:srgbClr val="000000"/>
                </a:solidFill>
                <a:latin typeface="Arial" pitchFamily="18"/>
                <a:ea typeface="SimSun" pitchFamily="2"/>
                <a:cs typeface="SimSun" pitchFamily="2"/>
              </a:rPr>
              <a:t>Wooclap</a:t>
            </a:r>
            <a:r>
              <a:rPr lang="fr-FR" sz="2800" dirty="0">
                <a:solidFill>
                  <a:srgbClr val="000000"/>
                </a:solidFill>
                <a:latin typeface="Arial" pitchFamily="18"/>
                <a:ea typeface="SimSun" pitchFamily="2"/>
                <a:cs typeface="SimSun" pitchFamily="2"/>
              </a:rPr>
              <a:t> RHUFGS</a:t>
            </a:r>
            <a:endParaRPr lang="fr-FR" sz="2800" b="0" i="0" u="none" strike="noStrike" baseline="0" dirty="0">
              <a:ln>
                <a:noFill/>
              </a:ln>
              <a:solidFill>
                <a:srgbClr val="000000"/>
              </a:solidFill>
              <a:latin typeface="Arial" pitchFamily="18"/>
              <a:ea typeface="SimSun" pitchFamily="2"/>
              <a:cs typeface="SimSun" pitchFamily="2"/>
            </a:endParaRPr>
          </a:p>
          <a:p>
            <a:pPr marL="1440">
              <a:lnSpc>
                <a:spcPct val="102000"/>
              </a:lnSpc>
              <a:spcBef>
                <a:spcPts val="697"/>
              </a:spcBef>
              <a:tabLst>
                <a:tab pos="331560" algn="l"/>
                <a:tab pos="780479" algn="l"/>
                <a:tab pos="1229759" algn="l"/>
                <a:tab pos="1679040" algn="l"/>
                <a:tab pos="2128320" algn="l"/>
                <a:tab pos="2577600" algn="l"/>
                <a:tab pos="3026880" algn="l"/>
                <a:tab pos="3476160" algn="l"/>
                <a:tab pos="3925440" algn="l"/>
                <a:tab pos="4374719" algn="l"/>
                <a:tab pos="4824000" algn="l"/>
                <a:tab pos="5273279" algn="l"/>
                <a:tab pos="5722560" algn="l"/>
                <a:tab pos="6171840" algn="l"/>
                <a:tab pos="6621120" algn="l"/>
                <a:tab pos="7070400" algn="l"/>
                <a:tab pos="7519680" algn="l"/>
                <a:tab pos="7968960" algn="l"/>
                <a:tab pos="8418239" algn="l"/>
                <a:tab pos="8867520" algn="l"/>
                <a:tab pos="9316800" algn="l"/>
              </a:tabLst>
            </a:pPr>
            <a:endParaRPr lang="fr-FR" sz="2800" dirty="0">
              <a:solidFill>
                <a:srgbClr val="000000"/>
              </a:solidFill>
              <a:latin typeface="Arial" pitchFamily="18"/>
              <a:ea typeface="SimSun" pitchFamily="2"/>
              <a:cs typeface="SimSun" pitchFamily="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343709D-D0B0-41C8-B5B4-0CAA486CDA46}"/>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55DBA88-292F-477F-93A1-BC9003C4CC4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FCF0C60D-284D-4E52-8A1B-0FA8FF7A1473}"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30</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355B62AB-BF9C-4D83-AB90-EA72E1028476}"/>
              </a:ext>
            </a:extLst>
          </p:cNvPr>
          <p:cNvSpPr/>
          <p:nvPr/>
        </p:nvSpPr>
        <p:spPr>
          <a:xfrm>
            <a:off x="1752600" y="442800"/>
            <a:ext cx="3983040" cy="117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3800">
                <a:solidFill>
                  <a:srgbClr val="330033"/>
                </a:solidFill>
                <a:latin typeface="Times New Roman" pitchFamily="18"/>
                <a:ea typeface="SimSun" pitchFamily="2"/>
                <a:cs typeface="SimSun" pitchFamily="2"/>
              </a:rPr>
              <a:t>Programmation ENIAC</a:t>
            </a:r>
          </a:p>
        </p:txBody>
      </p:sp>
      <p:sp>
        <p:nvSpPr>
          <p:cNvPr id="5" name="Forme libre : forme 4">
            <a:extLst>
              <a:ext uri="{FF2B5EF4-FFF2-40B4-BE49-F238E27FC236}">
                <a16:creationId xmlns:a16="http://schemas.microsoft.com/office/drawing/2014/main" id="{E096BEFA-2B28-4B8A-A6A3-8993F5193EE5}"/>
              </a:ext>
            </a:extLst>
          </p:cNvPr>
          <p:cNvSpPr/>
          <p:nvPr/>
        </p:nvSpPr>
        <p:spPr>
          <a:xfrm>
            <a:off x="2452800" y="1803240"/>
            <a:ext cx="3700440"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sp>
        <p:nvSpPr>
          <p:cNvPr id="6" name="Forme libre : forme 5">
            <a:extLst>
              <a:ext uri="{FF2B5EF4-FFF2-40B4-BE49-F238E27FC236}">
                <a16:creationId xmlns:a16="http://schemas.microsoft.com/office/drawing/2014/main" id="{86CADD81-A53B-4EC0-BFF3-E4327CAE18CA}"/>
              </a:ext>
            </a:extLst>
          </p:cNvPr>
          <p:cNvSpPr/>
          <p:nvPr/>
        </p:nvSpPr>
        <p:spPr>
          <a:xfrm>
            <a:off x="6339000" y="1803240"/>
            <a:ext cx="3701880"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7" name="Image 6">
            <a:extLst>
              <a:ext uri="{FF2B5EF4-FFF2-40B4-BE49-F238E27FC236}">
                <a16:creationId xmlns:a16="http://schemas.microsoft.com/office/drawing/2014/main" id="{2C5A60C6-219F-4CB3-BFB6-718AA25CA2A6}"/>
              </a:ext>
            </a:extLst>
          </p:cNvPr>
          <p:cNvPicPr>
            <a:picLocks noChangeAspect="1"/>
          </p:cNvPicPr>
          <p:nvPr/>
        </p:nvPicPr>
        <p:blipFill>
          <a:blip r:embed="rId3">
            <a:lum/>
            <a:alphaModFix/>
          </a:blip>
          <a:srcRect/>
          <a:stretch>
            <a:fillRect/>
          </a:stretch>
        </p:blipFill>
        <p:spPr>
          <a:xfrm>
            <a:off x="5772000" y="539640"/>
            <a:ext cx="4572000" cy="605808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44C6C5AB-0AA4-4695-988B-D8D19D97FE07}"/>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560E53AB-1FE9-4173-BFE9-B9E090C5F09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318D5B18-D9FA-4B20-81E4-0BAB3DFC1602}"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31</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09FEBC6E-6B54-4D6C-8DC9-B2AAFC198363}"/>
              </a:ext>
            </a:extLst>
          </p:cNvPr>
          <p:cNvSpPr/>
          <p:nvPr/>
        </p:nvSpPr>
        <p:spPr>
          <a:xfrm>
            <a:off x="1752601" y="457200"/>
            <a:ext cx="776447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Origine du mot « Bug »?</a:t>
            </a:r>
          </a:p>
        </p:txBody>
      </p:sp>
      <p:sp>
        <p:nvSpPr>
          <p:cNvPr id="5" name="Forme libre : forme 4">
            <a:extLst>
              <a:ext uri="{FF2B5EF4-FFF2-40B4-BE49-F238E27FC236}">
                <a16:creationId xmlns:a16="http://schemas.microsoft.com/office/drawing/2014/main" id="{DF4820F6-DB72-45AA-8F71-FC02D35B43C4}"/>
              </a:ext>
            </a:extLst>
          </p:cNvPr>
          <p:cNvSpPr/>
          <p:nvPr/>
        </p:nvSpPr>
        <p:spPr>
          <a:xfrm>
            <a:off x="2452801" y="1803240"/>
            <a:ext cx="7583399" cy="4164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8FE9F8F5-445E-4AF1-A73F-594FC2E137E0}"/>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4992D1C5-D466-4ABB-A92D-73812D256C3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D0314997-89C5-4A88-AEFA-5640A5CE51D2}"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32</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EB0DA676-7057-4888-B1BD-242F1CAB2BE3}"/>
              </a:ext>
            </a:extLst>
          </p:cNvPr>
          <p:cNvSpPr/>
          <p:nvPr/>
        </p:nvSpPr>
        <p:spPr>
          <a:xfrm>
            <a:off x="1703281" y="28440"/>
            <a:ext cx="7764479" cy="1054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Bug = Insecte</a:t>
            </a:r>
          </a:p>
        </p:txBody>
      </p:sp>
      <p:sp>
        <p:nvSpPr>
          <p:cNvPr id="5" name="Forme libre : forme 4">
            <a:extLst>
              <a:ext uri="{FF2B5EF4-FFF2-40B4-BE49-F238E27FC236}">
                <a16:creationId xmlns:a16="http://schemas.microsoft.com/office/drawing/2014/main" id="{E8A1A5C8-EB0B-4986-AD75-452C7B5F9C76}"/>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C1ECCA8E-3370-4BF1-BEE3-76EA206819E1}"/>
              </a:ext>
            </a:extLst>
          </p:cNvPr>
          <p:cNvPicPr>
            <a:picLocks noChangeAspect="1"/>
          </p:cNvPicPr>
          <p:nvPr/>
        </p:nvPicPr>
        <p:blipFill>
          <a:blip r:embed="rId3">
            <a:lum/>
            <a:alphaModFix/>
          </a:blip>
          <a:srcRect/>
          <a:stretch>
            <a:fillRect/>
          </a:stretch>
        </p:blipFill>
        <p:spPr>
          <a:xfrm>
            <a:off x="3503640" y="1000081"/>
            <a:ext cx="7048440" cy="585791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E7ADD18-229A-4515-964D-832033C89110}"/>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83B7C753-0092-48C2-98A8-C7192D6EFAD5}"/>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183513E-DF93-4345-AD52-521DAFB74E7C}"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33</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EF12F7B5-D529-4CE9-AB04-40A9085D90C7}"/>
              </a:ext>
            </a:extLst>
          </p:cNvPr>
          <p:cNvSpPr/>
          <p:nvPr/>
        </p:nvSpPr>
        <p:spPr>
          <a:xfrm>
            <a:off x="1752601" y="457200"/>
            <a:ext cx="776447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ENIAC</a:t>
            </a:r>
          </a:p>
        </p:txBody>
      </p:sp>
      <p:sp>
        <p:nvSpPr>
          <p:cNvPr id="5" name="Forme libre : forme 4">
            <a:extLst>
              <a:ext uri="{FF2B5EF4-FFF2-40B4-BE49-F238E27FC236}">
                <a16:creationId xmlns:a16="http://schemas.microsoft.com/office/drawing/2014/main" id="{B45CDB54-C1EB-4DC2-9217-A7EA1DC2AD69}"/>
              </a:ext>
            </a:extLst>
          </p:cNvPr>
          <p:cNvSpPr/>
          <p:nvPr/>
        </p:nvSpPr>
        <p:spPr>
          <a:xfrm>
            <a:off x="2452801" y="1803240"/>
            <a:ext cx="7583399"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Rien!</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Pas de distance Hardware-Software</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 utilisateur</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 programme à la fois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4CD8025-F76A-4CDE-B5E0-E28A2F27FE6F}"/>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DB461CD-BEEC-45D9-923D-FE3C86703C90}"/>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A29170D0-FCE9-4E3C-BE2A-E2B7D0EEFFEC}"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34</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A7386CF1-1A8E-4CBB-B77E-6EB59788D71A}"/>
              </a:ext>
            </a:extLst>
          </p:cNvPr>
          <p:cNvSpPr/>
          <p:nvPr/>
        </p:nvSpPr>
        <p:spPr>
          <a:xfrm>
            <a:off x="1752601" y="382680"/>
            <a:ext cx="7764479" cy="129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Plus tard: Systèmes batch</a:t>
            </a:r>
            <a:br>
              <a:rPr lang="fr-FR" sz="4200">
                <a:solidFill>
                  <a:srgbClr val="330033"/>
                </a:solidFill>
                <a:latin typeface="Times New Roman" pitchFamily="18"/>
                <a:ea typeface="SimSun" pitchFamily="2"/>
                <a:cs typeface="SimSun" pitchFamily="2"/>
              </a:rPr>
            </a:br>
            <a:r>
              <a:rPr lang="fr-FR" sz="4200">
                <a:solidFill>
                  <a:srgbClr val="330033"/>
                </a:solidFill>
                <a:latin typeface="Times New Roman" pitchFamily="18"/>
                <a:ea typeface="SimSun" pitchFamily="2"/>
                <a:cs typeface="SimSun" pitchFamily="2"/>
              </a:rPr>
              <a:t>Cartes Perforées</a:t>
            </a:r>
          </a:p>
        </p:txBody>
      </p:sp>
      <p:sp>
        <p:nvSpPr>
          <p:cNvPr id="5" name="Forme libre : forme 4">
            <a:extLst>
              <a:ext uri="{FF2B5EF4-FFF2-40B4-BE49-F238E27FC236}">
                <a16:creationId xmlns:a16="http://schemas.microsoft.com/office/drawing/2014/main" id="{88D98861-3BB9-4C96-A835-5C570469320C}"/>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E29A7E82-A329-4A57-9456-3B228F7FAB71}"/>
              </a:ext>
            </a:extLst>
          </p:cNvPr>
          <p:cNvPicPr>
            <a:picLocks noChangeAspect="1"/>
          </p:cNvPicPr>
          <p:nvPr/>
        </p:nvPicPr>
        <p:blipFill>
          <a:blip r:embed="rId3">
            <a:lum/>
            <a:alphaModFix/>
          </a:blip>
          <a:srcRect/>
          <a:stretch>
            <a:fillRect/>
          </a:stretch>
        </p:blipFill>
        <p:spPr>
          <a:xfrm>
            <a:off x="2244719" y="1755721"/>
            <a:ext cx="6480360" cy="418463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2D16930-1146-4A0C-8DEE-7AD8E14353F4}"/>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D266BEDC-E853-43FA-8986-5F7ADB411D0F}"/>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8BB16D24-87AC-42F8-98C2-ACF75730F9B4}"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35</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F119F40B-2F8D-44DD-B2AC-C6407D651AA0}"/>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Lecteur de cartes</a:t>
            </a:r>
          </a:p>
        </p:txBody>
      </p:sp>
      <p:sp>
        <p:nvSpPr>
          <p:cNvPr id="5" name="Forme libre : forme 4">
            <a:extLst>
              <a:ext uri="{FF2B5EF4-FFF2-40B4-BE49-F238E27FC236}">
                <a16:creationId xmlns:a16="http://schemas.microsoft.com/office/drawing/2014/main" id="{E5E8A87D-4889-4E33-A16C-E144BA0C66C2}"/>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8F7FF643-8B03-4A3C-BFA0-050F5D9B5E08}"/>
              </a:ext>
            </a:extLst>
          </p:cNvPr>
          <p:cNvPicPr>
            <a:picLocks noChangeAspect="1"/>
          </p:cNvPicPr>
          <p:nvPr/>
        </p:nvPicPr>
        <p:blipFill>
          <a:blip r:embed="rId3">
            <a:lum/>
            <a:alphaModFix/>
          </a:blip>
          <a:srcRect/>
          <a:stretch>
            <a:fillRect/>
          </a:stretch>
        </p:blipFill>
        <p:spPr>
          <a:xfrm>
            <a:off x="4053001" y="1430280"/>
            <a:ext cx="4219559" cy="41245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5BF3C373-93D2-44B8-BBD0-1ED41C7CB1A3}"/>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9F70FC51-BA14-41CB-941B-0EDB91A253A4}"/>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F721FD14-804D-4997-81C4-BCDEC50D1EB4}"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36</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6878435B-145C-486D-ADED-A8D3C7D80509}"/>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Batch OS</a:t>
            </a:r>
          </a:p>
        </p:txBody>
      </p:sp>
      <p:sp>
        <p:nvSpPr>
          <p:cNvPr id="5" name="Forme libre : forme 4">
            <a:extLst>
              <a:ext uri="{FF2B5EF4-FFF2-40B4-BE49-F238E27FC236}">
                <a16:creationId xmlns:a16="http://schemas.microsoft.com/office/drawing/2014/main" id="{8906AC03-AE1A-4D37-AE08-51FC00700597}"/>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5547FE4E-4362-4E11-92AB-D94344D84C38}"/>
              </a:ext>
            </a:extLst>
          </p:cNvPr>
          <p:cNvPicPr>
            <a:picLocks noChangeAspect="1"/>
          </p:cNvPicPr>
          <p:nvPr/>
        </p:nvPicPr>
        <p:blipFill>
          <a:blip r:embed="rId3">
            <a:lum/>
            <a:alphaModFix/>
          </a:blip>
          <a:srcRect/>
          <a:stretch>
            <a:fillRect/>
          </a:stretch>
        </p:blipFill>
        <p:spPr>
          <a:xfrm>
            <a:off x="4367280" y="0"/>
            <a:ext cx="6300720" cy="590868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D9B7CF9-C5DB-4EFC-A056-4637AE8D525C}"/>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162C39CB-A6F1-41F9-8382-4AEB4D3C06C2}"/>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34734A8B-A706-47B2-B0FC-BFEEF285ACAD}"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37</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BBCA133C-8E28-426E-9734-7CF0BEBB116A}"/>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Batch OS</a:t>
            </a:r>
          </a:p>
        </p:txBody>
      </p:sp>
      <p:sp>
        <p:nvSpPr>
          <p:cNvPr id="5" name="Forme libre : forme 4">
            <a:extLst>
              <a:ext uri="{FF2B5EF4-FFF2-40B4-BE49-F238E27FC236}">
                <a16:creationId xmlns:a16="http://schemas.microsoft.com/office/drawing/2014/main" id="{7D92311A-BB1D-43D6-A440-4B4C4CBE9655}"/>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a:solidFill>
                  <a:srgbClr val="000000"/>
                </a:solidFill>
                <a:latin typeface="Arial" pitchFamily="18"/>
                <a:ea typeface="SimSun" pitchFamily="2"/>
                <a:cs typeface="SimSun" pitchFamily="2"/>
              </a:rPr>
              <a:t>Abstraction </a:t>
            </a:r>
            <a:r>
              <a:rPr lang="fr-FR" sz="2800" dirty="0">
                <a:solidFill>
                  <a:srgbClr val="000000"/>
                </a:solidFill>
                <a:latin typeface="Arial" pitchFamily="18"/>
                <a:ea typeface="SimSun" pitchFamily="2"/>
                <a:cs typeface="SimSun" pitchFamily="2"/>
              </a:rPr>
              <a:t>hardware/software</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Pas interactif</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Plusieurs Jobs à la fois (attente lecture)</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Encore utilisé aujourd'hui! (plus avec les cartes)</a:t>
            </a:r>
          </a:p>
          <a:p>
            <a:pPr lvl="2" indent="-457200">
              <a:lnSpc>
                <a:spcPct val="106000"/>
              </a:lnSpc>
              <a:spcBef>
                <a:spcPts val="598"/>
              </a:spcBef>
              <a:buClr>
                <a:srgbClr val="0066FF"/>
              </a:buClr>
              <a:buSzPct val="10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dirty="0">
                <a:solidFill>
                  <a:srgbClr val="000000"/>
                </a:solidFill>
                <a:latin typeface="Arial" pitchFamily="18"/>
                <a:ea typeface="SimSun" pitchFamily="2"/>
                <a:cs typeface="SimSun" pitchFamily="2"/>
              </a:rPr>
              <a:t>Banques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4661C10A-B83B-43AA-8836-9A3D7CB76472}"/>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64A8FABA-0B0E-47E0-A885-0746B11D9056}"/>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D7FB3BAA-5EAE-4C1B-A045-8B3BE0DB3B27}"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38</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6AC84FF8-7ACD-459C-8C62-3DBE27AE442B}"/>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Time Sharing</a:t>
            </a:r>
          </a:p>
        </p:txBody>
      </p:sp>
      <p:sp>
        <p:nvSpPr>
          <p:cNvPr id="5" name="Forme libre : forme 4">
            <a:extLst>
              <a:ext uri="{FF2B5EF4-FFF2-40B4-BE49-F238E27FC236}">
                <a16:creationId xmlns:a16="http://schemas.microsoft.com/office/drawing/2014/main" id="{44B160E3-27FA-4CD4-A9BC-5FB7C7F81D31}"/>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9921A429-172F-4D34-A0D0-3A91C28529A4}"/>
              </a:ext>
            </a:extLst>
          </p:cNvPr>
          <p:cNvPicPr>
            <a:picLocks noChangeAspect="1"/>
          </p:cNvPicPr>
          <p:nvPr/>
        </p:nvPicPr>
        <p:blipFill>
          <a:blip r:embed="rId3">
            <a:lum/>
            <a:alphaModFix/>
          </a:blip>
          <a:srcRect/>
          <a:stretch>
            <a:fillRect/>
          </a:stretch>
        </p:blipFill>
        <p:spPr>
          <a:xfrm>
            <a:off x="2216279" y="1800360"/>
            <a:ext cx="6327720" cy="431928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27081381-DA93-4BB7-AEDD-3AF89DDD47DB}"/>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1BDD8673-0D56-41A9-A071-EA10BDAEA3C7}"/>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F7027D2-E13D-4C3A-AB8E-3DF8DE71D14C}"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39</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1F6B5011-B29D-44DD-9E22-0D8FBCF1F2F4}"/>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Time Sharing</a:t>
            </a:r>
          </a:p>
        </p:txBody>
      </p:sp>
      <p:sp>
        <p:nvSpPr>
          <p:cNvPr id="5" name="Forme libre : forme 4">
            <a:extLst>
              <a:ext uri="{FF2B5EF4-FFF2-40B4-BE49-F238E27FC236}">
                <a16:creationId xmlns:a16="http://schemas.microsoft.com/office/drawing/2014/main" id="{6640EEC7-2973-49C0-A501-BA5842AA2C7A}"/>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Plusieurs utilisateurs</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Partage des ressources</a:t>
            </a:r>
          </a:p>
          <a:p>
            <a:pPr lvl="2" indent="-457200">
              <a:lnSpc>
                <a:spcPct val="106000"/>
              </a:lnSpc>
              <a:spcBef>
                <a:spcPts val="598"/>
              </a:spcBef>
              <a:buClr>
                <a:srgbClr val="0066FF"/>
              </a:buClr>
              <a:buSzPct val="10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dirty="0">
                <a:solidFill>
                  <a:srgbClr val="000000"/>
                </a:solidFill>
                <a:latin typeface="Arial" pitchFamily="18"/>
                <a:ea typeface="SimSun" pitchFamily="2"/>
                <a:cs typeface="SimSun" pitchFamily="2"/>
              </a:rPr>
              <a:t>Mémoire</a:t>
            </a:r>
          </a:p>
          <a:p>
            <a:pPr lvl="2" indent="-457200">
              <a:lnSpc>
                <a:spcPct val="106000"/>
              </a:lnSpc>
              <a:spcBef>
                <a:spcPts val="598"/>
              </a:spcBef>
              <a:buClr>
                <a:srgbClr val="0066FF"/>
              </a:buClr>
              <a:buSzPct val="10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dirty="0">
                <a:solidFill>
                  <a:srgbClr val="000000"/>
                </a:solidFill>
                <a:latin typeface="Arial" pitchFamily="18"/>
                <a:ea typeface="SimSun" pitchFamily="2"/>
                <a:cs typeface="SimSun" pitchFamily="2"/>
              </a:rPr>
              <a:t>Disque</a:t>
            </a:r>
          </a:p>
          <a:p>
            <a:pPr lvl="1" indent="-457200">
              <a:lnSpc>
                <a:spcPct val="106000"/>
              </a:lnSpc>
              <a:spcBef>
                <a:spcPts val="598"/>
              </a:spcBef>
              <a:buClr>
                <a:srgbClr val="0066FF"/>
              </a:buClr>
              <a:buSzPct val="10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dirty="0">
                <a:solidFill>
                  <a:srgbClr val="000000"/>
                </a:solidFill>
                <a:latin typeface="Arial" pitchFamily="18"/>
                <a:ea typeface="SimSun" pitchFamily="2"/>
                <a:cs typeface="SimSun" pitchFamily="2"/>
              </a:rPr>
              <a:t>...</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Proche de l'OS moderne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B0CF50E6-EE66-48D9-BD8C-210D491427DF}"/>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376E4EA2-F896-47C4-9792-457FD2FAE705}"/>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C395CDC5-766C-46FA-8F76-A01E9AA196A8}"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4</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E1B9A442-C68A-461F-9C64-6F610857AAE6}"/>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Définitions</a:t>
            </a:r>
          </a:p>
        </p:txBody>
      </p:sp>
      <p:sp>
        <p:nvSpPr>
          <p:cNvPr id="5" name="Forme libre : forme 4">
            <a:extLst>
              <a:ext uri="{FF2B5EF4-FFF2-40B4-BE49-F238E27FC236}">
                <a16:creationId xmlns:a16="http://schemas.microsoft.com/office/drawing/2014/main" id="{156F816B-3333-49B9-9013-0E39F5759125}"/>
              </a:ext>
            </a:extLst>
          </p:cNvPr>
          <p:cNvSpPr/>
          <p:nvPr/>
        </p:nvSpPr>
        <p:spPr>
          <a:xfrm>
            <a:off x="1039091" y="1803240"/>
            <a:ext cx="9005029"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a:lnSpc>
                <a:spcPct val="102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Définition 1: </a:t>
            </a:r>
          </a:p>
          <a:p>
            <a:pPr>
              <a:lnSpc>
                <a:spcPct val="102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Un Système d'exploitation est un programme informatique servant à gérer les ressources hardware et software d'un ordinateur.</a:t>
            </a:r>
          </a:p>
          <a:p>
            <a:pPr marL="330120" indent="-330120">
              <a:lnSpc>
                <a:spcPct val="102000"/>
              </a:lnSpc>
              <a:spcBef>
                <a:spcPts val="697"/>
              </a:spcBef>
              <a:tabLst>
                <a:tab pos="330120" algn="l"/>
                <a:tab pos="779039" algn="l"/>
                <a:tab pos="1228319" algn="l"/>
                <a:tab pos="1677600" algn="l"/>
                <a:tab pos="2126880" algn="l"/>
                <a:tab pos="2576160" algn="l"/>
                <a:tab pos="3025440" algn="l"/>
                <a:tab pos="3474720" algn="l"/>
                <a:tab pos="3924000" algn="l"/>
                <a:tab pos="4373279" algn="l"/>
                <a:tab pos="4822560" algn="l"/>
                <a:tab pos="5271839" algn="l"/>
                <a:tab pos="5721120" algn="l"/>
                <a:tab pos="6170400" algn="l"/>
                <a:tab pos="6619680" algn="l"/>
                <a:tab pos="7068960" algn="l"/>
                <a:tab pos="7518240" algn="l"/>
                <a:tab pos="7967520" algn="l"/>
                <a:tab pos="8416799" algn="l"/>
                <a:tab pos="8866080" algn="l"/>
                <a:tab pos="9315360" algn="l"/>
              </a:tabLst>
            </a:pPr>
            <a:endParaRPr lang="fr-FR" sz="2800" dirty="0">
              <a:solidFill>
                <a:srgbClr val="000000"/>
              </a:solidFill>
              <a:latin typeface="Arial" pitchFamily="18"/>
              <a:ea typeface="SimSun" pitchFamily="2"/>
              <a:cs typeface="SimSun" pitchFamily="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2C66759-3565-4D02-ADC0-7D798047B725}"/>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6F845E7C-DC36-47C2-9DF8-0AD5A4648FE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7F29E64B-344C-426D-AE95-C578BE53A095}"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40</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8CCCF912-CE65-49D0-9DCC-6D716BC633EC}"/>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Personal Computer</a:t>
            </a:r>
          </a:p>
        </p:txBody>
      </p:sp>
      <p:sp>
        <p:nvSpPr>
          <p:cNvPr id="5" name="Forme libre : forme 4">
            <a:extLst>
              <a:ext uri="{FF2B5EF4-FFF2-40B4-BE49-F238E27FC236}">
                <a16:creationId xmlns:a16="http://schemas.microsoft.com/office/drawing/2014/main" id="{449CC71E-DC2B-40DE-83E9-2D0FABECA481}"/>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32C8E7BC-E57B-4265-B57B-C54F9D9678D5}"/>
              </a:ext>
            </a:extLst>
          </p:cNvPr>
          <p:cNvPicPr>
            <a:picLocks noChangeAspect="1"/>
          </p:cNvPicPr>
          <p:nvPr/>
        </p:nvPicPr>
        <p:blipFill>
          <a:blip r:embed="rId3">
            <a:lum/>
            <a:alphaModFix/>
          </a:blip>
          <a:srcRect/>
          <a:stretch>
            <a:fillRect/>
          </a:stretch>
        </p:blipFill>
        <p:spPr>
          <a:xfrm>
            <a:off x="2146440" y="1685880"/>
            <a:ext cx="3878280" cy="425448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A3E10EEA-AE52-4DF4-85F0-23AC6B765CBE}"/>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F96CE2A3-6BAA-499A-9228-E81D8FFFC262}"/>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050CB103-CE3E-4EBB-B688-0ADFC938A081}"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41</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8152CCED-D03F-4F70-9B92-96DD505F3B28}"/>
              </a:ext>
            </a:extLst>
          </p:cNvPr>
          <p:cNvSpPr/>
          <p:nvPr/>
        </p:nvSpPr>
        <p:spPr>
          <a:xfrm>
            <a:off x="1752601" y="501480"/>
            <a:ext cx="7764479" cy="1054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Personal Computer</a:t>
            </a:r>
          </a:p>
        </p:txBody>
      </p:sp>
      <p:sp>
        <p:nvSpPr>
          <p:cNvPr id="5" name="Forme libre : forme 4">
            <a:extLst>
              <a:ext uri="{FF2B5EF4-FFF2-40B4-BE49-F238E27FC236}">
                <a16:creationId xmlns:a16="http://schemas.microsoft.com/office/drawing/2014/main" id="{17FD6062-3C76-4813-BE2C-AAE21933FF2C}"/>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Retour en arrière!</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 seul utilisateur</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 seul programme à la fois</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OS: juste abstraction hardware</a:t>
            </a:r>
          </a:p>
          <a:p>
            <a:pPr lvl="2" indent="-457200">
              <a:lnSpc>
                <a:spcPct val="106000"/>
              </a:lnSpc>
              <a:spcBef>
                <a:spcPts val="598"/>
              </a:spcBef>
              <a:buClr>
                <a:srgbClr val="0066FF"/>
              </a:buClr>
              <a:buSzPct val="10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dirty="0">
                <a:solidFill>
                  <a:srgbClr val="000000"/>
                </a:solidFill>
                <a:latin typeface="Arial" pitchFamily="18"/>
                <a:ea typeface="SimSun" pitchFamily="2"/>
                <a:cs typeface="SimSun" pitchFamily="2"/>
              </a:rPr>
              <a:t>« Boite à outils »</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Idem MS-DOS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8086861E-9374-48AF-838A-C32CAFC23BA4}"/>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6BD27EAA-0A16-4376-AFCB-E025433F5C1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6A34C5C-815A-4E62-9344-61443664E3B3}"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42</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7692C2CF-3B36-4FAD-A12D-EF3004004C4A}"/>
              </a:ext>
            </a:extLst>
          </p:cNvPr>
          <p:cNvSpPr/>
          <p:nvPr/>
        </p:nvSpPr>
        <p:spPr>
          <a:xfrm>
            <a:off x="1752601" y="382680"/>
            <a:ext cx="7764479" cy="129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Personal Computer: Windows 95</a:t>
            </a:r>
          </a:p>
        </p:txBody>
      </p:sp>
      <p:sp>
        <p:nvSpPr>
          <p:cNvPr id="5" name="Forme libre : forme 4">
            <a:extLst>
              <a:ext uri="{FF2B5EF4-FFF2-40B4-BE49-F238E27FC236}">
                <a16:creationId xmlns:a16="http://schemas.microsoft.com/office/drawing/2014/main" id="{A8119804-E105-422D-BBC8-1CE0BB420BC9}"/>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Enfin un OS « multi-tâche »</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1 seul utilisateurs</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Plusieurs programmes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30BAE5BF-668B-482A-811D-6875E5B08305}"/>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E3F0A899-057A-4310-97F9-BC9EECFE2FD4}"/>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5A6CE5B0-5641-4CD3-B15B-5708C7B09C77}"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43</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EA6BC42B-33BE-4577-9BFD-4393C4C10939}"/>
              </a:ext>
            </a:extLst>
          </p:cNvPr>
          <p:cNvSpPr/>
          <p:nvPr/>
        </p:nvSpPr>
        <p:spPr>
          <a:xfrm>
            <a:off x="1752601" y="382680"/>
            <a:ext cx="7764479" cy="129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dirty="0">
                <a:solidFill>
                  <a:srgbClr val="330033"/>
                </a:solidFill>
                <a:latin typeface="Times New Roman" pitchFamily="18"/>
                <a:ea typeface="SimSun" pitchFamily="2"/>
                <a:cs typeface="SimSun" pitchFamily="2"/>
              </a:rPr>
              <a:t>OS </a:t>
            </a:r>
            <a:r>
              <a:rPr lang="fr-FR" sz="4200" dirty="0" err="1">
                <a:solidFill>
                  <a:srgbClr val="330033"/>
                </a:solidFill>
                <a:latin typeface="Times New Roman" pitchFamily="18"/>
                <a:ea typeface="SimSun" pitchFamily="2"/>
                <a:cs typeface="SimSun" pitchFamily="2"/>
              </a:rPr>
              <a:t>Personal</a:t>
            </a:r>
            <a:r>
              <a:rPr lang="fr-FR" sz="4200" dirty="0">
                <a:solidFill>
                  <a:srgbClr val="330033"/>
                </a:solidFill>
                <a:latin typeface="Times New Roman" pitchFamily="18"/>
                <a:ea typeface="SimSun" pitchFamily="2"/>
                <a:cs typeface="SimSun" pitchFamily="2"/>
              </a:rPr>
              <a:t> Computer: Windows NT/XP/Windows 7/ 10</a:t>
            </a:r>
          </a:p>
        </p:txBody>
      </p:sp>
      <p:sp>
        <p:nvSpPr>
          <p:cNvPr id="5" name="Forme libre : forme 4">
            <a:extLst>
              <a:ext uri="{FF2B5EF4-FFF2-40B4-BE49-F238E27FC236}">
                <a16:creationId xmlns:a16="http://schemas.microsoft.com/office/drawing/2014/main" id="{9D72DF93-1308-46AE-B160-9D71343570C2}"/>
              </a:ext>
            </a:extLst>
          </p:cNvPr>
          <p:cNvSpPr/>
          <p:nvPr/>
        </p:nvSpPr>
        <p:spPr>
          <a:xfrm>
            <a:off x="2452801" y="1803240"/>
            <a:ext cx="7583399" cy="4073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Plusieurs utilisateurs</a:t>
            </a:r>
          </a:p>
          <a:p>
            <a:pPr marL="457200" indent="-457200">
              <a:lnSpc>
                <a:spcPct val="106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Plusieurs programmes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8733019D-2BB2-49E8-8B09-3E7C8F2FA684}"/>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FA9EAA06-98A6-4F54-B557-701F82580F08}"/>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157119A4-9D52-45C9-AA44-DB56DBCAC65F}"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44</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82685CA1-6BAA-4161-BA91-2837FA92613B}"/>
              </a:ext>
            </a:extLst>
          </p:cNvPr>
          <p:cNvSpPr/>
          <p:nvPr/>
        </p:nvSpPr>
        <p:spPr>
          <a:xfrm>
            <a:off x="2438400" y="277920"/>
            <a:ext cx="777240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Temps Réel</a:t>
            </a:r>
          </a:p>
        </p:txBody>
      </p:sp>
      <p:sp>
        <p:nvSpPr>
          <p:cNvPr id="5" name="Forme libre : forme 4">
            <a:extLst>
              <a:ext uri="{FF2B5EF4-FFF2-40B4-BE49-F238E27FC236}">
                <a16:creationId xmlns:a16="http://schemas.microsoft.com/office/drawing/2014/main" id="{38B3603B-88D9-4FF4-BD41-973DD3220DC5}"/>
              </a:ext>
            </a:extLst>
          </p:cNvPr>
          <p:cNvSpPr/>
          <p:nvPr/>
        </p:nvSpPr>
        <p:spPr>
          <a:xfrm>
            <a:off x="2438400" y="1600200"/>
            <a:ext cx="7772400" cy="453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16BF6638-D284-43FC-992F-F4859E2DBA91}"/>
              </a:ext>
            </a:extLst>
          </p:cNvPr>
          <p:cNvPicPr>
            <a:picLocks noChangeAspect="1"/>
          </p:cNvPicPr>
          <p:nvPr/>
        </p:nvPicPr>
        <p:blipFill>
          <a:blip r:embed="rId3">
            <a:lum/>
            <a:alphaModFix/>
          </a:blip>
          <a:srcRect/>
          <a:stretch>
            <a:fillRect/>
          </a:stretch>
        </p:blipFill>
        <p:spPr>
          <a:xfrm>
            <a:off x="2208359" y="1773360"/>
            <a:ext cx="6983280" cy="485136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63EF0D9-AEE8-469E-ABDC-6522E4DD502C}"/>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465BD949-BA9F-42E5-A96F-F0A4B4C0EB4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A7D5EA3-D36B-41AC-8653-B61D16C88D62}"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45</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4DC94C14-0B12-4983-9C62-E18E4B947888}"/>
              </a:ext>
            </a:extLst>
          </p:cNvPr>
          <p:cNvSpPr/>
          <p:nvPr/>
        </p:nvSpPr>
        <p:spPr>
          <a:xfrm>
            <a:off x="2438400" y="277920"/>
            <a:ext cx="777240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OS Temps Réel</a:t>
            </a:r>
          </a:p>
        </p:txBody>
      </p:sp>
      <p:sp>
        <p:nvSpPr>
          <p:cNvPr id="5" name="Forme libre : forme 4">
            <a:extLst>
              <a:ext uri="{FF2B5EF4-FFF2-40B4-BE49-F238E27FC236}">
                <a16:creationId xmlns:a16="http://schemas.microsoft.com/office/drawing/2014/main" id="{65525353-09A8-4FA5-8107-79A5A2BD4E8F}"/>
              </a:ext>
            </a:extLst>
          </p:cNvPr>
          <p:cNvSpPr/>
          <p:nvPr/>
        </p:nvSpPr>
        <p:spPr>
          <a:xfrm>
            <a:off x="2438400" y="1600200"/>
            <a:ext cx="7772400" cy="453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a:spcBef>
                <a:spcPts val="697"/>
              </a:spcBef>
              <a:buClr>
                <a:srgbClr val="B2B2B2"/>
              </a:buClr>
              <a:buSzPct val="90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a:solidFill>
                  <a:srgbClr val="000000"/>
                </a:solidFill>
                <a:latin typeface="Arial" pitchFamily="18"/>
                <a:ea typeface="SimSun" pitchFamily="2"/>
                <a:cs typeface="SimSun" pitchFamily="2"/>
              </a:rPr>
              <a:t>Importance du respect des délais pour les tâches</a:t>
            </a:r>
          </a:p>
          <a:p>
            <a:pPr marL="0" lvl="1">
              <a:spcBef>
                <a:spcPts val="649"/>
              </a:spcBef>
              <a:buClr>
                <a:srgbClr val="CCCC99"/>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a:solidFill>
                  <a:srgbClr val="000000"/>
                </a:solidFill>
                <a:latin typeface="Arial" pitchFamily="18"/>
                <a:ea typeface="SimSun" pitchFamily="2"/>
                <a:cs typeface="SimSun" pitchFamily="2"/>
              </a:rPr>
              <a:t>Lecture capteur</a:t>
            </a:r>
          </a:p>
          <a:p>
            <a:pPr marL="0" lvl="1">
              <a:spcBef>
                <a:spcPts val="649"/>
              </a:spcBef>
              <a:buClr>
                <a:srgbClr val="CCCC99"/>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a:solidFill>
                  <a:srgbClr val="000000"/>
                </a:solidFill>
                <a:latin typeface="Arial" pitchFamily="18"/>
                <a:ea typeface="SimSun" pitchFamily="2"/>
                <a:cs typeface="SimSun" pitchFamily="2"/>
              </a:rPr>
              <a:t>Correction trajectoire</a:t>
            </a:r>
          </a:p>
          <a:p>
            <a:pPr marL="0" lvl="1">
              <a:spcBef>
                <a:spcPts val="649"/>
              </a:spcBef>
              <a:buClr>
                <a:srgbClr val="CCCC99"/>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600">
                <a:solidFill>
                  <a:srgbClr val="000000"/>
                </a:solidFill>
                <a:latin typeface="Arial" pitchFamily="18"/>
                <a:ea typeface="SimSun" pitchFamily="2"/>
                <a:cs typeface="SimSun" pitchFamily="2"/>
              </a:rPr>
              <a:t>…</a:t>
            </a:r>
          </a:p>
          <a:p>
            <a:pPr>
              <a:spcBef>
                <a:spcPts val="697"/>
              </a:spcBef>
              <a:buClr>
                <a:srgbClr val="B2B2B2"/>
              </a:buClr>
              <a:buSzPct val="90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a:solidFill>
                  <a:srgbClr val="000000"/>
                </a:solidFill>
                <a:latin typeface="Arial" pitchFamily="18"/>
                <a:ea typeface="SimSun" pitchFamily="2"/>
                <a:cs typeface="SimSun" pitchFamily="2"/>
              </a:rPr>
              <a:t>Hard deadline =&gt; délai à respecter à tout prix</a:t>
            </a:r>
          </a:p>
          <a:p>
            <a:pPr>
              <a:spcBef>
                <a:spcPts val="697"/>
              </a:spcBef>
              <a:buClr>
                <a:srgbClr val="B2B2B2"/>
              </a:buClr>
              <a:buSzPct val="90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a:solidFill>
                  <a:srgbClr val="000000"/>
                </a:solidFill>
                <a:latin typeface="Arial" pitchFamily="18"/>
                <a:ea typeface="SimSun" pitchFamily="2"/>
                <a:cs typeface="SimSun" pitchFamily="2"/>
              </a:rPr>
              <a:t>Soft deadline =&gt; délai plus souple (mais le retard à un prix).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ADB645AA-CCBE-40D5-9A69-6C7C8AA7C504}"/>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D3753560-66CD-428D-85A5-92B66A1EA4B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CB394A5F-F212-498C-9CFA-01DEED368861}"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5</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90A88430-28CC-47F4-A60D-4D0487BF8313}"/>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Quelles ressources Hardware?</a:t>
            </a:r>
          </a:p>
        </p:txBody>
      </p:sp>
      <p:sp>
        <p:nvSpPr>
          <p:cNvPr id="5" name="Forme libre : forme 4">
            <a:extLst>
              <a:ext uri="{FF2B5EF4-FFF2-40B4-BE49-F238E27FC236}">
                <a16:creationId xmlns:a16="http://schemas.microsoft.com/office/drawing/2014/main" id="{4DB42800-B2AA-46A6-9ADF-3ED6D85E5BE0}"/>
              </a:ext>
            </a:extLst>
          </p:cNvPr>
          <p:cNvSpPr/>
          <p:nvPr/>
        </p:nvSpPr>
        <p:spPr>
          <a:xfrm>
            <a:off x="2209800" y="1557359"/>
            <a:ext cx="7770959" cy="4538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800" dirty="0">
              <a:solidFill>
                <a:srgbClr val="000000"/>
              </a:solidFill>
              <a:latin typeface="Arial" pitchFamily="18"/>
              <a:ea typeface="SimSun" pitchFamily="2"/>
              <a:cs typeface="SimSun" pitchFamily="2"/>
            </a:endParaRPr>
          </a:p>
        </p:txBody>
      </p:sp>
      <p:sp>
        <p:nvSpPr>
          <p:cNvPr id="6" name="Forme libre : forme 5">
            <a:extLst>
              <a:ext uri="{FF2B5EF4-FFF2-40B4-BE49-F238E27FC236}">
                <a16:creationId xmlns:a16="http://schemas.microsoft.com/office/drawing/2014/main" id="{C9D7D4B6-DDBB-6BC9-8947-879169E98FAB}"/>
              </a:ext>
            </a:extLst>
          </p:cNvPr>
          <p:cNvSpPr/>
          <p:nvPr/>
        </p:nvSpPr>
        <p:spPr>
          <a:xfrm>
            <a:off x="1752601" y="1803240"/>
            <a:ext cx="8291519"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8640" indent="-457200">
              <a:lnSpc>
                <a:spcPct val="102000"/>
              </a:lnSpc>
              <a:spcBef>
                <a:spcPts val="697"/>
              </a:spcBef>
              <a:buFont typeface="Arial" panose="020B0604020202020204" pitchFamily="34" charset="0"/>
              <a:buChar char="•"/>
              <a:tabLst>
                <a:tab pos="331560" algn="l"/>
                <a:tab pos="780479" algn="l"/>
                <a:tab pos="1229759" algn="l"/>
                <a:tab pos="1679040" algn="l"/>
                <a:tab pos="2128320" algn="l"/>
                <a:tab pos="2577600" algn="l"/>
                <a:tab pos="3026880" algn="l"/>
                <a:tab pos="3476160" algn="l"/>
                <a:tab pos="3925440" algn="l"/>
                <a:tab pos="4374719" algn="l"/>
                <a:tab pos="4824000" algn="l"/>
                <a:tab pos="5273279" algn="l"/>
                <a:tab pos="5722560" algn="l"/>
                <a:tab pos="6171840" algn="l"/>
                <a:tab pos="6621120" algn="l"/>
                <a:tab pos="7070400" algn="l"/>
                <a:tab pos="7519680" algn="l"/>
                <a:tab pos="7968960" algn="l"/>
                <a:tab pos="8418239" algn="l"/>
                <a:tab pos="8867520" algn="l"/>
                <a:tab pos="9316800" algn="l"/>
              </a:tabLst>
            </a:pPr>
            <a:r>
              <a:rPr lang="fr-FR" sz="2800" dirty="0" err="1">
                <a:solidFill>
                  <a:srgbClr val="000000"/>
                </a:solidFill>
                <a:latin typeface="Arial" pitchFamily="18"/>
                <a:ea typeface="SimSun" pitchFamily="2"/>
                <a:cs typeface="SimSun" pitchFamily="2"/>
              </a:rPr>
              <a:t>Wooclap</a:t>
            </a:r>
            <a:r>
              <a:rPr lang="fr-FR" sz="2800" dirty="0">
                <a:solidFill>
                  <a:srgbClr val="000000"/>
                </a:solidFill>
                <a:latin typeface="Arial" pitchFamily="18"/>
                <a:ea typeface="SimSun" pitchFamily="2"/>
                <a:cs typeface="SimSun" pitchFamily="2"/>
              </a:rPr>
              <a:t> RHUFGS</a:t>
            </a:r>
            <a:endParaRPr lang="fr-FR" sz="2800" b="0" i="0" u="none" strike="noStrike" baseline="0" dirty="0">
              <a:ln>
                <a:noFill/>
              </a:ln>
              <a:solidFill>
                <a:srgbClr val="000000"/>
              </a:solidFill>
              <a:latin typeface="Arial" pitchFamily="18"/>
              <a:ea typeface="SimSun" pitchFamily="2"/>
              <a:cs typeface="SimSun" pitchFamily="2"/>
            </a:endParaRPr>
          </a:p>
          <a:p>
            <a:pPr marL="1440">
              <a:lnSpc>
                <a:spcPct val="102000"/>
              </a:lnSpc>
              <a:spcBef>
                <a:spcPts val="697"/>
              </a:spcBef>
              <a:tabLst>
                <a:tab pos="331560" algn="l"/>
                <a:tab pos="780479" algn="l"/>
                <a:tab pos="1229759" algn="l"/>
                <a:tab pos="1679040" algn="l"/>
                <a:tab pos="2128320" algn="l"/>
                <a:tab pos="2577600" algn="l"/>
                <a:tab pos="3026880" algn="l"/>
                <a:tab pos="3476160" algn="l"/>
                <a:tab pos="3925440" algn="l"/>
                <a:tab pos="4374719" algn="l"/>
                <a:tab pos="4824000" algn="l"/>
                <a:tab pos="5273279" algn="l"/>
                <a:tab pos="5722560" algn="l"/>
                <a:tab pos="6171840" algn="l"/>
                <a:tab pos="6621120" algn="l"/>
                <a:tab pos="7070400" algn="l"/>
                <a:tab pos="7519680" algn="l"/>
                <a:tab pos="7968960" algn="l"/>
                <a:tab pos="8418239" algn="l"/>
                <a:tab pos="8867520" algn="l"/>
                <a:tab pos="9316800" algn="l"/>
              </a:tabLst>
            </a:pPr>
            <a:endParaRPr lang="fr-FR" sz="2800" dirty="0">
              <a:solidFill>
                <a:srgbClr val="000000"/>
              </a:solidFill>
              <a:latin typeface="Arial" pitchFamily="18"/>
              <a:ea typeface="SimSun" pitchFamily="2"/>
              <a:cs typeface="SimSun" pitchFamily="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ADB645AA-CCBE-40D5-9A69-6C7C8AA7C504}"/>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D3753560-66CD-428D-85A5-92B66A1EA4B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CB394A5F-F212-498C-9CFA-01DEED368861}"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6</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90A88430-28CC-47F4-A60D-4D0487BF8313}"/>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Quelles ressources Hardware?</a:t>
            </a:r>
          </a:p>
        </p:txBody>
      </p:sp>
      <p:sp>
        <p:nvSpPr>
          <p:cNvPr id="5" name="Forme libre : forme 4">
            <a:extLst>
              <a:ext uri="{FF2B5EF4-FFF2-40B4-BE49-F238E27FC236}">
                <a16:creationId xmlns:a16="http://schemas.microsoft.com/office/drawing/2014/main" id="{4DB42800-B2AA-46A6-9ADF-3ED6D85E5BE0}"/>
              </a:ext>
            </a:extLst>
          </p:cNvPr>
          <p:cNvSpPr/>
          <p:nvPr/>
        </p:nvSpPr>
        <p:spPr>
          <a:xfrm>
            <a:off x="2209800" y="1557359"/>
            <a:ext cx="7770959" cy="4538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Processeur</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Mémoire primaire (RAM/ROM)</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Mémoire secondaire (disque)</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Bus de données (PCI, USB, ...)</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Carte graphique</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Carte réseau</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Autres périphériques</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a:t>
            </a:r>
          </a:p>
        </p:txBody>
      </p:sp>
    </p:spTree>
    <p:extLst>
      <p:ext uri="{BB962C8B-B14F-4D97-AF65-F5344CB8AC3E}">
        <p14:creationId xmlns:p14="http://schemas.microsoft.com/office/powerpoint/2010/main" val="369147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D171BD40-36DA-4027-8FA7-02BB5778C6A8}"/>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960B3A68-2AB8-417C-BA3A-41234C118A6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6754ACDF-1573-4ED9-B314-07048E415B29}"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7</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A6032AE2-00D5-434D-A6F9-E0F461970228}"/>
              </a:ext>
            </a:extLst>
          </p:cNvPr>
          <p:cNvSpPr/>
          <p:nvPr/>
        </p:nvSpPr>
        <p:spPr>
          <a:xfrm>
            <a:off x="1752601" y="406440"/>
            <a:ext cx="7770959" cy="1243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Architecture d'un système Pentium</a:t>
            </a:r>
          </a:p>
        </p:txBody>
      </p:sp>
      <p:sp>
        <p:nvSpPr>
          <p:cNvPr id="5" name="Forme libre : forme 4">
            <a:extLst>
              <a:ext uri="{FF2B5EF4-FFF2-40B4-BE49-F238E27FC236}">
                <a16:creationId xmlns:a16="http://schemas.microsoft.com/office/drawing/2014/main" id="{01EB9D7C-FB13-40C0-9CC3-14FF22B955DC}"/>
              </a:ext>
            </a:extLst>
          </p:cNvPr>
          <p:cNvSpPr/>
          <p:nvPr/>
        </p:nvSpPr>
        <p:spPr>
          <a:xfrm>
            <a:off x="2452800" y="1803240"/>
            <a:ext cx="7591320" cy="4172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a:solidFill>
                <a:srgbClr val="000000"/>
              </a:solidFill>
              <a:latin typeface="Arial"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E54D9546-3353-455B-8785-D3CC02531EF1}"/>
              </a:ext>
            </a:extLst>
          </p:cNvPr>
          <p:cNvPicPr>
            <a:picLocks noChangeAspect="1"/>
          </p:cNvPicPr>
          <p:nvPr/>
        </p:nvPicPr>
        <p:blipFill>
          <a:blip r:embed="rId3">
            <a:lum/>
            <a:alphaModFix/>
          </a:blip>
          <a:srcRect/>
          <a:stretch>
            <a:fillRect/>
          </a:stretch>
        </p:blipFill>
        <p:spPr>
          <a:xfrm>
            <a:off x="2244719" y="1979640"/>
            <a:ext cx="5219640" cy="414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E866107-6BD2-426E-BE72-C1DC3DF4D84F}"/>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531DA4F-93C4-472B-8268-BCE11C8BECD2}"/>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A6DED58A-BF55-41B2-A40C-55F7E8ADA3A4}"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8</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0D1FCB1E-EA9B-436F-8E22-802112196664}"/>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Ressources software?</a:t>
            </a:r>
          </a:p>
        </p:txBody>
      </p:sp>
      <p:sp>
        <p:nvSpPr>
          <p:cNvPr id="5" name="Forme libre : forme 4">
            <a:extLst>
              <a:ext uri="{FF2B5EF4-FFF2-40B4-BE49-F238E27FC236}">
                <a16:creationId xmlns:a16="http://schemas.microsoft.com/office/drawing/2014/main" id="{CCD9856F-72F8-4D23-9979-CB1AF63AC5DE}"/>
              </a:ext>
            </a:extLst>
          </p:cNvPr>
          <p:cNvSpPr/>
          <p:nvPr/>
        </p:nvSpPr>
        <p:spPr>
          <a:xfrm>
            <a:off x="2452800" y="1803240"/>
            <a:ext cx="7591320"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800" dirty="0">
              <a:solidFill>
                <a:srgbClr val="000000"/>
              </a:solidFill>
              <a:latin typeface="Arial" pitchFamily="18"/>
              <a:ea typeface="SimSun" pitchFamily="2"/>
              <a:cs typeface="SimSun" pitchFamily="2"/>
            </a:endParaRPr>
          </a:p>
        </p:txBody>
      </p:sp>
      <p:sp>
        <p:nvSpPr>
          <p:cNvPr id="6" name="Forme libre : forme 5">
            <a:extLst>
              <a:ext uri="{FF2B5EF4-FFF2-40B4-BE49-F238E27FC236}">
                <a16:creationId xmlns:a16="http://schemas.microsoft.com/office/drawing/2014/main" id="{49510C4F-3AEC-F5D7-1994-1C5429403AF5}"/>
              </a:ext>
            </a:extLst>
          </p:cNvPr>
          <p:cNvSpPr/>
          <p:nvPr/>
        </p:nvSpPr>
        <p:spPr>
          <a:xfrm>
            <a:off x="2209800" y="1557359"/>
            <a:ext cx="7770959" cy="4538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marR="0" lvl="0" indent="-457200" algn="l" rtl="0" hangingPunct="1">
              <a:lnSpc>
                <a:spcPct val="102000"/>
              </a:lnSpc>
              <a:spcBef>
                <a:spcPts val="697"/>
              </a:spcBef>
              <a:spcAft>
                <a:spcPts val="0"/>
              </a:spcAft>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b="0" i="0" u="none" strike="noStrike" baseline="0">
                <a:ln>
                  <a:noFill/>
                </a:ln>
                <a:solidFill>
                  <a:srgbClr val="000000"/>
                </a:solidFill>
                <a:latin typeface="Arial" pitchFamily="18"/>
                <a:ea typeface="SimSun" pitchFamily="2"/>
                <a:cs typeface="SimSun" pitchFamily="2"/>
              </a:rPr>
              <a:t>Wooclap </a:t>
            </a:r>
            <a:r>
              <a:rPr lang="fr-FR" sz="2800">
                <a:solidFill>
                  <a:srgbClr val="000000"/>
                </a:solidFill>
                <a:latin typeface="Arial" pitchFamily="18"/>
                <a:ea typeface="SimSun" pitchFamily="2"/>
                <a:cs typeface="SimSun" pitchFamily="2"/>
              </a:rPr>
              <a:t>RHUFGS</a:t>
            </a:r>
            <a:endParaRPr lang="fr-FR" sz="2800" b="0" i="0" u="none" strike="noStrike" baseline="0" dirty="0">
              <a:ln>
                <a:noFill/>
              </a:ln>
              <a:solidFill>
                <a:srgbClr val="000000"/>
              </a:solidFill>
              <a:latin typeface="Arial" pitchFamily="18"/>
              <a:ea typeface="SimSun" pitchFamily="2"/>
              <a:cs typeface="SimSun" pitchFamily="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E866107-6BD2-426E-BE72-C1DC3DF4D84F}"/>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7531DA4F-93C4-472B-8268-BCE11C8BECD2}"/>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A6DED58A-BF55-41B2-A40C-55F7E8ADA3A4}"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9</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0D1FCB1E-EA9B-436F-8E22-802112196664}"/>
              </a:ext>
            </a:extLst>
          </p:cNvPr>
          <p:cNvSpPr/>
          <p:nvPr/>
        </p:nvSpPr>
        <p:spPr>
          <a:xfrm>
            <a:off x="1752601" y="457200"/>
            <a:ext cx="7770959"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2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SimSun" pitchFamily="2"/>
                <a:cs typeface="SimSun" pitchFamily="2"/>
              </a:rPr>
              <a:t>Ressources software?</a:t>
            </a:r>
          </a:p>
        </p:txBody>
      </p:sp>
      <p:sp>
        <p:nvSpPr>
          <p:cNvPr id="5" name="Forme libre : forme 4">
            <a:extLst>
              <a:ext uri="{FF2B5EF4-FFF2-40B4-BE49-F238E27FC236}">
                <a16:creationId xmlns:a16="http://schemas.microsoft.com/office/drawing/2014/main" id="{CCD9856F-72F8-4D23-9979-CB1AF63AC5DE}"/>
              </a:ext>
            </a:extLst>
          </p:cNvPr>
          <p:cNvSpPr/>
          <p:nvPr/>
        </p:nvSpPr>
        <p:spPr>
          <a:xfrm>
            <a:off x="2452800" y="1803240"/>
            <a:ext cx="7591320" cy="416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Pilotes (drivers)</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Fichiers</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Interface Graphique</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Processus/Tâches/Threads</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Connections</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Droits</a:t>
            </a:r>
          </a:p>
          <a:p>
            <a:pPr marL="457200" indent="-457200">
              <a:lnSpc>
                <a:spcPct val="102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SimSun" pitchFamily="2"/>
                <a:cs typeface="SimSun" pitchFamily="2"/>
              </a:rPr>
              <a:t>...</a:t>
            </a:r>
          </a:p>
        </p:txBody>
      </p:sp>
    </p:spTree>
    <p:extLst>
      <p:ext uri="{BB962C8B-B14F-4D97-AF65-F5344CB8AC3E}">
        <p14:creationId xmlns:p14="http://schemas.microsoft.com/office/powerpoint/2010/main" val="324466795"/>
      </p:ext>
    </p:extLst>
  </p:cSld>
  <p:clrMapOvr>
    <a:masterClrMapping/>
  </p:clrMapOvr>
</p:sld>
</file>

<file path=ppt/theme/theme1.xml><?xml version="1.0" encoding="utf-8"?>
<a:theme xmlns:a="http://schemas.openxmlformats.org/drawingml/2006/main" name="ThèmeHEVINC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HEVINCI" id="{E83B297F-8A55-4CC8-A51B-0038100A2C29}" vid="{A244249A-BDC5-4ED4-887D-AAF0E661B73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D4F9E4781B9A4782C5F1634C416C17" ma:contentTypeVersion="8" ma:contentTypeDescription="Crée un document." ma:contentTypeScope="" ma:versionID="1dcfa5b0602a4d6cd114365b3bdb4a73">
  <xsd:schema xmlns:xsd="http://www.w3.org/2001/XMLSchema" xmlns:xs="http://www.w3.org/2001/XMLSchema" xmlns:p="http://schemas.microsoft.com/office/2006/metadata/properties" xmlns:ns2="ff85e5dd-9316-4fb5-adec-73af0890d4bc" xmlns:ns3="786fdfb0-3574-4dee-bb57-eda9e5f4b4e6" targetNamespace="http://schemas.microsoft.com/office/2006/metadata/properties" ma:root="true" ma:fieldsID="b00427533a3f66f4c908991d17ecaa45" ns2:_="" ns3:_="">
    <xsd:import namespace="ff85e5dd-9316-4fb5-adec-73af0890d4bc"/>
    <xsd:import namespace="786fdfb0-3574-4dee-bb57-eda9e5f4b4e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85e5dd-9316-4fb5-adec-73af0890d4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6fdfb0-3574-4dee-bb57-eda9e5f4b4e6"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A1BF05-05D5-453D-A9D8-0A11C7ADA5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85e5dd-9316-4fb5-adec-73af0890d4bc"/>
    <ds:schemaRef ds:uri="786fdfb0-3574-4dee-bb57-eda9e5f4b4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E77DF3-6DEA-430B-A9D6-93805376231A}">
  <ds:schemaRefs>
    <ds:schemaRef ds:uri="http://schemas.microsoft.com/sharepoint/v3/contenttype/forms"/>
  </ds:schemaRefs>
</ds:datastoreItem>
</file>

<file path=customXml/itemProps3.xml><?xml version="1.0" encoding="utf-8"?>
<ds:datastoreItem xmlns:ds="http://schemas.openxmlformats.org/officeDocument/2006/customXml" ds:itemID="{DC0EE867-8886-4CD1-9F79-4A526328E883}">
  <ds:schemaRefs>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dcmitype/"/>
    <ds:schemaRef ds:uri="http://purl.org/dc/elements/1.1/"/>
    <ds:schemaRef ds:uri="ff85e5dd-9316-4fb5-adec-73af0890d4b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ThèmeHEVINCI</Template>
  <TotalTime>332</TotalTime>
  <Words>2680</Words>
  <Application>Microsoft Office PowerPoint</Application>
  <PresentationFormat>Grand écran</PresentationFormat>
  <Paragraphs>320</Paragraphs>
  <Slides>45</Slides>
  <Notes>42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45</vt:i4>
      </vt:variant>
    </vt:vector>
  </HeadingPairs>
  <TitlesOfParts>
    <vt:vector size="52" baseType="lpstr">
      <vt:lpstr>Arial</vt:lpstr>
      <vt:lpstr>Calibri</vt:lpstr>
      <vt:lpstr>Calibri Light</vt:lpstr>
      <vt:lpstr>Nunito</vt:lpstr>
      <vt:lpstr>Times New Roman</vt:lpstr>
      <vt:lpstr>Wingdings</vt:lpstr>
      <vt:lpstr>ThèmeHEVINCI</vt:lpstr>
      <vt:lpstr>BINV1060 Systèmes d’exploitation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Statistiques</vt:lpstr>
      <vt:lpstr>Présentation PowerPoint</vt:lpstr>
      <vt:lpstr>Présentation PowerPoint</vt:lpstr>
      <vt:lpstr>Présentation PowerPoint</vt:lpstr>
      <vt:lpstr>Présentation PowerPoint</vt:lpstr>
      <vt:lpstr>Présentation PowerPoint</vt:lpstr>
      <vt:lpstr>Historique &amp; types d’OS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Institut Paul Lambin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Ophélie Michelet</dc:creator>
  <cp:lastModifiedBy>Gregory Seront</cp:lastModifiedBy>
  <cp:revision>19</cp:revision>
  <cp:lastPrinted>2021-02-01T12:00:38Z</cp:lastPrinted>
  <dcterms:created xsi:type="dcterms:W3CDTF">2020-11-23T15:04:38Z</dcterms:created>
  <dcterms:modified xsi:type="dcterms:W3CDTF">2023-01-31T12:43:05Z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0x01010093D4F9E4781B9A4782C5F1634C416C17</vt:lpwstr>
  </property>
</Properties>
</file>