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sldIdLst>
    <p:sldId id="256" r:id="rId5"/>
    <p:sldId id="262" r:id="rId6"/>
    <p:sldId id="263" r:id="rId7"/>
    <p:sldId id="264" r:id="rId8"/>
    <p:sldId id="265" r:id="rId9"/>
    <p:sldId id="266" r:id="rId10"/>
    <p:sldId id="267" r:id="rId11"/>
    <p:sldId id="274" r:id="rId12"/>
    <p:sldId id="268" r:id="rId13"/>
    <p:sldId id="269" r:id="rId14"/>
    <p:sldId id="270"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3BBA7-C1BB-4BF2-9140-B8FBF9432101}" v="1" dt="2023-01-31T12:43:48.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50" d="100"/>
          <a:sy n="5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Seront" userId="37e663da-5390-40f7-be30-caac7fa4d540" providerId="ADAL" clId="{4CA3BBA7-C1BB-4BF2-9140-B8FBF9432101}"/>
    <pc:docChg chg="custSel modSld">
      <pc:chgData name="Gregory Seront" userId="37e663da-5390-40f7-be30-caac7fa4d540" providerId="ADAL" clId="{4CA3BBA7-C1BB-4BF2-9140-B8FBF9432101}" dt="2023-01-31T12:44:29.327" v="2" actId="478"/>
      <pc:docMkLst>
        <pc:docMk/>
      </pc:docMkLst>
      <pc:sldChg chg="addSp delSp modSp mod">
        <pc:chgData name="Gregory Seront" userId="37e663da-5390-40f7-be30-caac7fa4d540" providerId="ADAL" clId="{4CA3BBA7-C1BB-4BF2-9140-B8FBF9432101}" dt="2023-01-31T12:43:48.458" v="1"/>
        <pc:sldMkLst>
          <pc:docMk/>
          <pc:sldMk cId="0" sldId="265"/>
        </pc:sldMkLst>
        <pc:grpChg chg="del">
          <ac:chgData name="Gregory Seront" userId="37e663da-5390-40f7-be30-caac7fa4d540" providerId="ADAL" clId="{4CA3BBA7-C1BB-4BF2-9140-B8FBF9432101}" dt="2023-01-31T12:43:47.838" v="0" actId="478"/>
          <ac:grpSpMkLst>
            <pc:docMk/>
            <pc:sldMk cId="0" sldId="265"/>
            <ac:grpSpMk id="5" creationId="{52FCF3C2-C996-419F-B052-12AFFBEA57F5}"/>
          </ac:grpSpMkLst>
        </pc:grpChg>
        <pc:picChg chg="add mod">
          <ac:chgData name="Gregory Seront" userId="37e663da-5390-40f7-be30-caac7fa4d540" providerId="ADAL" clId="{4CA3BBA7-C1BB-4BF2-9140-B8FBF9432101}" dt="2023-01-31T12:43:48.458" v="1"/>
          <ac:picMkLst>
            <pc:docMk/>
            <pc:sldMk cId="0" sldId="265"/>
            <ac:picMk id="8" creationId="{4E8B6A5D-D801-3EFE-2A97-BEC6A5A7B049}"/>
          </ac:picMkLst>
        </pc:picChg>
      </pc:sldChg>
      <pc:sldChg chg="delSp mod">
        <pc:chgData name="Gregory Seront" userId="37e663da-5390-40f7-be30-caac7fa4d540" providerId="ADAL" clId="{4CA3BBA7-C1BB-4BF2-9140-B8FBF9432101}" dt="2023-01-31T12:44:29.327" v="2" actId="478"/>
        <pc:sldMkLst>
          <pc:docMk/>
          <pc:sldMk cId="2660001585" sldId="275"/>
        </pc:sldMkLst>
        <pc:spChg chg="del">
          <ac:chgData name="Gregory Seront" userId="37e663da-5390-40f7-be30-caac7fa4d540" providerId="ADAL" clId="{4CA3BBA7-C1BB-4BF2-9140-B8FBF9432101}" dt="2023-01-31T12:44:29.327" v="2" actId="478"/>
          <ac:spMkLst>
            <pc:docMk/>
            <pc:sldMk cId="2660001585" sldId="275"/>
            <ac:spMk id="7" creationId="{F4EB8A8A-FE22-4035-AEEF-E27E4E46F8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4F6A2-E851-4865-AB30-110F204B32B1}" type="datetimeFigureOut">
              <a:rPr lang="fr-BE" smtClean="0"/>
              <a:t>31-01-23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1BF0-DFC7-4CA6-ACEA-CB5AD8ABD379}" type="slidenum">
              <a:rPr lang="fr-BE" smtClean="0"/>
              <a:t>‹N°›</a:t>
            </a:fld>
            <a:endParaRPr lang="fr-BE"/>
          </a:p>
        </p:txBody>
      </p:sp>
    </p:spTree>
    <p:extLst>
      <p:ext uri="{BB962C8B-B14F-4D97-AF65-F5344CB8AC3E}">
        <p14:creationId xmlns:p14="http://schemas.microsoft.com/office/powerpoint/2010/main" val="291922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1F18FB-9F28-407D-BEB1-C4678FA75FCC}"/>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B17CA5ED-23BF-49CA-9C3C-44A555746AF5}"/>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spcBef>
                <a:spcPts val="374"/>
              </a:spcBef>
            </a:pPr>
            <a:r>
              <a:rPr lang="fr-BE" sz="1000">
                <a:ea typeface="SimSun" pitchFamily="2"/>
              </a:rPr>
              <a:t>On pourrait se demander quel est l’utilité d’un cours de système d’exploitation théorique dans le cadre d’une formation comme la vôtre.</a:t>
            </a:r>
          </a:p>
          <a:p>
            <a:pPr lvl="0" hangingPunct="1">
              <a:spcBef>
                <a:spcPts val="374"/>
              </a:spcBef>
            </a:pPr>
            <a:r>
              <a:rPr lang="fr-BE" sz="1000">
                <a:ea typeface="SimSun" pitchFamily="2"/>
              </a:rPr>
              <a:t>Il faut savoir que les OS sont désormais partout. Q</a:t>
            </a:r>
          </a:p>
          <a:p>
            <a:pPr lvl="0" hangingPunct="1">
              <a:spcBef>
                <a:spcPts val="374"/>
              </a:spcBef>
            </a:pPr>
            <a:r>
              <a:rPr lang="fr-BE" sz="1000">
                <a:ea typeface="SimSun" pitchFamily="2"/>
              </a:rPr>
              <a:t>Quel que soit le rôle que l’on a au sein d’une entreprise, le fait de connaître le fonctionnement interne d’un système d’exploitation confère des avantages.</a:t>
            </a:r>
          </a:p>
          <a:p>
            <a:pPr lvl="0" hangingPunct="1">
              <a:spcBef>
                <a:spcPts val="374"/>
              </a:spcBef>
            </a:pPr>
            <a:r>
              <a:rPr lang="fr-BE" sz="1000">
                <a:ea typeface="SimSun" pitchFamily="2"/>
              </a:rPr>
              <a:t>En tant que simple utilisateur la connaissance de l’OS permet de mieux comprendre pourquoi la machine devient lente et comment mieux utiliser ses ressources.</a:t>
            </a:r>
          </a:p>
          <a:p>
            <a:pPr lvl="0" hangingPunct="1">
              <a:spcBef>
                <a:spcPts val="374"/>
              </a:spcBef>
            </a:pPr>
            <a:r>
              <a:rPr lang="fr-BE" sz="1000">
                <a:ea typeface="SimSun" pitchFamily="2"/>
              </a:rPr>
              <a:t>Un programme fait toujours accès à un moment ou l’autre au système d’exploitation. En tant que développeur une bonne compréhension de l’OS permettra de savoir ce qui sera possible, efficace ou pas.</a:t>
            </a:r>
          </a:p>
          <a:p>
            <a:pPr lvl="0" hangingPunct="1">
              <a:spcBef>
                <a:spcPts val="374"/>
              </a:spcBef>
            </a:pPr>
            <a:r>
              <a:rPr lang="fr-BE" sz="1000">
                <a:ea typeface="SimSun" pitchFamily="2"/>
              </a:rPr>
              <a:t>Enfin une grosse portion des informaticiens travaillent en tant que gestionnaire d’infrastructure. Dans ce cadre il doivent assurer la stabilité et la performance d’un parc de centaines de machine et de gros serveurs. Encore une fois le fait de connaître les entrailles de la machine permet de mieux accomplir ce boulot.</a:t>
            </a:r>
          </a:p>
          <a:p>
            <a:pPr lvl="0" hangingPunct="1">
              <a:spcBef>
                <a:spcPts val="374"/>
              </a:spcBef>
            </a:pPr>
            <a:endParaRPr lang="fr-BE" sz="1000">
              <a:ea typeface="SimSun" pitchFamily="2"/>
            </a:endParaRPr>
          </a:p>
          <a:p>
            <a:pPr lvl="0" hangingPunct="1">
              <a:spcBef>
                <a:spcPts val="374"/>
              </a:spcBef>
            </a:pPr>
            <a:r>
              <a:rPr lang="fr-BE" sz="1000">
                <a:ea typeface="SimSun" pitchFamily="2"/>
              </a:rPr>
              <a:t>De plus les connaissance acquises lors de ce cours sont beaucoup moins périssable qu’un cours sur la dernière version de Windows. Beaucoup de concepts que nous allons voir sont en application depuis plus de trente 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1716884-3A18-45E1-BD68-A9459DD420BC}"/>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7D8D920-8536-40E5-A6B3-C54ED4E511B0}"/>
              </a:ext>
            </a:extLst>
          </p:cNvPr>
          <p:cNvSpPr txBox="1">
            <a:spLocks noGrp="1"/>
          </p:cNvSpPr>
          <p:nvPr>
            <p:ph type="body" sz="quarter" idx="1"/>
          </p:nvPr>
        </p:nvSpPr>
        <p:spPr>
          <a:xfrm>
            <a:off x="1060560" y="4649400"/>
            <a:ext cx="4741920" cy="3754440"/>
          </a:xfrm>
        </p:spPr>
        <p:txBody>
          <a:bodyPr wrap="square" anchor="ctr" anchorCtr="0">
            <a:noAutofit/>
          </a:bodyPr>
          <a:lstStyle/>
          <a:p>
            <a:pPr lvl="0"/>
            <a:r>
              <a:rPr lang="fr-FR" kern="1200"/>
              <a:t>Le CPU ne va pas contrôler directement le périphérique.</a:t>
            </a:r>
          </a:p>
          <a:p>
            <a:pPr lvl="0"/>
            <a:r>
              <a:rPr lang="fr-FR" kern="1200"/>
              <a:t>Il dialogue avec un circuit spécial appelé contrôleur de périphérique.</a:t>
            </a:r>
          </a:p>
          <a:p>
            <a:pPr lvl="0"/>
            <a:r>
              <a:rPr lang="fr-FR" kern="1200"/>
              <a:t>Ce contrôleur va se charger de traduire les ordre du CPU en signaux électrique digitaux ou analogiques adaptés au périphérique.</a:t>
            </a:r>
          </a:p>
          <a:p>
            <a:pPr lvl="0"/>
            <a:endParaRPr lang="fr-FR" kern="1200"/>
          </a:p>
          <a:p>
            <a:pPr lvl="0"/>
            <a:endParaRPr lang="fr-FR" kern="1200"/>
          </a:p>
        </p:txBody>
      </p:sp>
    </p:spTree>
    <p:extLst>
      <p:ext uri="{BB962C8B-B14F-4D97-AF65-F5344CB8AC3E}">
        <p14:creationId xmlns:p14="http://schemas.microsoft.com/office/powerpoint/2010/main" val="153637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2046B6E-C70C-416E-8398-4B86186ED32F}"/>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222A0A21-7FB6-413E-99A5-5F7FBF61A05F}"/>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géré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9C2AD6-D7C6-4BCF-9988-C1CE703409D8}"/>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27583BB-2FDE-4EA6-87D8-EE92BDB5F207}"/>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g&amp;ré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F140785-FD94-400A-8004-5DA69EBB869A}"/>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FB79B5F-63AC-4597-91BE-ACB7A50040B6}"/>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géré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A29AFFB-E8B5-433D-992F-9D29C7CCEB46}"/>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CA3D16-2A12-4067-A639-A4D0B56C6F28}"/>
              </a:ext>
            </a:extLst>
          </p:cNvPr>
          <p:cNvSpPr txBox="1">
            <a:spLocks noGrp="1"/>
          </p:cNvSpPr>
          <p:nvPr>
            <p:ph type="body" sz="quarter" idx="1"/>
          </p:nvPr>
        </p:nvSpPr>
        <p:spPr>
          <a:xfrm>
            <a:off x="1060200" y="4649760"/>
            <a:ext cx="4738680" cy="3751200"/>
          </a:xfrm>
        </p:spPr>
        <p:txBody>
          <a:bodyPr anchor="ctr" anchorCtr="0"/>
          <a:lstStyle/>
          <a:p>
            <a:endParaRPr lang="fr-BE"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A29AFFB-E8B5-433D-992F-9D29C7CCEB46}"/>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CA3D16-2A12-4067-A639-A4D0B56C6F28}"/>
              </a:ext>
            </a:extLst>
          </p:cNvPr>
          <p:cNvSpPr txBox="1">
            <a:spLocks noGrp="1"/>
          </p:cNvSpPr>
          <p:nvPr>
            <p:ph type="body" sz="quarter" idx="1"/>
          </p:nvPr>
        </p:nvSpPr>
        <p:spPr>
          <a:xfrm>
            <a:off x="1060200" y="4649760"/>
            <a:ext cx="4738680" cy="3751200"/>
          </a:xfrm>
        </p:spPr>
        <p:txBody>
          <a:bodyPr anchor="ctr" anchorCtr="0"/>
          <a:lstStyle/>
          <a:p>
            <a:endParaRPr lang="fr-BE" kern="1200"/>
          </a:p>
        </p:txBody>
      </p:sp>
    </p:spTree>
    <p:extLst>
      <p:ext uri="{BB962C8B-B14F-4D97-AF65-F5344CB8AC3E}">
        <p14:creationId xmlns:p14="http://schemas.microsoft.com/office/powerpoint/2010/main" val="388399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B0469A-FD87-435A-8C53-B6EED786BC38}"/>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7E0756-FD9E-4B04-87C1-6B76A96B5B05}"/>
              </a:ext>
            </a:extLst>
          </p:cNvPr>
          <p:cNvSpPr txBox="1">
            <a:spLocks noGrp="1"/>
          </p:cNvSpPr>
          <p:nvPr>
            <p:ph type="body" sz="quarter" idx="1"/>
          </p:nvPr>
        </p:nvSpPr>
        <p:spPr>
          <a:xfrm>
            <a:off x="914039" y="4657320"/>
            <a:ext cx="5024520" cy="4421160"/>
          </a:xfrm>
        </p:spPr>
        <p:txBody>
          <a:bodyPr wrap="square" anchor="t" anchorCtr="0">
            <a:noAutofit/>
          </a:bodyPr>
          <a:lstStyle/>
          <a:p>
            <a:pPr lvl="0">
              <a:lnSpc>
                <a:spcPct val="95000"/>
              </a:lnSpc>
            </a:pPr>
            <a:r>
              <a:rPr lang="en-GB" sz="2400" kern="1200">
                <a:cs typeface="Lucida Sans Unicode" pitchFamily="2"/>
              </a:rPr>
              <a:t>L'accès aux périphériques est beaucoup moins évident que l'accès à la mémoire.</a:t>
            </a:r>
          </a:p>
          <a:p>
            <a:pPr lvl="0">
              <a:lnSpc>
                <a:spcPct val="95000"/>
              </a:lnSpc>
            </a:pPr>
            <a:r>
              <a:rPr lang="en-GB" sz="2400" kern="1200">
                <a:cs typeface="Lucida Sans Unicode" pitchFamily="2"/>
              </a:rPr>
              <a:t>Il nécessite de passer par un bus de donnée spécial ( par ex. PCI).</a:t>
            </a:r>
          </a:p>
          <a:p>
            <a:pPr lvl="0">
              <a:lnSpc>
                <a:spcPct val="95000"/>
              </a:lnSpc>
            </a:pPr>
            <a:r>
              <a:rPr lang="en-GB" sz="2400" kern="1200">
                <a:cs typeface="Lucida Sans Unicode" pitchFamily="2"/>
              </a:rPr>
              <a:t>La gestion de détaillée sera vu dans un cours ultérieur.</a:t>
            </a:r>
          </a:p>
          <a:p>
            <a:pPr lvl="0">
              <a:lnSpc>
                <a:spcPct val="95000"/>
              </a:lnSpc>
            </a:pPr>
            <a:r>
              <a:rPr lang="en-GB" sz="2400" kern="1200">
                <a:cs typeface="Lucida Sans Unicode" pitchFamily="2"/>
              </a:rPr>
              <a:t>En résumé,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51C7C7E-60F6-4458-9D3B-94AD5B25CBAC}"/>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73C8223-CEC6-49FC-BD90-435EF0C2EB1D}"/>
              </a:ext>
            </a:extLst>
          </p:cNvPr>
          <p:cNvSpPr txBox="1">
            <a:spLocks noGrp="1"/>
          </p:cNvSpPr>
          <p:nvPr>
            <p:ph type="body" sz="quarter" idx="1"/>
          </p:nvPr>
        </p:nvSpPr>
        <p:spPr>
          <a:xfrm>
            <a:off x="914039" y="4657320"/>
            <a:ext cx="5024520" cy="4421160"/>
          </a:xfrm>
        </p:spPr>
        <p:txBody>
          <a:bodyPr wrap="square" anchor="t" anchorCtr="0">
            <a:noAutofit/>
          </a:bodyPr>
          <a:lstStyle/>
          <a:p>
            <a:pPr lvl="0">
              <a:lnSpc>
                <a:spcPct val="95000"/>
              </a:lnSpc>
            </a:pPr>
            <a:r>
              <a:rPr lang="en-GB" sz="2400" kern="1200">
                <a:cs typeface="Lucida Sans Unicode" pitchFamily="2"/>
              </a:rPr>
              <a:t>L'accès aux périphériques est beaucoup moins évident que l'accès à la mémoire.</a:t>
            </a:r>
          </a:p>
          <a:p>
            <a:pPr lvl="0">
              <a:lnSpc>
                <a:spcPct val="95000"/>
              </a:lnSpc>
            </a:pPr>
            <a:r>
              <a:rPr lang="en-GB" sz="2400" kern="1200">
                <a:cs typeface="Lucida Sans Unicode" pitchFamily="2"/>
              </a:rPr>
              <a:t>Il nécessite de passer par un bus de donnée spécial ( par ex. PCI).</a:t>
            </a:r>
          </a:p>
          <a:p>
            <a:pPr lvl="0">
              <a:lnSpc>
                <a:spcPct val="95000"/>
              </a:lnSpc>
            </a:pPr>
            <a:r>
              <a:rPr lang="en-GB" sz="2400" kern="1200">
                <a:cs typeface="Lucida Sans Unicode" pitchFamily="2"/>
              </a:rPr>
              <a:t>La gestion de détaillée sera vu dans un cours ultérieur.</a:t>
            </a:r>
          </a:p>
          <a:p>
            <a:pPr lvl="0">
              <a:lnSpc>
                <a:spcPct val="95000"/>
              </a:lnSpc>
            </a:pPr>
            <a:endParaRPr lang="en-GB" sz="2400" kern="1200">
              <a:cs typeface="Lucida Sans Unicode"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1716884-3A18-45E1-BD68-A9459DD420BC}"/>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7D8D920-8536-40E5-A6B3-C54ED4E511B0}"/>
              </a:ext>
            </a:extLst>
          </p:cNvPr>
          <p:cNvSpPr txBox="1">
            <a:spLocks noGrp="1"/>
          </p:cNvSpPr>
          <p:nvPr>
            <p:ph type="body" sz="quarter" idx="1"/>
          </p:nvPr>
        </p:nvSpPr>
        <p:spPr>
          <a:xfrm>
            <a:off x="1060560" y="4649400"/>
            <a:ext cx="4741920" cy="3754440"/>
          </a:xfrm>
        </p:spPr>
        <p:txBody>
          <a:bodyPr wrap="square" anchor="ctr" anchorCtr="0">
            <a:noAutofit/>
          </a:bodyPr>
          <a:lstStyle/>
          <a:p>
            <a:pPr lvl="0"/>
            <a:r>
              <a:rPr lang="fr-FR" kern="1200"/>
              <a:t>Le CPU ne va pas contrôler directement le périphérique.</a:t>
            </a:r>
          </a:p>
          <a:p>
            <a:pPr lvl="0"/>
            <a:r>
              <a:rPr lang="fr-FR" kern="1200"/>
              <a:t>Il dialogue avec un circuit spécial appelé contrôleur de périphérique.</a:t>
            </a:r>
          </a:p>
          <a:p>
            <a:pPr lvl="0"/>
            <a:r>
              <a:rPr lang="fr-FR" kern="1200"/>
              <a:t>Ce contrôleur va se charger de traduire les ordre du CPU en signaux électrique digitaux ou analogiques adaptés au périphérique.</a:t>
            </a:r>
          </a:p>
          <a:p>
            <a:pPr lvl="0"/>
            <a:endParaRPr lang="fr-FR" kern="1200"/>
          </a:p>
          <a:p>
            <a:pPr lvl="0"/>
            <a:endParaRPr lang="fr-FR" kern="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0586B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65909" y="1605688"/>
            <a:ext cx="7429523" cy="2387600"/>
          </a:xfrm>
        </p:spPr>
        <p:txBody>
          <a:bodyPr anchor="b"/>
          <a:lstStyle>
            <a:lvl1pPr algn="l">
              <a:defRPr sz="6000" b="1" spc="300" baseline="0">
                <a:solidFill>
                  <a:schemeClr val="bg1"/>
                </a:solidFill>
              </a:defRPr>
            </a:lvl1pPr>
          </a:lstStyle>
          <a:p>
            <a:r>
              <a:rPr lang="fr-FR" dirty="0"/>
              <a:t>CLIQUEZ POUR AJOUTER UN TITRE</a:t>
            </a:r>
            <a:endParaRPr lang="fr-BE" dirty="0"/>
          </a:p>
        </p:txBody>
      </p:sp>
      <p:sp>
        <p:nvSpPr>
          <p:cNvPr id="3" name="Sous-titre 2"/>
          <p:cNvSpPr>
            <a:spLocks noGrp="1"/>
          </p:cNvSpPr>
          <p:nvPr>
            <p:ph type="subTitle" idx="1"/>
          </p:nvPr>
        </p:nvSpPr>
        <p:spPr>
          <a:xfrm>
            <a:off x="465908" y="4346938"/>
            <a:ext cx="9144000" cy="1655762"/>
          </a:xfrm>
        </p:spPr>
        <p:txBody>
          <a:bodyPr>
            <a:normAutofit/>
          </a:bodyPr>
          <a:lstStyle>
            <a:lvl1pPr marL="0" indent="0" algn="l">
              <a:buNone/>
              <a:defRPr sz="2800"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Modifier le style des sous-titres du masque</a:t>
            </a:r>
            <a:endParaRPr lang="fr-BE" dirty="0"/>
          </a:p>
        </p:txBody>
      </p:sp>
      <p:sp>
        <p:nvSpPr>
          <p:cNvPr id="12" name="Ellipse 11"/>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4" name="Arc 13"/>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5" name="Arc 14"/>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6" name="Arc 15"/>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
        <p:nvSpPr>
          <p:cNvPr id="9" name="Ellipse 8"/>
          <p:cNvSpPr/>
          <p:nvPr userDrawn="1"/>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0" name="Arc 9"/>
          <p:cNvSpPr/>
          <p:nvPr userDrawn="1"/>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1" name="Arc 10"/>
          <p:cNvSpPr/>
          <p:nvPr userDrawn="1"/>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3" name="Arc 12"/>
          <p:cNvSpPr/>
          <p:nvPr userDrawn="1"/>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Tree>
    <p:extLst>
      <p:ext uri="{BB962C8B-B14F-4D97-AF65-F5344CB8AC3E}">
        <p14:creationId xmlns:p14="http://schemas.microsoft.com/office/powerpoint/2010/main" val="158441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4510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2" y="365125"/>
            <a:ext cx="2628900" cy="5811838"/>
          </a:xfrm>
        </p:spPr>
        <p:txBody>
          <a:bodyPr vert="eaVert"/>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a:xfrm>
            <a:off x="838202"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42604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4681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2"/>
            <a:ext cx="10515600" cy="2852737"/>
          </a:xfrm>
        </p:spPr>
        <p:txBody>
          <a:bodyPr anchor="b"/>
          <a:lstStyle>
            <a:lvl1pPr>
              <a:defRPr sz="6000"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05137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571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478839" y="365129"/>
            <a:ext cx="8876548"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2"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8" name="Espace réservé du pied de page 7"/>
          <p:cNvSpPr>
            <a:spLocks noGrp="1"/>
          </p:cNvSpPr>
          <p:nvPr>
            <p:ph type="ftr" sz="quarter" idx="11"/>
          </p:nvPr>
        </p:nvSpPr>
        <p:spPr/>
        <p:txBody>
          <a:bodyPr/>
          <a:lstStyle>
            <a:lvl1pPr>
              <a:defRPr>
                <a:solidFill>
                  <a:srgbClr val="0586B2"/>
                </a:solidFill>
              </a:defRPr>
            </a:lvl1pPr>
          </a:lstStyle>
          <a:p>
            <a:endParaRPr lang="fr-BE" dirty="0"/>
          </a:p>
        </p:txBody>
      </p:sp>
      <p:sp>
        <p:nvSpPr>
          <p:cNvPr id="9" name="Espace réservé du numéro de diapositive 8"/>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2" name="Rectangle 11"/>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3" name="Rectangle 12"/>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3065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e la date 2"/>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4" name="Espace réservé du pied de page 3"/>
          <p:cNvSpPr>
            <a:spLocks noGrp="1"/>
          </p:cNvSpPr>
          <p:nvPr>
            <p:ph type="ftr" sz="quarter" idx="11"/>
          </p:nvPr>
        </p:nvSpPr>
        <p:spPr/>
        <p:txBody>
          <a:bodyPr/>
          <a:lstStyle>
            <a:lvl1pPr>
              <a:defRPr>
                <a:solidFill>
                  <a:srgbClr val="0586B2"/>
                </a:solidFill>
              </a:defRPr>
            </a:lvl1pPr>
          </a:lstStyle>
          <a:p>
            <a:endParaRPr lang="fr-BE" dirty="0"/>
          </a:p>
        </p:txBody>
      </p:sp>
      <p:sp>
        <p:nvSpPr>
          <p:cNvPr id="5" name="Espace réservé du numéro de diapositive 4"/>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8" name="Rectangle 7"/>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9" name="Rectangle 8"/>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314794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3" name="Espace réservé du pied de page 2"/>
          <p:cNvSpPr>
            <a:spLocks noGrp="1"/>
          </p:cNvSpPr>
          <p:nvPr>
            <p:ph type="ftr" sz="quarter" idx="11"/>
          </p:nvPr>
        </p:nvSpPr>
        <p:spPr/>
        <p:txBody>
          <a:bodyPr/>
          <a:lstStyle>
            <a:lvl1pPr>
              <a:defRPr>
                <a:solidFill>
                  <a:srgbClr val="0586B2"/>
                </a:solidFill>
              </a:defRPr>
            </a:lvl1pPr>
          </a:lstStyle>
          <a:p>
            <a:endParaRPr lang="fr-BE" dirty="0"/>
          </a:p>
        </p:txBody>
      </p:sp>
      <p:sp>
        <p:nvSpPr>
          <p:cNvPr id="4" name="Espace réservé du numéro de diapositive 3"/>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7" name="Rectangle 6"/>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8" name="Rectangle 7"/>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9105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43612"/>
            <a:ext cx="3932237" cy="1333831"/>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377440"/>
            <a:ext cx="3932237" cy="349154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31461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51560"/>
            <a:ext cx="3932237" cy="1600200"/>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pour une image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839788" y="2651760"/>
            <a:ext cx="3932237" cy="321722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1449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8C142-0AE8-40BB-8B04-D35F2345CDAA}" type="datetimeFigureOut">
              <a:rPr lang="fr-BE" smtClean="0"/>
              <a:t>31-01-23</a:t>
            </a:fld>
            <a:endParaRPr lang="fr-BE"/>
          </a:p>
        </p:txBody>
      </p:sp>
      <p:sp>
        <p:nvSpPr>
          <p:cNvPr id="5" name="Espace réservé du pied de page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AA2C-E778-4E72-8175-B201207834A9}" type="slidenum">
              <a:rPr lang="fr-BE" smtClean="0"/>
              <a:t>‹N°›</a:t>
            </a:fld>
            <a:endParaRPr lang="fr-BE"/>
          </a:p>
        </p:txBody>
      </p:sp>
    </p:spTree>
    <p:extLst>
      <p:ext uri="{BB962C8B-B14F-4D97-AF65-F5344CB8AC3E}">
        <p14:creationId xmlns:p14="http://schemas.microsoft.com/office/powerpoint/2010/main" val="227706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BINV1060</a:t>
            </a:r>
            <a:br>
              <a:rPr lang="fr-FR" dirty="0"/>
            </a:br>
            <a:r>
              <a:rPr lang="fr-FR" dirty="0"/>
              <a:t>Systèmes d’exploitation</a:t>
            </a:r>
            <a:endParaRPr lang="fr-BE" dirty="0"/>
          </a:p>
        </p:txBody>
      </p:sp>
      <p:sp>
        <p:nvSpPr>
          <p:cNvPr id="3" name="Sous-titre 2"/>
          <p:cNvSpPr>
            <a:spLocks noGrp="1"/>
          </p:cNvSpPr>
          <p:nvPr>
            <p:ph type="subTitle" idx="1"/>
          </p:nvPr>
        </p:nvSpPr>
        <p:spPr/>
        <p:txBody>
          <a:bodyPr/>
          <a:lstStyle/>
          <a:p>
            <a:r>
              <a:rPr lang="fr-FR" dirty="0"/>
              <a:t>Ch. 1.2 Architecture Matérielle</a:t>
            </a:r>
            <a:endParaRPr lang="fr-BE" dirty="0"/>
          </a:p>
        </p:txBody>
      </p:sp>
    </p:spTree>
    <p:extLst>
      <p:ext uri="{BB962C8B-B14F-4D97-AF65-F5344CB8AC3E}">
        <p14:creationId xmlns:p14="http://schemas.microsoft.com/office/powerpoint/2010/main" val="332070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782A049-3BF4-43AF-A766-78298903DCC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C20924FF-D52F-4297-9077-9A4672C95E0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0B0B4C7-F4E3-4B99-84FB-E62F245ECCE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CBD89D27-A6DC-4B6F-A071-372A3EC67BFF}"/>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périphériques</a:t>
            </a:r>
          </a:p>
        </p:txBody>
      </p:sp>
      <p:sp>
        <p:nvSpPr>
          <p:cNvPr id="5" name="Forme libre : forme 4">
            <a:extLst>
              <a:ext uri="{FF2B5EF4-FFF2-40B4-BE49-F238E27FC236}">
                <a16:creationId xmlns:a16="http://schemas.microsoft.com/office/drawing/2014/main" id="{FC53EA20-79E1-41D1-8B9E-188F3220C609}"/>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Arial Unicode MS" pitchFamily="2"/>
                <a:cs typeface="Arial Unicode MS" pitchFamily="2"/>
              </a:rPr>
              <a:t>Comment le CPU fait-il accès aux périphériques (au disque par exemple)?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C336C3D-4B23-42A3-9FEB-891122488CA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58D95AB3-5D26-4F47-8ADF-D25D8DAC6A9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9616621-DFAA-4A20-A8AA-B93124EE380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045C025-9F7E-4DCC-876F-35051FBEF85A}"/>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Gestion des périphériques</a:t>
            </a:r>
          </a:p>
        </p:txBody>
      </p:sp>
      <p:sp>
        <p:nvSpPr>
          <p:cNvPr id="5" name="Forme libre : forme 4">
            <a:extLst>
              <a:ext uri="{FF2B5EF4-FFF2-40B4-BE49-F238E27FC236}">
                <a16:creationId xmlns:a16="http://schemas.microsoft.com/office/drawing/2014/main" id="{53745D53-34F4-4492-8903-01298D79F784}"/>
              </a:ext>
            </a:extLst>
          </p:cNvPr>
          <p:cNvSpPr/>
          <p:nvPr/>
        </p:nvSpPr>
        <p:spPr>
          <a:xfrm>
            <a:off x="2452800" y="1803240"/>
            <a:ext cx="758808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On passe par un Contrôleur de périphérique</a:t>
            </a:r>
          </a:p>
          <a:p>
            <a:pPr marL="330120" indent="-330120">
              <a:lnSpc>
                <a:spcPct val="104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Arial Unicode MS" pitchFamily="2"/>
              <a:cs typeface="Arial Unicode MS" pitchFamily="2"/>
            </a:endParaRPr>
          </a:p>
        </p:txBody>
      </p:sp>
      <p:pic>
        <p:nvPicPr>
          <p:cNvPr id="6" name="Image 5">
            <a:extLst>
              <a:ext uri="{FF2B5EF4-FFF2-40B4-BE49-F238E27FC236}">
                <a16:creationId xmlns:a16="http://schemas.microsoft.com/office/drawing/2014/main" id="{75CAB1DC-3A84-4507-835A-26FD0BFFA2C3}"/>
              </a:ext>
            </a:extLst>
          </p:cNvPr>
          <p:cNvPicPr>
            <a:picLocks noChangeAspect="1"/>
          </p:cNvPicPr>
          <p:nvPr/>
        </p:nvPicPr>
        <p:blipFill>
          <a:blip r:embed="rId3">
            <a:lum/>
            <a:alphaModFix/>
          </a:blip>
          <a:srcRect/>
          <a:stretch>
            <a:fillRect/>
          </a:stretch>
        </p:blipFill>
        <p:spPr>
          <a:xfrm>
            <a:off x="2802000" y="2519280"/>
            <a:ext cx="1963800" cy="3600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C336C3D-4B23-42A3-9FEB-891122488CA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58D95AB3-5D26-4F47-8ADF-D25D8DAC6A9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9616621-DFAA-4A20-A8AA-B93124EE380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045C025-9F7E-4DCC-876F-35051FBEF85A}"/>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Gestion des périphériques</a:t>
            </a:r>
          </a:p>
        </p:txBody>
      </p:sp>
      <p:sp>
        <p:nvSpPr>
          <p:cNvPr id="5" name="Forme libre : forme 4">
            <a:extLst>
              <a:ext uri="{FF2B5EF4-FFF2-40B4-BE49-F238E27FC236}">
                <a16:creationId xmlns:a16="http://schemas.microsoft.com/office/drawing/2014/main" id="{53745D53-34F4-4492-8903-01298D79F784}"/>
              </a:ext>
            </a:extLst>
          </p:cNvPr>
          <p:cNvSpPr/>
          <p:nvPr/>
        </p:nvSpPr>
        <p:spPr>
          <a:xfrm>
            <a:off x="1017306" y="1772673"/>
            <a:ext cx="4746022"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On passe par un Contrôleur de périphérique</a:t>
            </a:r>
          </a:p>
          <a:p>
            <a:pPr marL="330120" indent="-330120">
              <a:lnSpc>
                <a:spcPct val="104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Arial Unicode MS" pitchFamily="2"/>
              <a:cs typeface="Arial Unicode MS" pitchFamily="2"/>
            </a:endParaRPr>
          </a:p>
        </p:txBody>
      </p:sp>
      <p:pic>
        <p:nvPicPr>
          <p:cNvPr id="6" name="Image 5">
            <a:extLst>
              <a:ext uri="{FF2B5EF4-FFF2-40B4-BE49-F238E27FC236}">
                <a16:creationId xmlns:a16="http://schemas.microsoft.com/office/drawing/2014/main" id="{75CAB1DC-3A84-4507-835A-26FD0BFFA2C3}"/>
              </a:ext>
            </a:extLst>
          </p:cNvPr>
          <p:cNvPicPr>
            <a:picLocks noChangeAspect="1"/>
          </p:cNvPicPr>
          <p:nvPr/>
        </p:nvPicPr>
        <p:blipFill>
          <a:blip r:embed="rId3">
            <a:lum/>
            <a:alphaModFix/>
          </a:blip>
          <a:srcRect/>
          <a:stretch>
            <a:fillRect/>
          </a:stretch>
        </p:blipFill>
        <p:spPr>
          <a:xfrm>
            <a:off x="2777062" y="2648160"/>
            <a:ext cx="1963800" cy="3600360"/>
          </a:xfrm>
          <a:prstGeom prst="rect">
            <a:avLst/>
          </a:prstGeom>
          <a:noFill/>
          <a:ln>
            <a:noFill/>
          </a:ln>
        </p:spPr>
      </p:pic>
    </p:spTree>
    <p:extLst>
      <p:ext uri="{BB962C8B-B14F-4D97-AF65-F5344CB8AC3E}">
        <p14:creationId xmlns:p14="http://schemas.microsoft.com/office/powerpoint/2010/main" val="266000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7725806-CA21-4E97-A76E-010865D6B5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4F5A7B5-104F-406B-8CB1-C7A94C38D12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F484885-E5F0-4755-B334-E97296EEB63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5E02EDD-7487-4300-9B0E-0368AE0A428C}"/>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et matériel</a:t>
            </a:r>
            <a:endParaRPr lang="fr-BE" sz="4200" dirty="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2F0FE22C-64D9-4E07-B63A-C989682542D7}"/>
              </a:ext>
            </a:extLst>
          </p:cNvPr>
          <p:cNvSpPr/>
          <p:nvPr/>
        </p:nvSpPr>
        <p:spPr>
          <a:xfrm>
            <a:off x="1005840" y="1341360"/>
            <a:ext cx="9085800" cy="504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dirty="0">
                <a:solidFill>
                  <a:srgbClr val="000000"/>
                </a:solidFill>
                <a:latin typeface="Arial" pitchFamily="18"/>
                <a:ea typeface="SimSun" pitchFamily="2"/>
                <a:cs typeface="SimSun" pitchFamily="2"/>
              </a:rPr>
              <a:t>Un Système d'exploitation est un programme informatique servant à gérer les ressources hardware et software d'un ordinateur.</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Comprendre le matériel est indispensable!</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fill="hold"/>
                                        <p:tgtEl>
                                          <p:spTgt spid="4"/>
                                        </p:tgtEl>
                                      </p:cBhvr>
                                    </p:animEffect>
                                  </p:childTnLst>
                                </p:cTn>
                              </p:par>
                            </p:childTnLst>
                          </p:cTn>
                        </p:par>
                      </p:childTnLst>
                    </p:cTn>
                  </p:par>
                  <p:par>
                    <p:cTn id="8" fill="hold" nodeType="clickEffect">
                      <p:stCondLst>
                        <p:cond delay="indefinite"/>
                      </p:stCondLst>
                      <p:childTnLst>
                        <p:par>
                          <p:cTn id="9" fill="hold" nodeType="clickEffect">
                            <p:stCondLst>
                              <p:cond delay="0"/>
                            </p:stCondLst>
                            <p:childTnLst>
                              <p:par>
                                <p:cTn id="10" presetClass="entr"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fill="hold"/>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0AF46-23E6-4E93-A67F-4788BE344C8B}"/>
              </a:ext>
            </a:extLst>
          </p:cNvPr>
          <p:cNvSpPr>
            <a:spLocks noGrp="1"/>
          </p:cNvSpPr>
          <p:nvPr>
            <p:ph type="title"/>
          </p:nvPr>
        </p:nvSpPr>
        <p:spPr/>
        <p:txBody>
          <a:bodyPr/>
          <a:lstStyle/>
          <a:p>
            <a:r>
              <a:rPr lang="fr-FR" dirty="0"/>
              <a:t>Composants Hardwares</a:t>
            </a:r>
            <a:endParaRPr lang="fr-BE" dirty="0"/>
          </a:p>
        </p:txBody>
      </p:sp>
      <p:sp>
        <p:nvSpPr>
          <p:cNvPr id="3" name="Espace réservé du contenu 2">
            <a:extLst>
              <a:ext uri="{FF2B5EF4-FFF2-40B4-BE49-F238E27FC236}">
                <a16:creationId xmlns:a16="http://schemas.microsoft.com/office/drawing/2014/main" id="{71E51728-58A8-433D-87C0-8C4D16B161F9}"/>
              </a:ext>
            </a:extLst>
          </p:cNvPr>
          <p:cNvSpPr>
            <a:spLocks noGrp="1"/>
          </p:cNvSpPr>
          <p:nvPr>
            <p:ph idx="1"/>
          </p:nvPr>
        </p:nvSpPr>
        <p:spPr/>
        <p:txBody>
          <a:bodyPr/>
          <a:lstStyle/>
          <a:p>
            <a:r>
              <a:rPr lang="fr-FR" dirty="0"/>
              <a:t>Nuage de mots: composants « de base » de l’ordinateur</a:t>
            </a:r>
          </a:p>
        </p:txBody>
      </p:sp>
    </p:spTree>
    <p:extLst>
      <p:ext uri="{BB962C8B-B14F-4D97-AF65-F5344CB8AC3E}">
        <p14:creationId xmlns:p14="http://schemas.microsoft.com/office/powerpoint/2010/main" val="74258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979CF49-C1D4-4E32-AEFD-AA4C23F480A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6C82527A-DC58-40F4-8E76-81EDF0A973F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1958D80F-9920-49FD-87C0-9DBA5488DCFE}"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8D0FDBE-C211-4A9E-A812-31549EF6338B}"/>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a:t>
            </a:r>
          </a:p>
        </p:txBody>
      </p:sp>
      <p:sp>
        <p:nvSpPr>
          <p:cNvPr id="5" name="Forme libre : forme 4">
            <a:extLst>
              <a:ext uri="{FF2B5EF4-FFF2-40B4-BE49-F238E27FC236}">
                <a16:creationId xmlns:a16="http://schemas.microsoft.com/office/drawing/2014/main" id="{DB80FCA8-EF55-4380-A9E8-8C96ADE3D4A6}"/>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Arial Unicode MS" pitchFamily="2"/>
                <a:cs typeface="Arial Unicode MS" pitchFamily="2"/>
              </a:rPr>
              <a:t>Citez différents types de mémoire que vous connaissez.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DAB1001-5EF6-44B5-B410-1E133DCD3DD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F138AD43-031B-47C2-8500-6A504B5D47B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9E03626-9F89-4E57-8BB2-C215124E99D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D3F801CC-6A8B-48C3-895E-7D3229D31E33}"/>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a:t>
            </a:r>
          </a:p>
        </p:txBody>
      </p:sp>
      <p:pic>
        <p:nvPicPr>
          <p:cNvPr id="8" name="Picture 2" descr="Memory Hierarchy">
            <a:extLst>
              <a:ext uri="{FF2B5EF4-FFF2-40B4-BE49-F238E27FC236}">
                <a16:creationId xmlns:a16="http://schemas.microsoft.com/office/drawing/2014/main" id="{4E8B6A5D-D801-3EFE-2A97-BEC6A5A7B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60158"/>
            <a:ext cx="6705600" cy="4886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1E6E36C-D763-4A0B-BC0A-007F5B6FEC0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0FEEDC8A-565C-4661-B30E-03DD744D0C5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BE7E5A59-580E-4AF9-A062-9F3184FADABD}"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3424B3-2EE7-4CE8-859E-35799DBCE395}"/>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 : qui gère quoi?</a:t>
            </a:r>
          </a:p>
        </p:txBody>
      </p:sp>
      <p:sp>
        <p:nvSpPr>
          <p:cNvPr id="5" name="Forme libre : forme 4">
            <a:extLst>
              <a:ext uri="{FF2B5EF4-FFF2-40B4-BE49-F238E27FC236}">
                <a16:creationId xmlns:a16="http://schemas.microsoft.com/office/drawing/2014/main" id="{685D36AB-E64F-4403-BAF3-20917ACFA38C}"/>
              </a:ext>
            </a:extLst>
          </p:cNvPr>
          <p:cNvSpPr/>
          <p:nvPr/>
        </p:nvSpPr>
        <p:spPr>
          <a:xfrm>
            <a:off x="2452801" y="1803240"/>
            <a:ext cx="7589879"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Le lien mémoire cache &lt;-&gt; mémoire cache est géré par le hardware (transparent pour l'OS)</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Le lien mémoire centrale &lt;-&gt; mémoire magnétique est géré par l'OS</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La protection de la mémoire centrale est aussi gérée par l'OS (on verra ça plus tard).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8B3ABA-BB34-41A5-93F1-45C186DBE3FE}"/>
              </a:ext>
            </a:extLst>
          </p:cNvPr>
          <p:cNvSpPr/>
          <p:nvPr/>
        </p:nvSpPr>
        <p:spPr>
          <a:xfrm>
            <a:off x="1879479" y="5444187"/>
            <a:ext cx="77677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Image source: https://fr.sawakinome.com/articles/technology/difference-between-address-bus-and-data-bus.html</a:t>
            </a:r>
          </a:p>
        </p:txBody>
      </p:sp>
      <p:sp>
        <p:nvSpPr>
          <p:cNvPr id="3" name="Forme libre : forme 2">
            <a:extLst>
              <a:ext uri="{FF2B5EF4-FFF2-40B4-BE49-F238E27FC236}">
                <a16:creationId xmlns:a16="http://schemas.microsoft.com/office/drawing/2014/main" id="{1CC5C545-86AF-4EEB-B3F1-3A8D951359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28DE275-5B94-482B-9574-CE5E505C1ED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60E6413-F7AD-465D-AB00-788E4B0F9B56}"/>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mémoire</a:t>
            </a:r>
          </a:p>
        </p:txBody>
      </p:sp>
      <p:sp>
        <p:nvSpPr>
          <p:cNvPr id="5" name="Forme libre : forme 4">
            <a:extLst>
              <a:ext uri="{FF2B5EF4-FFF2-40B4-BE49-F238E27FC236}">
                <a16:creationId xmlns:a16="http://schemas.microsoft.com/office/drawing/2014/main" id="{4B4B642D-A343-438B-9924-C4BD93CD7D55}"/>
              </a:ext>
            </a:extLst>
          </p:cNvPr>
          <p:cNvSpPr/>
          <p:nvPr/>
        </p:nvSpPr>
        <p:spPr>
          <a:xfrm>
            <a:off x="2452800" y="1803240"/>
            <a:ext cx="329544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CPU communique avec des BUS</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Data</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Arial Unicode MS" pitchFamily="2"/>
                <a:cs typeface="Arial Unicode MS" pitchFamily="2"/>
              </a:rPr>
              <a:t>Address</a:t>
            </a:r>
            <a:endParaRPr lang="fr-FR" sz="2800" dirty="0">
              <a:solidFill>
                <a:srgbClr val="000000"/>
              </a:solidFill>
              <a:latin typeface="Arial" pitchFamily="18"/>
              <a:ea typeface="Arial Unicode MS" pitchFamily="2"/>
              <a:cs typeface="Arial Unicode MS" pitchFamily="2"/>
            </a:endParaRP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Control</a:t>
            </a:r>
          </a:p>
        </p:txBody>
      </p:sp>
      <p:pic>
        <p:nvPicPr>
          <p:cNvPr id="8" name="Image 7">
            <a:extLst>
              <a:ext uri="{FF2B5EF4-FFF2-40B4-BE49-F238E27FC236}">
                <a16:creationId xmlns:a16="http://schemas.microsoft.com/office/drawing/2014/main" id="{2827E0EA-011D-4F4B-AFED-0BB546DF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16" y="1401764"/>
            <a:ext cx="4891008" cy="3115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8B3ABA-BB34-41A5-93F1-45C186DBE3FE}"/>
              </a:ext>
            </a:extLst>
          </p:cNvPr>
          <p:cNvSpPr/>
          <p:nvPr/>
        </p:nvSpPr>
        <p:spPr>
          <a:xfrm>
            <a:off x="1879479" y="5444187"/>
            <a:ext cx="77677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Image source: https://fr.sawakinome.com/articles/technology/difference-between-address-bus-and-data-bus.html</a:t>
            </a:r>
          </a:p>
        </p:txBody>
      </p:sp>
      <p:sp>
        <p:nvSpPr>
          <p:cNvPr id="3" name="Forme libre : forme 2">
            <a:extLst>
              <a:ext uri="{FF2B5EF4-FFF2-40B4-BE49-F238E27FC236}">
                <a16:creationId xmlns:a16="http://schemas.microsoft.com/office/drawing/2014/main" id="{1CC5C545-86AF-4EEB-B3F1-3A8D951359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28DE275-5B94-482B-9574-CE5E505C1ED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60E6413-F7AD-465D-AB00-788E4B0F9B56}"/>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mémoire</a:t>
            </a:r>
          </a:p>
        </p:txBody>
      </p:sp>
      <p:pic>
        <p:nvPicPr>
          <p:cNvPr id="8" name="Image 7">
            <a:extLst>
              <a:ext uri="{FF2B5EF4-FFF2-40B4-BE49-F238E27FC236}">
                <a16:creationId xmlns:a16="http://schemas.microsoft.com/office/drawing/2014/main" id="{2827E0EA-011D-4F4B-AFED-0BB546DF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16" y="1401764"/>
            <a:ext cx="4891008" cy="3115460"/>
          </a:xfrm>
          <a:prstGeom prst="rect">
            <a:avLst/>
          </a:prstGeom>
        </p:spPr>
      </p:pic>
      <p:sp>
        <p:nvSpPr>
          <p:cNvPr id="7" name="Forme libre : forme 6">
            <a:extLst>
              <a:ext uri="{FF2B5EF4-FFF2-40B4-BE49-F238E27FC236}">
                <a16:creationId xmlns:a16="http://schemas.microsoft.com/office/drawing/2014/main" id="{475738C4-A5A5-421A-9511-AD9D0A4535DF}"/>
              </a:ext>
            </a:extLst>
          </p:cNvPr>
          <p:cNvSpPr/>
          <p:nvPr/>
        </p:nvSpPr>
        <p:spPr>
          <a:xfrm>
            <a:off x="2452800" y="1803240"/>
            <a:ext cx="329544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Si AX contient 0xABCD</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Que contient </a:t>
            </a:r>
            <a:r>
              <a:rPr lang="fr-FR" sz="2800" dirty="0" err="1">
                <a:solidFill>
                  <a:srgbClr val="000000"/>
                </a:solidFill>
                <a:latin typeface="Arial" pitchFamily="18"/>
                <a:ea typeface="Arial Unicode MS" pitchFamily="2"/>
                <a:cs typeface="Arial Unicode MS" pitchFamily="2"/>
              </a:rPr>
              <a:t>Addr</a:t>
            </a:r>
            <a:r>
              <a:rPr lang="fr-FR" sz="2800" dirty="0">
                <a:solidFill>
                  <a:srgbClr val="000000"/>
                </a:solidFill>
                <a:latin typeface="Arial" pitchFamily="18"/>
                <a:ea typeface="Arial Unicode MS" pitchFamily="2"/>
                <a:cs typeface="Arial Unicode MS" pitchFamily="2"/>
              </a:rPr>
              <a:t> et Data pendant l’exécution de</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Arial Unicode MS" pitchFamily="2"/>
                <a:cs typeface="Arial Unicode MS" pitchFamily="2"/>
              </a:rPr>
              <a:t>Mov</a:t>
            </a:r>
            <a:r>
              <a:rPr lang="fr-FR" sz="2800" dirty="0">
                <a:solidFill>
                  <a:srgbClr val="000000"/>
                </a:solidFill>
                <a:latin typeface="Arial" pitchFamily="18"/>
                <a:ea typeface="Arial Unicode MS" pitchFamily="2"/>
                <a:cs typeface="Arial Unicode MS" pitchFamily="2"/>
              </a:rPr>
              <a:t> </a:t>
            </a:r>
            <a:r>
              <a:rPr lang="fr-FR" sz="2800" dirty="0" err="1">
                <a:solidFill>
                  <a:srgbClr val="000000"/>
                </a:solidFill>
                <a:latin typeface="Arial" pitchFamily="18"/>
                <a:ea typeface="Arial Unicode MS" pitchFamily="2"/>
                <a:cs typeface="Arial Unicode MS" pitchFamily="2"/>
              </a:rPr>
              <a:t>ax</a:t>
            </a:r>
            <a:r>
              <a:rPr lang="fr-FR" sz="2800" dirty="0">
                <a:solidFill>
                  <a:srgbClr val="000000"/>
                </a:solidFill>
                <a:latin typeface="Arial" pitchFamily="18"/>
                <a:ea typeface="Arial Unicode MS" pitchFamily="2"/>
                <a:cs typeface="Arial Unicode MS" pitchFamily="2"/>
              </a:rPr>
              <a:t>, [0xFA61]</a:t>
            </a:r>
          </a:p>
        </p:txBody>
      </p:sp>
    </p:spTree>
    <p:extLst>
      <p:ext uri="{BB962C8B-B14F-4D97-AF65-F5344CB8AC3E}">
        <p14:creationId xmlns:p14="http://schemas.microsoft.com/office/powerpoint/2010/main" val="46995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158EA4A-A6E4-44BE-B10C-E0A9D101E9E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33AB1220-A50E-4554-B2D0-CD1A25636E8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8A3D1276-E02D-43EB-A7CB-FD28CB2825AB}"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2B6EC21-B9B9-4919-BD79-CB8A16E5F57B}"/>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périphériques</a:t>
            </a:r>
          </a:p>
        </p:txBody>
      </p:sp>
      <p:sp>
        <p:nvSpPr>
          <p:cNvPr id="5" name="Forme libre : forme 4">
            <a:extLst>
              <a:ext uri="{FF2B5EF4-FFF2-40B4-BE49-F238E27FC236}">
                <a16:creationId xmlns:a16="http://schemas.microsoft.com/office/drawing/2014/main" id="{D6885910-6717-4D30-B2A8-B4982A3F1F5C}"/>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hangingPunct="0">
              <a:lnSpc>
                <a:spcPct val="74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a:solidFill>
                <a:srgbClr val="FFFFFF"/>
              </a:solidFill>
              <a:latin typeface="Times New Roman"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02B865A7-F0F3-4001-9C26-5819C0E549A3}"/>
              </a:ext>
            </a:extLst>
          </p:cNvPr>
          <p:cNvPicPr>
            <a:picLocks noChangeAspect="1"/>
          </p:cNvPicPr>
          <p:nvPr/>
        </p:nvPicPr>
        <p:blipFill>
          <a:blip r:embed="rId3">
            <a:lum/>
            <a:alphaModFix/>
          </a:blip>
          <a:srcRect/>
          <a:stretch>
            <a:fillRect/>
          </a:stretch>
        </p:blipFill>
        <p:spPr>
          <a:xfrm>
            <a:off x="2244719" y="1979640"/>
            <a:ext cx="5219640" cy="4140000"/>
          </a:xfrm>
          <a:prstGeom prst="rect">
            <a:avLst/>
          </a:prstGeom>
          <a:noFill/>
          <a:ln>
            <a:noFill/>
          </a:ln>
        </p:spPr>
      </p:pic>
    </p:spTree>
  </p:cSld>
  <p:clrMapOvr>
    <a:masterClrMapping/>
  </p:clrMapOvr>
</p:sld>
</file>

<file path=ppt/theme/theme1.xml><?xml version="1.0" encoding="utf-8"?>
<a:theme xmlns:a="http://schemas.openxmlformats.org/drawingml/2006/main" name="ThèmeHE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HEVINCI" id="{E83B297F-8A55-4CC8-A51B-0038100A2C29}" vid="{A244249A-BDC5-4ED4-887D-AAF0E661B7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D4F9E4781B9A4782C5F1634C416C17" ma:contentTypeVersion="8" ma:contentTypeDescription="Crée un document." ma:contentTypeScope="" ma:versionID="1dcfa5b0602a4d6cd114365b3bdb4a73">
  <xsd:schema xmlns:xsd="http://www.w3.org/2001/XMLSchema" xmlns:xs="http://www.w3.org/2001/XMLSchema" xmlns:p="http://schemas.microsoft.com/office/2006/metadata/properties" xmlns:ns2="ff85e5dd-9316-4fb5-adec-73af0890d4bc" xmlns:ns3="786fdfb0-3574-4dee-bb57-eda9e5f4b4e6" targetNamespace="http://schemas.microsoft.com/office/2006/metadata/properties" ma:root="true" ma:fieldsID="b00427533a3f66f4c908991d17ecaa45" ns2:_="" ns3:_="">
    <xsd:import namespace="ff85e5dd-9316-4fb5-adec-73af0890d4bc"/>
    <xsd:import namespace="786fdfb0-3574-4dee-bb57-eda9e5f4b4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5e5dd-9316-4fb5-adec-73af0890d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fdfb0-3574-4dee-bb57-eda9e5f4b4e6"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E77DF3-6DEA-430B-A9D6-93805376231A}">
  <ds:schemaRefs>
    <ds:schemaRef ds:uri="http://schemas.microsoft.com/sharepoint/v3/contenttype/forms"/>
  </ds:schemaRefs>
</ds:datastoreItem>
</file>

<file path=customXml/itemProps2.xml><?xml version="1.0" encoding="utf-8"?>
<ds:datastoreItem xmlns:ds="http://schemas.openxmlformats.org/officeDocument/2006/customXml" ds:itemID="{DC0EE867-8886-4CD1-9F79-4A526328E88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BE98E0-2356-45F5-9502-DBD82D587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5e5dd-9316-4fb5-adec-73af0890d4bc"/>
    <ds:schemaRef ds:uri="786fdfb0-3574-4dee-bb57-eda9e5f4b4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ThèmeHEVINCI</Template>
  <TotalTime>318</TotalTime>
  <Words>670</Words>
  <Application>Microsoft Office PowerPoint</Application>
  <PresentationFormat>Grand écran</PresentationFormat>
  <Paragraphs>77</Paragraphs>
  <Slides>12</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Times New Roman</vt:lpstr>
      <vt:lpstr>Wingdings</vt:lpstr>
      <vt:lpstr>ThèmeHEVINCI</vt:lpstr>
      <vt:lpstr>BINV1060 Systèmes d’exploitation</vt:lpstr>
      <vt:lpstr>Présentation PowerPoint</vt:lpstr>
      <vt:lpstr>Composants Hardwares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Paul Lambin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Ophélie Michelet</dc:creator>
  <cp:lastModifiedBy>Gregory Seront</cp:lastModifiedBy>
  <cp:revision>19</cp:revision>
  <dcterms:created xsi:type="dcterms:W3CDTF">2020-11-23T15:04:38Z</dcterms:created>
  <dcterms:modified xsi:type="dcterms:W3CDTF">2023-01-31T12:44:31Z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0x01010093D4F9E4781B9A4782C5F1634C416C17</vt:lpwstr>
  </property>
</Properties>
</file>