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F6A2-E851-4865-AB30-110F204B32B1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1BF0-DFC7-4CA6-ACEA-CB5AD8ABD3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2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ABFF79-5DCF-43B5-9A86-FB7BE08D5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FB4DD1-CA5B-4D8A-B6C4-0A5828B37A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La plupart des OS sont structurés par couche successives allant du hardware à l'interface utilisateur.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ACF0801-DC5B-4722-85C2-6503A139A8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901C4D-6C03-4FA5-9E92-94C63312EE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Les OS « modernes » ne permettent pas qu'un programme utilisateur « normal » accède directement à l'ordinateur.</a:t>
            </a:r>
          </a:p>
          <a:p>
            <a:pPr lvl="0" hangingPunct="1"/>
            <a:r>
              <a:rPr lang="fr-BE" kern="1200"/>
              <a:t>En plus de rendre la tâche du programmeur extrêmement compliquée, cela ouvrirait la porte à des conflit entre programme, à des trous de sécurité, etc.</a:t>
            </a:r>
          </a:p>
          <a:p>
            <a:pPr lvl="0" hangingPunct="1"/>
            <a:endParaRPr lang="fr-BE" kern="1200"/>
          </a:p>
          <a:p>
            <a:pPr lvl="0" hangingPunct="1"/>
            <a:r>
              <a:rPr lang="fr-BE" kern="1200"/>
              <a:t>Pour accéder au hardware, un programme doit le demander gentiment à l'OS en faisant ce que l'on appelle un « appel système ».</a:t>
            </a:r>
          </a:p>
          <a:p>
            <a:pPr lvl="0" hangingPunct="1"/>
            <a:r>
              <a:rPr lang="fr-BE" kern="1200"/>
              <a:t>L'OS pourra alors vérifier si l'opération est sûre et permise pour l'utilisateur qui l'a demandée.</a:t>
            </a:r>
          </a:p>
          <a:p>
            <a:pPr lvl="0" hangingPunct="1"/>
            <a:r>
              <a:rPr lang="fr-BE" kern="1200"/>
              <a:t>Nous étudierons en détail le mécanisme des appels systèmes dans le chapitre 2.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EEBDF-D7D0-4F66-ADED-00A1D988B9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29745F-111B-46FA-9BB1-434CF106E0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760"/>
            <a:ext cx="4738680" cy="3751920"/>
          </a:xfrm>
        </p:spPr>
        <p:txBody>
          <a:bodyPr/>
          <a:lstStyle/>
          <a:p>
            <a:endParaRPr lang="fr-BE" kern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68E19F3-8062-457B-98B3-50EF6E04CA3C}"/>
              </a:ext>
            </a:extLst>
          </p:cNvPr>
          <p:cNvSpPr/>
          <p:nvPr/>
        </p:nvSpPr>
        <p:spPr>
          <a:xfrm>
            <a:off x="1173240" y="938160"/>
            <a:ext cx="4510079" cy="338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2400" b="0" i="0" u="none" strike="noStrike" baseline="0">
              <a:ln>
                <a:noFill/>
              </a:ln>
              <a:solidFill>
                <a:srgbClr val="CCECFF"/>
              </a:solidFill>
              <a:latin typeface="Times New Roman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5897CE-9453-414E-99C1-4003181B22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La plupart des OS sont structurés en sous systèmes afin de rendre la conception de ceux-ci plus simple.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600355-4FE6-4BC5-8233-FCC25165AC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D08CB4-2C8F-4052-8D30-24F97D40EA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Notre cours d'OS suivra le découpage en sous-système de Windows.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58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5909" y="1605688"/>
            <a:ext cx="7429523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908" y="43469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 dirty="0"/>
          </a:p>
        </p:txBody>
      </p:sp>
      <p:sp>
        <p:nvSpPr>
          <p:cNvPr id="12" name="Ellipse 11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4" name="Arc 13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5" name="Arc 14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6" name="Arc 15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0" name="Arc 9"/>
          <p:cNvSpPr/>
          <p:nvPr userDrawn="1"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1" name="Arc 10"/>
          <p:cNvSpPr/>
          <p:nvPr userDrawn="1"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3" name="Arc 12"/>
          <p:cNvSpPr/>
          <p:nvPr userDrawn="1"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9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12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BINV1060</a:t>
            </a:r>
            <a:br>
              <a:rPr lang="fr-FR" dirty="0"/>
            </a:br>
            <a:r>
              <a:rPr lang="fr-FR" dirty="0"/>
              <a:t>Systèmes d’exploitation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Ch. 1.2 Architecture Matérielle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9F2E-4C37-42A9-B942-F8055AED74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Unix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546858-EF20-4EB0-B415-8F73E0FB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8400" y="1969921"/>
            <a:ext cx="7772400" cy="379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CCB31-B02D-421F-9F34-C815C301A6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A noter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A2BF0-83B4-48BF-848F-3CB88DC46F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38400" y="1599840"/>
            <a:ext cx="7772400" cy="2544286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applications se reposent sur l’OS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Elles n’accèdent pas directement au hardware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Il y a mode « utilisateur » et un « mode noyau »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On utilise l’OS via des « appels systèmes »</a:t>
            </a:r>
          </a:p>
          <a:p>
            <a:pPr marL="339480" indent="-339480"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</a:pPr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D67CA-7263-472B-896D-CB044DCB90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Dans le noyau: yurk!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8D1EF85-1DEE-45AA-9640-264245B4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8400" y="2224080"/>
            <a:ext cx="7772400" cy="32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0A2766F8-688B-4536-B501-95A86927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Operating Systems I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F8D39DE-60A5-4E57-887C-89D9EE3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64884E-2FB8-4049-9B7E-84972B09D1C3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7EEFA0-A1FF-4E9F-9169-7EE6BD646B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544541"/>
            <a:ext cx="7772400" cy="609398"/>
          </a:xfrm>
        </p:spPr>
        <p:txBody>
          <a:bodyPr vert="horz" wrap="square" lIns="0" tIns="0" rIns="0" bIns="0" rtlCol="0" anchor="ctr">
            <a:spAutoFit/>
          </a:bodyPr>
          <a:lstStyle/>
          <a:p>
            <a:pPr lvl="0"/>
            <a:r>
              <a:rPr lang="fr-FR"/>
              <a:t>Windows NT (XP, 7)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B668854-48A3-4A6D-B175-5B4DE93B5F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2400" y="1600200"/>
            <a:ext cx="7664400" cy="4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A47B0-40AC-4FE0-80C8-87E820CD85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On étudiera (plan du cours)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CA1604-1EEB-405A-8955-87A87C8EB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38400" y="1599840"/>
            <a:ext cx="7772400" cy="2028248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appels systèmes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processus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La gestion des entrées sorties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La gestion de la mémoire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8" ma:contentTypeDescription="Crée un document." ma:contentTypeScope="" ma:versionID="1dcfa5b0602a4d6cd114365b3bdb4a73">
  <xsd:schema xmlns:xsd="http://www.w3.org/2001/XMLSchema" xmlns:xs="http://www.w3.org/2001/XMLSchema" xmlns:p="http://schemas.microsoft.com/office/2006/metadata/properties" xmlns:ns2="ff85e5dd-9316-4fb5-adec-73af0890d4bc" xmlns:ns3="786fdfb0-3574-4dee-bb57-eda9e5f4b4e6" targetNamespace="http://schemas.microsoft.com/office/2006/metadata/properties" ma:root="true" ma:fieldsID="b00427533a3f66f4c908991d17ecaa45" ns2:_="" ns3:_="">
    <xsd:import namespace="ff85e5dd-9316-4fb5-adec-73af0890d4bc"/>
    <xsd:import namespace="786fdfb0-3574-4dee-bb57-eda9e5f4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dfb0-3574-4dee-bb57-eda9e5f4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E77DF3-6DEA-430B-A9D6-938053762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CD8CA-AB1F-4C31-9B73-6404D987E66E}"/>
</file>

<file path=customXml/itemProps3.xml><?xml version="1.0" encoding="utf-8"?>
<ds:datastoreItem xmlns:ds="http://schemas.openxmlformats.org/officeDocument/2006/customXml" ds:itemID="{DC0EE867-8886-4CD1-9F79-4A526328E8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316</TotalTime>
  <Words>233</Words>
  <Application>Microsoft Office PowerPoint</Application>
  <PresentationFormat>Grand écran</PresentationFormat>
  <Paragraphs>26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ThèmeHEVINCI</vt:lpstr>
      <vt:lpstr>BINV1060 Systèmes d’exploitation</vt:lpstr>
      <vt:lpstr>Unix</vt:lpstr>
      <vt:lpstr>A noter</vt:lpstr>
      <vt:lpstr>Dans le noyau: yurk!</vt:lpstr>
      <vt:lpstr>Windows NT (XP, 7)</vt:lpstr>
      <vt:lpstr>On étudiera (plan du cours)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Gregory Seront</cp:lastModifiedBy>
  <cp:revision>19</cp:revision>
  <dcterms:created xsi:type="dcterms:W3CDTF">2020-11-23T15:04:38Z</dcterms:created>
  <dcterms:modified xsi:type="dcterms:W3CDTF">2021-01-27T10:40:24Z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