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6" r:id="rId4"/>
  </p:sldMasterIdLst>
  <p:notesMasterIdLst>
    <p:notesMasterId r:id="rId83"/>
  </p:notesMasterIdLst>
  <p:handoutMasterIdLst>
    <p:handoutMasterId r:id="rId84"/>
  </p:handoutMasterIdLst>
  <p:sldIdLst>
    <p:sldId id="256" r:id="rId5"/>
    <p:sldId id="257" r:id="rId6"/>
    <p:sldId id="341" r:id="rId7"/>
    <p:sldId id="258" r:id="rId8"/>
    <p:sldId id="259" r:id="rId9"/>
    <p:sldId id="260" r:id="rId10"/>
    <p:sldId id="261" r:id="rId11"/>
    <p:sldId id="262" r:id="rId12"/>
    <p:sldId id="263" r:id="rId13"/>
    <p:sldId id="264" r:id="rId14"/>
    <p:sldId id="265" r:id="rId15"/>
    <p:sldId id="266" r:id="rId16"/>
    <p:sldId id="267" r:id="rId17"/>
    <p:sldId id="268" r:id="rId18"/>
    <p:sldId id="342" r:id="rId19"/>
    <p:sldId id="269" r:id="rId20"/>
    <p:sldId id="271" r:id="rId21"/>
    <p:sldId id="272" r:id="rId22"/>
    <p:sldId id="273" r:id="rId23"/>
    <p:sldId id="274" r:id="rId24"/>
    <p:sldId id="275" r:id="rId25"/>
    <p:sldId id="276" r:id="rId26"/>
    <p:sldId id="277" r:id="rId27"/>
    <p:sldId id="278" r:id="rId28"/>
    <p:sldId id="285" r:id="rId29"/>
    <p:sldId id="279" r:id="rId30"/>
    <p:sldId id="280" r:id="rId31"/>
    <p:sldId id="281" r:id="rId32"/>
    <p:sldId id="282" r:id="rId33"/>
    <p:sldId id="286" r:id="rId34"/>
    <p:sldId id="287" r:id="rId35"/>
    <p:sldId id="288" r:id="rId36"/>
    <p:sldId id="283"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1" r:id="rId59"/>
    <p:sldId id="312" r:id="rId60"/>
    <p:sldId id="313" r:id="rId61"/>
    <p:sldId id="329" r:id="rId62"/>
    <p:sldId id="316" r:id="rId63"/>
    <p:sldId id="317" r:id="rId64"/>
    <p:sldId id="319" r:id="rId65"/>
    <p:sldId id="320" r:id="rId66"/>
    <p:sldId id="322" r:id="rId67"/>
    <p:sldId id="323" r:id="rId68"/>
    <p:sldId id="324" r:id="rId69"/>
    <p:sldId id="330" r:id="rId70"/>
    <p:sldId id="332" r:id="rId71"/>
    <p:sldId id="321" r:id="rId72"/>
    <p:sldId id="333" r:id="rId73"/>
    <p:sldId id="336" r:id="rId74"/>
    <p:sldId id="340" r:id="rId75"/>
    <p:sldId id="325" r:id="rId76"/>
    <p:sldId id="326" r:id="rId77"/>
    <p:sldId id="337" r:id="rId78"/>
    <p:sldId id="339" r:id="rId79"/>
    <p:sldId id="338" r:id="rId80"/>
    <p:sldId id="327" r:id="rId81"/>
    <p:sldId id="328" r:id="rId82"/>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5">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817" autoAdjust="0"/>
  </p:normalViewPr>
  <p:slideViewPr>
    <p:cSldViewPr>
      <p:cViewPr varScale="1">
        <p:scale>
          <a:sx n="73" d="100"/>
          <a:sy n="73" d="100"/>
        </p:scale>
        <p:origin x="1998" y="60"/>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925"/>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Seront" userId="37e663da-5390-40f7-be30-caac7fa4d540" providerId="ADAL" clId="{B4DBB2A3-F6C6-4DFD-952F-D9A95319E03D}"/>
    <pc:docChg chg="addSld modSld">
      <pc:chgData name="Gregory Seront" userId="37e663da-5390-40f7-be30-caac7fa4d540" providerId="ADAL" clId="{B4DBB2A3-F6C6-4DFD-952F-D9A95319E03D}" dt="2023-02-16T10:03:00.181" v="66" actId="20577"/>
      <pc:docMkLst>
        <pc:docMk/>
      </pc:docMkLst>
      <pc:sldChg chg="addSp modSp mod">
        <pc:chgData name="Gregory Seront" userId="37e663da-5390-40f7-be30-caac7fa4d540" providerId="ADAL" clId="{B4DBB2A3-F6C6-4DFD-952F-D9A95319E03D}" dt="2023-02-16T09:59:43.242" v="50" actId="1076"/>
        <pc:sldMkLst>
          <pc:docMk/>
          <pc:sldMk cId="0" sldId="257"/>
        </pc:sldMkLst>
        <pc:spChg chg="mod">
          <ac:chgData name="Gregory Seront" userId="37e663da-5390-40f7-be30-caac7fa4d540" providerId="ADAL" clId="{B4DBB2A3-F6C6-4DFD-952F-D9A95319E03D}" dt="2023-02-16T09:59:05.365" v="30" actId="20577"/>
          <ac:spMkLst>
            <pc:docMk/>
            <pc:sldMk cId="0" sldId="257"/>
            <ac:spMk id="7172" creationId="{363B4BAF-4D8C-C089-0690-7AE195A1949B}"/>
          </ac:spMkLst>
        </pc:spChg>
        <pc:spChg chg="mod">
          <ac:chgData name="Gregory Seront" userId="37e663da-5390-40f7-be30-caac7fa4d540" providerId="ADAL" clId="{B4DBB2A3-F6C6-4DFD-952F-D9A95319E03D}" dt="2023-02-16T09:59:35.994" v="49" actId="1076"/>
          <ac:spMkLst>
            <pc:docMk/>
            <pc:sldMk cId="0" sldId="257"/>
            <ac:spMk id="7173" creationId="{4C3C8E66-DF42-3962-01C3-ADE9A2E5346C}"/>
          </ac:spMkLst>
        </pc:spChg>
        <pc:picChg chg="add mod">
          <ac:chgData name="Gregory Seront" userId="37e663da-5390-40f7-be30-caac7fa4d540" providerId="ADAL" clId="{B4DBB2A3-F6C6-4DFD-952F-D9A95319E03D}" dt="2023-02-16T09:59:43.242" v="50" actId="1076"/>
          <ac:picMkLst>
            <pc:docMk/>
            <pc:sldMk cId="0" sldId="257"/>
            <ac:picMk id="7175" creationId="{46824434-F6BB-3BE3-D650-1D02D4C6D94A}"/>
          </ac:picMkLst>
        </pc:picChg>
      </pc:sldChg>
      <pc:sldChg chg="addSp modSp">
        <pc:chgData name="Gregory Seront" userId="37e663da-5390-40f7-be30-caac7fa4d540" providerId="ADAL" clId="{B4DBB2A3-F6C6-4DFD-952F-D9A95319E03D}" dt="2023-02-16T10:00:03.252" v="51"/>
        <pc:sldMkLst>
          <pc:docMk/>
          <pc:sldMk cId="0" sldId="263"/>
        </pc:sldMkLst>
        <pc:spChg chg="add mod">
          <ac:chgData name="Gregory Seront" userId="37e663da-5390-40f7-be30-caac7fa4d540" providerId="ADAL" clId="{B4DBB2A3-F6C6-4DFD-952F-D9A95319E03D}" dt="2023-02-16T10:00:03.252" v="51"/>
          <ac:spMkLst>
            <pc:docMk/>
            <pc:sldMk cId="0" sldId="263"/>
            <ac:spMk id="2" creationId="{F34DA5FC-4AA7-1035-AF0D-77DE021C36A2}"/>
          </ac:spMkLst>
        </pc:spChg>
        <pc:picChg chg="add mod">
          <ac:chgData name="Gregory Seront" userId="37e663da-5390-40f7-be30-caac7fa4d540" providerId="ADAL" clId="{B4DBB2A3-F6C6-4DFD-952F-D9A95319E03D}" dt="2023-02-16T10:00:03.252" v="51"/>
          <ac:picMkLst>
            <pc:docMk/>
            <pc:sldMk cId="0" sldId="263"/>
            <ac:picMk id="3" creationId="{4B9B2C26-20EA-CE63-B190-A654020E13AF}"/>
          </ac:picMkLst>
        </pc:picChg>
      </pc:sldChg>
      <pc:sldChg chg="modSp">
        <pc:chgData name="Gregory Seront" userId="37e663da-5390-40f7-be30-caac7fa4d540" providerId="ADAL" clId="{B4DBB2A3-F6C6-4DFD-952F-D9A95319E03D}" dt="2023-02-16T10:02:11.235" v="53" actId="1076"/>
        <pc:sldMkLst>
          <pc:docMk/>
          <pc:sldMk cId="0" sldId="274"/>
        </pc:sldMkLst>
        <pc:spChg chg="mod">
          <ac:chgData name="Gregory Seront" userId="37e663da-5390-40f7-be30-caac7fa4d540" providerId="ADAL" clId="{B4DBB2A3-F6C6-4DFD-952F-D9A95319E03D}" dt="2023-02-16T10:02:11.235" v="53" actId="1076"/>
          <ac:spMkLst>
            <pc:docMk/>
            <pc:sldMk cId="0" sldId="274"/>
            <ac:spMk id="39942" creationId="{588723B4-CB6F-635C-A428-C2876E1CB68C}"/>
          </ac:spMkLst>
        </pc:spChg>
      </pc:sldChg>
      <pc:sldChg chg="modSp mod">
        <pc:chgData name="Gregory Seront" userId="37e663da-5390-40f7-be30-caac7fa4d540" providerId="ADAL" clId="{B4DBB2A3-F6C6-4DFD-952F-D9A95319E03D}" dt="2023-02-16T10:03:00.181" v="66" actId="20577"/>
        <pc:sldMkLst>
          <pc:docMk/>
          <pc:sldMk cId="0" sldId="278"/>
        </pc:sldMkLst>
        <pc:spChg chg="mod">
          <ac:chgData name="Gregory Seront" userId="37e663da-5390-40f7-be30-caac7fa4d540" providerId="ADAL" clId="{B4DBB2A3-F6C6-4DFD-952F-D9A95319E03D}" dt="2023-02-16T10:03:00.181" v="66" actId="20577"/>
          <ac:spMkLst>
            <pc:docMk/>
            <pc:sldMk cId="0" sldId="278"/>
            <ac:spMk id="48132" creationId="{B305096E-2C9A-EDB1-2DB1-DEAECF64E8B2}"/>
          </ac:spMkLst>
        </pc:spChg>
      </pc:sldChg>
      <pc:sldChg chg="add">
        <pc:chgData name="Gregory Seront" userId="37e663da-5390-40f7-be30-caac7fa4d540" providerId="ADAL" clId="{B4DBB2A3-F6C6-4DFD-952F-D9A95319E03D}" dt="2023-02-16T09:58:55.865" v="0" actId="2890"/>
        <pc:sldMkLst>
          <pc:docMk/>
          <pc:sldMk cId="3781675283" sldId="341"/>
        </pc:sldMkLst>
      </pc:sldChg>
      <pc:sldChg chg="add">
        <pc:chgData name="Gregory Seront" userId="37e663da-5390-40f7-be30-caac7fa4d540" providerId="ADAL" clId="{B4DBB2A3-F6C6-4DFD-952F-D9A95319E03D}" dt="2023-02-16T10:01:13.249" v="52"/>
        <pc:sldMkLst>
          <pc:docMk/>
          <pc:sldMk cId="0"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23CD0046-EB1F-915E-A6C6-0245C98CD41D}"/>
              </a:ext>
            </a:extLst>
          </p:cNvPr>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lnSpc>
                <a:spcPct val="52000"/>
              </a:lnSpc>
              <a:buClr>
                <a:srgbClr val="CCECFF"/>
              </a:buClr>
              <a:buSzPct val="100000"/>
              <a:buFont typeface="Times New Roman" pitchFamily="16" charset="0"/>
              <a:buNone/>
              <a:defRPr sz="1200">
                <a:solidFill>
                  <a:srgbClr val="000000"/>
                </a:solidFill>
                <a:latin typeface="Times New Roman" pitchFamily="16" charset="0"/>
                <a:ea typeface="Lucida Sans Unicode" pitchFamily="32" charset="0"/>
                <a:cs typeface="Lucida Sans Unicode" pitchFamily="32" charset="0"/>
              </a:defRPr>
            </a:lvl1pPr>
          </a:lstStyle>
          <a:p>
            <a:pPr>
              <a:defRPr/>
            </a:pPr>
            <a:endParaRPr lang="fr-FR"/>
          </a:p>
        </p:txBody>
      </p:sp>
      <p:sp>
        <p:nvSpPr>
          <p:cNvPr id="152579" name="Rectangle 3">
            <a:extLst>
              <a:ext uri="{FF2B5EF4-FFF2-40B4-BE49-F238E27FC236}">
                <a16:creationId xmlns:a16="http://schemas.microsoft.com/office/drawing/2014/main" id="{00C76585-252D-3C84-AFA8-DEC291129F24}"/>
              </a:ext>
            </a:extLst>
          </p:cNvPr>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lnSpc>
                <a:spcPct val="52000"/>
              </a:lnSpc>
              <a:buClr>
                <a:srgbClr val="CCECFF"/>
              </a:buClr>
              <a:buSzPct val="100000"/>
              <a:buFont typeface="Times New Roman" pitchFamily="16" charset="0"/>
              <a:buNone/>
              <a:defRPr sz="1200">
                <a:solidFill>
                  <a:srgbClr val="000000"/>
                </a:solidFill>
                <a:latin typeface="Times New Roman" pitchFamily="16" charset="0"/>
                <a:ea typeface="Lucida Sans Unicode" pitchFamily="32" charset="0"/>
                <a:cs typeface="Lucida Sans Unicode" pitchFamily="32" charset="0"/>
              </a:defRPr>
            </a:lvl1pPr>
          </a:lstStyle>
          <a:p>
            <a:pPr>
              <a:defRPr/>
            </a:pPr>
            <a:endParaRPr lang="fr-FR"/>
          </a:p>
        </p:txBody>
      </p:sp>
      <p:sp>
        <p:nvSpPr>
          <p:cNvPr id="152580" name="Rectangle 4">
            <a:extLst>
              <a:ext uri="{FF2B5EF4-FFF2-40B4-BE49-F238E27FC236}">
                <a16:creationId xmlns:a16="http://schemas.microsoft.com/office/drawing/2014/main" id="{92084CF8-2AC5-ABD6-6E59-E143DEDCD271}"/>
              </a:ext>
            </a:extLst>
          </p:cNvPr>
          <p:cNvSpPr>
            <a:spLocks noGrp="1" noChangeArrowheads="1"/>
          </p:cNvSpPr>
          <p:nvPr>
            <p:ph type="ftr" sz="quarter" idx="2"/>
          </p:nvPr>
        </p:nvSpPr>
        <p:spPr bwMode="auto">
          <a:xfrm>
            <a:off x="0" y="9428163"/>
            <a:ext cx="2946400"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lnSpc>
                <a:spcPct val="52000"/>
              </a:lnSpc>
              <a:buClr>
                <a:srgbClr val="CCECFF"/>
              </a:buClr>
              <a:buSzPct val="100000"/>
              <a:buFont typeface="Times New Roman" pitchFamily="16" charset="0"/>
              <a:buNone/>
              <a:defRPr sz="1200">
                <a:solidFill>
                  <a:srgbClr val="000000"/>
                </a:solidFill>
                <a:latin typeface="Times New Roman" pitchFamily="16" charset="0"/>
                <a:ea typeface="Lucida Sans Unicode" pitchFamily="32" charset="0"/>
                <a:cs typeface="Lucida Sans Unicode" pitchFamily="32" charset="0"/>
              </a:defRPr>
            </a:lvl1pPr>
          </a:lstStyle>
          <a:p>
            <a:pPr>
              <a:defRPr/>
            </a:pPr>
            <a:endParaRPr lang="fr-FR"/>
          </a:p>
        </p:txBody>
      </p:sp>
      <p:sp>
        <p:nvSpPr>
          <p:cNvPr id="152581" name="Rectangle 5">
            <a:extLst>
              <a:ext uri="{FF2B5EF4-FFF2-40B4-BE49-F238E27FC236}">
                <a16:creationId xmlns:a16="http://schemas.microsoft.com/office/drawing/2014/main" id="{ECF7FBDD-1B03-D8F3-AA2E-C4123870214B}"/>
              </a:ext>
            </a:extLst>
          </p:cNvPr>
          <p:cNvSpPr>
            <a:spLocks noGrp="1" noChangeArrowheads="1"/>
          </p:cNvSpPr>
          <p:nvPr>
            <p:ph type="sldNum" sz="quarter" idx="3"/>
          </p:nvPr>
        </p:nvSpPr>
        <p:spPr bwMode="auto">
          <a:xfrm>
            <a:off x="3849688" y="9428163"/>
            <a:ext cx="2946400" cy="4968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52000"/>
              </a:lnSpc>
              <a:buClr>
                <a:srgbClr val="CCECFF"/>
              </a:buClr>
              <a:buSzPct val="100000"/>
              <a:buFont typeface="Times New Roman" panose="02020603050405020304" pitchFamily="18" charset="0"/>
              <a:buNone/>
              <a:defRPr sz="1200">
                <a:solidFill>
                  <a:srgbClr val="000000"/>
                </a:solidFill>
                <a:latin typeface="Times New Roman" panose="02020603050405020304" pitchFamily="18" charset="0"/>
              </a:defRPr>
            </a:lvl1pPr>
          </a:lstStyle>
          <a:p>
            <a:pPr>
              <a:defRPr/>
            </a:pPr>
            <a:fld id="{DA0435FF-C778-484A-B3AB-02D657A9C9B8}"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AutoShape 1">
            <a:extLst>
              <a:ext uri="{FF2B5EF4-FFF2-40B4-BE49-F238E27FC236}">
                <a16:creationId xmlns:a16="http://schemas.microsoft.com/office/drawing/2014/main" id="{8E969BAD-0DA2-1376-AF65-C940121A46D6}"/>
              </a:ext>
            </a:extLst>
          </p:cNvPr>
          <p:cNvSpPr>
            <a:spLocks noChangeArrowheads="1"/>
          </p:cNvSpPr>
          <p:nvPr/>
        </p:nvSpPr>
        <p:spPr bwMode="auto">
          <a:xfrm>
            <a:off x="0" y="0"/>
            <a:ext cx="6797675" cy="9926638"/>
          </a:xfrm>
          <a:prstGeom prst="roundRect">
            <a:avLst>
              <a:gd name="adj" fmla="val 23"/>
            </a:avLst>
          </a:prstGeom>
          <a:solidFill>
            <a:srgbClr val="FFFFFF"/>
          </a:solidFill>
          <a:ln>
            <a:noFill/>
          </a:ln>
          <a:effectLst/>
        </p:spPr>
        <p:txBody>
          <a:bodyPr wrap="none" anchor="ctr"/>
          <a:lstStyle>
            <a:lvl1pPr eaLnBrk="0" hangingPunct="0">
              <a:defRPr>
                <a:solidFill>
                  <a:schemeClr val="tx1"/>
                </a:solidFill>
                <a:latin typeface="Arial" charset="0"/>
                <a:ea typeface="Lucida Sans Unicode" pitchFamily="32" charset="0"/>
                <a:cs typeface="Lucida Sans Unicode" pitchFamily="32" charset="0"/>
              </a:defRPr>
            </a:lvl1pPr>
            <a:lvl2pPr marL="742950" indent="-285750" eaLnBrk="0" hangingPunct="0">
              <a:defRPr>
                <a:solidFill>
                  <a:schemeClr val="tx1"/>
                </a:solidFill>
                <a:latin typeface="Arial" charset="0"/>
                <a:ea typeface="Lucida Sans Unicode" pitchFamily="32" charset="0"/>
                <a:cs typeface="Lucida Sans Unicode" pitchFamily="32" charset="0"/>
              </a:defRPr>
            </a:lvl2pPr>
            <a:lvl3pPr marL="1143000" indent="-228600" eaLnBrk="0" hangingPunct="0">
              <a:defRPr>
                <a:solidFill>
                  <a:schemeClr val="tx1"/>
                </a:solidFill>
                <a:latin typeface="Arial" charset="0"/>
                <a:ea typeface="Lucida Sans Unicode" pitchFamily="32" charset="0"/>
                <a:cs typeface="Lucida Sans Unicode" pitchFamily="32" charset="0"/>
              </a:defRPr>
            </a:lvl3pPr>
            <a:lvl4pPr marL="1600200" indent="-228600" eaLnBrk="0" hangingPunct="0">
              <a:defRPr>
                <a:solidFill>
                  <a:schemeClr val="tx1"/>
                </a:solidFill>
                <a:latin typeface="Arial" charset="0"/>
                <a:ea typeface="Lucida Sans Unicode" pitchFamily="32" charset="0"/>
                <a:cs typeface="Lucida Sans Unicode" pitchFamily="32" charset="0"/>
              </a:defRPr>
            </a:lvl4pPr>
            <a:lvl5pPr marL="2057400" indent="-228600" eaLnBrk="0" hangingPunct="0">
              <a:defRPr>
                <a:solidFill>
                  <a:schemeClr val="tx1"/>
                </a:solidFill>
                <a:latin typeface="Arial" charset="0"/>
                <a:ea typeface="Lucida Sans Unicode" pitchFamily="32" charset="0"/>
                <a:cs typeface="Lucida Sans Unicode" pitchFamily="32" charset="0"/>
              </a:defRPr>
            </a:lvl5pPr>
            <a:lvl6pPr marL="25146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6pPr>
            <a:lvl7pPr marL="29718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7pPr>
            <a:lvl8pPr marL="34290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8pPr>
            <a:lvl9pPr marL="38862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9pPr>
          </a:lstStyle>
          <a:p>
            <a:pPr eaLnBrk="1" hangingPunct="1">
              <a:defRPr/>
            </a:pPr>
            <a:endParaRPr lang="fr-BE" altLang="fr-FR"/>
          </a:p>
        </p:txBody>
      </p:sp>
      <p:sp>
        <p:nvSpPr>
          <p:cNvPr id="77827" name="AutoShape 2">
            <a:extLst>
              <a:ext uri="{FF2B5EF4-FFF2-40B4-BE49-F238E27FC236}">
                <a16:creationId xmlns:a16="http://schemas.microsoft.com/office/drawing/2014/main" id="{36502CB8-1C04-D3E7-6E5F-158F858EBAF5}"/>
              </a:ext>
            </a:extLst>
          </p:cNvPr>
          <p:cNvSpPr>
            <a:spLocks noChangeArrowheads="1"/>
          </p:cNvSpPr>
          <p:nvPr/>
        </p:nvSpPr>
        <p:spPr bwMode="auto">
          <a:xfrm>
            <a:off x="0" y="0"/>
            <a:ext cx="6797675" cy="9926638"/>
          </a:xfrm>
          <a:prstGeom prst="roundRect">
            <a:avLst>
              <a:gd name="adj" fmla="val 23"/>
            </a:avLst>
          </a:prstGeom>
          <a:solidFill>
            <a:srgbClr val="FFFFFF"/>
          </a:solidFill>
          <a:ln>
            <a:noFill/>
          </a:ln>
          <a:effectLst/>
        </p:spPr>
        <p:txBody>
          <a:bodyPr wrap="none" anchor="ctr"/>
          <a:lstStyle>
            <a:lvl1pPr eaLnBrk="0" hangingPunct="0">
              <a:defRPr>
                <a:solidFill>
                  <a:schemeClr val="tx1"/>
                </a:solidFill>
                <a:latin typeface="Arial" charset="0"/>
                <a:ea typeface="Lucida Sans Unicode" pitchFamily="32" charset="0"/>
                <a:cs typeface="Lucida Sans Unicode" pitchFamily="32" charset="0"/>
              </a:defRPr>
            </a:lvl1pPr>
            <a:lvl2pPr marL="742950" indent="-285750" eaLnBrk="0" hangingPunct="0">
              <a:defRPr>
                <a:solidFill>
                  <a:schemeClr val="tx1"/>
                </a:solidFill>
                <a:latin typeface="Arial" charset="0"/>
                <a:ea typeface="Lucida Sans Unicode" pitchFamily="32" charset="0"/>
                <a:cs typeface="Lucida Sans Unicode" pitchFamily="32" charset="0"/>
              </a:defRPr>
            </a:lvl2pPr>
            <a:lvl3pPr marL="1143000" indent="-228600" eaLnBrk="0" hangingPunct="0">
              <a:defRPr>
                <a:solidFill>
                  <a:schemeClr val="tx1"/>
                </a:solidFill>
                <a:latin typeface="Arial" charset="0"/>
                <a:ea typeface="Lucida Sans Unicode" pitchFamily="32" charset="0"/>
                <a:cs typeface="Lucida Sans Unicode" pitchFamily="32" charset="0"/>
              </a:defRPr>
            </a:lvl3pPr>
            <a:lvl4pPr marL="1600200" indent="-228600" eaLnBrk="0" hangingPunct="0">
              <a:defRPr>
                <a:solidFill>
                  <a:schemeClr val="tx1"/>
                </a:solidFill>
                <a:latin typeface="Arial" charset="0"/>
                <a:ea typeface="Lucida Sans Unicode" pitchFamily="32" charset="0"/>
                <a:cs typeface="Lucida Sans Unicode" pitchFamily="32" charset="0"/>
              </a:defRPr>
            </a:lvl4pPr>
            <a:lvl5pPr marL="2057400" indent="-228600" eaLnBrk="0" hangingPunct="0">
              <a:defRPr>
                <a:solidFill>
                  <a:schemeClr val="tx1"/>
                </a:solidFill>
                <a:latin typeface="Arial" charset="0"/>
                <a:ea typeface="Lucida Sans Unicode" pitchFamily="32" charset="0"/>
                <a:cs typeface="Lucida Sans Unicode" pitchFamily="32" charset="0"/>
              </a:defRPr>
            </a:lvl5pPr>
            <a:lvl6pPr marL="25146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6pPr>
            <a:lvl7pPr marL="29718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7pPr>
            <a:lvl8pPr marL="34290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8pPr>
            <a:lvl9pPr marL="3886200" indent="-228600" defTabSz="449263" eaLnBrk="0" fontAlgn="base" hangingPunct="0">
              <a:spcBef>
                <a:spcPct val="0"/>
              </a:spcBef>
              <a:spcAft>
                <a:spcPct val="0"/>
              </a:spcAft>
              <a:defRPr>
                <a:solidFill>
                  <a:schemeClr val="tx1"/>
                </a:solidFill>
                <a:latin typeface="Arial" charset="0"/>
                <a:ea typeface="Lucida Sans Unicode" pitchFamily="32" charset="0"/>
                <a:cs typeface="Lucida Sans Unicode" pitchFamily="32" charset="0"/>
              </a:defRPr>
            </a:lvl9pPr>
          </a:lstStyle>
          <a:p>
            <a:pPr eaLnBrk="1" hangingPunct="1">
              <a:defRPr/>
            </a:pPr>
            <a:endParaRPr lang="fr-BE" altLang="fr-FR"/>
          </a:p>
        </p:txBody>
      </p:sp>
      <p:sp>
        <p:nvSpPr>
          <p:cNvPr id="3076" name="Rectangle 3">
            <a:extLst>
              <a:ext uri="{FF2B5EF4-FFF2-40B4-BE49-F238E27FC236}">
                <a16:creationId xmlns:a16="http://schemas.microsoft.com/office/drawing/2014/main" id="{456C50A5-DC19-F0EC-926D-76EE903CC2CA}"/>
              </a:ext>
            </a:extLst>
          </p:cNvPr>
          <p:cNvSpPr>
            <a:spLocks noGrp="1" noChangeArrowheads="1"/>
          </p:cNvSpPr>
          <p:nvPr>
            <p:ph type="sldImg"/>
          </p:nvPr>
        </p:nvSpPr>
        <p:spPr bwMode="auto">
          <a:xfrm>
            <a:off x="344488" y="952500"/>
            <a:ext cx="6102350" cy="343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935E1DFE-AC87-8219-94FE-2A68FEE51AC8}"/>
              </a:ext>
            </a:extLst>
          </p:cNvPr>
          <p:cNvSpPr>
            <a:spLocks noGrp="1" noChangeArrowheads="1"/>
          </p:cNvSpPr>
          <p:nvPr>
            <p:ph type="body"/>
          </p:nvPr>
        </p:nvSpPr>
        <p:spPr bwMode="auto">
          <a:xfrm>
            <a:off x="1050925" y="4722813"/>
            <a:ext cx="4695825" cy="38115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fr-FR"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2BFF3301-120E-6D85-EEF1-A58859987B4B}"/>
              </a:ext>
            </a:extLst>
          </p:cNvPr>
          <p:cNvSpPr txBox="1">
            <a:spLocks noChangeArrowheads="1"/>
          </p:cNvSpPr>
          <p:nvPr/>
        </p:nvSpPr>
        <p:spPr bwMode="auto">
          <a:xfrm>
            <a:off x="1139825" y="866775"/>
            <a:ext cx="4518025"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147" name="Rectangle 2">
            <a:extLst>
              <a:ext uri="{FF2B5EF4-FFF2-40B4-BE49-F238E27FC236}">
                <a16:creationId xmlns:a16="http://schemas.microsoft.com/office/drawing/2014/main" id="{AA8321A2-13D6-E32E-72CF-8CDCC5838032}"/>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02B8A5AB-6D87-4749-31E8-C7239FDA3153}"/>
              </a:ext>
            </a:extLst>
          </p:cNvPr>
          <p:cNvSpPr txBox="1">
            <a:spLocks noChangeArrowheads="1"/>
          </p:cNvSpPr>
          <p:nvPr/>
        </p:nvSpPr>
        <p:spPr bwMode="auto">
          <a:xfrm>
            <a:off x="1179513" y="952500"/>
            <a:ext cx="4437062" cy="34353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22531" name="Rectangle 2">
            <a:extLst>
              <a:ext uri="{FF2B5EF4-FFF2-40B4-BE49-F238E27FC236}">
                <a16:creationId xmlns:a16="http://schemas.microsoft.com/office/drawing/2014/main" id="{EF88A953-AC40-7384-5F4E-53E2967C4F0D}"/>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84E4FF84-5F79-91ED-0F46-463A3109AE6D}"/>
              </a:ext>
            </a:extLst>
          </p:cNvPr>
          <p:cNvSpPr txBox="1">
            <a:spLocks noChangeArrowheads="1"/>
          </p:cNvSpPr>
          <p:nvPr/>
        </p:nvSpPr>
        <p:spPr bwMode="auto">
          <a:xfrm>
            <a:off x="1179513" y="952500"/>
            <a:ext cx="4437062" cy="34353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24579" name="Text Box 2">
            <a:extLst>
              <a:ext uri="{FF2B5EF4-FFF2-40B4-BE49-F238E27FC236}">
                <a16:creationId xmlns:a16="http://schemas.microsoft.com/office/drawing/2014/main" id="{F262FD42-52C5-0F66-9D06-2E37092F0A77}"/>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8600" indent="-228600" eaLnBrk="1" hangingPunct="1"/>
            <a:r>
              <a:rPr lang="fr-BE" altLang="fr-FR">
                <a:latin typeface="Times New Roman" panose="02020603050405020304" pitchFamily="18" charset="0"/>
              </a:rPr>
              <a:t>La table ci-dessus reprend les différents attributs que peux comporter la table des processus.</a:t>
            </a:r>
          </a:p>
          <a:p>
            <a:pPr marL="228600" indent="-228600" eaLnBrk="1" hangingPunct="1"/>
            <a:r>
              <a:rPr lang="fr-BE" altLang="fr-FR">
                <a:latin typeface="Times New Roman" panose="02020603050405020304" pitchFamily="18" charset="0"/>
              </a:rPr>
              <a:t>Chaque entrée représente l’état du processus à un moment donnée (généralement juste avant qu’il ne soit interrompu pour donner la main à quelqu’un d’autre).</a:t>
            </a:r>
          </a:p>
          <a:p>
            <a:pPr marL="228600" indent="-228600" eaLnBrk="1" hangingPunct="1"/>
            <a:r>
              <a:rPr lang="fr-BE" altLang="fr-FR">
                <a:latin typeface="Times New Roman" panose="02020603050405020304" pitchFamily="18" charset="0"/>
              </a:rPr>
              <a:t>Nous allons brièvement décrire chacun d’entre eux:</a:t>
            </a:r>
          </a:p>
          <a:p>
            <a:pPr marL="228600" indent="-228600" eaLnBrk="1" hangingPunct="1">
              <a:buFont typeface="Times New Roman" panose="02020603050405020304" pitchFamily="18" charset="0"/>
              <a:buAutoNum type="arabicParenR"/>
            </a:pPr>
            <a:r>
              <a:rPr lang="fr-BE" altLang="fr-FR">
                <a:latin typeface="Times New Roman" panose="02020603050405020304" pitchFamily="18" charset="0"/>
              </a:rPr>
              <a:t>Registres</a:t>
            </a:r>
          </a:p>
          <a:p>
            <a:pPr marL="228600" indent="-228600" eaLnBrk="1" hangingPunct="1"/>
            <a:r>
              <a:rPr lang="fr-BE" altLang="fr-FR">
                <a:latin typeface="Times New Roman" panose="02020603050405020304" pitchFamily="18" charset="0"/>
              </a:rPr>
              <a:t>Lorsqu’un processus est interrompu, l’état de tous les registres du processeurs sont sauvegardés dans la table des processus. </a:t>
            </a:r>
          </a:p>
          <a:p>
            <a:pPr marL="228600" indent="-228600" eaLnBrk="1" hangingPunct="1"/>
            <a:r>
              <a:rPr lang="fr-BE" altLang="fr-FR">
                <a:latin typeface="Times New Roman" panose="02020603050405020304" pitchFamily="18" charset="0"/>
              </a:rPr>
              <a:t>Ceci permet de reprendre l’activité du processus « comme si de rien n’était » en remettant dans chaque registre la valeur qu’il avait avant l’interruption.</a:t>
            </a:r>
          </a:p>
          <a:p>
            <a:pPr marL="228600" indent="-228600" eaLnBrk="1" hangingPunct="1"/>
            <a:r>
              <a:rPr lang="fr-BE" altLang="fr-FR">
                <a:latin typeface="Times New Roman" panose="02020603050405020304" pitchFamily="18" charset="0"/>
              </a:rPr>
              <a:t>Les attributs suivants sont des registres particuliers du processeur sur lesquels on met l’accent vu leur importance.</a:t>
            </a:r>
          </a:p>
          <a:p>
            <a:pPr marL="228600" indent="-228600" eaLnBrk="1" hangingPunct="1"/>
            <a:r>
              <a:rPr lang="fr-BE" altLang="fr-FR">
                <a:latin typeface="Times New Roman" panose="02020603050405020304" pitchFamily="18" charset="0"/>
              </a:rPr>
              <a:t>2) Le compteur ordinateur ou Instruction Pointeur. </a:t>
            </a:r>
          </a:p>
          <a:p>
            <a:pPr marL="228600" indent="-228600" eaLnBrk="1" hangingPunct="1"/>
            <a:r>
              <a:rPr lang="fr-BE" altLang="fr-FR">
                <a:latin typeface="Times New Roman" panose="02020603050405020304" pitchFamily="18" charset="0"/>
              </a:rPr>
              <a:t>C’est l’adresse de l’instruction qui sera exécutée lors de la reprise du processus.</a:t>
            </a:r>
          </a:p>
          <a:p>
            <a:pPr marL="228600" indent="-228600" eaLnBrk="1" hangingPunct="1"/>
            <a:r>
              <a:rPr lang="fr-BE" altLang="fr-FR">
                <a:latin typeface="Times New Roman" panose="02020603050405020304" pitchFamily="18" charset="0"/>
              </a:rPr>
              <a:t>3) Le mot d’état.</a:t>
            </a:r>
          </a:p>
          <a:p>
            <a:pPr marL="228600" indent="-228600" eaLnBrk="1" hangingPunct="1"/>
            <a:r>
              <a:rPr lang="fr-BE" altLang="fr-FR">
                <a:latin typeface="Times New Roman" panose="02020603050405020304" pitchFamily="18" charset="0"/>
              </a:rPr>
              <a:t>4) Le pointeur de la pile</a:t>
            </a:r>
          </a:p>
          <a:p>
            <a:pPr marL="228600" indent="-228600" eaLnBrk="1" hangingPunct="1"/>
            <a:r>
              <a:rPr lang="fr-BE" altLang="fr-FR">
                <a:latin typeface="Times New Roman" panose="02020603050405020304" pitchFamily="18" charset="0"/>
              </a:rPr>
              <a:t>5) L’état du processus</a:t>
            </a:r>
          </a:p>
          <a:p>
            <a:pPr marL="228600" indent="-228600" eaLnBrk="1" hangingPunct="1"/>
            <a:r>
              <a:rPr lang="fr-BE" altLang="fr-FR">
                <a:latin typeface="Times New Roman" panose="02020603050405020304" pitchFamily="18" charset="0"/>
              </a:rPr>
              <a:t>Cet état indique si le processus est actif, s’il est arrêté parce qu’il attend une réponse d’un périphérique ou simple son tour d’avoir le processeur. </a:t>
            </a:r>
          </a:p>
          <a:p>
            <a:pPr marL="228600" indent="-228600" eaLnBrk="1" hangingPunct="1"/>
            <a:r>
              <a:rPr lang="fr-BE" altLang="fr-FR">
                <a:latin typeface="Times New Roman" panose="02020603050405020304" pitchFamily="18" charset="0"/>
              </a:rPr>
              <a:t>Ceci est expliqué en détail plus loin.</a:t>
            </a:r>
          </a:p>
          <a:p>
            <a:pPr marL="228600" indent="-228600" eaLnBrk="1" hangingPunct="1"/>
            <a:r>
              <a:rPr lang="fr-BE" altLang="fr-FR">
                <a:latin typeface="Times New Roman" panose="02020603050405020304" pitchFamily="18" charset="0"/>
              </a:rPr>
              <a:t>6) La priorité &amp; 7) Paramètres d’ordonnancement</a:t>
            </a:r>
          </a:p>
          <a:p>
            <a:pPr marL="228600" indent="-228600" eaLnBrk="1" hangingPunct="1"/>
            <a:r>
              <a:rPr lang="fr-BE" altLang="fr-FR">
                <a:latin typeface="Times New Roman" panose="02020603050405020304" pitchFamily="18" charset="0"/>
              </a:rPr>
              <a:t>Ces deux attributs seront utilisés pour décider qui sera le prochain processus qui sera exécuté. Ce point est détaillé plus loin.</a:t>
            </a:r>
          </a:p>
          <a:p>
            <a:pPr marL="228600" indent="-228600" eaLnBrk="1" hangingPunct="1"/>
            <a:r>
              <a:rPr lang="fr-BE" altLang="fr-FR">
                <a:latin typeface="Times New Roman" panose="02020603050405020304" pitchFamily="18" charset="0"/>
              </a:rPr>
              <a:t>8) ID du processus</a:t>
            </a:r>
          </a:p>
          <a:p>
            <a:pPr marL="228600" indent="-228600" eaLnBrk="1" hangingPunct="1"/>
            <a:r>
              <a:rPr lang="fr-BE" altLang="fr-FR">
                <a:latin typeface="Times New Roman" panose="02020603050405020304" pitchFamily="18" charset="0"/>
              </a:rPr>
              <a:t>Il faut un moyen pour identifier de façon unique chaque processus. L’ID est un numéro unique dans le système. C’est par exemple ce numéro qui est affiché lorsque l’on exécute la commande ps en Unix.</a:t>
            </a:r>
          </a:p>
          <a:p>
            <a:pPr marL="228600" indent="-228600" eaLnBrk="1" hangingPunct="1"/>
            <a:endParaRPr lang="fr-BE" altLang="fr-FR">
              <a:latin typeface="Times New Roman" panose="02020603050405020304" pitchFamily="18" charset="0"/>
            </a:endParaRPr>
          </a:p>
          <a:p>
            <a:pPr marL="228600" indent="-228600" eaLnBrk="1" hangingPunct="1"/>
            <a:endParaRPr lang="fr-BE" altLang="fr-FR">
              <a:latin typeface="Times New Roman" panose="02020603050405020304" pitchFamily="18" charset="0"/>
            </a:endParaRPr>
          </a:p>
          <a:p>
            <a:pPr marL="228600" indent="-228600" eaLnBrk="1" hangingPunct="1"/>
            <a:r>
              <a:rPr lang="fr-BE" altLang="fr-FR">
                <a:latin typeface="Times New Roman" panose="02020603050405020304" pitchFamily="18" charset="0"/>
              </a:rPr>
              <a:t>Au niveau de la gestion de la mémoire, ce que l’on doit retenir varie en fonction du type de processeur sur lequel on s’exécute.</a:t>
            </a:r>
          </a:p>
          <a:p>
            <a:pPr marL="228600" indent="-228600" eaLnBrk="1" hangingPunct="1"/>
            <a:r>
              <a:rPr lang="fr-BE" altLang="fr-FR">
                <a:latin typeface="Times New Roman" panose="02020603050405020304" pitchFamily="18" charset="0"/>
              </a:rPr>
              <a:t>Sur un Pentium on retiendra le Segment de Code (aussi appelé Segment de texte), le Data Segment le stack segment et l’ extra segment.</a:t>
            </a:r>
          </a:p>
          <a:p>
            <a:pPr marL="228600" indent="-228600" eaLnBrk="1" hangingPunct="1"/>
            <a:endParaRPr lang="fr-BE" altLang="fr-FR">
              <a:latin typeface="Times New Roman" panose="02020603050405020304" pitchFamily="18" charset="0"/>
            </a:endParaRPr>
          </a:p>
          <a:p>
            <a:pPr marL="228600" indent="-228600" eaLnBrk="1" hangingPunct="1"/>
            <a:r>
              <a:rPr lang="fr-BE" altLang="fr-FR">
                <a:latin typeface="Times New Roman" panose="02020603050405020304" pitchFamily="18" charset="0"/>
              </a:rPr>
              <a:t>Il faut aussi retenir des informations sur les fichiers actuellement utilisés par le processus.</a:t>
            </a:r>
          </a:p>
          <a:p>
            <a:pPr marL="228600" indent="-228600" eaLnBrk="1" hangingPunct="1"/>
            <a:endParaRPr lang="fr-BE" altLang="fr-FR">
              <a:latin typeface="Times New Roman" panose="02020603050405020304" pitchFamily="18" charset="0"/>
            </a:endParaRPr>
          </a:p>
          <a:p>
            <a:pPr marL="228600" indent="-228600" eaLnBrk="1" hangingPunct="1"/>
            <a:endParaRPr lang="fr-BE" altLang="fr-FR">
              <a:latin typeface="Times New Roman" panose="02020603050405020304" pitchFamily="18" charset="0"/>
            </a:endParaRPr>
          </a:p>
          <a:p>
            <a:pPr marL="228600" indent="-228600" eaLnBrk="1" hangingPunct="1"/>
            <a:endParaRPr lang="fr-BE" altLang="fr-FR">
              <a:latin typeface="Times New Roman" panose="02020603050405020304" pitchFamily="18" charset="0"/>
            </a:endParaRPr>
          </a:p>
          <a:p>
            <a:pPr marL="228600" indent="-228600" eaLnBrk="1" hangingPunct="1"/>
            <a:endParaRPr lang="fr-BE" altLang="fr-FR">
              <a:latin typeface="Times New Roman" panose="02020603050405020304" pitchFamily="18" charset="0"/>
            </a:endParaRPr>
          </a:p>
          <a:p>
            <a:pPr marL="228600" indent="-228600" eaLnBrk="1" hangingPunct="1"/>
            <a:endParaRPr lang="fr-FR" altLang="fr-F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6AB5821-4DAF-24CA-226E-08674A069D1C}"/>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26627" name="Rectangle 2">
            <a:extLst>
              <a:ext uri="{FF2B5EF4-FFF2-40B4-BE49-F238E27FC236}">
                <a16:creationId xmlns:a16="http://schemas.microsoft.com/office/drawing/2014/main" id="{2BA34AD7-B3DC-9C09-7D08-9A10235B2BD8}"/>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FF7756F6-1DF3-5854-207B-E348083764CE}"/>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28675" name="Text Box 2">
            <a:extLst>
              <a:ext uri="{FF2B5EF4-FFF2-40B4-BE49-F238E27FC236}">
                <a16:creationId xmlns:a16="http://schemas.microsoft.com/office/drawing/2014/main" id="{B95BC0B5-2F61-2B1D-D428-55106784ED63}"/>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Les processus ont un cycle de vie.</a:t>
            </a:r>
          </a:p>
          <a:p>
            <a:pPr eaLnBrk="1" hangingPunct="1"/>
            <a:r>
              <a:rPr lang="fr-BE" altLang="fr-FR">
                <a:latin typeface="Times New Roman" panose="02020603050405020304" pitchFamily="18" charset="0"/>
              </a:rPr>
              <a:t>Il sont créés, puis passent par différents états et enfin ils sont détruits.</a:t>
            </a:r>
          </a:p>
          <a:p>
            <a:pPr eaLnBrk="1" hangingPunct="1"/>
            <a:endParaRPr lang="fr-BE" altLang="fr-FR">
              <a:latin typeface="Times New Roman" panose="02020603050405020304" pitchFamily="18" charset="0"/>
            </a:endParaRPr>
          </a:p>
          <a:p>
            <a:pPr eaLnBrk="1" hangingPunct="1"/>
            <a:r>
              <a:rPr lang="fr-BE" altLang="fr-FR">
                <a:latin typeface="Times New Roman" panose="02020603050405020304" pitchFamily="18" charset="0"/>
              </a:rPr>
              <a:t>Un processus peut être créé de différentes façons:</a:t>
            </a:r>
          </a:p>
          <a:p>
            <a:pPr eaLnBrk="1" hangingPunct="1"/>
            <a:r>
              <a:rPr lang="fr-BE" altLang="fr-FR">
                <a:latin typeface="Times New Roman" panose="02020603050405020304" pitchFamily="18" charset="0"/>
              </a:rPr>
              <a:t>- Au démarrage de la machine un certains nombre de processus système sont d’office démarrés.</a:t>
            </a:r>
          </a:p>
          <a:p>
            <a:pPr eaLnBrk="1" hangingPunct="1"/>
            <a:endParaRPr lang="fr-FR" altLang="fr-F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39C54D06-775F-A691-B497-5DC533CAC98D}"/>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30723" name="Rectangle 2">
            <a:extLst>
              <a:ext uri="{FF2B5EF4-FFF2-40B4-BE49-F238E27FC236}">
                <a16:creationId xmlns:a16="http://schemas.microsoft.com/office/drawing/2014/main" id="{BF74D41F-8B94-6864-7904-A4F7359B6DD7}"/>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5638572F-FA98-8A95-1666-08854C283154}"/>
              </a:ext>
            </a:extLst>
          </p:cNvPr>
          <p:cNvSpPr txBox="1">
            <a:spLocks noChangeArrowheads="1"/>
          </p:cNvSpPr>
          <p:nvPr/>
        </p:nvSpPr>
        <p:spPr bwMode="auto">
          <a:xfrm>
            <a:off x="1211263" y="982663"/>
            <a:ext cx="4665662" cy="35401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5290" tIns="47645" rIns="95290" bIns="47645"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49000"/>
              </a:lnSpc>
              <a:buClr>
                <a:srgbClr val="000000"/>
              </a:buClr>
              <a:buSzPct val="100000"/>
              <a:buFont typeface="Times New Roman" panose="02020603050405020304" pitchFamily="18" charset="0"/>
              <a:buNone/>
            </a:pPr>
            <a:endParaRPr lang="fr-BE" altLang="fr-FR"/>
          </a:p>
        </p:txBody>
      </p:sp>
      <p:sp>
        <p:nvSpPr>
          <p:cNvPr id="70659" name="Text Box 2">
            <a:extLst>
              <a:ext uri="{FF2B5EF4-FFF2-40B4-BE49-F238E27FC236}">
                <a16:creationId xmlns:a16="http://schemas.microsoft.com/office/drawing/2014/main" id="{59AFDEB3-040C-17FE-4561-9510DA9E8325}"/>
              </a:ext>
            </a:extLst>
          </p:cNvPr>
          <p:cNvSpPr>
            <a:spLocks noChangeArrowheads="1"/>
          </p:cNvSpPr>
          <p:nvPr>
            <p:ph type="body"/>
          </p:nvPr>
        </p:nvSpPr>
        <p:spPr>
          <a:xfrm>
            <a:off x="1098550" y="4868863"/>
            <a:ext cx="4897438" cy="3929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75"/>
              </a:spcBef>
              <a:buClrTx/>
              <a:tabLst>
                <a:tab pos="0" algn="l"/>
                <a:tab pos="465138" algn="l"/>
                <a:tab pos="933450" algn="l"/>
                <a:tab pos="1401763" algn="l"/>
                <a:tab pos="1870075" algn="l"/>
                <a:tab pos="2338388" algn="l"/>
                <a:tab pos="2806700" algn="l"/>
                <a:tab pos="3275013" algn="l"/>
                <a:tab pos="3743325" algn="l"/>
                <a:tab pos="4211638" algn="l"/>
                <a:tab pos="4679950" algn="l"/>
                <a:tab pos="5148263" algn="l"/>
                <a:tab pos="5614988" algn="l"/>
                <a:tab pos="6083300" algn="l"/>
                <a:tab pos="6551613" algn="l"/>
                <a:tab pos="7019925" algn="l"/>
                <a:tab pos="7488238" algn="l"/>
                <a:tab pos="7956550" algn="l"/>
                <a:tab pos="8424863" algn="l"/>
                <a:tab pos="8893175" algn="l"/>
                <a:tab pos="9361488" algn="l"/>
              </a:tabLst>
            </a:pPr>
            <a:r>
              <a:rPr lang="fr-BE" altLang="fr-FR">
                <a:latin typeface="Times New Roman" panose="02020603050405020304" pitchFamily="18" charset="0"/>
                <a:cs typeface="Arial Unicode MS" charset="0"/>
              </a:rPr>
              <a:t>Le shell unix est un programme utilisateur qui réalise des appel systèmes pour effectuer les commandes entrées au clavier.</a:t>
            </a:r>
          </a:p>
          <a:p>
            <a:pPr>
              <a:spcBef>
                <a:spcPts val="475"/>
              </a:spcBef>
              <a:buClrTx/>
              <a:tabLst>
                <a:tab pos="0" algn="l"/>
                <a:tab pos="465138" algn="l"/>
                <a:tab pos="933450" algn="l"/>
                <a:tab pos="1401763" algn="l"/>
                <a:tab pos="1870075" algn="l"/>
                <a:tab pos="2338388" algn="l"/>
                <a:tab pos="2806700" algn="l"/>
                <a:tab pos="3275013" algn="l"/>
                <a:tab pos="3743325" algn="l"/>
                <a:tab pos="4211638" algn="l"/>
                <a:tab pos="4679950" algn="l"/>
                <a:tab pos="5148263" algn="l"/>
                <a:tab pos="5614988" algn="l"/>
                <a:tab pos="6083300" algn="l"/>
                <a:tab pos="6551613" algn="l"/>
                <a:tab pos="7019925" algn="l"/>
                <a:tab pos="7488238" algn="l"/>
                <a:tab pos="7956550" algn="l"/>
                <a:tab pos="8424863" algn="l"/>
                <a:tab pos="8893175" algn="l"/>
                <a:tab pos="9361488" algn="l"/>
              </a:tabLst>
            </a:pPr>
            <a:r>
              <a:rPr lang="fr-BE" altLang="fr-FR">
                <a:latin typeface="Times New Roman" panose="02020603050405020304" pitchFamily="18" charset="0"/>
                <a:cs typeface="Arial Unicode MS" charset="0"/>
              </a:rPr>
              <a:t>Le code ci-dessus décrit ce qu’il se passe lorsque l’on entre une commande.</a:t>
            </a:r>
          </a:p>
          <a:p>
            <a:pPr>
              <a:spcBef>
                <a:spcPts val="475"/>
              </a:spcBef>
              <a:buClrTx/>
              <a:tabLst>
                <a:tab pos="0" algn="l"/>
                <a:tab pos="465138" algn="l"/>
                <a:tab pos="933450" algn="l"/>
                <a:tab pos="1401763" algn="l"/>
                <a:tab pos="1870075" algn="l"/>
                <a:tab pos="2338388" algn="l"/>
                <a:tab pos="2806700" algn="l"/>
                <a:tab pos="3275013" algn="l"/>
                <a:tab pos="3743325" algn="l"/>
                <a:tab pos="4211638" algn="l"/>
                <a:tab pos="4679950" algn="l"/>
                <a:tab pos="5148263" algn="l"/>
                <a:tab pos="5614988" algn="l"/>
                <a:tab pos="6083300" algn="l"/>
                <a:tab pos="6551613" algn="l"/>
                <a:tab pos="7019925" algn="l"/>
                <a:tab pos="7488238" algn="l"/>
                <a:tab pos="7956550" algn="l"/>
                <a:tab pos="8424863" algn="l"/>
                <a:tab pos="8893175" algn="l"/>
                <a:tab pos="9361488" algn="l"/>
              </a:tabLst>
            </a:pPr>
            <a:endParaRPr lang="fr-BE" altLang="fr-FR">
              <a:latin typeface="Times New Roman" panose="02020603050405020304" pitchFamily="18" charset="0"/>
              <a:cs typeface="Arial Unicode M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222D600F-4DD9-4426-B2E5-5324D8D566D2}"/>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28C3E69C-63B8-5693-C900-D64B82EAFF74}"/>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06DA4883-C173-9036-F647-9C1F7D40EAF1}"/>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34819" name="Rectangle 2">
            <a:extLst>
              <a:ext uri="{FF2B5EF4-FFF2-40B4-BE49-F238E27FC236}">
                <a16:creationId xmlns:a16="http://schemas.microsoft.com/office/drawing/2014/main" id="{DC22DBA1-498E-B24F-CA0F-8D7B08B20A15}"/>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3BFD1882-C756-5DCF-97F6-C2538D16552D}"/>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36867" name="Text Box 2">
            <a:extLst>
              <a:ext uri="{FF2B5EF4-FFF2-40B4-BE49-F238E27FC236}">
                <a16:creationId xmlns:a16="http://schemas.microsoft.com/office/drawing/2014/main" id="{0FDD8AD6-937E-7CA8-D7B5-B5BB9A173209}"/>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Il est à noter que tous les OS ne gère pas leur processus de la même façon.</a:t>
            </a:r>
          </a:p>
          <a:p>
            <a:pPr eaLnBrk="1" hangingPunct="1"/>
            <a:r>
              <a:rPr lang="fr-BE" altLang="fr-FR">
                <a:latin typeface="Times New Roman" panose="02020603050405020304" pitchFamily="18" charset="0"/>
              </a:rPr>
              <a:t>Par exemple, Unix retient le lien de parenté entre les processus (un processus connaît le parent qui l’a créé).</a:t>
            </a:r>
          </a:p>
          <a:p>
            <a:pPr eaLnBrk="1" hangingPunct="1"/>
            <a:r>
              <a:rPr lang="fr-BE" altLang="fr-FR">
                <a:latin typeface="Times New Roman" panose="02020603050405020304" pitchFamily="18" charset="0"/>
              </a:rPr>
              <a:t>De plus si un processus meurt, tous ses enfants meurent aussi.</a:t>
            </a:r>
          </a:p>
          <a:p>
            <a:pPr eaLnBrk="1" hangingPunct="1"/>
            <a:endParaRPr lang="fr-BE" altLang="fr-FR">
              <a:latin typeface="Times New Roman" panose="02020603050405020304" pitchFamily="18" charset="0"/>
            </a:endParaRPr>
          </a:p>
          <a:p>
            <a:pPr eaLnBrk="1" hangingPunct="1"/>
            <a:r>
              <a:rPr lang="fr-BE" altLang="fr-FR">
                <a:latin typeface="Times New Roman" panose="02020603050405020304" pitchFamily="18" charset="0"/>
              </a:rPr>
              <a:t>Ce n’est pas le cas sous Windows.</a:t>
            </a:r>
            <a:endParaRPr lang="fr-FR" altLang="fr-F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D4F330E1-0D8E-4058-D3D0-7906C45DBB0A}"/>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38915" name="Rectangle 2">
            <a:extLst>
              <a:ext uri="{FF2B5EF4-FFF2-40B4-BE49-F238E27FC236}">
                <a16:creationId xmlns:a16="http://schemas.microsoft.com/office/drawing/2014/main" id="{BF1AB100-FF45-7A1E-6D9A-E03517E90F2B}"/>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561436A-6200-CCA9-9A38-D05649F90F0E}"/>
              </a:ext>
            </a:extLst>
          </p:cNvPr>
          <p:cNvSpPr txBox="1">
            <a:spLocks noChangeArrowheads="1"/>
          </p:cNvSpPr>
          <p:nvPr/>
        </p:nvSpPr>
        <p:spPr bwMode="auto">
          <a:xfrm>
            <a:off x="1139825" y="866775"/>
            <a:ext cx="4506913"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195" name="Text Box 2">
            <a:extLst>
              <a:ext uri="{FF2B5EF4-FFF2-40B4-BE49-F238E27FC236}">
                <a16:creationId xmlns:a16="http://schemas.microsoft.com/office/drawing/2014/main" id="{E299A069-00C9-DD47-5520-72A4B3662032}"/>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Lorsque vous travailler sur votre ordinateur plusieurs programmes (aussi appelés processus) s’exécute « en même temps »: vous pouvez être en train de copie un fichier tout en travaillant avec un éditeur de texte et en visionnant un vidéo.</a:t>
            </a:r>
          </a:p>
          <a:p>
            <a:pPr eaLnBrk="1" hangingPunct="1"/>
            <a:r>
              <a:rPr lang="fr-BE" altLang="fr-FR">
                <a:latin typeface="Times New Roman" panose="02020603050405020304" pitchFamily="18" charset="0"/>
              </a:rPr>
              <a:t>Ces programmes s’exécutent-ils vraiment tous « en même temps »?</a:t>
            </a:r>
            <a:endParaRPr lang="fr-FR" altLang="fr-F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B2C97FA1-C438-019E-52F6-AB47F81AF04D}"/>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40963" name="Text Box 2">
            <a:extLst>
              <a:ext uri="{FF2B5EF4-FFF2-40B4-BE49-F238E27FC236}">
                <a16:creationId xmlns:a16="http://schemas.microsoft.com/office/drawing/2014/main" id="{578CB440-D855-B6CE-8E3F-3FE3CFF6F001}"/>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8600" indent="-228600" eaLnBrk="1" hangingPunct="1"/>
            <a:r>
              <a:rPr lang="fr-BE" altLang="fr-FR">
                <a:latin typeface="Times New Roman" panose="02020603050405020304" pitchFamily="18" charset="0"/>
              </a:rPr>
              <a:t>Comme nous l’avons déjà fait remarquer, un processus n’est pas tout le temps en train de s’exécuter.</a:t>
            </a:r>
          </a:p>
          <a:p>
            <a:pPr marL="228600" indent="-228600" eaLnBrk="1" hangingPunct="1"/>
            <a:r>
              <a:rPr lang="fr-BE" altLang="fr-FR">
                <a:latin typeface="Times New Roman" panose="02020603050405020304" pitchFamily="18" charset="0"/>
              </a:rPr>
              <a:t>Il peut-être dans différents états:</a:t>
            </a:r>
          </a:p>
          <a:p>
            <a:pPr marL="228600" indent="-228600" eaLnBrk="1" hangingPunct="1">
              <a:buFontTx/>
              <a:buChar char="-"/>
            </a:pPr>
            <a:r>
              <a:rPr lang="fr-BE" altLang="fr-FR">
                <a:latin typeface="Times New Roman" panose="02020603050405020304" pitchFamily="18" charset="0"/>
              </a:rPr>
              <a:t>Running: il est en train de s’exécuter sur le processeur</a:t>
            </a:r>
          </a:p>
          <a:p>
            <a:pPr marL="228600" indent="-228600" eaLnBrk="1" hangingPunct="1">
              <a:buFontTx/>
              <a:buChar char="-"/>
            </a:pPr>
            <a:r>
              <a:rPr lang="fr-BE" altLang="fr-FR">
                <a:latin typeface="Times New Roman" panose="02020603050405020304" pitchFamily="18" charset="0"/>
              </a:rPr>
              <a:t>Ready: il est prêt à être exécuté par le processeur</a:t>
            </a:r>
          </a:p>
          <a:p>
            <a:pPr marL="228600" indent="-228600" eaLnBrk="1" hangingPunct="1">
              <a:buFontTx/>
              <a:buChar char="-"/>
            </a:pPr>
            <a:r>
              <a:rPr lang="fr-BE" altLang="fr-FR">
                <a:latin typeface="Times New Roman" panose="02020603050405020304" pitchFamily="18" charset="0"/>
              </a:rPr>
              <a:t>Blocked: il n’est pas prêt à être exécuté par le processeur. Il est en attente d’une ressource ou d’une réponse de la part d’un périphérique</a:t>
            </a:r>
          </a:p>
          <a:p>
            <a:pPr marL="228600" indent="-228600" eaLnBrk="1" hangingPunct="1">
              <a:buFontTx/>
              <a:buChar char="-"/>
            </a:pPr>
            <a:endParaRPr lang="fr-BE" altLang="fr-FR">
              <a:latin typeface="Times New Roman" panose="02020603050405020304" pitchFamily="18" charset="0"/>
            </a:endParaRPr>
          </a:p>
          <a:p>
            <a:pPr marL="228600" indent="-228600" eaLnBrk="1" hangingPunct="1">
              <a:buFontTx/>
              <a:buNone/>
            </a:pPr>
            <a:r>
              <a:rPr lang="fr-BE" altLang="fr-FR">
                <a:latin typeface="Times New Roman" panose="02020603050405020304" pitchFamily="18" charset="0"/>
              </a:rPr>
              <a:t>Comme le montre la figure ci-dessus, seules certaines transitions entre ces états sont possible. </a:t>
            </a:r>
          </a:p>
          <a:p>
            <a:pPr marL="228600" indent="-228600" eaLnBrk="1" hangingPunct="1">
              <a:buFontTx/>
              <a:buNone/>
            </a:pPr>
            <a:r>
              <a:rPr lang="fr-BE" altLang="fr-FR">
                <a:latin typeface="Times New Roman" panose="02020603050405020304" pitchFamily="18" charset="0"/>
              </a:rPr>
              <a:t>La gestion de ces différents états se fait par une partie spécifique de l’OS appelée scheduler ou ordonnanceur.</a:t>
            </a:r>
          </a:p>
          <a:p>
            <a:pPr marL="228600" indent="-228600" eaLnBrk="1" hangingPunct="1">
              <a:buFontTx/>
              <a:buNone/>
            </a:pPr>
            <a:endParaRPr lang="fr-BE" altLang="fr-FR">
              <a:latin typeface="Times New Roman" panose="02020603050405020304" pitchFamily="18" charset="0"/>
            </a:endParaRPr>
          </a:p>
          <a:p>
            <a:pPr marL="228600" indent="-228600" eaLnBrk="1" hangingPunct="1">
              <a:buFontTx/>
              <a:buAutoNum type="arabicParenR"/>
            </a:pPr>
            <a:r>
              <a:rPr lang="fr-BE" altLang="fr-FR">
                <a:latin typeface="Times New Roman" panose="02020603050405020304" pitchFamily="18" charset="0"/>
              </a:rPr>
              <a:t>Un processus est en train de s’exécuter et il demande une ressources ou communique avec un périphérique (par exemple il effectue une lecture disque). Il est alors bloqué jusqu’à ce que cette ressource soit prête ou que le périphérique aie répondu.</a:t>
            </a:r>
          </a:p>
          <a:p>
            <a:pPr marL="228600" indent="-228600" eaLnBrk="1" hangingPunct="1">
              <a:buFontTx/>
              <a:buAutoNum type="arabicParenR"/>
            </a:pPr>
            <a:r>
              <a:rPr lang="fr-BE" altLang="fr-FR">
                <a:latin typeface="Times New Roman" panose="02020603050405020304" pitchFamily="18" charset="0"/>
              </a:rPr>
              <a:t>Un processus est prêt à être exécuté (ready) l’ordonnanceur décide que c’est à son tour d’avoir le processeur. Cela arrive lorsque un autre processus est bloqué ou s’exécute depuis trop longtemps.</a:t>
            </a:r>
          </a:p>
          <a:p>
            <a:pPr marL="228600" indent="-228600" eaLnBrk="1" hangingPunct="1">
              <a:buFontTx/>
              <a:buAutoNum type="arabicParenR"/>
            </a:pPr>
            <a:r>
              <a:rPr lang="fr-BE" altLang="fr-FR">
                <a:latin typeface="Times New Roman" panose="02020603050405020304" pitchFamily="18" charset="0"/>
              </a:rPr>
              <a:t>Un processus est entrain de s’exécuter et le scheduler décide que cela fait trop longtemps qu’il s’exécute. Il devient alors ready.</a:t>
            </a:r>
          </a:p>
          <a:p>
            <a:pPr marL="228600" indent="-228600" eaLnBrk="1" hangingPunct="1">
              <a:buFontTx/>
              <a:buAutoNum type="arabicParenR"/>
            </a:pPr>
            <a:r>
              <a:rPr lang="fr-BE" altLang="fr-FR">
                <a:latin typeface="Times New Roman" panose="02020603050405020304" pitchFamily="18" charset="0"/>
              </a:rPr>
              <a:t>Un processus qui était en attente d’une ressource la reçoit (par exemple la lecture disque est finie). Il passe alors à l’état ready.</a:t>
            </a:r>
          </a:p>
          <a:p>
            <a:pPr marL="228600" indent="-228600" eaLnBrk="1" hangingPunct="1">
              <a:buFontTx/>
              <a:buAutoNum type="arabicParenR"/>
            </a:pPr>
            <a:endParaRPr lang="fr-BE" altLang="fr-FR">
              <a:latin typeface="Times New Roman" panose="02020603050405020304" pitchFamily="18" charset="0"/>
            </a:endParaRPr>
          </a:p>
          <a:p>
            <a:pPr marL="228600" indent="-228600" eaLnBrk="1" hangingPunct="1"/>
            <a:endParaRPr lang="fr-FR" altLang="fr-FR">
              <a:latin typeface="Times New Roman" panose="02020603050405020304" pitchFamily="18" charset="0"/>
            </a:endParaRPr>
          </a:p>
          <a:p>
            <a:pPr marL="228600" indent="-228600" eaLnBrk="1" hangingPunct="1"/>
            <a:endParaRPr lang="fr-FR" altLang="fr-F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5A1585EF-4D9F-A8CD-79D8-71E294775568}"/>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a:extLst>
              <a:ext uri="{FF2B5EF4-FFF2-40B4-BE49-F238E27FC236}">
                <a16:creationId xmlns:a16="http://schemas.microsoft.com/office/drawing/2014/main" id="{FB443AA2-DDC9-20CA-6756-92DC00821FC6}"/>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698B5422-D68C-6428-FF5D-A2433EC56E74}"/>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45059" name="Rectangle 2">
            <a:extLst>
              <a:ext uri="{FF2B5EF4-FFF2-40B4-BE49-F238E27FC236}">
                <a16:creationId xmlns:a16="http://schemas.microsoft.com/office/drawing/2014/main" id="{10C1031B-33A3-56A5-E572-D35F06F72BAD}"/>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453A006A-19F3-FEC5-3EDA-C75E76FDFAA6}"/>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47107" name="Text Box 2">
            <a:extLst>
              <a:ext uri="{FF2B5EF4-FFF2-40B4-BE49-F238E27FC236}">
                <a16:creationId xmlns:a16="http://schemas.microsoft.com/office/drawing/2014/main" id="{6C1C038B-B852-8E89-3A3B-8EEA7C6151FE}"/>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FontTx/>
              <a:buNone/>
            </a:pPr>
            <a:r>
              <a:rPr lang="fr-BE" altLang="fr-FR">
                <a:latin typeface="Times New Roman" panose="02020603050405020304" pitchFamily="18" charset="0"/>
              </a:rPr>
              <a:t>Il faut être conscient qu’à chaque changement d’état on passe en réalité par l’OS. </a:t>
            </a:r>
          </a:p>
          <a:p>
            <a:pPr eaLnBrk="1" hangingPunct="1">
              <a:buFontTx/>
              <a:buNone/>
            </a:pPr>
            <a:r>
              <a:rPr lang="fr-BE" altLang="fr-FR">
                <a:latin typeface="Times New Roman" panose="02020603050405020304" pitchFamily="18" charset="0"/>
              </a:rPr>
              <a:t>Par exemple si un processus fait une lecture disque, il faut en fait un appel système.</a:t>
            </a:r>
          </a:p>
          <a:p>
            <a:pPr eaLnBrk="1" hangingPunct="1">
              <a:buFontTx/>
              <a:buNone/>
            </a:pPr>
            <a:r>
              <a:rPr lang="fr-BE" altLang="fr-FR">
                <a:latin typeface="Times New Roman" panose="02020603050405020304" pitchFamily="18" charset="0"/>
              </a:rPr>
              <a:t>Cet appel système sera géré par l’OS.</a:t>
            </a:r>
          </a:p>
          <a:p>
            <a:pPr eaLnBrk="1" hangingPunct="1">
              <a:buFontTx/>
              <a:buNone/>
            </a:pPr>
            <a:r>
              <a:rPr lang="fr-BE" altLang="fr-FR">
                <a:latin typeface="Times New Roman" panose="02020603050405020304" pitchFamily="18" charset="0"/>
              </a:rPr>
              <a:t>Après avoir demandé au contrôleur de disque de faire la lecture, le pilote de gestion disque passera la main à l’ordonnanceur pour qu’il choisisse un autre processus à exécuter.</a:t>
            </a:r>
          </a:p>
          <a:p>
            <a:pPr eaLnBrk="1" hangingPunct="1">
              <a:buFontTx/>
              <a:buChar char="-"/>
            </a:pPr>
            <a:endParaRPr lang="fr-BE" altLang="fr-FR">
              <a:latin typeface="Times New Roman" panose="02020603050405020304" pitchFamily="18" charset="0"/>
            </a:endParaRPr>
          </a:p>
          <a:p>
            <a:pPr eaLnBrk="1" hangingPunct="1"/>
            <a:r>
              <a:rPr lang="fr-BE" altLang="fr-FR">
                <a:latin typeface="Times New Roman" panose="02020603050405020304" pitchFamily="18" charset="0"/>
              </a:rPr>
              <a:t>Chaque fois que l’on passe par l’OS on a un changement de contexte (context switching).</a:t>
            </a:r>
            <a:endParaRPr lang="fr-FR" altLang="fr-FR">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BC269D6A-A801-4296-20F4-89E2AE29AD09}"/>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49155" name="Rectangle 2">
            <a:extLst>
              <a:ext uri="{FF2B5EF4-FFF2-40B4-BE49-F238E27FC236}">
                <a16:creationId xmlns:a16="http://schemas.microsoft.com/office/drawing/2014/main" id="{C5181046-C540-1366-A4F5-35395D8A681F}"/>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EB4C6DC8-3D92-3415-AA68-7DF8F9DA5DC1}"/>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51203" name="Rectangle 2">
            <a:extLst>
              <a:ext uri="{FF2B5EF4-FFF2-40B4-BE49-F238E27FC236}">
                <a16:creationId xmlns:a16="http://schemas.microsoft.com/office/drawing/2014/main" id="{15233FA4-F79E-67E8-27A6-ADD0B6540A83}"/>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683B2655-6650-E2EA-89DA-0A66998EA613}"/>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53251" name="Rectangle 2">
            <a:extLst>
              <a:ext uri="{FF2B5EF4-FFF2-40B4-BE49-F238E27FC236}">
                <a16:creationId xmlns:a16="http://schemas.microsoft.com/office/drawing/2014/main" id="{61FE4FE1-6FDE-6515-BB63-0F3A547C75EA}"/>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D40A4DC5-C8C1-9144-8999-EA99FB318D5C}"/>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55299" name="Rectangle 2">
            <a:extLst>
              <a:ext uri="{FF2B5EF4-FFF2-40B4-BE49-F238E27FC236}">
                <a16:creationId xmlns:a16="http://schemas.microsoft.com/office/drawing/2014/main" id="{91740B32-EEB1-E1AE-47D5-B4E438971902}"/>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A32167D3-29BD-1BC6-7EA9-CABB73AB19F5}"/>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57347" name="Rectangle 2">
            <a:extLst>
              <a:ext uri="{FF2B5EF4-FFF2-40B4-BE49-F238E27FC236}">
                <a16:creationId xmlns:a16="http://schemas.microsoft.com/office/drawing/2014/main" id="{89D84EC8-1EF4-14E3-BA0A-47C2091DE598}"/>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A70D2166-8229-30D2-AFD4-63F17251177C}"/>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59395" name="Rectangle 2">
            <a:extLst>
              <a:ext uri="{FF2B5EF4-FFF2-40B4-BE49-F238E27FC236}">
                <a16:creationId xmlns:a16="http://schemas.microsoft.com/office/drawing/2014/main" id="{D6B464DD-1ADC-9956-2A81-5EB0A071C643}"/>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561436A-6200-CCA9-9A38-D05649F90F0E}"/>
              </a:ext>
            </a:extLst>
          </p:cNvPr>
          <p:cNvSpPr txBox="1">
            <a:spLocks noChangeArrowheads="1"/>
          </p:cNvSpPr>
          <p:nvPr/>
        </p:nvSpPr>
        <p:spPr bwMode="auto">
          <a:xfrm>
            <a:off x="1139825" y="866775"/>
            <a:ext cx="4506913"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195" name="Text Box 2">
            <a:extLst>
              <a:ext uri="{FF2B5EF4-FFF2-40B4-BE49-F238E27FC236}">
                <a16:creationId xmlns:a16="http://schemas.microsoft.com/office/drawing/2014/main" id="{E299A069-00C9-DD47-5520-72A4B3662032}"/>
              </a:ext>
            </a:extLst>
          </p:cNvPr>
          <p:cNvSpPr>
            <a:spLocks noGrp="1"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Lorsque vous travailler sur votre ordinateur plusieurs programmes (aussi appelés processus) s’exécute « en même temps »: vous pouvez être en train de copie un fichier tout en travaillant avec un éditeur de texte et en visionnant un vidéo.</a:t>
            </a:r>
          </a:p>
          <a:p>
            <a:pPr eaLnBrk="1" hangingPunct="1"/>
            <a:r>
              <a:rPr lang="fr-BE" altLang="fr-FR">
                <a:latin typeface="Times New Roman" panose="02020603050405020304" pitchFamily="18" charset="0"/>
              </a:rPr>
              <a:t>Ces programmes s’exécutent-ils vraiment tous « en même temps »?</a:t>
            </a:r>
            <a:endParaRPr lang="fr-FR" altLang="fr-FR">
              <a:latin typeface="Times New Roman" panose="02020603050405020304" pitchFamily="18" charset="0"/>
            </a:endParaRPr>
          </a:p>
        </p:txBody>
      </p:sp>
    </p:spTree>
    <p:extLst>
      <p:ext uri="{BB962C8B-B14F-4D97-AF65-F5344CB8AC3E}">
        <p14:creationId xmlns:p14="http://schemas.microsoft.com/office/powerpoint/2010/main" val="1280129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CAFF15AB-E674-0AC5-DEB2-81005E851277}"/>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1443" name="Rectangle 2">
            <a:extLst>
              <a:ext uri="{FF2B5EF4-FFF2-40B4-BE49-F238E27FC236}">
                <a16:creationId xmlns:a16="http://schemas.microsoft.com/office/drawing/2014/main" id="{5E26B1A3-1C75-9AE0-9837-66525FF6DDAC}"/>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FBE040DF-C2DB-C657-487E-79C3AEC4DB81}"/>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3491" name="Rectangle 2">
            <a:extLst>
              <a:ext uri="{FF2B5EF4-FFF2-40B4-BE49-F238E27FC236}">
                <a16:creationId xmlns:a16="http://schemas.microsoft.com/office/drawing/2014/main" id="{B9999419-DCD9-ECF8-CD6A-1A6B2CC2F348}"/>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345EC4CE-A8DE-E5B6-9F96-4AEAD4B9F32C}"/>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5539" name="Rectangle 2">
            <a:extLst>
              <a:ext uri="{FF2B5EF4-FFF2-40B4-BE49-F238E27FC236}">
                <a16:creationId xmlns:a16="http://schemas.microsoft.com/office/drawing/2014/main" id="{EE6BEC72-5A54-B004-180B-0FD205B5B17D}"/>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E9FE576A-7B77-4912-4D02-5095C55C302F}"/>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7587" name="Text Box 2">
            <a:extLst>
              <a:ext uri="{FF2B5EF4-FFF2-40B4-BE49-F238E27FC236}">
                <a16:creationId xmlns:a16="http://schemas.microsoft.com/office/drawing/2014/main" id="{BFCAE20B-A5D5-D14E-CF21-E4316810C7EF}"/>
              </a:ext>
            </a:extLst>
          </p:cNvPr>
          <p:cNvSpPr>
            <a:spLocks noChangeArrowheads="1"/>
          </p:cNvSpPr>
          <p:nvPr>
            <p:ph type="body"/>
          </p:nvPr>
        </p:nvSpPr>
        <p:spPr>
          <a:xfrm>
            <a:off x="1050925" y="4722813"/>
            <a:ext cx="4699000" cy="3722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5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fr-FR">
                <a:latin typeface="Times New Roman" panose="02020603050405020304" pitchFamily="18" charset="0"/>
                <a:cs typeface="Lucida Sans Unicode" panose="020B0602030504020204" pitchFamily="34" charset="0"/>
              </a:rPr>
              <a:t>Il faut noter que les processeur devenant de plus en plus rapides, la pluspart des process sont aujourd'hui I/O bound.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05440A68-2C0A-23D1-FEDA-470C3C45013E}"/>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69635" name="Rectangle 2">
            <a:extLst>
              <a:ext uri="{FF2B5EF4-FFF2-40B4-BE49-F238E27FC236}">
                <a16:creationId xmlns:a16="http://schemas.microsoft.com/office/drawing/2014/main" id="{D625DCAC-5163-E775-E56D-5D4FFD09C681}"/>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79EFD27B-ADF4-E005-B798-4388A77451DA}"/>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71683" name="Rectangle 2">
            <a:extLst>
              <a:ext uri="{FF2B5EF4-FFF2-40B4-BE49-F238E27FC236}">
                <a16:creationId xmlns:a16="http://schemas.microsoft.com/office/drawing/2014/main" id="{EC82ADD7-84EA-6D83-40F9-CB3CFF993FF2}"/>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B40ECACB-4577-22E5-A489-A6C3E36D3AED}"/>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73731" name="Rectangle 2">
            <a:extLst>
              <a:ext uri="{FF2B5EF4-FFF2-40B4-BE49-F238E27FC236}">
                <a16:creationId xmlns:a16="http://schemas.microsoft.com/office/drawing/2014/main" id="{A7F451D8-F219-3274-DEFC-5C84CD11EB26}"/>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9416C352-64B0-5449-C166-D3F577385F11}"/>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75779" name="Rectangle 2">
            <a:extLst>
              <a:ext uri="{FF2B5EF4-FFF2-40B4-BE49-F238E27FC236}">
                <a16:creationId xmlns:a16="http://schemas.microsoft.com/office/drawing/2014/main" id="{AC5A86A5-C634-C0C3-223D-8394B073A687}"/>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1BDA3240-D214-CA1F-5929-6B110D087494}"/>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77827" name="Rectangle 2">
            <a:extLst>
              <a:ext uri="{FF2B5EF4-FFF2-40B4-BE49-F238E27FC236}">
                <a16:creationId xmlns:a16="http://schemas.microsoft.com/office/drawing/2014/main" id="{7BE845EC-FDE0-5EF0-BA58-96C0B6E91B8B}"/>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5E1461CB-36DC-1B55-CBCC-3924693165DD}"/>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79875" name="Rectangle 2">
            <a:extLst>
              <a:ext uri="{FF2B5EF4-FFF2-40B4-BE49-F238E27FC236}">
                <a16:creationId xmlns:a16="http://schemas.microsoft.com/office/drawing/2014/main" id="{196F8FAF-145D-1382-D6BF-304ECA746956}"/>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3D35F08B-D975-7BAC-8CEC-E44EC6664D5B}"/>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10243" name="Text Box 2">
            <a:extLst>
              <a:ext uri="{FF2B5EF4-FFF2-40B4-BE49-F238E27FC236}">
                <a16:creationId xmlns:a16="http://schemas.microsoft.com/office/drawing/2014/main" id="{B18A453F-6276-9784-BA21-A1A179EC61C8}"/>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En réalité, votre ordinateur ne possède que un ou tout du moins un nombre limité de processeur.</a:t>
            </a:r>
          </a:p>
          <a:p>
            <a:pPr eaLnBrk="1" hangingPunct="1"/>
            <a:r>
              <a:rPr lang="fr-BE" altLang="fr-FR">
                <a:latin typeface="Times New Roman" panose="02020603050405020304" pitchFamily="18" charset="0"/>
              </a:rPr>
              <a:t>Tous les programmes ne peuvent donc pas s’exécuter physiquement en même temps.</a:t>
            </a:r>
          </a:p>
          <a:p>
            <a:pPr eaLnBrk="1" hangingPunct="1"/>
            <a:r>
              <a:rPr lang="fr-BE" altLang="fr-FR">
                <a:latin typeface="Times New Roman" panose="02020603050405020304" pitchFamily="18" charset="0"/>
              </a:rPr>
              <a:t>Si nous prenons le cas d’un ordinateur à un seul processeur, ce qu’il se passe en réalité c’est l’on exécute un processus pendant un certain temps, ensuite on en exécute un autre pendant un certains temps, etc.</a:t>
            </a:r>
          </a:p>
          <a:p>
            <a:pPr eaLnBrk="1" hangingPunct="1"/>
            <a:endParaRPr lang="fr-BE" altLang="fr-FR">
              <a:latin typeface="Times New Roman" panose="02020603050405020304" pitchFamily="18" charset="0"/>
            </a:endParaRPr>
          </a:p>
          <a:p>
            <a:pPr eaLnBrk="1" hangingPunct="1"/>
            <a:r>
              <a:rPr lang="fr-BE" altLang="fr-FR">
                <a:latin typeface="Times New Roman" panose="02020603050405020304" pitchFamily="18" charset="0"/>
              </a:rPr>
              <a:t>En réalité comme le montre la figure (a), on passe donc son temps à changer le program counter pour passer d’un programme à l’autre.</a:t>
            </a:r>
          </a:p>
          <a:p>
            <a:pPr eaLnBrk="1" hangingPunct="1"/>
            <a:r>
              <a:rPr lang="fr-BE" altLang="fr-FR">
                <a:latin typeface="Times New Roman" panose="02020603050405020304" pitchFamily="18" charset="0"/>
              </a:rPr>
              <a:t>Si le temps est suffisamment court on a l’impression que tous les programmes tourne en même temps et qu’ils nt chacun leur propre programme counter.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F58DD824-4B3C-F6D3-E6F7-F5CE17841854}"/>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1923" name="Rectangle 2">
            <a:extLst>
              <a:ext uri="{FF2B5EF4-FFF2-40B4-BE49-F238E27FC236}">
                <a16:creationId xmlns:a16="http://schemas.microsoft.com/office/drawing/2014/main" id="{B90AF03A-46E9-2405-2C89-C705C56C7B4D}"/>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ED034894-E61A-E8A2-DFC2-F55235A08BB2}"/>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3971" name="Text Box 2">
            <a:extLst>
              <a:ext uri="{FF2B5EF4-FFF2-40B4-BE49-F238E27FC236}">
                <a16:creationId xmlns:a16="http://schemas.microsoft.com/office/drawing/2014/main" id="{838C299B-E085-C8D7-356F-4A803AC7D3D8}"/>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Tous les processus ne sont pas égaux et l’on veut que certains s’exécutent plus vite que d’autres.</a:t>
            </a:r>
          </a:p>
          <a:p>
            <a:pPr eaLnBrk="1" hangingPunct="1"/>
            <a:r>
              <a:rPr lang="fr-BE" altLang="fr-FR">
                <a:latin typeface="Times New Roman" panose="02020603050405020304" pitchFamily="18" charset="0"/>
              </a:rPr>
              <a:t>Si l’on choisi systématiquement le processus le plus prioritaire comme prochain processus à exécuter, il y a un gros risque que ce soit toujours les même qui s’exécutent. Les autres n’auront donc jamais le processus. C’est ce qu’on appelle un phénomène de « famine » (starvation en Anglais).</a:t>
            </a:r>
          </a:p>
          <a:p>
            <a:pPr eaLnBrk="1" hangingPunct="1"/>
            <a:r>
              <a:rPr lang="fr-BE" altLang="fr-FR">
                <a:latin typeface="Times New Roman" panose="02020603050405020304" pitchFamily="18" charset="0"/>
              </a:rPr>
              <a:t>Pour palier à cela, une stratégie possible consiste à diminuer la priorité des processus s’exécutant trop. On appelle cela le vieillissement ou aging.</a:t>
            </a:r>
          </a:p>
          <a:p>
            <a:pPr eaLnBrk="1" hangingPunct="1"/>
            <a:r>
              <a:rPr lang="fr-BE" altLang="fr-FR">
                <a:latin typeface="Times New Roman" panose="02020603050405020304" pitchFamily="18" charset="0"/>
              </a:rPr>
              <a:t>Zn Windows, on fait le contraire, on augmente la priorité des processus qui ne s’exécutent pas assez.</a:t>
            </a:r>
            <a:endParaRPr lang="fr-FR" altLang="fr-FR">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a:extLst>
              <a:ext uri="{FF2B5EF4-FFF2-40B4-BE49-F238E27FC236}">
                <a16:creationId xmlns:a16="http://schemas.microsoft.com/office/drawing/2014/main" id="{E26DCC5E-BB7C-1F99-79DE-DF231A41ED77}"/>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6019" name="Text Box 2">
            <a:extLst>
              <a:ext uri="{FF2B5EF4-FFF2-40B4-BE49-F238E27FC236}">
                <a16:creationId xmlns:a16="http://schemas.microsoft.com/office/drawing/2014/main" id="{266F0E45-8EDC-7F94-E672-15FF1B1B0D73}"/>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Une autre stratégie est décrite par la figure ci-dessus. Il s’agit dun round robin à 4 niveaux de priorité.</a:t>
            </a:r>
          </a:p>
          <a:p>
            <a:pPr eaLnBrk="1" hangingPunct="1"/>
            <a:r>
              <a:rPr lang="fr-BE" altLang="fr-FR">
                <a:latin typeface="Times New Roman" panose="02020603050405020304" pitchFamily="18" charset="0"/>
              </a:rPr>
              <a:t>Tant qu’il y a des processus dans la catégorie de priorité la plus élevée, on exécute ceux-là avec un round robin robin normal.</a:t>
            </a:r>
          </a:p>
          <a:p>
            <a:pPr eaLnBrk="1" hangingPunct="1"/>
            <a:r>
              <a:rPr lang="fr-BE" altLang="fr-FR">
                <a:latin typeface="Times New Roman" panose="02020603050405020304" pitchFamily="18" charset="0"/>
              </a:rPr>
              <a:t>Si une catégorie est vide on exécute la catégorie inférieure.</a:t>
            </a:r>
          </a:p>
          <a:p>
            <a:pPr eaLnBrk="1" hangingPunct="1"/>
            <a:r>
              <a:rPr lang="fr-BE" altLang="fr-FR">
                <a:latin typeface="Times New Roman" panose="02020603050405020304" pitchFamily="18" charset="0"/>
              </a:rPr>
              <a:t>Il y a dans cet algorithme un risque évident que certains processus ne soient jamais exécutés (famine).</a:t>
            </a:r>
          </a:p>
          <a:p>
            <a:pPr eaLnBrk="1" hangingPunct="1"/>
            <a:r>
              <a:rPr lang="fr-BE" altLang="fr-FR">
                <a:latin typeface="Times New Roman" panose="02020603050405020304" pitchFamily="18" charset="0"/>
              </a:rPr>
              <a:t>Il faut donc combiné cet algorithme avec une mécanisme qui décroit la priorité des processus s’exécutant trop (aging par exemple).</a:t>
            </a:r>
            <a:endParaRPr lang="fr-FR" altLang="fr-FR">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a:extLst>
              <a:ext uri="{FF2B5EF4-FFF2-40B4-BE49-F238E27FC236}">
                <a16:creationId xmlns:a16="http://schemas.microsoft.com/office/drawing/2014/main" id="{282E7801-5160-A71A-9DD4-1D99F0A2DAF1}"/>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88067" name="Rectangle 2">
            <a:extLst>
              <a:ext uri="{FF2B5EF4-FFF2-40B4-BE49-F238E27FC236}">
                <a16:creationId xmlns:a16="http://schemas.microsoft.com/office/drawing/2014/main" id="{2AB6C222-BC13-67C2-2449-BD8E18DCFBAC}"/>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a:extLst>
              <a:ext uri="{FF2B5EF4-FFF2-40B4-BE49-F238E27FC236}">
                <a16:creationId xmlns:a16="http://schemas.microsoft.com/office/drawing/2014/main" id="{BD4C7AE0-1968-8736-A191-0A8BC78E30F9}"/>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90115" name="Rectangle 2">
            <a:extLst>
              <a:ext uri="{FF2B5EF4-FFF2-40B4-BE49-F238E27FC236}">
                <a16:creationId xmlns:a16="http://schemas.microsoft.com/office/drawing/2014/main" id="{99D7C6CC-7658-F281-68D0-4024DFF02D07}"/>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a:extLst>
              <a:ext uri="{FF2B5EF4-FFF2-40B4-BE49-F238E27FC236}">
                <a16:creationId xmlns:a16="http://schemas.microsoft.com/office/drawing/2014/main" id="{982F8AE3-BAE5-1A57-E283-65862265FB8F}"/>
              </a:ext>
            </a:extLst>
          </p:cNvPr>
          <p:cNvSpPr txBox="1">
            <a:spLocks noChangeArrowheads="1"/>
          </p:cNvSpPr>
          <p:nvPr/>
        </p:nvSpPr>
        <p:spPr bwMode="auto">
          <a:xfrm>
            <a:off x="1179513" y="952500"/>
            <a:ext cx="4435475" cy="34353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92163" name="Rectangle 2">
            <a:extLst>
              <a:ext uri="{FF2B5EF4-FFF2-40B4-BE49-F238E27FC236}">
                <a16:creationId xmlns:a16="http://schemas.microsoft.com/office/drawing/2014/main" id="{2CC1EFEC-1F48-CA57-D69D-2D15065BA807}"/>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a:extLst>
              <a:ext uri="{FF2B5EF4-FFF2-40B4-BE49-F238E27FC236}">
                <a16:creationId xmlns:a16="http://schemas.microsoft.com/office/drawing/2014/main" id="{A5AC4133-342C-2E53-B191-AF69870D15EB}"/>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2">
            <a:extLst>
              <a:ext uri="{FF2B5EF4-FFF2-40B4-BE49-F238E27FC236}">
                <a16:creationId xmlns:a16="http://schemas.microsoft.com/office/drawing/2014/main" id="{ECF75968-45F2-4465-218F-357D682E6AE1}"/>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a:extLst>
              <a:ext uri="{FF2B5EF4-FFF2-40B4-BE49-F238E27FC236}">
                <a16:creationId xmlns:a16="http://schemas.microsoft.com/office/drawing/2014/main" id="{33E592FD-3B4C-DD24-62DC-8DCB5701218C}"/>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2">
            <a:extLst>
              <a:ext uri="{FF2B5EF4-FFF2-40B4-BE49-F238E27FC236}">
                <a16:creationId xmlns:a16="http://schemas.microsoft.com/office/drawing/2014/main" id="{33EDDFA5-393F-89A2-D0B1-C7CDF8968AB1}"/>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a:extLst>
              <a:ext uri="{FF2B5EF4-FFF2-40B4-BE49-F238E27FC236}">
                <a16:creationId xmlns:a16="http://schemas.microsoft.com/office/drawing/2014/main" id="{27957753-5CC4-8EF1-2211-A3198420B2AF}"/>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2">
            <a:extLst>
              <a:ext uri="{FF2B5EF4-FFF2-40B4-BE49-F238E27FC236}">
                <a16:creationId xmlns:a16="http://schemas.microsoft.com/office/drawing/2014/main" id="{CA24FEA3-59C8-D295-D087-BEA1BBEA647A}"/>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a:extLst>
              <a:ext uri="{FF2B5EF4-FFF2-40B4-BE49-F238E27FC236}">
                <a16:creationId xmlns:a16="http://schemas.microsoft.com/office/drawing/2014/main" id="{83BCC28B-3AEE-A14E-E3E2-ADFBD0C3579E}"/>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2">
            <a:extLst>
              <a:ext uri="{FF2B5EF4-FFF2-40B4-BE49-F238E27FC236}">
                <a16:creationId xmlns:a16="http://schemas.microsoft.com/office/drawing/2014/main" id="{0046326C-37E5-6D66-0FCC-C2A4C6D405AF}"/>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97E73349-96BB-8288-8627-652E9C2E4606}"/>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12291" name="Text Box 2">
            <a:extLst>
              <a:ext uri="{FF2B5EF4-FFF2-40B4-BE49-F238E27FC236}">
                <a16:creationId xmlns:a16="http://schemas.microsoft.com/office/drawing/2014/main" id="{B7D8FDBD-A281-1904-07DD-C60147338253}"/>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Dans les OS modernes, tous les processus  ont l’impression d’être seul sur la machine: seul sur le CPU, seul dans la mémoire, et seul avec les périphérique.</a:t>
            </a:r>
          </a:p>
          <a:p>
            <a:pPr eaLnBrk="1" hangingPunct="1"/>
            <a:r>
              <a:rPr lang="fr-BE" altLang="fr-FR">
                <a:latin typeface="Times New Roman" panose="02020603050405020304" pitchFamily="18" charset="0"/>
              </a:rPr>
              <a:t>Nous savons bien que ce n’est pas le cas. C’est donc le rôle de l’OS de mettre en place les mécanismes qui rendent transparent le passage d’un processus à l’autre et qui assurent la protection des données et des accès vers les périphériques.</a:t>
            </a:r>
          </a:p>
          <a:p>
            <a:pPr eaLnBrk="1" hangingPunct="1"/>
            <a:endParaRPr lang="fr-FR" altLang="fr-FR">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a:extLst>
              <a:ext uri="{FF2B5EF4-FFF2-40B4-BE49-F238E27FC236}">
                <a16:creationId xmlns:a16="http://schemas.microsoft.com/office/drawing/2014/main" id="{9C8E1D00-02E5-8073-307A-769A4055DE06}"/>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2">
            <a:extLst>
              <a:ext uri="{FF2B5EF4-FFF2-40B4-BE49-F238E27FC236}">
                <a16:creationId xmlns:a16="http://schemas.microsoft.com/office/drawing/2014/main" id="{3AADD486-4395-F6F8-6256-65B2380BA24E}"/>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a:extLst>
              <a:ext uri="{FF2B5EF4-FFF2-40B4-BE49-F238E27FC236}">
                <a16:creationId xmlns:a16="http://schemas.microsoft.com/office/drawing/2014/main" id="{EC159641-C71E-87C7-1881-F58DB97F8D75}"/>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1" name="Rectangle 2">
            <a:extLst>
              <a:ext uri="{FF2B5EF4-FFF2-40B4-BE49-F238E27FC236}">
                <a16:creationId xmlns:a16="http://schemas.microsoft.com/office/drawing/2014/main" id="{1F1A9288-091C-8330-4230-517874E3DD2E}"/>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a:extLst>
              <a:ext uri="{FF2B5EF4-FFF2-40B4-BE49-F238E27FC236}">
                <a16:creationId xmlns:a16="http://schemas.microsoft.com/office/drawing/2014/main" id="{B2EBF131-5DFE-1A8A-1D34-9A03B57D7D79}"/>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2">
            <a:extLst>
              <a:ext uri="{FF2B5EF4-FFF2-40B4-BE49-F238E27FC236}">
                <a16:creationId xmlns:a16="http://schemas.microsoft.com/office/drawing/2014/main" id="{AB86700D-646C-BAE8-AD42-2506C1C2BDD6}"/>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a:extLst>
              <a:ext uri="{FF2B5EF4-FFF2-40B4-BE49-F238E27FC236}">
                <a16:creationId xmlns:a16="http://schemas.microsoft.com/office/drawing/2014/main" id="{54CC922B-DC00-F44E-3BB9-8E5D0109AD23}"/>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2">
            <a:extLst>
              <a:ext uri="{FF2B5EF4-FFF2-40B4-BE49-F238E27FC236}">
                <a16:creationId xmlns:a16="http://schemas.microsoft.com/office/drawing/2014/main" id="{6E265440-F49A-0D8D-0B06-E5282A30012E}"/>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a:extLst>
              <a:ext uri="{FF2B5EF4-FFF2-40B4-BE49-F238E27FC236}">
                <a16:creationId xmlns:a16="http://schemas.microsoft.com/office/drawing/2014/main" id="{59023DD7-8337-DBF7-AABE-2D708D70292C}"/>
              </a:ext>
            </a:extLst>
          </p:cNvPr>
          <p:cNvSpPr>
            <a:spLocks noChangeArrowheads="1" noTextEdit="1"/>
          </p:cNvSpPr>
          <p:nvPr>
            <p:ph type="sldImg"/>
          </p:nvPr>
        </p:nvSpPr>
        <p:spPr>
          <a:xfrm>
            <a:off x="1108075" y="952500"/>
            <a:ext cx="4579938"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Rectangle 2">
            <a:extLst>
              <a:ext uri="{FF2B5EF4-FFF2-40B4-BE49-F238E27FC236}">
                <a16:creationId xmlns:a16="http://schemas.microsoft.com/office/drawing/2014/main" id="{9D5DD22D-1832-6D80-018F-43F5A6D160CC}"/>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a:extLst>
              <a:ext uri="{FF2B5EF4-FFF2-40B4-BE49-F238E27FC236}">
                <a16:creationId xmlns:a16="http://schemas.microsoft.com/office/drawing/2014/main" id="{0C37B3AC-2BFD-F812-B9BB-424EDA0886ED}"/>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3" name="Rectangle 2">
            <a:extLst>
              <a:ext uri="{FF2B5EF4-FFF2-40B4-BE49-F238E27FC236}">
                <a16:creationId xmlns:a16="http://schemas.microsoft.com/office/drawing/2014/main" id="{C3FC5717-10FE-4FFB-61DB-84F83CD5F0C2}"/>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a:extLst>
              <a:ext uri="{FF2B5EF4-FFF2-40B4-BE49-F238E27FC236}">
                <a16:creationId xmlns:a16="http://schemas.microsoft.com/office/drawing/2014/main" id="{227797EA-4510-FF00-4264-7C7FAC1A1146}"/>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2">
            <a:extLst>
              <a:ext uri="{FF2B5EF4-FFF2-40B4-BE49-F238E27FC236}">
                <a16:creationId xmlns:a16="http://schemas.microsoft.com/office/drawing/2014/main" id="{0A839B2A-A867-9AA3-9438-B86AD799A54D}"/>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a:extLst>
              <a:ext uri="{FF2B5EF4-FFF2-40B4-BE49-F238E27FC236}">
                <a16:creationId xmlns:a16="http://schemas.microsoft.com/office/drawing/2014/main" id="{96CC9F90-FA02-16F1-7A1A-37FB089F66E1}"/>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9" name="Rectangle 2">
            <a:extLst>
              <a:ext uri="{FF2B5EF4-FFF2-40B4-BE49-F238E27FC236}">
                <a16:creationId xmlns:a16="http://schemas.microsoft.com/office/drawing/2014/main" id="{ED8BDA39-7ED9-F220-F787-034370A2E9A2}"/>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29CBEEB-061B-2F29-42F3-F013E4381C7B}"/>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a:extLst>
              <a:ext uri="{FF2B5EF4-FFF2-40B4-BE49-F238E27FC236}">
                <a16:creationId xmlns:a16="http://schemas.microsoft.com/office/drawing/2014/main" id="{8BD9A588-18C7-A036-7FD9-1C9BBBA526D4}"/>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a:extLst>
              <a:ext uri="{FF2B5EF4-FFF2-40B4-BE49-F238E27FC236}">
                <a16:creationId xmlns:a16="http://schemas.microsoft.com/office/drawing/2014/main" id="{0B4B1A0C-0861-C62E-ABEA-BDDCC403F857}"/>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5" name="Rectangle 2">
            <a:extLst>
              <a:ext uri="{FF2B5EF4-FFF2-40B4-BE49-F238E27FC236}">
                <a16:creationId xmlns:a16="http://schemas.microsoft.com/office/drawing/2014/main" id="{42C2018C-1E08-7F81-B062-3CF24221CE22}"/>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A2EDCC95-CC66-C8F6-0711-F62846C9D8AD}"/>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14339" name="Rectangle 2">
            <a:extLst>
              <a:ext uri="{FF2B5EF4-FFF2-40B4-BE49-F238E27FC236}">
                <a16:creationId xmlns:a16="http://schemas.microsoft.com/office/drawing/2014/main" id="{08AF0D95-EE4E-7ADC-444A-AE707CCD3CF1}"/>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a:extLst>
              <a:ext uri="{FF2B5EF4-FFF2-40B4-BE49-F238E27FC236}">
                <a16:creationId xmlns:a16="http://schemas.microsoft.com/office/drawing/2014/main" id="{8A9E7EDE-7735-B4BA-A531-D75093AE62A7}"/>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3" name="Rectangle 2">
            <a:extLst>
              <a:ext uri="{FF2B5EF4-FFF2-40B4-BE49-F238E27FC236}">
                <a16:creationId xmlns:a16="http://schemas.microsoft.com/office/drawing/2014/main" id="{2DA65206-7F41-20DB-9CCD-17B1A64C985A}"/>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a:extLst>
              <a:ext uri="{FF2B5EF4-FFF2-40B4-BE49-F238E27FC236}">
                <a16:creationId xmlns:a16="http://schemas.microsoft.com/office/drawing/2014/main" id="{2CE38128-F687-1D96-3B8B-F081D8BD1557}"/>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2">
            <a:extLst>
              <a:ext uri="{FF2B5EF4-FFF2-40B4-BE49-F238E27FC236}">
                <a16:creationId xmlns:a16="http://schemas.microsoft.com/office/drawing/2014/main" id="{DD341B3A-7BB6-1284-EEB5-41438C12EE82}"/>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a:extLst>
              <a:ext uri="{FF2B5EF4-FFF2-40B4-BE49-F238E27FC236}">
                <a16:creationId xmlns:a16="http://schemas.microsoft.com/office/drawing/2014/main" id="{10E8A2F4-8DBE-103B-F0E3-762053C99D96}"/>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9" name="Rectangle 2">
            <a:extLst>
              <a:ext uri="{FF2B5EF4-FFF2-40B4-BE49-F238E27FC236}">
                <a16:creationId xmlns:a16="http://schemas.microsoft.com/office/drawing/2014/main" id="{DA1B02F0-DDAF-A3FB-168B-8089573E7284}"/>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1">
            <a:extLst>
              <a:ext uri="{FF2B5EF4-FFF2-40B4-BE49-F238E27FC236}">
                <a16:creationId xmlns:a16="http://schemas.microsoft.com/office/drawing/2014/main" id="{3BC1F277-C7BB-EBA6-3C14-1CF934DC73E6}"/>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7" name="Rectangle 2">
            <a:extLst>
              <a:ext uri="{FF2B5EF4-FFF2-40B4-BE49-F238E27FC236}">
                <a16:creationId xmlns:a16="http://schemas.microsoft.com/office/drawing/2014/main" id="{42362FE2-AF05-67E4-B4C6-F4D7E9B51A27}"/>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a:extLst>
              <a:ext uri="{FF2B5EF4-FFF2-40B4-BE49-F238E27FC236}">
                <a16:creationId xmlns:a16="http://schemas.microsoft.com/office/drawing/2014/main" id="{E759BB3D-11AF-F426-6784-C598A467B694}"/>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5" name="Rectangle 2">
            <a:extLst>
              <a:ext uri="{FF2B5EF4-FFF2-40B4-BE49-F238E27FC236}">
                <a16:creationId xmlns:a16="http://schemas.microsoft.com/office/drawing/2014/main" id="{3BC30EBA-BED6-1567-8145-B3B168C01569}"/>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a:extLst>
              <a:ext uri="{FF2B5EF4-FFF2-40B4-BE49-F238E27FC236}">
                <a16:creationId xmlns:a16="http://schemas.microsoft.com/office/drawing/2014/main" id="{DFC95AA2-5D82-FA47-DF0E-EF927C9EDC75}"/>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3" name="Rectangle 2">
            <a:extLst>
              <a:ext uri="{FF2B5EF4-FFF2-40B4-BE49-F238E27FC236}">
                <a16:creationId xmlns:a16="http://schemas.microsoft.com/office/drawing/2014/main" id="{EA2AEE41-E0D1-4584-A271-0EDD52CCE8F2}"/>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a:extLst>
              <a:ext uri="{FF2B5EF4-FFF2-40B4-BE49-F238E27FC236}">
                <a16:creationId xmlns:a16="http://schemas.microsoft.com/office/drawing/2014/main" id="{D0A2719E-3B5D-66CD-7FAD-F625B9050551}"/>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9" name="Rectangle 2">
            <a:extLst>
              <a:ext uri="{FF2B5EF4-FFF2-40B4-BE49-F238E27FC236}">
                <a16:creationId xmlns:a16="http://schemas.microsoft.com/office/drawing/2014/main" id="{A11E761F-5920-4801-50BE-A9EB11840A03}"/>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Espace réservé de l'image des diapositives 1">
            <a:extLst>
              <a:ext uri="{FF2B5EF4-FFF2-40B4-BE49-F238E27FC236}">
                <a16:creationId xmlns:a16="http://schemas.microsoft.com/office/drawing/2014/main" id="{BADA01DD-EDEE-906E-9CD8-66B25D670D87}"/>
              </a:ext>
            </a:extLst>
          </p:cNvPr>
          <p:cNvSpPr>
            <a:spLocks noGrp="1" noRot="1" noChangeAspect="1" noChangeArrowheads="1" noTextEdit="1"/>
          </p:cNvSpPr>
          <p:nvPr>
            <p:ph type="sldImg"/>
          </p:nvPr>
        </p:nvSpPr>
        <p:spPr>
          <a:xfrm>
            <a:off x="344488" y="952500"/>
            <a:ext cx="6102350" cy="3433763"/>
          </a:xfrm>
        </p:spPr>
      </p:sp>
      <p:sp>
        <p:nvSpPr>
          <p:cNvPr id="140291" name="Espace réservé des commentaires 2">
            <a:extLst>
              <a:ext uri="{FF2B5EF4-FFF2-40B4-BE49-F238E27FC236}">
                <a16:creationId xmlns:a16="http://schemas.microsoft.com/office/drawing/2014/main" id="{C35A4CF9-FA49-F656-0C5F-B7311C0F702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BE" altLang="fr-FR">
                <a:latin typeface="Times New Roman" panose="02020603050405020304" pitchFamily="18" charset="0"/>
              </a:rPr>
              <a:t>Une section critique empêche les problèmes d’accès concurrent aux ressources. Un seul processus peut rentrer à la fois dans la section critique. Pour rentrer dans la section critique un processus (que l’on appelle B) fait un appel système. Si un autre processus (processus A) est déjà dans la section critique, on bloque B jusqu’à ce que A sorte de la section.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Espace réservé de l'image des diapositives 1">
            <a:extLst>
              <a:ext uri="{FF2B5EF4-FFF2-40B4-BE49-F238E27FC236}">
                <a16:creationId xmlns:a16="http://schemas.microsoft.com/office/drawing/2014/main" id="{D06A1CEE-656D-C413-408B-7EFA6EC422DD}"/>
              </a:ext>
            </a:extLst>
          </p:cNvPr>
          <p:cNvSpPr>
            <a:spLocks noGrp="1" noRot="1" noChangeAspect="1" noChangeArrowheads="1" noTextEdit="1"/>
          </p:cNvSpPr>
          <p:nvPr>
            <p:ph type="sldImg"/>
          </p:nvPr>
        </p:nvSpPr>
        <p:spPr>
          <a:xfrm>
            <a:off x="344488" y="952500"/>
            <a:ext cx="6102350" cy="3433763"/>
          </a:xfrm>
        </p:spPr>
      </p:sp>
      <p:sp>
        <p:nvSpPr>
          <p:cNvPr id="142339" name="Espace réservé des commentaires 2">
            <a:extLst>
              <a:ext uri="{FF2B5EF4-FFF2-40B4-BE49-F238E27FC236}">
                <a16:creationId xmlns:a16="http://schemas.microsoft.com/office/drawing/2014/main" id="{26C97D8E-B76E-F85E-9EBB-FBC37206FFA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fr-BE" altLang="fr-FR">
                <a:latin typeface="Times New Roman" panose="02020603050405020304" pitchFamily="18" charset="0"/>
              </a:rPr>
              <a:t>Une section critique empêche les problèmes d’accès concurrent aux ressources. Un seul processus peut rentrer à la fois dans la section critique. Pour rentrer dans la section critique un processus (que l’on appelle B) fait un appel système. Si un autre processus (processus A) est déjà dans la section critique, on bloque B jusqu’à ce que A sorte de la section.</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a:extLst>
              <a:ext uri="{FF2B5EF4-FFF2-40B4-BE49-F238E27FC236}">
                <a16:creationId xmlns:a16="http://schemas.microsoft.com/office/drawing/2014/main" id="{C8DB6C55-C92D-09C2-E2AF-BEC54EC64288}"/>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7" name="Rectangle 2">
            <a:extLst>
              <a:ext uri="{FF2B5EF4-FFF2-40B4-BE49-F238E27FC236}">
                <a16:creationId xmlns:a16="http://schemas.microsoft.com/office/drawing/2014/main" id="{C79EEBD9-4915-1D92-F910-38D6BBC29405}"/>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1B062C0D-2066-C1BC-3C2D-2107952B2C56}"/>
              </a:ext>
            </a:extLst>
          </p:cNvPr>
          <p:cNvSpPr txBox="1">
            <a:spLocks noChangeArrowheads="1"/>
          </p:cNvSpPr>
          <p:nvPr/>
        </p:nvSpPr>
        <p:spPr bwMode="auto">
          <a:xfrm>
            <a:off x="1139825" y="866775"/>
            <a:ext cx="4503738" cy="347186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16387" name="Text Box 2">
            <a:extLst>
              <a:ext uri="{FF2B5EF4-FFF2-40B4-BE49-F238E27FC236}">
                <a16:creationId xmlns:a16="http://schemas.microsoft.com/office/drawing/2014/main" id="{716F177E-10FF-85CC-38F3-AC67148FC73B}"/>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Si pour l’utilisateur un processus est seul sur la machine, pour l’OS ce n’est pas le cas.</a:t>
            </a:r>
          </a:p>
          <a:p>
            <a:pPr eaLnBrk="1" hangingPunct="1"/>
            <a:r>
              <a:rPr lang="fr-BE" altLang="fr-FR">
                <a:latin typeface="Times New Roman" panose="02020603050405020304" pitchFamily="18" charset="0"/>
              </a:rPr>
              <a:t>Pour l’OS un processus est constitué du code à exécuter, des descripteurs des ressources utilisées, de l’état de la mémoire et du processeur (droit, propriétaire, etc.)</a:t>
            </a:r>
            <a:endParaRPr lang="fr-FR" altLang="fr-FR">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a:extLst>
              <a:ext uri="{FF2B5EF4-FFF2-40B4-BE49-F238E27FC236}">
                <a16:creationId xmlns:a16="http://schemas.microsoft.com/office/drawing/2014/main" id="{59E0195F-CBEB-7783-C94C-E56976C4FFF7}"/>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5" name="Rectangle 2">
            <a:extLst>
              <a:ext uri="{FF2B5EF4-FFF2-40B4-BE49-F238E27FC236}">
                <a16:creationId xmlns:a16="http://schemas.microsoft.com/office/drawing/2014/main" id="{21B9392D-900D-18DD-37F8-620E1A53139E}"/>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
            <a:extLst>
              <a:ext uri="{FF2B5EF4-FFF2-40B4-BE49-F238E27FC236}">
                <a16:creationId xmlns:a16="http://schemas.microsoft.com/office/drawing/2014/main" id="{7CECF757-FE20-0F97-C830-226C02B2E91D}"/>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3" name="Rectangle 2">
            <a:extLst>
              <a:ext uri="{FF2B5EF4-FFF2-40B4-BE49-F238E27FC236}">
                <a16:creationId xmlns:a16="http://schemas.microsoft.com/office/drawing/2014/main" id="{626A3770-AF04-9049-B91F-58A4EAD831D7}"/>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a:extLst>
              <a:ext uri="{FF2B5EF4-FFF2-40B4-BE49-F238E27FC236}">
                <a16:creationId xmlns:a16="http://schemas.microsoft.com/office/drawing/2014/main" id="{41C85CC2-D3DE-5822-8A21-30330722DFAF}"/>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1" name="Rectangle 2">
            <a:extLst>
              <a:ext uri="{FF2B5EF4-FFF2-40B4-BE49-F238E27FC236}">
                <a16:creationId xmlns:a16="http://schemas.microsoft.com/office/drawing/2014/main" id="{78B583B7-9A03-6027-9E15-3504AD631B7F}"/>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
            <a:extLst>
              <a:ext uri="{FF2B5EF4-FFF2-40B4-BE49-F238E27FC236}">
                <a16:creationId xmlns:a16="http://schemas.microsoft.com/office/drawing/2014/main" id="{58C66EEF-2BBC-122C-BD68-4155EFEDA99D}"/>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9" name="Rectangle 2">
            <a:extLst>
              <a:ext uri="{FF2B5EF4-FFF2-40B4-BE49-F238E27FC236}">
                <a16:creationId xmlns:a16="http://schemas.microsoft.com/office/drawing/2014/main" id="{3E7470AB-14CF-557E-5F14-8B6045DE916A}"/>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2323E5FD-5D18-7AF3-1214-19D296FC0BD1}"/>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Rectangle 2">
            <a:extLst>
              <a:ext uri="{FF2B5EF4-FFF2-40B4-BE49-F238E27FC236}">
                <a16:creationId xmlns:a16="http://schemas.microsoft.com/office/drawing/2014/main" id="{F2F291CF-29F1-04E0-979C-9F64A32092DB}"/>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a:extLst>
              <a:ext uri="{FF2B5EF4-FFF2-40B4-BE49-F238E27FC236}">
                <a16:creationId xmlns:a16="http://schemas.microsoft.com/office/drawing/2014/main" id="{1BF40A0B-E873-5394-BAC4-05CBB90464C2}"/>
              </a:ext>
            </a:extLst>
          </p:cNvPr>
          <p:cNvSpPr>
            <a:spLocks noChangeArrowheads="1" noTextEdit="1"/>
          </p:cNvSpPr>
          <p:nvPr>
            <p:ph type="sldImg"/>
          </p:nvPr>
        </p:nvSpPr>
        <p:spPr>
          <a:xfrm>
            <a:off x="1106488" y="952500"/>
            <a:ext cx="4579937"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5" name="Rectangle 2">
            <a:extLst>
              <a:ext uri="{FF2B5EF4-FFF2-40B4-BE49-F238E27FC236}">
                <a16:creationId xmlns:a16="http://schemas.microsoft.com/office/drawing/2014/main" id="{DF56EE5A-6929-A39B-105B-E7FB19476A2C}"/>
              </a:ext>
            </a:extLst>
          </p:cNvPr>
          <p:cNvSpPr>
            <a:spLocks noChangeArrowheads="1"/>
          </p:cNvSpPr>
          <p:nvPr>
            <p:ph type="body" idx="1"/>
          </p:nvPr>
        </p:nvSpPr>
        <p:spPr>
          <a:xfrm>
            <a:off x="1050925" y="4722813"/>
            <a:ext cx="4697413" cy="372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B61670AF-FFAB-5206-A7B4-DD4003414BEA}"/>
              </a:ext>
            </a:extLst>
          </p:cNvPr>
          <p:cNvSpPr>
            <a:spLocks noChangeArrowheads="1" noTextEdit="1"/>
          </p:cNvSpPr>
          <p:nvPr>
            <p:ph type="sldImg"/>
          </p:nvPr>
        </p:nvSpPr>
        <p:spPr>
          <a:xfrm>
            <a:off x="1108075" y="952500"/>
            <a:ext cx="4579938" cy="3435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Text Box 2">
            <a:extLst>
              <a:ext uri="{FF2B5EF4-FFF2-40B4-BE49-F238E27FC236}">
                <a16:creationId xmlns:a16="http://schemas.microsoft.com/office/drawing/2014/main" id="{2E14149D-22C8-6D33-9B28-6708F92B8074}"/>
              </a:ext>
            </a:extLst>
          </p:cNvPr>
          <p:cNvSpPr>
            <a:spLocks noChangeArrowheads="1"/>
          </p:cNvSpPr>
          <p:nvPr>
            <p:ph type="body" idx="1"/>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r>
              <a:rPr lang="fr-BE" altLang="fr-FR">
                <a:latin typeface="Times New Roman" panose="02020603050405020304" pitchFamily="18" charset="0"/>
              </a:rPr>
              <a:t>Ces informations sont regroupées dans ce que l’on appelle la table des processus.</a:t>
            </a:r>
          </a:p>
          <a:p>
            <a:pPr eaLnBrk="1" hangingPunct="1">
              <a:lnSpc>
                <a:spcPct val="90000"/>
              </a:lnSpc>
            </a:pPr>
            <a:r>
              <a:rPr lang="fr-FR" altLang="fr-FR">
                <a:latin typeface="Times New Roman" panose="02020603050405020304" pitchFamily="18" charset="0"/>
              </a:rPr>
              <a:t>Cette table contient une entrée par processus dans le système.</a:t>
            </a:r>
          </a:p>
          <a:p>
            <a:pPr eaLnBrk="1" hangingPunct="1">
              <a:lnSpc>
                <a:spcPct val="90000"/>
              </a:lnSpc>
            </a:pPr>
            <a:endParaRPr lang="fr-FR" altLang="fr-FR">
              <a:latin typeface="Times New Roman" panose="02020603050405020304" pitchFamily="18" charset="0"/>
            </a:endParaRPr>
          </a:p>
          <a:p>
            <a:pPr eaLnBrk="1" hangingPunct="1"/>
            <a:endParaRPr lang="fr-FR" altLang="fr-F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9A7B4BBC-2B5A-3CF2-E860-0BB34B8D01FD}"/>
              </a:ext>
            </a:extLst>
          </p:cNvPr>
          <p:cNvSpPr txBox="1">
            <a:spLocks noChangeArrowheads="1"/>
          </p:cNvSpPr>
          <p:nvPr/>
        </p:nvSpPr>
        <p:spPr bwMode="auto">
          <a:xfrm>
            <a:off x="1179513" y="952500"/>
            <a:ext cx="4437062" cy="34353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endParaRPr lang="fr-BE" altLang="fr-FR" sz="1800">
              <a:solidFill>
                <a:schemeClr val="tx1"/>
              </a:solidFill>
              <a:latin typeface="Arial" panose="020B0604020202020204" pitchFamily="34" charset="0"/>
            </a:endParaRPr>
          </a:p>
        </p:txBody>
      </p:sp>
      <p:sp>
        <p:nvSpPr>
          <p:cNvPr id="20483" name="Rectangle 2">
            <a:extLst>
              <a:ext uri="{FF2B5EF4-FFF2-40B4-BE49-F238E27FC236}">
                <a16:creationId xmlns:a16="http://schemas.microsoft.com/office/drawing/2014/main" id="{9E2C8D16-2C80-2B3E-5C9F-3533718F6522}"/>
              </a:ext>
            </a:extLst>
          </p:cNvPr>
          <p:cNvSpPr>
            <a:spLocks noChangeArrowheads="1"/>
          </p:cNvSpPr>
          <p:nvPr>
            <p:ph type="body"/>
          </p:nvPr>
        </p:nvSpPr>
        <p:spPr>
          <a:xfrm>
            <a:off x="1050925" y="4722813"/>
            <a:ext cx="4697413" cy="3813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fr-FR" altLang="fr-F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rgbClr val="0586B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465909" y="1605688"/>
            <a:ext cx="7429523" cy="2387600"/>
          </a:xfrm>
        </p:spPr>
        <p:txBody>
          <a:bodyPr anchor="b"/>
          <a:lstStyle>
            <a:lvl1pPr algn="l">
              <a:defRPr sz="4500" b="1" spc="225" baseline="0">
                <a:solidFill>
                  <a:schemeClr val="bg1"/>
                </a:solidFill>
              </a:defRPr>
            </a:lvl1pPr>
          </a:lstStyle>
          <a:p>
            <a:r>
              <a:rPr lang="fr-FR"/>
              <a:t>CLIQUEZ POUR AJOUTER UN TITRE</a:t>
            </a:r>
            <a:endParaRPr lang="fr-BE"/>
          </a:p>
        </p:txBody>
      </p:sp>
      <p:sp>
        <p:nvSpPr>
          <p:cNvPr id="3" name="Sous-titre 2"/>
          <p:cNvSpPr>
            <a:spLocks noGrp="1"/>
          </p:cNvSpPr>
          <p:nvPr>
            <p:ph type="subTitle" idx="1"/>
          </p:nvPr>
        </p:nvSpPr>
        <p:spPr>
          <a:xfrm>
            <a:off x="465908" y="4346938"/>
            <a:ext cx="9144000" cy="1655762"/>
          </a:xfrm>
        </p:spPr>
        <p:txBody>
          <a:bodyPr>
            <a:normAutofit/>
          </a:bodyPr>
          <a:lstStyle>
            <a:lvl1pPr marL="0" indent="0" algn="l">
              <a:buNone/>
              <a:defRPr sz="2100" b="1">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fr-BE"/>
          </a:p>
        </p:txBody>
      </p:sp>
      <p:sp>
        <p:nvSpPr>
          <p:cNvPr id="12" name="Ellipse 11"/>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4" name="Arc 13"/>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5" name="Arc 14"/>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6" name="Arc 15"/>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0" y="2656770"/>
            <a:ext cx="2773767" cy="1097467"/>
          </a:xfrm>
          <a:prstGeom prst="rect">
            <a:avLst/>
          </a:prstGeom>
        </p:spPr>
      </p:pic>
      <p:sp>
        <p:nvSpPr>
          <p:cNvPr id="9" name="Ellipse 8"/>
          <p:cNvSpPr/>
          <p:nvPr/>
        </p:nvSpPr>
        <p:spPr>
          <a:xfrm>
            <a:off x="8560532" y="1837502"/>
            <a:ext cx="2736000" cy="2736000"/>
          </a:xfrm>
          <a:prstGeom prst="ellipse">
            <a:avLst/>
          </a:prstGeom>
          <a:solidFill>
            <a:schemeClr val="bg1"/>
          </a:solidFill>
          <a:ln>
            <a:solidFill>
              <a:srgbClr val="0586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sp>
        <p:nvSpPr>
          <p:cNvPr id="10" name="Arc 9"/>
          <p:cNvSpPr/>
          <p:nvPr/>
        </p:nvSpPr>
        <p:spPr>
          <a:xfrm rot="3660370">
            <a:off x="8770005" y="1910147"/>
            <a:ext cx="2700000" cy="2700000"/>
          </a:xfrm>
          <a:prstGeom prst="arc">
            <a:avLst>
              <a:gd name="adj1" fmla="val 16259988"/>
              <a:gd name="adj2" fmla="val 0"/>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1" name="Arc 10"/>
          <p:cNvSpPr/>
          <p:nvPr/>
        </p:nvSpPr>
        <p:spPr>
          <a:xfrm rot="13247665">
            <a:off x="8266172" y="1568147"/>
            <a:ext cx="3384000" cy="3384000"/>
          </a:xfrm>
          <a:prstGeom prst="arc">
            <a:avLst>
              <a:gd name="adj1" fmla="val 16259988"/>
              <a:gd name="adj2" fmla="val 10133107"/>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sp>
        <p:nvSpPr>
          <p:cNvPr id="13" name="Arc 12"/>
          <p:cNvSpPr/>
          <p:nvPr/>
        </p:nvSpPr>
        <p:spPr>
          <a:xfrm rot="9705744">
            <a:off x="8050171" y="1352147"/>
            <a:ext cx="3816000" cy="3816000"/>
          </a:xfrm>
          <a:prstGeom prst="arc">
            <a:avLst>
              <a:gd name="adj1" fmla="val 16259988"/>
              <a:gd name="adj2" fmla="val 146774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800"/>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650" y="2656770"/>
            <a:ext cx="2773767" cy="1097467"/>
          </a:xfrm>
          <a:prstGeom prst="rect">
            <a:avLst/>
          </a:prstGeom>
        </p:spPr>
      </p:pic>
    </p:spTree>
    <p:extLst>
      <p:ext uri="{BB962C8B-B14F-4D97-AF65-F5344CB8AC3E}">
        <p14:creationId xmlns:p14="http://schemas.microsoft.com/office/powerpoint/2010/main" val="26828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7"/>
            <a:ext cx="9049587" cy="1325563"/>
          </a:xfrm>
        </p:spPr>
        <p:txBody>
          <a:bodyPr/>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pPr>
              <a:defRPr/>
            </a:pPr>
            <a:endParaRPr lang="fr-FR"/>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pPr>
              <a:defRPr/>
            </a:pPr>
            <a:fld id="{866B7A3F-1D8A-4A57-A488-087CCE0AF5EE}" type="slidenum">
              <a:rPr lang="fr-FR" altLang="fr-FR" smtClean="0"/>
              <a:pPr>
                <a:defRPr/>
              </a:pPr>
              <a:t>‹N°›</a:t>
            </a:fld>
            <a:endParaRPr lang="fr-FR" altLang="fr-FR"/>
          </a:p>
        </p:txBody>
      </p:sp>
      <p:sp>
        <p:nvSpPr>
          <p:cNvPr id="9" name="Rectangle 8"/>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209762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lvl1pPr>
              <a:defRPr b="1">
                <a:solidFill>
                  <a:schemeClr val="tx1"/>
                </a:solidFill>
              </a:defRPr>
            </a:lvl1pPr>
          </a:lstStyle>
          <a:p>
            <a:r>
              <a:rPr lang="fr-FR"/>
              <a:t>Modifiez le style du titre</a:t>
            </a:r>
            <a:endParaRPr lang="fr-BE"/>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pPr>
              <a:defRPr/>
            </a:pPr>
            <a:endParaRPr lang="fr-FR"/>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pPr>
              <a:defRPr/>
            </a:pPr>
            <a:fld id="{15D15CA2-2B78-4DE2-870B-DC8C569AD095}" type="slidenum">
              <a:rPr lang="fr-FR" altLang="fr-FR" smtClean="0"/>
              <a:pPr>
                <a:defRPr/>
              </a:pPr>
              <a:t>‹N°›</a:t>
            </a:fld>
            <a:endParaRPr lang="fr-FR" altLang="fr-FR"/>
          </a:p>
        </p:txBody>
      </p:sp>
      <p:sp>
        <p:nvSpPr>
          <p:cNvPr id="9" name="Rectangle 8"/>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247155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882589" y="609600"/>
            <a:ext cx="9395011" cy="1143000"/>
          </a:xfrm>
        </p:spPr>
        <p:txBody>
          <a:bodyPr/>
          <a:lstStyle>
            <a:lvl1pPr>
              <a:defRPr b="1"/>
            </a:lvl1pPr>
          </a:lstStyle>
          <a:p>
            <a:r>
              <a:rPr lang="fr-FR"/>
              <a:t>Modifiez le style du titre</a:t>
            </a:r>
            <a:endParaRPr lang="fr-BE"/>
          </a:p>
        </p:txBody>
      </p:sp>
      <p:sp>
        <p:nvSpPr>
          <p:cNvPr id="3" name="Espace réservé du texte 2"/>
          <p:cNvSpPr>
            <a:spLocks noGrp="1"/>
          </p:cNvSpPr>
          <p:nvPr>
            <p:ph type="body" sz="half" idx="1"/>
          </p:nvPr>
        </p:nvSpPr>
        <p:spPr>
          <a:xfrm>
            <a:off x="914400" y="1981200"/>
            <a:ext cx="5080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97600" y="1981200"/>
            <a:ext cx="5080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10">
            <a:extLst>
              <a:ext uri="{FF2B5EF4-FFF2-40B4-BE49-F238E27FC236}">
                <a16:creationId xmlns:a16="http://schemas.microsoft.com/office/drawing/2014/main" id="{7BA63DDC-C4B1-4438-9885-D685CF2C1FBA}"/>
              </a:ext>
            </a:extLst>
          </p:cNvPr>
          <p:cNvSpPr>
            <a:spLocks noGrp="1" noChangeArrowheads="1"/>
          </p:cNvSpPr>
          <p:nvPr>
            <p:ph type="dt" sz="half" idx="10"/>
          </p:nvPr>
        </p:nvSpPr>
        <p:spPr/>
        <p:txBody>
          <a:bodyPr/>
          <a:lstStyle>
            <a:lvl1pPr>
              <a:defRPr>
                <a:solidFill>
                  <a:srgbClr val="058AAE"/>
                </a:solidFill>
              </a:defRPr>
            </a:lvl1pPr>
          </a:lstStyle>
          <a:p>
            <a:pPr>
              <a:defRPr/>
            </a:pPr>
            <a:endParaRPr lang="fr-FR"/>
          </a:p>
        </p:txBody>
      </p:sp>
      <p:sp>
        <p:nvSpPr>
          <p:cNvPr id="6" name="Espace réservé du pied de page 11">
            <a:extLst>
              <a:ext uri="{FF2B5EF4-FFF2-40B4-BE49-F238E27FC236}">
                <a16:creationId xmlns:a16="http://schemas.microsoft.com/office/drawing/2014/main" id="{DC6AA434-384F-47CD-A389-14EB100A8112}"/>
              </a:ext>
            </a:extLst>
          </p:cNvPr>
          <p:cNvSpPr>
            <a:spLocks noGrp="1" noChangeArrowheads="1"/>
          </p:cNvSpPr>
          <p:nvPr>
            <p:ph type="ftr" sz="quarter" idx="11"/>
          </p:nvPr>
        </p:nvSpPr>
        <p:spPr/>
        <p:txBody>
          <a:bodyPr/>
          <a:lstStyle>
            <a:lvl1pPr>
              <a:defRPr>
                <a:solidFill>
                  <a:srgbClr val="058AAE"/>
                </a:solidFill>
              </a:defRPr>
            </a:lvl1pPr>
          </a:lstStyle>
          <a:p>
            <a:pPr>
              <a:defRPr/>
            </a:pPr>
            <a:endParaRPr lang="fr-FR"/>
          </a:p>
        </p:txBody>
      </p:sp>
      <p:sp>
        <p:nvSpPr>
          <p:cNvPr id="7" name="Espace réservé du numéro de diapositive 12">
            <a:extLst>
              <a:ext uri="{FF2B5EF4-FFF2-40B4-BE49-F238E27FC236}">
                <a16:creationId xmlns:a16="http://schemas.microsoft.com/office/drawing/2014/main" id="{FADCEBF6-0225-4D78-A281-89E389F9F6DD}"/>
              </a:ext>
            </a:extLst>
          </p:cNvPr>
          <p:cNvSpPr>
            <a:spLocks noGrp="1" noChangeArrowheads="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smtClean="0">
                <a:solidFill>
                  <a:srgbClr val="058AAE"/>
                </a:solidFill>
              </a:defRPr>
            </a:lvl1pPr>
          </a:lstStyle>
          <a:p>
            <a:pPr>
              <a:defRPr/>
            </a:pPr>
            <a:fld id="{45999B25-5D3A-4F59-A47A-90217C2F8E37}" type="slidenum">
              <a:rPr lang="fr-FR" altLang="fr-FR" smtClean="0"/>
              <a:pPr>
                <a:defRPr/>
              </a:pPr>
              <a:t>‹N°›</a:t>
            </a:fld>
            <a:endParaRPr lang="fr-FR" altLang="fr-FR"/>
          </a:p>
        </p:txBody>
      </p:sp>
      <p:sp>
        <p:nvSpPr>
          <p:cNvPr id="10" name="Rectangle 9">
            <a:extLst>
              <a:ext uri="{FF2B5EF4-FFF2-40B4-BE49-F238E27FC236}">
                <a16:creationId xmlns:a16="http://schemas.microsoft.com/office/drawing/2014/main" id="{CAF70E9A-3B75-4600-A78D-187A0F80281D}"/>
              </a:ext>
            </a:extLst>
          </p:cNvPr>
          <p:cNvSpPr/>
          <p:nvPr/>
        </p:nvSpPr>
        <p:spPr>
          <a:xfrm>
            <a:off x="0" y="6721484"/>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fr-BE" sz="76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4063042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1882589" y="609600"/>
            <a:ext cx="9395012" cy="1143000"/>
          </a:xfrm>
        </p:spPr>
        <p:txBody>
          <a:bodyPr/>
          <a:lstStyle>
            <a:lvl1pPr>
              <a:defRPr b="1"/>
            </a:lvl1pPr>
          </a:lstStyle>
          <a:p>
            <a:r>
              <a:rPr lang="fr-FR"/>
              <a:t>Modifiez le style du titre</a:t>
            </a:r>
            <a:endParaRPr lang="fr-BE"/>
          </a:p>
        </p:txBody>
      </p:sp>
      <p:sp>
        <p:nvSpPr>
          <p:cNvPr id="3" name="Espace réservé du texte 2"/>
          <p:cNvSpPr>
            <a:spLocks noGrp="1"/>
          </p:cNvSpPr>
          <p:nvPr>
            <p:ph type="body" sz="half" idx="1"/>
          </p:nvPr>
        </p:nvSpPr>
        <p:spPr>
          <a:xfrm>
            <a:off x="914400" y="1981200"/>
            <a:ext cx="5080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quarter" idx="2"/>
          </p:nvPr>
        </p:nvSpPr>
        <p:spPr>
          <a:xfrm>
            <a:off x="6197600" y="1981200"/>
            <a:ext cx="50800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contenu 4"/>
          <p:cNvSpPr>
            <a:spLocks noGrp="1"/>
          </p:cNvSpPr>
          <p:nvPr>
            <p:ph sz="quarter" idx="3"/>
          </p:nvPr>
        </p:nvSpPr>
        <p:spPr>
          <a:xfrm>
            <a:off x="6197600" y="4114800"/>
            <a:ext cx="5080000" cy="1981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Rectangle 4">
            <a:extLst>
              <a:ext uri="{FF2B5EF4-FFF2-40B4-BE49-F238E27FC236}">
                <a16:creationId xmlns:a16="http://schemas.microsoft.com/office/drawing/2014/main" id="{02725ED0-40AD-4C9E-9A69-FF0DE3560792}"/>
              </a:ext>
            </a:extLst>
          </p:cNvPr>
          <p:cNvSpPr>
            <a:spLocks noGrp="1" noChangeArrowheads="1"/>
          </p:cNvSpPr>
          <p:nvPr>
            <p:ph type="dt" sz="half" idx="10"/>
          </p:nvPr>
        </p:nvSpPr>
        <p:spPr/>
        <p:txBody>
          <a:bodyPr/>
          <a:lstStyle>
            <a:lvl1pPr>
              <a:defRPr>
                <a:solidFill>
                  <a:srgbClr val="058AAE"/>
                </a:solidFill>
              </a:defRPr>
            </a:lvl1pPr>
          </a:lstStyle>
          <a:p>
            <a:pPr>
              <a:defRPr/>
            </a:pPr>
            <a:endParaRPr lang="fr-FR"/>
          </a:p>
        </p:txBody>
      </p:sp>
      <p:sp>
        <p:nvSpPr>
          <p:cNvPr id="7" name="Rectangle 5">
            <a:extLst>
              <a:ext uri="{FF2B5EF4-FFF2-40B4-BE49-F238E27FC236}">
                <a16:creationId xmlns:a16="http://schemas.microsoft.com/office/drawing/2014/main" id="{F0BCFAB0-C3FF-4D6C-AD46-B20A33AA2D60}"/>
              </a:ext>
            </a:extLst>
          </p:cNvPr>
          <p:cNvSpPr>
            <a:spLocks noGrp="1" noChangeArrowheads="1"/>
          </p:cNvSpPr>
          <p:nvPr>
            <p:ph type="ftr" sz="quarter" idx="11"/>
          </p:nvPr>
        </p:nvSpPr>
        <p:spPr/>
        <p:txBody>
          <a:bodyPr/>
          <a:lstStyle>
            <a:lvl1pPr>
              <a:defRPr>
                <a:solidFill>
                  <a:srgbClr val="058AAE"/>
                </a:solidFill>
              </a:defRPr>
            </a:lvl1pPr>
          </a:lstStyle>
          <a:p>
            <a:pPr>
              <a:defRPr/>
            </a:pPr>
            <a:endParaRPr lang="fr-FR"/>
          </a:p>
        </p:txBody>
      </p:sp>
      <p:sp>
        <p:nvSpPr>
          <p:cNvPr id="8" name="Rectangle 6">
            <a:extLst>
              <a:ext uri="{FF2B5EF4-FFF2-40B4-BE49-F238E27FC236}">
                <a16:creationId xmlns:a16="http://schemas.microsoft.com/office/drawing/2014/main" id="{C6AFE0D8-E484-483D-9258-CA8BAE8C9A45}"/>
              </a:ext>
            </a:extLst>
          </p:cNvPr>
          <p:cNvSpPr>
            <a:spLocks noGrp="1" noChangeArrowheads="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smtClean="0">
                <a:solidFill>
                  <a:srgbClr val="058AAE"/>
                </a:solidFill>
              </a:defRPr>
            </a:lvl1pPr>
          </a:lstStyle>
          <a:p>
            <a:pPr>
              <a:defRPr/>
            </a:pPr>
            <a:fld id="{45999B25-5D3A-4F59-A47A-90217C2F8E37}" type="slidenum">
              <a:rPr lang="fr-FR" altLang="fr-FR" smtClean="0"/>
              <a:pPr>
                <a:defRPr/>
              </a:pPr>
              <a:t>‹N°›</a:t>
            </a:fld>
            <a:endParaRPr lang="fr-FR" altLang="fr-FR"/>
          </a:p>
        </p:txBody>
      </p:sp>
      <p:sp>
        <p:nvSpPr>
          <p:cNvPr id="10" name="Rectangle 9">
            <a:extLst>
              <a:ext uri="{FF2B5EF4-FFF2-40B4-BE49-F238E27FC236}">
                <a16:creationId xmlns:a16="http://schemas.microsoft.com/office/drawing/2014/main" id="{CAF70E9A-3B75-4600-A78D-187A0F80281D}"/>
              </a:ext>
            </a:extLst>
          </p:cNvPr>
          <p:cNvSpPr/>
          <p:nvPr/>
        </p:nvSpPr>
        <p:spPr>
          <a:xfrm>
            <a:off x="0" y="6721484"/>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fr-BE" sz="76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3301894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1891554" y="365127"/>
            <a:ext cx="9462247" cy="1325563"/>
          </a:xfrm>
        </p:spPr>
        <p:txBody>
          <a:bodyPr/>
          <a:lstStyle>
            <a:lvl1pPr>
              <a:defRPr b="1"/>
            </a:lvl1pPr>
          </a:lstStyle>
          <a:p>
            <a:r>
              <a:rPr lang="fr-FR"/>
              <a:t>Modifiez le style du titre</a:t>
            </a:r>
            <a:endParaRPr lang="fr-BE"/>
          </a:p>
        </p:txBody>
      </p:sp>
      <p:sp>
        <p:nvSpPr>
          <p:cNvPr id="3" name="Espace réservé de la date 2"/>
          <p:cNvSpPr>
            <a:spLocks noGrp="1"/>
          </p:cNvSpPr>
          <p:nvPr>
            <p:ph type="dt" sz="half" idx="10"/>
          </p:nvPr>
        </p:nvSpPr>
        <p:spPr/>
        <p:txBody>
          <a:bodyPr/>
          <a:lstStyle>
            <a:lvl1pPr>
              <a:defRPr>
                <a:solidFill>
                  <a:srgbClr val="058AAE"/>
                </a:solidFill>
              </a:defRPr>
            </a:lvl1pPr>
          </a:lstStyle>
          <a:p>
            <a:pPr>
              <a:defRPr/>
            </a:pPr>
            <a:endParaRPr lang="fr-FR"/>
          </a:p>
        </p:txBody>
      </p:sp>
      <p:sp>
        <p:nvSpPr>
          <p:cNvPr id="4" name="Espace réservé du pied de page 3"/>
          <p:cNvSpPr>
            <a:spLocks noGrp="1"/>
          </p:cNvSpPr>
          <p:nvPr>
            <p:ph type="ftr" sz="quarter" idx="11"/>
          </p:nvPr>
        </p:nvSpPr>
        <p:spPr/>
        <p:txBody>
          <a:bodyPr/>
          <a:lstStyle>
            <a:lvl1pPr>
              <a:defRPr>
                <a:solidFill>
                  <a:srgbClr val="058AAE"/>
                </a:solidFill>
              </a:defRPr>
            </a:lvl1pPr>
          </a:lstStyle>
          <a:p>
            <a:pPr>
              <a:defRPr/>
            </a:pPr>
            <a:endParaRPr lang="fr-FR"/>
          </a:p>
        </p:txBody>
      </p:sp>
      <p:sp>
        <p:nvSpPr>
          <p:cNvPr id="5" name="Espace réservé du numéro de diapositive 4"/>
          <p:cNvSpPr>
            <a:spLocks noGrp="1"/>
          </p:cNvSpPr>
          <p:nvPr>
            <p:ph type="sldNum" sz="quarter" idx="12"/>
          </p:nvPr>
        </p:nvSpPr>
        <p:spPr/>
        <p:txBody>
          <a:bodyPr/>
          <a:lstStyle>
            <a:lvl1pPr>
              <a:defRPr>
                <a:solidFill>
                  <a:srgbClr val="058AAE"/>
                </a:solidFill>
              </a:defRPr>
            </a:lvl1pPr>
          </a:lstStyle>
          <a:p>
            <a:pPr>
              <a:defRPr/>
            </a:pPr>
            <a:fld id="{45999B25-5D3A-4F59-A47A-90217C2F8E37}" type="slidenum">
              <a:rPr lang="fr-FR" altLang="fr-FR" smtClean="0"/>
              <a:pPr>
                <a:defRPr/>
              </a:pPr>
              <a:t>‹N°›</a:t>
            </a:fld>
            <a:endParaRPr lang="fr-FR" altLang="fr-FR"/>
          </a:p>
        </p:txBody>
      </p:sp>
      <p:sp>
        <p:nvSpPr>
          <p:cNvPr id="6" name="Rectangle 5"/>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5874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304213" y="365127"/>
            <a:ext cx="9049587"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solidFill>
                  <a:srgbClr val="0586B2"/>
                </a:solidFill>
              </a:defRPr>
            </a:lvl1pPr>
          </a:lstStyle>
          <a:p>
            <a:pPr>
              <a:defRPr/>
            </a:pPr>
            <a:endParaRPr lang="fr-FR"/>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pPr>
              <a:defRPr/>
            </a:pPr>
            <a:fld id="{C5337DC3-E04D-4B99-AD65-ACA104E09A32}" type="slidenum">
              <a:rPr lang="fr-FR" altLang="fr-FR" smtClean="0"/>
              <a:pPr>
                <a:defRPr/>
              </a:pPr>
              <a:t>‹N°›</a:t>
            </a:fld>
            <a:endParaRPr lang="fr-FR" altLang="fr-FR"/>
          </a:p>
        </p:txBody>
      </p:sp>
      <p:sp>
        <p:nvSpPr>
          <p:cNvPr id="9" name="Rectangle 8"/>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18379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4500"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solidFill>
                  <a:srgbClr val="0586B2"/>
                </a:solidFill>
              </a:defRPr>
            </a:lvl1pPr>
          </a:lstStyle>
          <a:p>
            <a:pPr>
              <a:defRPr/>
            </a:pPr>
            <a:endParaRPr lang="fr-FR"/>
          </a:p>
        </p:txBody>
      </p:sp>
      <p:sp>
        <p:nvSpPr>
          <p:cNvPr id="5" name="Espace réservé du pied de page 4"/>
          <p:cNvSpPr>
            <a:spLocks noGrp="1"/>
          </p:cNvSpPr>
          <p:nvPr>
            <p:ph type="ftr" sz="quarter" idx="11"/>
          </p:nvPr>
        </p:nvSpPr>
        <p:spPr/>
        <p:txBody>
          <a:bodyPr/>
          <a:lstStyle>
            <a:lvl1pPr>
              <a:defRPr>
                <a:solidFill>
                  <a:srgbClr val="0586B2"/>
                </a:solidFill>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solidFill>
                  <a:srgbClr val="0586B2"/>
                </a:solidFill>
              </a:defRPr>
            </a:lvl1pPr>
          </a:lstStyle>
          <a:p>
            <a:pPr>
              <a:defRPr/>
            </a:pPr>
            <a:fld id="{981E5DEB-2957-433F-883E-6E1D02BE96F9}" type="slidenum">
              <a:rPr lang="fr-FR" altLang="fr-FR" smtClean="0"/>
              <a:pPr>
                <a:defRPr/>
              </a:pPr>
              <a:t>‹N°›</a:t>
            </a:fld>
            <a:endParaRPr lang="fr-FR" altLang="fr-FR"/>
          </a:p>
        </p:txBody>
      </p:sp>
      <p:sp>
        <p:nvSpPr>
          <p:cNvPr id="9" name="Rectangle 8"/>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64803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304216" y="365127"/>
            <a:ext cx="9049585" cy="1325563"/>
          </a:xfrm>
        </p:spPr>
        <p:txBody>
          <a:bodyPr/>
          <a:lstStyle>
            <a:lvl1pPr>
              <a:defRPr b="1">
                <a:solidFill>
                  <a:schemeClr val="tx1"/>
                </a:solidFill>
              </a:defRPr>
            </a:lvl1pPr>
          </a:lstStyle>
          <a:p>
            <a:r>
              <a:rPr lang="fr-FR"/>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lvl1pPr>
              <a:defRPr>
                <a:solidFill>
                  <a:srgbClr val="0586B2"/>
                </a:solidFill>
              </a:defRPr>
            </a:lvl1pPr>
          </a:lstStyle>
          <a:p>
            <a:pPr>
              <a:defRPr/>
            </a:pPr>
            <a:endParaRPr lang="fr-FR"/>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pPr>
              <a:defRPr/>
            </a:pPr>
            <a:fld id="{9FBF1988-C0CD-4193-80E1-5E90614CA682}" type="slidenum">
              <a:rPr lang="fr-FR" altLang="fr-FR" smtClean="0"/>
              <a:pPr>
                <a:defRPr/>
              </a:pPr>
              <a:t>‹N°›</a:t>
            </a:fld>
            <a:endParaRPr lang="fr-FR" altLang="fr-FR"/>
          </a:p>
        </p:txBody>
      </p:sp>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1" name="Rectangle 10"/>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14100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478839" y="365127"/>
            <a:ext cx="8876548" cy="1325563"/>
          </a:xfrm>
        </p:spPr>
        <p:txBody>
          <a:bodyPr/>
          <a:lstStyle>
            <a:lvl1pPr>
              <a:defRPr b="1">
                <a:solidFill>
                  <a:schemeClr val="tx1"/>
                </a:solidFill>
              </a:defRPr>
            </a:lvl1pPr>
          </a:lstStyle>
          <a:p>
            <a:r>
              <a:rPr lang="fr-FR"/>
              <a:t>Modifiez le style du titre</a:t>
            </a:r>
            <a:endParaRPr lang="fr-BE"/>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lvl1pPr>
              <a:defRPr>
                <a:solidFill>
                  <a:srgbClr val="0586B2"/>
                </a:solidFill>
              </a:defRPr>
            </a:lvl1pPr>
          </a:lstStyle>
          <a:p>
            <a:pPr>
              <a:defRPr/>
            </a:pPr>
            <a:endParaRPr lang="fr-FR"/>
          </a:p>
        </p:txBody>
      </p:sp>
      <p:sp>
        <p:nvSpPr>
          <p:cNvPr id="8" name="Espace réservé du pied de page 7"/>
          <p:cNvSpPr>
            <a:spLocks noGrp="1"/>
          </p:cNvSpPr>
          <p:nvPr>
            <p:ph type="ftr" sz="quarter" idx="11"/>
          </p:nvPr>
        </p:nvSpPr>
        <p:spPr/>
        <p:txBody>
          <a:bodyPr/>
          <a:lstStyle>
            <a:lvl1pPr>
              <a:defRPr>
                <a:solidFill>
                  <a:srgbClr val="0586B2"/>
                </a:solidFill>
              </a:defRPr>
            </a:lvl1pPr>
          </a:lstStyle>
          <a:p>
            <a:pPr>
              <a:defRPr/>
            </a:pPr>
            <a:endParaRPr lang="fr-FR"/>
          </a:p>
        </p:txBody>
      </p:sp>
      <p:sp>
        <p:nvSpPr>
          <p:cNvPr id="9" name="Espace réservé du numéro de diapositive 8"/>
          <p:cNvSpPr>
            <a:spLocks noGrp="1"/>
          </p:cNvSpPr>
          <p:nvPr>
            <p:ph type="sldNum" sz="quarter" idx="12"/>
          </p:nvPr>
        </p:nvSpPr>
        <p:spPr/>
        <p:txBody>
          <a:bodyPr/>
          <a:lstStyle>
            <a:lvl1pPr>
              <a:defRPr>
                <a:solidFill>
                  <a:srgbClr val="0586B2"/>
                </a:solidFill>
              </a:defRPr>
            </a:lvl1pPr>
          </a:lstStyle>
          <a:p>
            <a:pPr>
              <a:defRPr/>
            </a:pPr>
            <a:fld id="{BA550D8F-5766-4EC5-9046-5D87ABA72AB7}" type="slidenum">
              <a:rPr lang="fr-FR" altLang="fr-FR" smtClean="0"/>
              <a:pPr>
                <a:defRPr/>
              </a:pPr>
              <a:t>‹N°›</a:t>
            </a:fld>
            <a:endParaRPr lang="fr-FR" altLang="fr-FR"/>
          </a:p>
        </p:txBody>
      </p:sp>
      <p:sp>
        <p:nvSpPr>
          <p:cNvPr id="12" name="Rectangle 11"/>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4" name="Imag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3" name="Rectangle 12"/>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5" name="Imag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82320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304216" y="365127"/>
            <a:ext cx="9049585" cy="1325563"/>
          </a:xfrm>
        </p:spPr>
        <p:txBody>
          <a:bodyPr/>
          <a:lstStyle>
            <a:lvl1pPr>
              <a:defRPr b="1">
                <a:solidFill>
                  <a:schemeClr val="tx1"/>
                </a:solidFill>
              </a:defRPr>
            </a:lvl1pPr>
          </a:lstStyle>
          <a:p>
            <a:r>
              <a:rPr lang="fr-FR"/>
              <a:t>Modifiez le style du titre</a:t>
            </a:r>
            <a:endParaRPr lang="fr-BE"/>
          </a:p>
        </p:txBody>
      </p:sp>
      <p:sp>
        <p:nvSpPr>
          <p:cNvPr id="3" name="Espace réservé de la date 2"/>
          <p:cNvSpPr>
            <a:spLocks noGrp="1"/>
          </p:cNvSpPr>
          <p:nvPr>
            <p:ph type="dt" sz="half" idx="10"/>
          </p:nvPr>
        </p:nvSpPr>
        <p:spPr/>
        <p:txBody>
          <a:bodyPr/>
          <a:lstStyle>
            <a:lvl1pPr>
              <a:defRPr>
                <a:solidFill>
                  <a:srgbClr val="0586B2"/>
                </a:solidFill>
              </a:defRPr>
            </a:lvl1pPr>
          </a:lstStyle>
          <a:p>
            <a:pPr>
              <a:defRPr/>
            </a:pPr>
            <a:endParaRPr lang="fr-FR"/>
          </a:p>
        </p:txBody>
      </p:sp>
      <p:sp>
        <p:nvSpPr>
          <p:cNvPr id="4" name="Espace réservé du pied de page 3"/>
          <p:cNvSpPr>
            <a:spLocks noGrp="1"/>
          </p:cNvSpPr>
          <p:nvPr>
            <p:ph type="ftr" sz="quarter" idx="11"/>
          </p:nvPr>
        </p:nvSpPr>
        <p:spPr/>
        <p:txBody>
          <a:bodyPr/>
          <a:lstStyle>
            <a:lvl1pPr>
              <a:defRPr>
                <a:solidFill>
                  <a:srgbClr val="0586B2"/>
                </a:solidFill>
              </a:defRPr>
            </a:lvl1pPr>
          </a:lstStyle>
          <a:p>
            <a:pPr>
              <a:defRPr/>
            </a:pPr>
            <a:endParaRPr lang="fr-FR"/>
          </a:p>
        </p:txBody>
      </p:sp>
      <p:sp>
        <p:nvSpPr>
          <p:cNvPr id="5" name="Espace réservé du numéro de diapositive 4"/>
          <p:cNvSpPr>
            <a:spLocks noGrp="1"/>
          </p:cNvSpPr>
          <p:nvPr>
            <p:ph type="sldNum" sz="quarter" idx="12"/>
          </p:nvPr>
        </p:nvSpPr>
        <p:spPr/>
        <p:txBody>
          <a:bodyPr/>
          <a:lstStyle>
            <a:lvl1pPr>
              <a:defRPr>
                <a:solidFill>
                  <a:srgbClr val="0586B2"/>
                </a:solidFill>
              </a:defRPr>
            </a:lvl1pPr>
          </a:lstStyle>
          <a:p>
            <a:pPr>
              <a:defRPr/>
            </a:pPr>
            <a:fld id="{D575C237-21A4-448A-BF99-7E65AD5B8790}" type="slidenum">
              <a:rPr lang="fr-FR" altLang="fr-FR" smtClean="0"/>
              <a:pPr>
                <a:defRPr/>
              </a:pPr>
              <a:t>‹N°›</a:t>
            </a:fld>
            <a:endParaRPr lang="fr-FR" altLang="fr-FR"/>
          </a:p>
        </p:txBody>
      </p:sp>
      <p:sp>
        <p:nvSpPr>
          <p:cNvPr id="8" name="Rectangle 7"/>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9" name="Rectangle 8"/>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27252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rgbClr val="0586B2"/>
                </a:solidFill>
              </a:defRPr>
            </a:lvl1pPr>
          </a:lstStyle>
          <a:p>
            <a:pPr>
              <a:defRPr/>
            </a:pPr>
            <a:endParaRPr lang="fr-FR"/>
          </a:p>
        </p:txBody>
      </p:sp>
      <p:sp>
        <p:nvSpPr>
          <p:cNvPr id="3" name="Espace réservé du pied de page 2"/>
          <p:cNvSpPr>
            <a:spLocks noGrp="1"/>
          </p:cNvSpPr>
          <p:nvPr>
            <p:ph type="ftr" sz="quarter" idx="11"/>
          </p:nvPr>
        </p:nvSpPr>
        <p:spPr/>
        <p:txBody>
          <a:bodyPr/>
          <a:lstStyle>
            <a:lvl1pPr>
              <a:defRPr>
                <a:solidFill>
                  <a:srgbClr val="0586B2"/>
                </a:solidFill>
              </a:defRPr>
            </a:lvl1pPr>
          </a:lstStyle>
          <a:p>
            <a:pPr>
              <a:defRPr/>
            </a:pPr>
            <a:endParaRPr lang="fr-FR"/>
          </a:p>
        </p:txBody>
      </p:sp>
      <p:sp>
        <p:nvSpPr>
          <p:cNvPr id="4" name="Espace réservé du numéro de diapositive 3"/>
          <p:cNvSpPr>
            <a:spLocks noGrp="1"/>
          </p:cNvSpPr>
          <p:nvPr>
            <p:ph type="sldNum" sz="quarter" idx="12"/>
          </p:nvPr>
        </p:nvSpPr>
        <p:spPr/>
        <p:txBody>
          <a:bodyPr/>
          <a:lstStyle>
            <a:lvl1pPr>
              <a:defRPr>
                <a:solidFill>
                  <a:srgbClr val="0586B2"/>
                </a:solidFill>
              </a:defRPr>
            </a:lvl1pPr>
          </a:lstStyle>
          <a:p>
            <a:pPr>
              <a:defRPr/>
            </a:pPr>
            <a:fld id="{362CDF6E-155A-46C6-9BFE-9F43207106A7}" type="slidenum">
              <a:rPr lang="fr-FR" altLang="fr-FR" smtClean="0"/>
              <a:pPr>
                <a:defRPr/>
              </a:pPr>
              <a:t>‹N°›</a:t>
            </a:fld>
            <a:endParaRPr lang="fr-FR" altLang="fr-FR"/>
          </a:p>
        </p:txBody>
      </p:sp>
      <p:sp>
        <p:nvSpPr>
          <p:cNvPr id="7" name="Rectangle 6"/>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8" name="Rectangle 7"/>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266793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43610"/>
            <a:ext cx="3932237" cy="1333831"/>
          </a:xfrm>
        </p:spPr>
        <p:txBody>
          <a:bodyPr anchor="b"/>
          <a:lstStyle>
            <a:lvl1pPr>
              <a:defRPr sz="2400" b="1">
                <a:solidFill>
                  <a:schemeClr val="tx1"/>
                </a:solidFill>
              </a:defRPr>
            </a:lvl1pPr>
          </a:lstStyle>
          <a:p>
            <a:r>
              <a:rPr lang="fr-FR"/>
              <a:t>Modifiez le style du titre</a:t>
            </a:r>
            <a:endParaRPr lang="fr-BE"/>
          </a:p>
        </p:txBody>
      </p:sp>
      <p:sp>
        <p:nvSpPr>
          <p:cNvPr id="3" name="Espace réservé du contenu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839788" y="2377440"/>
            <a:ext cx="3932237" cy="349154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pPr>
              <a:defRPr/>
            </a:pPr>
            <a:endParaRPr lang="fr-FR"/>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pPr>
              <a:defRPr/>
            </a:pPr>
            <a:fld id="{07EA7EDF-4F26-490A-B4BA-E193F31551DA}" type="slidenum">
              <a:rPr lang="fr-FR" altLang="fr-FR" smtClean="0"/>
              <a:pPr>
                <a:defRPr/>
              </a:pPr>
              <a:t>‹N°›</a:t>
            </a:fld>
            <a:endParaRPr lang="fr-FR" altLang="fr-FR"/>
          </a:p>
        </p:txBody>
      </p:sp>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1" name="Rectangle 10"/>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137023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1051560"/>
            <a:ext cx="3932237" cy="1600200"/>
          </a:xfrm>
        </p:spPr>
        <p:txBody>
          <a:bodyPr anchor="b"/>
          <a:lstStyle>
            <a:lvl1pPr>
              <a:defRPr sz="2400" b="1">
                <a:solidFill>
                  <a:schemeClr val="tx1"/>
                </a:solidFill>
              </a:defRPr>
            </a:lvl1pPr>
          </a:lstStyle>
          <a:p>
            <a:r>
              <a:rPr lang="fr-FR"/>
              <a:t>Modifiez le style du titre</a:t>
            </a:r>
            <a:endParaRPr lang="fr-BE"/>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fr-BE"/>
          </a:p>
        </p:txBody>
      </p:sp>
      <p:sp>
        <p:nvSpPr>
          <p:cNvPr id="4" name="Espace réservé du texte 3"/>
          <p:cNvSpPr>
            <a:spLocks noGrp="1"/>
          </p:cNvSpPr>
          <p:nvPr>
            <p:ph type="body" sz="half" idx="2"/>
          </p:nvPr>
        </p:nvSpPr>
        <p:spPr>
          <a:xfrm>
            <a:off x="839788" y="2651760"/>
            <a:ext cx="3932237" cy="321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solidFill>
                  <a:srgbClr val="0586B2"/>
                </a:solidFill>
              </a:defRPr>
            </a:lvl1pPr>
          </a:lstStyle>
          <a:p>
            <a:pPr>
              <a:defRPr/>
            </a:pPr>
            <a:endParaRPr lang="fr-FR"/>
          </a:p>
        </p:txBody>
      </p:sp>
      <p:sp>
        <p:nvSpPr>
          <p:cNvPr id="6" name="Espace réservé du pied de page 5"/>
          <p:cNvSpPr>
            <a:spLocks noGrp="1"/>
          </p:cNvSpPr>
          <p:nvPr>
            <p:ph type="ftr" sz="quarter" idx="11"/>
          </p:nvPr>
        </p:nvSpPr>
        <p:spPr/>
        <p:txBody>
          <a:bodyPr/>
          <a:lstStyle>
            <a:lvl1pPr>
              <a:defRPr>
                <a:solidFill>
                  <a:srgbClr val="0586B2"/>
                </a:solidFill>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solidFill>
                  <a:srgbClr val="0586B2"/>
                </a:solidFill>
              </a:defRPr>
            </a:lvl1pPr>
          </a:lstStyle>
          <a:p>
            <a:pPr>
              <a:defRPr/>
            </a:pPr>
            <a:fld id="{51F55CEB-5C41-44E6-9811-3083876690A0}" type="slidenum">
              <a:rPr lang="fr-FR" altLang="fr-FR" smtClean="0"/>
              <a:pPr>
                <a:defRPr/>
              </a:pPr>
              <a:t>‹N°›</a:t>
            </a:fld>
            <a:endParaRPr lang="fr-FR" altLang="fr-FR"/>
          </a:p>
        </p:txBody>
      </p:sp>
      <p:sp>
        <p:nvSpPr>
          <p:cNvPr id="10" name="Rectangle 9"/>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
        <p:nvSpPr>
          <p:cNvPr id="11" name="Rectangle 10"/>
          <p:cNvSpPr/>
          <p:nvPr/>
        </p:nvSpPr>
        <p:spPr>
          <a:xfrm>
            <a:off x="0" y="6721476"/>
            <a:ext cx="12192000" cy="136525"/>
          </a:xfrm>
          <a:prstGeom prst="rect">
            <a:avLst/>
          </a:prstGeom>
          <a:solidFill>
            <a:srgbClr val="058AAE"/>
          </a:solidFill>
          <a:ln>
            <a:solidFill>
              <a:srgbClr val="058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800"/>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20" y="185737"/>
            <a:ext cx="2240699" cy="886554"/>
          </a:xfrm>
          <a:prstGeom prst="rect">
            <a:avLst/>
          </a:prstGeom>
        </p:spPr>
      </p:pic>
    </p:spTree>
    <p:extLst>
      <p:ext uri="{BB962C8B-B14F-4D97-AF65-F5344CB8AC3E}">
        <p14:creationId xmlns:p14="http://schemas.microsoft.com/office/powerpoint/2010/main" val="5025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5999B25-5D3A-4F59-A47A-90217C2F8E37}" type="slidenum">
              <a:rPr lang="fr-FR" altLang="fr-FR" smtClean="0"/>
              <a:pPr>
                <a:defRPr/>
              </a:pPr>
              <a:t>‹N°›</a:t>
            </a:fld>
            <a:endParaRPr lang="fr-FR" altLang="fr-FR"/>
          </a:p>
        </p:txBody>
      </p:sp>
    </p:spTree>
    <p:extLst>
      <p:ext uri="{BB962C8B-B14F-4D97-AF65-F5344CB8AC3E}">
        <p14:creationId xmlns:p14="http://schemas.microsoft.com/office/powerpoint/2010/main" val="294115505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925DF333-B68F-A191-3AA7-EFB04BCC53D4}"/>
              </a:ext>
            </a:extLst>
          </p:cNvPr>
          <p:cNvSpPr>
            <a:spLocks noGrp="1" noChangeArrowheads="1"/>
          </p:cNvSpPr>
          <p:nvPr>
            <p:ph type="ctrTitle"/>
          </p:nvPr>
        </p:nvSpPr>
        <p:spPr>
          <a:xfrm>
            <a:off x="2209800" y="1265238"/>
            <a:ext cx="7772400" cy="2012950"/>
          </a:xfrm>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b">
            <a:normAutofit fontScale="90000"/>
          </a:bodyPr>
          <a:lstStyle/>
          <a:p>
            <a:pPr>
              <a:lnSpc>
                <a:spcPct val="105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solidFill>
                  <a:schemeClr val="tx1"/>
                </a:solidFill>
              </a:rPr>
              <a:t>Les processus et les threads</a:t>
            </a:r>
            <a:br>
              <a:rPr lang="fr-FR" altLang="fr-FR">
                <a:solidFill>
                  <a:schemeClr val="tx1"/>
                </a:solidFill>
              </a:rPr>
            </a:br>
            <a:r>
              <a:rPr lang="fr-FR" altLang="fr-FR">
                <a:solidFill>
                  <a:schemeClr val="tx1"/>
                </a:solidFill>
              </a:rPr>
              <a:t>Processes and Threads</a:t>
            </a:r>
            <a:br>
              <a:rPr lang="fr-FR" altLang="fr-FR">
                <a:solidFill>
                  <a:schemeClr val="tx1"/>
                </a:solidFill>
              </a:rPr>
            </a:br>
            <a:endParaRPr lang="fr-FR" altLang="fr-FR">
              <a:solidFill>
                <a:schemeClr val="tx1"/>
              </a:solidFill>
            </a:endParaRPr>
          </a:p>
        </p:txBody>
      </p:sp>
      <p:sp>
        <p:nvSpPr>
          <p:cNvPr id="3074" name="Rectangle 2">
            <a:extLst>
              <a:ext uri="{FF2B5EF4-FFF2-40B4-BE49-F238E27FC236}">
                <a16:creationId xmlns:a16="http://schemas.microsoft.com/office/drawing/2014/main" id="{5FAEDCCE-A3AB-BA6E-E6BD-F890778962FE}"/>
              </a:ext>
            </a:extLst>
          </p:cNvPr>
          <p:cNvSpPr>
            <a:spLocks noGrp="1" noChangeArrowheads="1"/>
          </p:cNvSpPr>
          <p:nvPr>
            <p:ph type="subTitle" idx="1"/>
          </p:nvPr>
        </p:nvSpPr>
        <p:spPr>
          <a:xfrm>
            <a:off x="2566988" y="2708275"/>
            <a:ext cx="6400800" cy="3182938"/>
          </a:xfrm>
        </p:spPr>
        <p:txBody>
          <a:bodyPr vert="horz" lIns="90000" tIns="46800" rIns="90000" bIns="46800" rtlCol="0" anchor="t">
            <a:normAutofit/>
          </a:bodyPr>
          <a:lstStyle/>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1700" b="1" i="1">
              <a:effectLst>
                <a:outerShdw blurRad="38100" dist="38100" dir="2700000" algn="tl">
                  <a:srgbClr val="FFFFFF"/>
                </a:outerShdw>
              </a:effectLst>
              <a:latin typeface="Tahoma" pitchFamily="32" charset="0"/>
            </a:endParaRP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1700" b="1" i="1">
                <a:effectLst>
                  <a:outerShdw blurRad="38100" dist="38100" dir="2700000" algn="tl">
                    <a:srgbClr val="FFFFFF"/>
                  </a:outerShdw>
                </a:effectLst>
                <a:latin typeface="Tahoma" pitchFamily="32" charset="0"/>
              </a:rPr>
              <a:t>Grégory Seront</a:t>
            </a: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1700" b="1" i="1">
                <a:effectLst>
                  <a:outerShdw blurRad="38100" dist="38100" dir="2700000" algn="tl">
                    <a:srgbClr val="FFFFFF"/>
                  </a:outerShdw>
                </a:effectLst>
                <a:latin typeface="Tahoma" pitchFamily="32" charset="0"/>
              </a:rPr>
              <a:t>Institut Paul Lambin</a:t>
            </a:r>
          </a:p>
          <a:p>
            <a:pPr marL="0" lvl="1">
              <a:spcBef>
                <a:spcPts val="450"/>
              </a:spcBef>
              <a:buClr>
                <a:srgbClr val="0066FF"/>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1700" b="1" i="1">
                <a:effectLst>
                  <a:outerShdw blurRad="38100" dist="38100" dir="2700000" algn="tl">
                    <a:srgbClr val="FFFFFF"/>
                  </a:outerShdw>
                </a:effectLst>
                <a:latin typeface="Tahoma" pitchFamily="32" charset="0"/>
              </a:rPr>
              <a:t>E-mail: gregory.seront@ipl.be</a:t>
            </a:r>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073"/>
                                        </p:tgtEl>
                                        <p:attrNameLst>
                                          <p:attrName>style.visibility</p:attrName>
                                        </p:attrNameLst>
                                      </p:cBhvr>
                                      <p:to>
                                        <p:strVal val="visible"/>
                                      </p:to>
                                    </p:set>
                                    <p:anim calcmode="lin" valueType="num">
                                      <p:cBhvr>
                                        <p:cTn id="7" dur="500" fill="hold"/>
                                        <p:tgtEl>
                                          <p:spTgt spid="3073"/>
                                        </p:tgtEl>
                                        <p:attrNameLst>
                                          <p:attrName>ppt_x</p:attrName>
                                        </p:attrNameLst>
                                      </p:cBhvr>
                                      <p:tavLst>
                                        <p:tav>
                                          <p:val>
                                            <p:strVal val="0-#ppt_w/2"/>
                                          </p:val>
                                        </p:tav>
                                        <p:tav>
                                          <p:val>
                                            <p:strVal val="#ppt_x"/>
                                          </p:val>
                                        </p:tav>
                                      </p:tavLst>
                                    </p:anim>
                                    <p:anim calcmode="lin" valueType="num">
                                      <p:cBhvr>
                                        <p:cTn id="8" dur="500" fill="hold"/>
                                        <p:tgtEl>
                                          <p:spTgt spid="3073"/>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
            <a:extLst>
              <a:ext uri="{FF2B5EF4-FFF2-40B4-BE49-F238E27FC236}">
                <a16:creationId xmlns:a16="http://schemas.microsoft.com/office/drawing/2014/main" id="{71CC1E65-2BFB-C39E-B840-D79B07D65A01}"/>
              </a:ext>
            </a:extLst>
          </p:cNvPr>
          <p:cNvSpPr>
            <a:spLocks noGrp="1" noChangeArrowheads="1"/>
          </p:cNvSpPr>
          <p:nvPr>
            <p:ph type="title"/>
          </p:nvPr>
        </p:nvSpPr>
        <p:spPr>
          <a:xfrm>
            <a:off x="2438401" y="323851"/>
            <a:ext cx="7777163" cy="10572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Attributs Processus?</a:t>
            </a:r>
          </a:p>
        </p:txBody>
      </p:sp>
      <p:sp>
        <p:nvSpPr>
          <p:cNvPr id="21509" name="Rectangle 2">
            <a:extLst>
              <a:ext uri="{FF2B5EF4-FFF2-40B4-BE49-F238E27FC236}">
                <a16:creationId xmlns:a16="http://schemas.microsoft.com/office/drawing/2014/main" id="{832DAB3C-EA0B-D81A-2982-F9CFB7E06CB8}"/>
              </a:ext>
            </a:extLst>
          </p:cNvPr>
          <p:cNvSpPr>
            <a:spLocks noGrp="1" noChangeArrowheads="1"/>
          </p:cNvSpPr>
          <p:nvPr>
            <p:ph idx="1"/>
          </p:nvPr>
        </p:nvSpPr>
        <p:spPr>
          <a:xfrm>
            <a:off x="2438401" y="1600200"/>
            <a:ext cx="7777163" cy="4445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9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Sllide tanen 8</a:t>
            </a:r>
          </a:p>
        </p:txBody>
      </p:sp>
      <p:sp>
        <p:nvSpPr>
          <p:cNvPr id="21506" name="Espace réservé du pied de page 4">
            <a:extLst>
              <a:ext uri="{FF2B5EF4-FFF2-40B4-BE49-F238E27FC236}">
                <a16:creationId xmlns:a16="http://schemas.microsoft.com/office/drawing/2014/main" id="{332B769D-2CF3-7439-B25E-328D5FAF677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21507" name="Espace réservé du numéro de diapositive 5">
            <a:extLst>
              <a:ext uri="{FF2B5EF4-FFF2-40B4-BE49-F238E27FC236}">
                <a16:creationId xmlns:a16="http://schemas.microsoft.com/office/drawing/2014/main" id="{D2206AE7-6B99-BBEE-0591-2D888F5769A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379BA9-D721-46DF-AF4D-E978FF8212E1}" type="slidenum">
              <a:rPr lang="fr-FR" altLang="fr-FR" sz="1000"/>
              <a:pPr>
                <a:spcBef>
                  <a:spcPct val="0"/>
                </a:spcBef>
                <a:buClrTx/>
                <a:buSzTx/>
                <a:buFontTx/>
                <a:buNone/>
              </a:pPr>
              <a:t>10</a:t>
            </a:fld>
            <a:endParaRPr lang="fr-FR" altLang="fr-FR" sz="1000"/>
          </a:p>
        </p:txBody>
      </p:sp>
      <p:pic>
        <p:nvPicPr>
          <p:cNvPr id="21510" name="Picture 3">
            <a:extLst>
              <a:ext uri="{FF2B5EF4-FFF2-40B4-BE49-F238E27FC236}">
                <a16:creationId xmlns:a16="http://schemas.microsoft.com/office/drawing/2014/main" id="{B1C776E7-9D6E-D8A7-8070-58D06A9B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66826"/>
            <a:ext cx="9028113" cy="5032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a:extLst>
              <a:ext uri="{FF2B5EF4-FFF2-40B4-BE49-F238E27FC236}">
                <a16:creationId xmlns:a16="http://schemas.microsoft.com/office/drawing/2014/main" id="{856F4FD5-84B5-1612-6FB4-7494EB197810}"/>
              </a:ext>
            </a:extLst>
          </p:cNvPr>
          <p:cNvSpPr>
            <a:spLocks noGrp="1" noChangeArrowheads="1"/>
          </p:cNvSpPr>
          <p:nvPr>
            <p:ph type="title"/>
          </p:nvPr>
        </p:nvSpPr>
        <p:spPr>
          <a:xfrm>
            <a:off x="2438401" y="323851"/>
            <a:ext cx="7777163" cy="10572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Attributs Processus?</a:t>
            </a:r>
          </a:p>
        </p:txBody>
      </p:sp>
      <p:sp>
        <p:nvSpPr>
          <p:cNvPr id="23557" name="Rectangle 2">
            <a:extLst>
              <a:ext uri="{FF2B5EF4-FFF2-40B4-BE49-F238E27FC236}">
                <a16:creationId xmlns:a16="http://schemas.microsoft.com/office/drawing/2014/main" id="{6434C94E-48F3-8592-A21E-754A4D22B5F6}"/>
              </a:ext>
            </a:extLst>
          </p:cNvPr>
          <p:cNvSpPr>
            <a:spLocks noGrp="1" noChangeArrowheads="1"/>
          </p:cNvSpPr>
          <p:nvPr>
            <p:ph idx="1"/>
          </p:nvPr>
        </p:nvSpPr>
        <p:spPr>
          <a:xfrm>
            <a:off x="2438401" y="1600200"/>
            <a:ext cx="7777163" cy="4445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9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Sllide tanen 8</a:t>
            </a:r>
          </a:p>
        </p:txBody>
      </p:sp>
      <p:sp>
        <p:nvSpPr>
          <p:cNvPr id="23554" name="Espace réservé du pied de page 4">
            <a:extLst>
              <a:ext uri="{FF2B5EF4-FFF2-40B4-BE49-F238E27FC236}">
                <a16:creationId xmlns:a16="http://schemas.microsoft.com/office/drawing/2014/main" id="{08F1845D-C657-2BDD-B5D9-4F75E4E7449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23555" name="Espace réservé du numéro de diapositive 5">
            <a:extLst>
              <a:ext uri="{FF2B5EF4-FFF2-40B4-BE49-F238E27FC236}">
                <a16:creationId xmlns:a16="http://schemas.microsoft.com/office/drawing/2014/main" id="{6650AB53-9D94-6257-9AE7-8C63CA5D11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1F797C7-0E55-4BDD-8827-D9105ADB2625}" type="slidenum">
              <a:rPr lang="fr-FR" altLang="fr-FR" sz="1000"/>
              <a:pPr>
                <a:spcBef>
                  <a:spcPct val="0"/>
                </a:spcBef>
                <a:buClrTx/>
                <a:buSzTx/>
                <a:buFontTx/>
                <a:buNone/>
              </a:pPr>
              <a:t>11</a:t>
            </a:fld>
            <a:endParaRPr lang="fr-FR" altLang="fr-FR" sz="1000"/>
          </a:p>
        </p:txBody>
      </p:sp>
      <p:pic>
        <p:nvPicPr>
          <p:cNvPr id="23558" name="Picture 3">
            <a:extLst>
              <a:ext uri="{FF2B5EF4-FFF2-40B4-BE49-F238E27FC236}">
                <a16:creationId xmlns:a16="http://schemas.microsoft.com/office/drawing/2014/main" id="{A41617D7-3F5D-BF4C-495A-36AF09427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030288"/>
            <a:ext cx="7559675" cy="5827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1">
            <a:extLst>
              <a:ext uri="{FF2B5EF4-FFF2-40B4-BE49-F238E27FC236}">
                <a16:creationId xmlns:a16="http://schemas.microsoft.com/office/drawing/2014/main" id="{2187F7DD-D3F6-C85E-763F-61BBBB76B846}"/>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Création des processus</a:t>
            </a:r>
          </a:p>
        </p:txBody>
      </p:sp>
      <p:sp>
        <p:nvSpPr>
          <p:cNvPr id="25605" name="Rectangle 2">
            <a:extLst>
              <a:ext uri="{FF2B5EF4-FFF2-40B4-BE49-F238E27FC236}">
                <a16:creationId xmlns:a16="http://schemas.microsoft.com/office/drawing/2014/main" id="{18888121-B004-369F-A6A9-C56CCC4440B4}"/>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Quand?</a:t>
            </a:r>
          </a:p>
        </p:txBody>
      </p:sp>
      <p:sp>
        <p:nvSpPr>
          <p:cNvPr id="25602" name="Espace réservé du pied de page 4">
            <a:extLst>
              <a:ext uri="{FF2B5EF4-FFF2-40B4-BE49-F238E27FC236}">
                <a16:creationId xmlns:a16="http://schemas.microsoft.com/office/drawing/2014/main" id="{B3370881-1E4E-B4C8-D8EE-F9EF70685EA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25603" name="Espace réservé du numéro de diapositive 5">
            <a:extLst>
              <a:ext uri="{FF2B5EF4-FFF2-40B4-BE49-F238E27FC236}">
                <a16:creationId xmlns:a16="http://schemas.microsoft.com/office/drawing/2014/main" id="{2DD2088B-37FB-EDF6-4E63-9ADBF557355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196F36-F204-4E4F-B4BB-6664BFEB7372}" type="slidenum">
              <a:rPr lang="fr-FR" altLang="fr-FR" sz="1000"/>
              <a:pPr>
                <a:spcBef>
                  <a:spcPct val="0"/>
                </a:spcBef>
                <a:buClrTx/>
                <a:buSzTx/>
                <a:buFontTx/>
                <a:buNone/>
              </a:pPr>
              <a:t>12</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
            <a:extLst>
              <a:ext uri="{FF2B5EF4-FFF2-40B4-BE49-F238E27FC236}">
                <a16:creationId xmlns:a16="http://schemas.microsoft.com/office/drawing/2014/main" id="{A1D064A8-AEF0-9E1D-4646-61AB100FEFC9}"/>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Création des processus</a:t>
            </a:r>
          </a:p>
        </p:txBody>
      </p:sp>
      <p:sp>
        <p:nvSpPr>
          <p:cNvPr id="27653" name="Rectangle 2">
            <a:extLst>
              <a:ext uri="{FF2B5EF4-FFF2-40B4-BE49-F238E27FC236}">
                <a16:creationId xmlns:a16="http://schemas.microsoft.com/office/drawing/2014/main" id="{A57C1F79-CFCA-5245-BEE8-3E6DCE6419A8}"/>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Au démarrage de la machine</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Task manager</a:t>
            </a:r>
          </a:p>
        </p:txBody>
      </p:sp>
      <p:sp>
        <p:nvSpPr>
          <p:cNvPr id="27650" name="Espace réservé du pied de page 4">
            <a:extLst>
              <a:ext uri="{FF2B5EF4-FFF2-40B4-BE49-F238E27FC236}">
                <a16:creationId xmlns:a16="http://schemas.microsoft.com/office/drawing/2014/main" id="{087D0258-2F39-6CFC-2B5B-DCDDC42F3CE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27651" name="Espace réservé du numéro de diapositive 5">
            <a:extLst>
              <a:ext uri="{FF2B5EF4-FFF2-40B4-BE49-F238E27FC236}">
                <a16:creationId xmlns:a16="http://schemas.microsoft.com/office/drawing/2014/main" id="{B32DDE37-748A-5ED8-CF02-92AF2E3B48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1BA3170-BAC6-451D-93DB-12E7C47C85A3}" type="slidenum">
              <a:rPr lang="fr-FR" altLang="fr-FR" sz="1000"/>
              <a:pPr>
                <a:spcBef>
                  <a:spcPct val="0"/>
                </a:spcBef>
                <a:buClrTx/>
                <a:buSzTx/>
                <a:buFontTx/>
                <a:buNone/>
              </a:pPr>
              <a:t>13</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
            <a:extLst>
              <a:ext uri="{FF2B5EF4-FFF2-40B4-BE49-F238E27FC236}">
                <a16:creationId xmlns:a16="http://schemas.microsoft.com/office/drawing/2014/main" id="{2B35E7F3-0555-5DCD-7C7C-C0C4910497F8}"/>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Création des processus</a:t>
            </a:r>
          </a:p>
        </p:txBody>
      </p:sp>
      <p:sp>
        <p:nvSpPr>
          <p:cNvPr id="29701" name="Rectangle 2">
            <a:extLst>
              <a:ext uri="{FF2B5EF4-FFF2-40B4-BE49-F238E27FC236}">
                <a16:creationId xmlns:a16="http://schemas.microsoft.com/office/drawing/2014/main" id="{395B82E3-A31F-F56C-4C26-6B67040CF4A4}"/>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Par un autre processus via un appel système</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Unix: fork() (clone le processus courant)</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Windows: createProcess()</a:t>
            </a:r>
          </a:p>
        </p:txBody>
      </p:sp>
      <p:sp>
        <p:nvSpPr>
          <p:cNvPr id="29698" name="Espace réservé du pied de page 4">
            <a:extLst>
              <a:ext uri="{FF2B5EF4-FFF2-40B4-BE49-F238E27FC236}">
                <a16:creationId xmlns:a16="http://schemas.microsoft.com/office/drawing/2014/main" id="{CF80D623-AE0E-E211-24E6-CA8E45EA799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29699" name="Espace réservé du numéro de diapositive 5">
            <a:extLst>
              <a:ext uri="{FF2B5EF4-FFF2-40B4-BE49-F238E27FC236}">
                <a16:creationId xmlns:a16="http://schemas.microsoft.com/office/drawing/2014/main" id="{D279F8AC-540B-4D10-CA84-B736CC3A3A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AB3F37-8CC6-4334-9FD8-D358BF4C4433}" type="slidenum">
              <a:rPr lang="fr-FR" altLang="fr-FR" sz="1000"/>
              <a:pPr>
                <a:spcBef>
                  <a:spcPct val="0"/>
                </a:spcBef>
                <a:buClrTx/>
                <a:buSzTx/>
                <a:buFontTx/>
                <a:buNone/>
              </a:pPr>
              <a:t>14</a:t>
            </a:fld>
            <a:endParaRPr lang="fr-FR" altLang="fr-FR" sz="1000"/>
          </a:p>
        </p:txBody>
      </p:sp>
      <p:pic>
        <p:nvPicPr>
          <p:cNvPr id="29702" name="Picture 3">
            <a:extLst>
              <a:ext uri="{FF2B5EF4-FFF2-40B4-BE49-F238E27FC236}">
                <a16:creationId xmlns:a16="http://schemas.microsoft.com/office/drawing/2014/main" id="{18FC2795-AD32-FFFC-CAC2-13127D301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3500438"/>
            <a:ext cx="4464050" cy="332105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id="{9E6D7BD9-C644-1702-18FF-E4221E49658B}"/>
              </a:ext>
            </a:extLst>
          </p:cNvPr>
          <p:cNvSpPr>
            <a:spLocks noGrp="1" noChangeArrowheads="1"/>
          </p:cNvSpPr>
          <p:nvPr>
            <p:ph type="title"/>
          </p:nvPr>
        </p:nvSpPr>
        <p:spPr>
          <a:xfrm>
            <a:off x="1981200" y="274638"/>
            <a:ext cx="8229600" cy="1143000"/>
          </a:xfr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Ce qui se passe dans le shell</a:t>
            </a:r>
          </a:p>
        </p:txBody>
      </p:sp>
      <p:sp>
        <p:nvSpPr>
          <p:cNvPr id="69635" name="Rectangle 2">
            <a:extLst>
              <a:ext uri="{FF2B5EF4-FFF2-40B4-BE49-F238E27FC236}">
                <a16:creationId xmlns:a16="http://schemas.microsoft.com/office/drawing/2014/main" id="{0588984B-259A-D128-E77D-73F335BFCB74}"/>
              </a:ext>
            </a:extLst>
          </p:cNvPr>
          <p:cNvSpPr>
            <a:spLocks noChangeArrowheads="1"/>
          </p:cNvSpPr>
          <p:nvPr/>
        </p:nvSpPr>
        <p:spPr bwMode="auto">
          <a:xfrm>
            <a:off x="2049463" y="1308100"/>
            <a:ext cx="8458200" cy="485775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1pPr>
            <a:lvl2pPr marL="742950" indent="-285750">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2pPr>
            <a:lvl3pPr marL="1143000" indent="-228600">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3pPr>
            <a:lvl4pPr marL="1600200" indent="-228600">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4pPr>
            <a:lvl5pPr marL="2057400" indent="-228600">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5pPr>
            <a:lvl6pPr marL="2514600" indent="-228600" fontAlgn="base">
              <a:spcBef>
                <a:spcPct val="0"/>
              </a:spcBef>
              <a:spcAft>
                <a:spcPct val="0"/>
              </a:spcAft>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6pPr>
            <a:lvl7pPr marL="2971800" indent="-228600" fontAlgn="base">
              <a:spcBef>
                <a:spcPct val="0"/>
              </a:spcBef>
              <a:spcAft>
                <a:spcPct val="0"/>
              </a:spcAft>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7pPr>
            <a:lvl8pPr marL="3429000" indent="-228600" fontAlgn="base">
              <a:spcBef>
                <a:spcPct val="0"/>
              </a:spcBef>
              <a:spcAft>
                <a:spcPct val="0"/>
              </a:spcAft>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8pPr>
            <a:lvl9pPr marL="3886200" indent="-228600" fontAlgn="base">
              <a:spcBef>
                <a:spcPct val="0"/>
              </a:spcBef>
              <a:spcAft>
                <a:spcPct val="0"/>
              </a:spcAft>
              <a:tabLst>
                <a:tab pos="0" algn="l"/>
                <a:tab pos="341313"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defRPr>
                <a:solidFill>
                  <a:schemeClr val="tx1"/>
                </a:solidFill>
                <a:latin typeface="Calibri" panose="020F0502020204030204" pitchFamily="34" charset="0"/>
              </a:defRPr>
            </a:lvl9pPr>
          </a:lstStyle>
          <a:p>
            <a:pPr>
              <a:spcBef>
                <a:spcPts val="450"/>
              </a:spcBef>
              <a:buSzPct val="100000"/>
            </a:pPr>
            <a:r>
              <a:rPr lang="fr-FR" altLang="fr-FR" dirty="0" err="1">
                <a:solidFill>
                  <a:srgbClr val="000000"/>
                </a:solidFill>
                <a:latin typeface="Tahoma" panose="020B0604030504040204" pitchFamily="34" charset="0"/>
                <a:cs typeface="Arial Unicode MS" charset="0"/>
              </a:rPr>
              <a:t>while</a:t>
            </a:r>
            <a:r>
              <a:rPr lang="fr-FR" altLang="fr-FR" dirty="0">
                <a:solidFill>
                  <a:srgbClr val="000000"/>
                </a:solidFill>
                <a:latin typeface="Tahoma" panose="020B0604030504040204" pitchFamily="34" charset="0"/>
                <a:cs typeface="Arial Unicode MS" charset="0"/>
              </a:rPr>
              <a:t> (TRUE) {					/* </a:t>
            </a:r>
            <a:r>
              <a:rPr lang="fr-FR" altLang="fr-FR" dirty="0" err="1">
                <a:solidFill>
                  <a:srgbClr val="000000"/>
                </a:solidFill>
                <a:latin typeface="Tahoma" panose="020B0604030504040204" pitchFamily="34" charset="0"/>
                <a:cs typeface="Arial Unicode MS" charset="0"/>
              </a:rPr>
              <a:t>repeat</a:t>
            </a: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forever</a:t>
            </a:r>
            <a:r>
              <a:rPr lang="fr-FR" altLang="fr-FR" dirty="0">
                <a:solidFill>
                  <a:srgbClr val="000000"/>
                </a:solidFill>
                <a:latin typeface="Tahoma" panose="020B0604030504040204" pitchFamily="34" charset="0"/>
                <a:cs typeface="Arial Unicode MS" charset="0"/>
              </a:rPr>
              <a:t> */</a:t>
            </a:r>
          </a:p>
          <a:p>
            <a:pPr>
              <a:spcBef>
                <a:spcPts val="450"/>
              </a:spcBef>
              <a:buSzPct val="100000"/>
            </a:pP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type_prompt</a:t>
            </a:r>
            <a:r>
              <a:rPr lang="fr-FR" altLang="fr-FR" dirty="0">
                <a:solidFill>
                  <a:srgbClr val="000000"/>
                </a:solidFill>
                <a:latin typeface="Tahoma" panose="020B0604030504040204" pitchFamily="34" charset="0"/>
                <a:cs typeface="Arial Unicode MS" charset="0"/>
              </a:rPr>
              <a:t>( );				/* display prompt */</a:t>
            </a:r>
          </a:p>
          <a:p>
            <a:pPr>
              <a:spcBef>
                <a:spcPts val="450"/>
              </a:spcBef>
              <a:buSzPct val="100000"/>
            </a:pP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read_command</a:t>
            </a:r>
            <a:r>
              <a:rPr lang="fr-FR" altLang="fr-FR" dirty="0">
                <a:solidFill>
                  <a:srgbClr val="000000"/>
                </a:solidFill>
                <a:latin typeface="Tahoma" panose="020B0604030504040204" pitchFamily="34" charset="0"/>
                <a:cs typeface="Arial Unicode MS" charset="0"/>
              </a:rPr>
              <a:t> (command, </a:t>
            </a:r>
            <a:r>
              <a:rPr lang="fr-FR" altLang="fr-FR" dirty="0" err="1">
                <a:solidFill>
                  <a:srgbClr val="000000"/>
                </a:solidFill>
                <a:latin typeface="Tahoma" panose="020B0604030504040204" pitchFamily="34" charset="0"/>
                <a:cs typeface="Arial Unicode MS" charset="0"/>
              </a:rPr>
              <a:t>parameters</a:t>
            </a:r>
            <a:r>
              <a:rPr lang="fr-FR" altLang="fr-FR" dirty="0">
                <a:solidFill>
                  <a:srgbClr val="000000"/>
                </a:solidFill>
                <a:latin typeface="Tahoma" panose="020B0604030504040204" pitchFamily="34" charset="0"/>
                <a:cs typeface="Arial Unicode MS" charset="0"/>
              </a:rPr>
              <a:t>)		/* input </a:t>
            </a:r>
            <a:r>
              <a:rPr lang="fr-FR" altLang="fr-FR" dirty="0" err="1">
                <a:solidFill>
                  <a:srgbClr val="000000"/>
                </a:solidFill>
                <a:latin typeface="Tahoma" panose="020B0604030504040204" pitchFamily="34" charset="0"/>
                <a:cs typeface="Arial Unicode MS" charset="0"/>
              </a:rPr>
              <a:t>from</a:t>
            </a:r>
            <a:r>
              <a:rPr lang="fr-FR" altLang="fr-FR" dirty="0">
                <a:solidFill>
                  <a:srgbClr val="000000"/>
                </a:solidFill>
                <a:latin typeface="Tahoma" panose="020B0604030504040204" pitchFamily="34" charset="0"/>
                <a:cs typeface="Arial Unicode MS" charset="0"/>
              </a:rPr>
              <a:t> terminal */</a:t>
            </a:r>
          </a:p>
          <a:p>
            <a:pPr>
              <a:spcBef>
                <a:spcPts val="450"/>
              </a:spcBef>
              <a:buSzPct val="100000"/>
            </a:pPr>
            <a:r>
              <a:rPr lang="fr-FR" altLang="fr-FR" dirty="0">
                <a:solidFill>
                  <a:srgbClr val="000000"/>
                </a:solidFill>
                <a:latin typeface="Tahoma" panose="020B0604030504040204" pitchFamily="34" charset="0"/>
                <a:cs typeface="Arial Unicode MS" charset="0"/>
              </a:rPr>
              <a:t>  </a:t>
            </a:r>
          </a:p>
          <a:p>
            <a:pPr>
              <a:spcBef>
                <a:spcPts val="450"/>
              </a:spcBef>
              <a:buSzPct val="100000"/>
            </a:pPr>
            <a:r>
              <a:rPr lang="fr-FR" altLang="fr-FR" dirty="0">
                <a:solidFill>
                  <a:srgbClr val="000000"/>
                </a:solidFill>
                <a:latin typeface="Tahoma" panose="020B0604030504040204" pitchFamily="34" charset="0"/>
                <a:cs typeface="Arial Unicode MS" charset="0"/>
              </a:rPr>
              <a:t>if (fork() != 0) {					/* fork off </a:t>
            </a:r>
            <a:r>
              <a:rPr lang="fr-FR" altLang="fr-FR" dirty="0" err="1">
                <a:solidFill>
                  <a:srgbClr val="000000"/>
                </a:solidFill>
                <a:latin typeface="Tahoma" panose="020B0604030504040204" pitchFamily="34" charset="0"/>
                <a:cs typeface="Arial Unicode MS" charset="0"/>
              </a:rPr>
              <a:t>child</a:t>
            </a:r>
            <a:r>
              <a:rPr lang="fr-FR" altLang="fr-FR" dirty="0">
                <a:solidFill>
                  <a:srgbClr val="000000"/>
                </a:solidFill>
                <a:latin typeface="Tahoma" panose="020B0604030504040204" pitchFamily="34" charset="0"/>
                <a:cs typeface="Arial Unicode MS" charset="0"/>
              </a:rPr>
              <a:t> process */</a:t>
            </a:r>
          </a:p>
          <a:p>
            <a:pPr>
              <a:spcBef>
                <a:spcPts val="450"/>
              </a:spcBef>
              <a:buSzPct val="100000"/>
            </a:pPr>
            <a:r>
              <a:rPr lang="fr-FR" altLang="fr-FR" dirty="0">
                <a:solidFill>
                  <a:srgbClr val="000000"/>
                </a:solidFill>
                <a:latin typeface="Tahoma" panose="020B0604030504040204" pitchFamily="34" charset="0"/>
                <a:cs typeface="Arial Unicode MS" charset="0"/>
              </a:rPr>
              <a:t>    /* Parent code */</a:t>
            </a:r>
          </a:p>
          <a:p>
            <a:pPr>
              <a:spcBef>
                <a:spcPts val="450"/>
              </a:spcBef>
              <a:buSzPct val="100000"/>
            </a:pP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waitpid</a:t>
            </a:r>
            <a:r>
              <a:rPr lang="fr-FR" altLang="fr-FR" dirty="0">
                <a:solidFill>
                  <a:srgbClr val="000000"/>
                </a:solidFill>
                <a:latin typeface="Tahoma" panose="020B0604030504040204" pitchFamily="34" charset="0"/>
                <a:cs typeface="Arial Unicode MS" charset="0"/>
              </a:rPr>
              <a:t>( -1, &amp;</a:t>
            </a:r>
            <a:r>
              <a:rPr lang="fr-FR" altLang="fr-FR" dirty="0" err="1">
                <a:solidFill>
                  <a:srgbClr val="000000"/>
                </a:solidFill>
                <a:latin typeface="Tahoma" panose="020B0604030504040204" pitchFamily="34" charset="0"/>
                <a:cs typeface="Arial Unicode MS" charset="0"/>
              </a:rPr>
              <a:t>status</a:t>
            </a:r>
            <a:r>
              <a:rPr lang="fr-FR" altLang="fr-FR" dirty="0">
                <a:solidFill>
                  <a:srgbClr val="000000"/>
                </a:solidFill>
                <a:latin typeface="Tahoma" panose="020B0604030504040204" pitchFamily="34" charset="0"/>
                <a:cs typeface="Arial Unicode MS" charset="0"/>
              </a:rPr>
              <a:t>, 0);				/* </a:t>
            </a:r>
            <a:r>
              <a:rPr lang="fr-FR" altLang="fr-FR" dirty="0" err="1">
                <a:solidFill>
                  <a:srgbClr val="000000"/>
                </a:solidFill>
                <a:latin typeface="Tahoma" panose="020B0604030504040204" pitchFamily="34" charset="0"/>
                <a:cs typeface="Arial Unicode MS" charset="0"/>
              </a:rPr>
              <a:t>wait</a:t>
            </a:r>
            <a:r>
              <a:rPr lang="fr-FR" altLang="fr-FR" dirty="0">
                <a:solidFill>
                  <a:srgbClr val="000000"/>
                </a:solidFill>
                <a:latin typeface="Tahoma" panose="020B0604030504040204" pitchFamily="34" charset="0"/>
                <a:cs typeface="Arial Unicode MS" charset="0"/>
              </a:rPr>
              <a:t> for </a:t>
            </a:r>
            <a:r>
              <a:rPr lang="fr-FR" altLang="fr-FR" dirty="0" err="1">
                <a:solidFill>
                  <a:srgbClr val="000000"/>
                </a:solidFill>
                <a:latin typeface="Tahoma" panose="020B0604030504040204" pitchFamily="34" charset="0"/>
                <a:cs typeface="Arial Unicode MS" charset="0"/>
              </a:rPr>
              <a:t>child</a:t>
            </a:r>
            <a:r>
              <a:rPr lang="fr-FR" altLang="fr-FR" dirty="0">
                <a:solidFill>
                  <a:srgbClr val="000000"/>
                </a:solidFill>
                <a:latin typeface="Tahoma" panose="020B0604030504040204" pitchFamily="34" charset="0"/>
                <a:cs typeface="Arial Unicode MS" charset="0"/>
              </a:rPr>
              <a:t> to exit */</a:t>
            </a:r>
          </a:p>
          <a:p>
            <a:pPr>
              <a:spcBef>
                <a:spcPts val="450"/>
              </a:spcBef>
              <a:buSzPct val="100000"/>
            </a:pP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else</a:t>
            </a:r>
            <a:r>
              <a:rPr lang="fr-FR" altLang="fr-FR" dirty="0">
                <a:solidFill>
                  <a:srgbClr val="000000"/>
                </a:solidFill>
                <a:latin typeface="Tahoma" panose="020B0604030504040204" pitchFamily="34" charset="0"/>
                <a:cs typeface="Arial Unicode MS" charset="0"/>
              </a:rPr>
              <a:t> {</a:t>
            </a:r>
          </a:p>
          <a:p>
            <a:pPr>
              <a:spcBef>
                <a:spcPts val="450"/>
              </a:spcBef>
              <a:buSzPct val="100000"/>
            </a:pPr>
            <a:r>
              <a:rPr lang="fr-FR" altLang="fr-FR" dirty="0">
                <a:solidFill>
                  <a:srgbClr val="000000"/>
                </a:solidFill>
                <a:latin typeface="Tahoma" panose="020B0604030504040204" pitchFamily="34" charset="0"/>
                <a:cs typeface="Arial Unicode MS" charset="0"/>
              </a:rPr>
              <a:t>    /* Child code */</a:t>
            </a:r>
          </a:p>
          <a:p>
            <a:pPr>
              <a:spcBef>
                <a:spcPts val="450"/>
              </a:spcBef>
              <a:buSzPct val="100000"/>
            </a:pPr>
            <a:r>
              <a:rPr lang="fr-FR" altLang="fr-FR" dirty="0">
                <a:solidFill>
                  <a:srgbClr val="000000"/>
                </a:solidFill>
                <a:latin typeface="Tahoma" panose="020B0604030504040204" pitchFamily="34" charset="0"/>
                <a:cs typeface="Arial Unicode MS" charset="0"/>
              </a:rPr>
              <a:t>    </a:t>
            </a:r>
            <a:r>
              <a:rPr lang="fr-FR" altLang="fr-FR" dirty="0" err="1">
                <a:solidFill>
                  <a:srgbClr val="000000"/>
                </a:solidFill>
                <a:latin typeface="Tahoma" panose="020B0604030504040204" pitchFamily="34" charset="0"/>
                <a:cs typeface="Arial Unicode MS" charset="0"/>
              </a:rPr>
              <a:t>execve</a:t>
            </a:r>
            <a:r>
              <a:rPr lang="fr-FR" altLang="fr-FR" dirty="0">
                <a:solidFill>
                  <a:srgbClr val="000000"/>
                </a:solidFill>
                <a:latin typeface="Tahoma" panose="020B0604030504040204" pitchFamily="34" charset="0"/>
                <a:cs typeface="Arial Unicode MS" charset="0"/>
              </a:rPr>
              <a:t> (command, </a:t>
            </a:r>
            <a:r>
              <a:rPr lang="fr-FR" altLang="fr-FR" dirty="0" err="1">
                <a:solidFill>
                  <a:srgbClr val="000000"/>
                </a:solidFill>
                <a:latin typeface="Tahoma" panose="020B0604030504040204" pitchFamily="34" charset="0"/>
                <a:cs typeface="Arial Unicode MS" charset="0"/>
              </a:rPr>
              <a:t>parameters</a:t>
            </a:r>
            <a:r>
              <a:rPr lang="fr-FR" altLang="fr-FR" dirty="0">
                <a:solidFill>
                  <a:srgbClr val="000000"/>
                </a:solidFill>
                <a:latin typeface="Tahoma" panose="020B0604030504040204" pitchFamily="34" charset="0"/>
                <a:cs typeface="Arial Unicode MS" charset="0"/>
              </a:rPr>
              <a:t>, 0);		/* </a:t>
            </a:r>
            <a:r>
              <a:rPr lang="fr-FR" altLang="fr-FR" dirty="0" err="1">
                <a:solidFill>
                  <a:srgbClr val="000000"/>
                </a:solidFill>
                <a:latin typeface="Tahoma" panose="020B0604030504040204" pitchFamily="34" charset="0"/>
                <a:cs typeface="Arial Unicode MS" charset="0"/>
              </a:rPr>
              <a:t>execute</a:t>
            </a:r>
            <a:r>
              <a:rPr lang="fr-FR" altLang="fr-FR" dirty="0">
                <a:solidFill>
                  <a:srgbClr val="000000"/>
                </a:solidFill>
                <a:latin typeface="Tahoma" panose="020B0604030504040204" pitchFamily="34" charset="0"/>
                <a:cs typeface="Arial Unicode MS" charset="0"/>
              </a:rPr>
              <a:t> command */</a:t>
            </a:r>
          </a:p>
          <a:p>
            <a:pPr>
              <a:spcBef>
                <a:spcPts val="450"/>
              </a:spcBef>
              <a:buSzPct val="100000"/>
            </a:pPr>
            <a:r>
              <a:rPr lang="fr-FR" altLang="fr-FR" dirty="0">
                <a:solidFill>
                  <a:srgbClr val="000000"/>
                </a:solidFill>
                <a:latin typeface="Tahoma" panose="020B0604030504040204" pitchFamily="34" charset="0"/>
                <a:cs typeface="Arial Unicode MS" charset="0"/>
              </a:rPr>
              <a:t> }</a:t>
            </a:r>
          </a:p>
          <a:p>
            <a:pPr>
              <a:spcBef>
                <a:spcPts val="450"/>
              </a:spcBef>
              <a:buSzPct val="100000"/>
            </a:pPr>
            <a:r>
              <a:rPr lang="fr-BE" altLang="fr-FR" dirty="0">
                <a:solidFill>
                  <a:srgbClr val="000000"/>
                </a:solidFill>
                <a:latin typeface="Tahoma" panose="020B0604030504040204" pitchFamily="34" charset="0"/>
                <a:cs typeface="Arial Unicode MS" charset="0"/>
              </a:rPr>
              <a:t>}</a:t>
            </a:r>
          </a:p>
          <a:p>
            <a:pPr>
              <a:spcBef>
                <a:spcPts val="450"/>
              </a:spcBef>
              <a:buSzPct val="100000"/>
            </a:pPr>
            <a:r>
              <a:rPr lang="fr-FR" altLang="fr-FR" dirty="0">
                <a:solidFill>
                  <a:srgbClr val="000000"/>
                </a:solidFill>
                <a:latin typeface="Tahoma" panose="020B0604030504040204" pitchFamily="34" charset="0"/>
                <a:cs typeface="Arial Unicode MS"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1">
            <a:extLst>
              <a:ext uri="{FF2B5EF4-FFF2-40B4-BE49-F238E27FC236}">
                <a16:creationId xmlns:a16="http://schemas.microsoft.com/office/drawing/2014/main" id="{F3CE60A7-E3FA-AED9-3DBB-58B03094881F}"/>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Création des processus</a:t>
            </a:r>
          </a:p>
        </p:txBody>
      </p:sp>
      <p:sp>
        <p:nvSpPr>
          <p:cNvPr id="31749" name="Rectangle 2">
            <a:extLst>
              <a:ext uri="{FF2B5EF4-FFF2-40B4-BE49-F238E27FC236}">
                <a16:creationId xmlns:a16="http://schemas.microsoft.com/office/drawing/2014/main" id="{56A35D8D-1317-F6AB-EFC3-AE9529118136}"/>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Par l'utilisateur via le shell ou la GUI</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Le shell est en fait un processus. Il va faire un appel système pour créer le process.</a:t>
            </a:r>
          </a:p>
        </p:txBody>
      </p:sp>
      <p:sp>
        <p:nvSpPr>
          <p:cNvPr id="31746" name="Espace réservé du pied de page 4">
            <a:extLst>
              <a:ext uri="{FF2B5EF4-FFF2-40B4-BE49-F238E27FC236}">
                <a16:creationId xmlns:a16="http://schemas.microsoft.com/office/drawing/2014/main" id="{918DBBF2-D6D0-07E6-015C-57A531A21CC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31747" name="Espace réservé du numéro de diapositive 5">
            <a:extLst>
              <a:ext uri="{FF2B5EF4-FFF2-40B4-BE49-F238E27FC236}">
                <a16:creationId xmlns:a16="http://schemas.microsoft.com/office/drawing/2014/main" id="{7071A007-3D3C-2362-68B5-EFCC7FDA01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2A9F642-C8E9-46C9-ACB3-E04A77568E50}" type="slidenum">
              <a:rPr lang="fr-FR" altLang="fr-FR" sz="1000"/>
              <a:pPr>
                <a:spcBef>
                  <a:spcPct val="0"/>
                </a:spcBef>
                <a:buClrTx/>
                <a:buSzTx/>
                <a:buFontTx/>
                <a:buNone/>
              </a:pPr>
              <a:t>16</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1">
            <a:extLst>
              <a:ext uri="{FF2B5EF4-FFF2-40B4-BE49-F238E27FC236}">
                <a16:creationId xmlns:a16="http://schemas.microsoft.com/office/drawing/2014/main" id="{2EDA1B94-E8BE-0246-3AAD-F16BE7DBD7EF}"/>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Fin d'un processus</a:t>
            </a:r>
          </a:p>
        </p:txBody>
      </p:sp>
      <p:sp>
        <p:nvSpPr>
          <p:cNvPr id="18434" name="Rectangle 2">
            <a:extLst>
              <a:ext uri="{FF2B5EF4-FFF2-40B4-BE49-F238E27FC236}">
                <a16:creationId xmlns:a16="http://schemas.microsoft.com/office/drawing/2014/main" id="{0A6180C3-AD85-781C-1DC6-37B329805E3A}"/>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Quand?</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Arrêt normal (fin programme)</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Arrêt sur erreur (plantage =&gt; interruption)</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Arrêt par un autre processus</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Kill (unix)</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TerminateProcess (windows)</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Arrêt via shell ou task manager</a:t>
            </a:r>
          </a:p>
        </p:txBody>
      </p:sp>
      <p:sp>
        <p:nvSpPr>
          <p:cNvPr id="33794" name="Espace réservé du pied de page 4">
            <a:extLst>
              <a:ext uri="{FF2B5EF4-FFF2-40B4-BE49-F238E27FC236}">
                <a16:creationId xmlns:a16="http://schemas.microsoft.com/office/drawing/2014/main" id="{FB9A91BE-D752-EFE6-DABA-E2ED20342B1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33795" name="Espace réservé du numéro de diapositive 5">
            <a:extLst>
              <a:ext uri="{FF2B5EF4-FFF2-40B4-BE49-F238E27FC236}">
                <a16:creationId xmlns:a16="http://schemas.microsoft.com/office/drawing/2014/main" id="{313F1A44-2F57-C2BB-5A2E-9CA25AFF0C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05F17AC-753B-422F-A367-C4E78E043792}" type="slidenum">
              <a:rPr lang="fr-FR" altLang="fr-FR" sz="1000"/>
              <a:pPr>
                <a:spcBef>
                  <a:spcPct val="0"/>
                </a:spcBef>
                <a:buClrTx/>
                <a:buSzTx/>
                <a:buFontTx/>
                <a:buNone/>
              </a:pPr>
              <a:t>17</a:t>
            </a:fld>
            <a:endParaRPr lang="fr-FR" altLang="fr-FR" sz="1000"/>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
            <a:extLst>
              <a:ext uri="{FF2B5EF4-FFF2-40B4-BE49-F238E27FC236}">
                <a16:creationId xmlns:a16="http://schemas.microsoft.com/office/drawing/2014/main" id="{D583D66D-C4E4-1C4E-2A46-403F303D2F58}"/>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2913" algn="l"/>
                <a:tab pos="892175" algn="l"/>
                <a:tab pos="1341438" algn="l"/>
                <a:tab pos="1790700" algn="l"/>
                <a:tab pos="2239963" algn="l"/>
                <a:tab pos="2689225" algn="l"/>
                <a:tab pos="3138488" algn="l"/>
                <a:tab pos="3587750" algn="l"/>
                <a:tab pos="4037013" algn="l"/>
                <a:tab pos="4486275" algn="l"/>
                <a:tab pos="4935538" algn="l"/>
                <a:tab pos="5389563" algn="l"/>
                <a:tab pos="5834063" algn="l"/>
                <a:tab pos="6283325" algn="l"/>
                <a:tab pos="6732588" algn="l"/>
                <a:tab pos="7181850" algn="l"/>
                <a:tab pos="7631113" algn="l"/>
                <a:tab pos="8080375" algn="l"/>
                <a:tab pos="8529638" algn="l"/>
                <a:tab pos="8978900" algn="l"/>
                <a:tab pos="8980488" algn="l"/>
                <a:tab pos="9429750" algn="l"/>
                <a:tab pos="9879013" algn="l"/>
                <a:tab pos="10328275" algn="l"/>
                <a:tab pos="10779125" algn="l"/>
                <a:tab pos="10780713" algn="l"/>
              </a:tabLst>
            </a:pPr>
            <a:r>
              <a:rPr lang="fr-FR" altLang="fr-FR"/>
              <a:t>Hiérarchie des processus	</a:t>
            </a:r>
          </a:p>
        </p:txBody>
      </p:sp>
      <p:sp>
        <p:nvSpPr>
          <p:cNvPr id="35845" name="Rectangle 2">
            <a:extLst>
              <a:ext uri="{FF2B5EF4-FFF2-40B4-BE49-F238E27FC236}">
                <a16:creationId xmlns:a16="http://schemas.microsoft.com/office/drawing/2014/main" id="{DB7A9172-0FCB-45FE-B784-BC951EE01624}"/>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En Unix on retient le lien Processus Parent – Enfant (pas en windows)</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Parent meurt, tous les enfants meurent</a:t>
            </a:r>
          </a:p>
        </p:txBody>
      </p:sp>
      <p:sp>
        <p:nvSpPr>
          <p:cNvPr id="35842" name="Espace réservé du pied de page 4">
            <a:extLst>
              <a:ext uri="{FF2B5EF4-FFF2-40B4-BE49-F238E27FC236}">
                <a16:creationId xmlns:a16="http://schemas.microsoft.com/office/drawing/2014/main" id="{373B81EA-3002-E0CF-5541-91AF0047D9E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35843" name="Espace réservé du numéro de diapositive 5">
            <a:extLst>
              <a:ext uri="{FF2B5EF4-FFF2-40B4-BE49-F238E27FC236}">
                <a16:creationId xmlns:a16="http://schemas.microsoft.com/office/drawing/2014/main" id="{289A2123-7730-1500-3DF6-6F63EEF6A2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674B7E-DA77-437A-AE87-6FFF80FB16F3}" type="slidenum">
              <a:rPr lang="fr-FR" altLang="fr-FR" sz="1000"/>
              <a:pPr>
                <a:spcBef>
                  <a:spcPct val="0"/>
                </a:spcBef>
                <a:buClrTx/>
                <a:buSzTx/>
                <a:buFontTx/>
                <a:buNone/>
              </a:pPr>
              <a:t>18</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
            <a:extLst>
              <a:ext uri="{FF2B5EF4-FFF2-40B4-BE49-F238E27FC236}">
                <a16:creationId xmlns:a16="http://schemas.microsoft.com/office/drawing/2014/main" id="{972D587C-B848-DFAF-FCF7-251757A1BAA5}"/>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Etats d'un processus</a:t>
            </a:r>
          </a:p>
        </p:txBody>
      </p:sp>
      <p:sp>
        <p:nvSpPr>
          <p:cNvPr id="37893" name="Rectangle 2">
            <a:extLst>
              <a:ext uri="{FF2B5EF4-FFF2-40B4-BE49-F238E27FC236}">
                <a16:creationId xmlns:a16="http://schemas.microsoft.com/office/drawing/2014/main" id="{A4CF45E8-692A-155F-8BA8-F1103C939098}"/>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Processus pas tout le temps actif.</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Quels sont les états?</a:t>
            </a:r>
          </a:p>
        </p:txBody>
      </p:sp>
      <p:sp>
        <p:nvSpPr>
          <p:cNvPr id="37890" name="Espace réservé du pied de page 4">
            <a:extLst>
              <a:ext uri="{FF2B5EF4-FFF2-40B4-BE49-F238E27FC236}">
                <a16:creationId xmlns:a16="http://schemas.microsoft.com/office/drawing/2014/main" id="{34A3359C-EBFD-D034-2F48-A259319BE80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37891" name="Espace réservé du numéro de diapositive 5">
            <a:extLst>
              <a:ext uri="{FF2B5EF4-FFF2-40B4-BE49-F238E27FC236}">
                <a16:creationId xmlns:a16="http://schemas.microsoft.com/office/drawing/2014/main" id="{C803DD6E-1AB8-E6DE-E636-32A72D23D5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CAC5E27-9494-4CF1-AADC-733F0093C875}" type="slidenum">
              <a:rPr lang="fr-FR" altLang="fr-FR" sz="1000"/>
              <a:pPr>
                <a:spcBef>
                  <a:spcPct val="0"/>
                </a:spcBef>
                <a:buClrTx/>
                <a:buSzTx/>
                <a:buFontTx/>
                <a:buNone/>
              </a:pPr>
              <a:t>19</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
            <a:extLst>
              <a:ext uri="{FF2B5EF4-FFF2-40B4-BE49-F238E27FC236}">
                <a16:creationId xmlns:a16="http://schemas.microsoft.com/office/drawing/2014/main" id="{363B4BAF-4D8C-C089-0690-7AE195A1949B}"/>
              </a:ext>
            </a:extLst>
          </p:cNvPr>
          <p:cNvSpPr>
            <a:spLocks noGrp="1" noChangeArrowheads="1"/>
          </p:cNvSpPr>
          <p:nvPr>
            <p:ph type="title"/>
          </p:nvPr>
        </p:nvSpPr>
        <p:spPr>
          <a:xfrm>
            <a:off x="1752600" y="457200"/>
            <a:ext cx="7761288" cy="1143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dirty="0"/>
              <a:t>Récapitulatif semaine passée</a:t>
            </a:r>
          </a:p>
        </p:txBody>
      </p:sp>
      <p:sp>
        <p:nvSpPr>
          <p:cNvPr id="7173" name="Rectangle 2">
            <a:extLst>
              <a:ext uri="{FF2B5EF4-FFF2-40B4-BE49-F238E27FC236}">
                <a16:creationId xmlns:a16="http://schemas.microsoft.com/office/drawing/2014/main" id="{4C3C8E66-DF42-3962-01C3-ADE9A2E5346C}"/>
              </a:ext>
            </a:extLst>
          </p:cNvPr>
          <p:cNvSpPr>
            <a:spLocks noGrp="1" noChangeArrowheads="1"/>
          </p:cNvSpPr>
          <p:nvPr>
            <p:ph idx="1"/>
          </p:nvPr>
        </p:nvSpPr>
        <p:spPr>
          <a:xfrm>
            <a:off x="1740670" y="1889091"/>
            <a:ext cx="9052744"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0" indent="0">
              <a:lnSpc>
                <a:spcPct val="101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dirty="0" err="1"/>
              <a:t>Wooclap</a:t>
            </a:r>
            <a:r>
              <a:rPr lang="fr-FR" altLang="fr-FR" dirty="0"/>
              <a:t> </a:t>
            </a:r>
            <a:r>
              <a:rPr lang="fr-BE" b="1" i="0" dirty="0">
                <a:solidFill>
                  <a:srgbClr val="5F98FA"/>
                </a:solidFill>
                <a:effectLst/>
                <a:latin typeface="Nunito" pitchFamily="2" charset="0"/>
              </a:rPr>
              <a:t>NESIDY</a:t>
            </a:r>
          </a:p>
          <a:p>
            <a:pPr marL="0" indent="0">
              <a:lnSpc>
                <a:spcPct val="101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BE" b="1" dirty="0">
              <a:solidFill>
                <a:srgbClr val="5F98FA"/>
              </a:solidFill>
              <a:latin typeface="Nunito" pitchFamily="2" charset="0"/>
            </a:endParaRPr>
          </a:p>
          <a:p>
            <a:pPr marL="0" indent="0">
              <a:lnSpc>
                <a:spcPct val="101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BE" b="1" i="0" dirty="0">
              <a:solidFill>
                <a:srgbClr val="5F98FA"/>
              </a:solidFill>
              <a:effectLst/>
              <a:latin typeface="Nunito" pitchFamily="2" charset="0"/>
            </a:endParaRPr>
          </a:p>
          <a:p>
            <a:pPr marL="0" indent="0">
              <a:lnSpc>
                <a:spcPct val="101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dirty="0"/>
          </a:p>
        </p:txBody>
      </p:sp>
      <p:sp>
        <p:nvSpPr>
          <p:cNvPr id="7170" name="Espace réservé du pied de page 4">
            <a:extLst>
              <a:ext uri="{FF2B5EF4-FFF2-40B4-BE49-F238E27FC236}">
                <a16:creationId xmlns:a16="http://schemas.microsoft.com/office/drawing/2014/main" id="{CE8D4EB7-0B8B-D279-FE69-F42AD86B33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171" name="Espace réservé du numéro de diapositive 5">
            <a:extLst>
              <a:ext uri="{FF2B5EF4-FFF2-40B4-BE49-F238E27FC236}">
                <a16:creationId xmlns:a16="http://schemas.microsoft.com/office/drawing/2014/main" id="{94F8CE8A-F050-56D1-1409-C56BB66321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459CBDD-D868-4877-B145-1A2D801AE747}" type="slidenum">
              <a:rPr lang="fr-FR" altLang="fr-FR" sz="1000"/>
              <a:pPr>
                <a:spcBef>
                  <a:spcPct val="0"/>
                </a:spcBef>
                <a:buClrTx/>
                <a:buSzTx/>
                <a:buFontTx/>
                <a:buNone/>
              </a:pPr>
              <a:t>2</a:t>
            </a:fld>
            <a:endParaRPr lang="fr-FR" altLang="fr-FR" sz="1000"/>
          </a:p>
        </p:txBody>
      </p:sp>
      <p:pic>
        <p:nvPicPr>
          <p:cNvPr id="7175" name="Picture 7">
            <a:extLst>
              <a:ext uri="{FF2B5EF4-FFF2-40B4-BE49-F238E27FC236}">
                <a16:creationId xmlns:a16="http://schemas.microsoft.com/office/drawing/2014/main" id="{46824434-F6BB-3BE3-D650-1D02D4C6D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728415"/>
            <a:ext cx="5629275" cy="562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
            <a:extLst>
              <a:ext uri="{FF2B5EF4-FFF2-40B4-BE49-F238E27FC236}">
                <a16:creationId xmlns:a16="http://schemas.microsoft.com/office/drawing/2014/main" id="{9EA103CB-6EF2-8084-374D-3DE44E6DF5F6}"/>
              </a:ext>
            </a:extLst>
          </p:cNvPr>
          <p:cNvSpPr>
            <a:spLocks noGrp="1" noChangeArrowheads="1"/>
          </p:cNvSpPr>
          <p:nvPr>
            <p:ph type="title"/>
          </p:nvPr>
        </p:nvSpPr>
        <p:spPr>
          <a:xfrm>
            <a:off x="2438401" y="277814"/>
            <a:ext cx="7775575" cy="11461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Etats d'un processus</a:t>
            </a:r>
          </a:p>
        </p:txBody>
      </p:sp>
      <p:sp>
        <p:nvSpPr>
          <p:cNvPr id="39941" name="Rectangle 2">
            <a:extLst>
              <a:ext uri="{FF2B5EF4-FFF2-40B4-BE49-F238E27FC236}">
                <a16:creationId xmlns:a16="http://schemas.microsoft.com/office/drawing/2014/main" id="{241BB2B9-DF6E-CB94-485D-470A4ACFEB6F}"/>
              </a:ext>
            </a:extLst>
          </p:cNvPr>
          <p:cNvSpPr>
            <a:spLocks noGrp="1" noChangeArrowheads="1"/>
          </p:cNvSpPr>
          <p:nvPr>
            <p:ph sz="half" idx="1"/>
          </p:nvPr>
        </p:nvSpPr>
        <p:spPr>
          <a:xfrm>
            <a:off x="2438401" y="1600200"/>
            <a:ext cx="3794125" cy="45354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dirty="0"/>
              <a:t>Blocage: </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attente ressources</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Mis en attente par l'OS</a:t>
            </a:r>
          </a:p>
          <a:p>
            <a:pPr marL="322263" indent="-322263">
              <a:lnSpc>
                <a:spcPct val="110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dirty="0"/>
          </a:p>
        </p:txBody>
      </p:sp>
      <p:sp>
        <p:nvSpPr>
          <p:cNvPr id="39942" name="Rectangle 3">
            <a:extLst>
              <a:ext uri="{FF2B5EF4-FFF2-40B4-BE49-F238E27FC236}">
                <a16:creationId xmlns:a16="http://schemas.microsoft.com/office/drawing/2014/main" id="{588723B4-CB6F-635C-A428-C2876E1CB68C}"/>
              </a:ext>
            </a:extLst>
          </p:cNvPr>
          <p:cNvSpPr>
            <a:spLocks noGrp="1" noChangeArrowheads="1"/>
          </p:cNvSpPr>
          <p:nvPr>
            <p:ph sz="half" idx="2"/>
          </p:nvPr>
        </p:nvSpPr>
        <p:spPr>
          <a:xfrm>
            <a:off x="6303051" y="1600200"/>
            <a:ext cx="3883025" cy="447833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dirty="0"/>
              <a:t>Déblocage:</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Ressource dispo</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OS le choisi</a:t>
            </a:r>
          </a:p>
          <a:p>
            <a:pPr marL="722313" lvl="1" indent="-265113">
              <a:lnSpc>
                <a:spcPct val="110000"/>
              </a:lnSpc>
              <a:spcBef>
                <a:spcPts val="600"/>
              </a:spcBef>
              <a:buClr>
                <a:srgbClr val="0066FF"/>
              </a:buClr>
              <a:buSzPct val="100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sz="2600" dirty="0"/>
          </a:p>
        </p:txBody>
      </p:sp>
      <p:sp>
        <p:nvSpPr>
          <p:cNvPr id="39938" name="Espace réservé du pied de page 5">
            <a:extLst>
              <a:ext uri="{FF2B5EF4-FFF2-40B4-BE49-F238E27FC236}">
                <a16:creationId xmlns:a16="http://schemas.microsoft.com/office/drawing/2014/main" id="{0CAC6E94-A5EF-8446-DDDD-0F2EA5B3CC0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39939" name="Espace réservé du numéro de diapositive 6">
            <a:extLst>
              <a:ext uri="{FF2B5EF4-FFF2-40B4-BE49-F238E27FC236}">
                <a16:creationId xmlns:a16="http://schemas.microsoft.com/office/drawing/2014/main" id="{DDEB5C1B-B55C-CAD3-E738-4510DAA64C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F30BF34-1D6D-452D-9235-7632C3C87729}" type="slidenum">
              <a:rPr lang="fr-FR" altLang="fr-FR" sz="1000"/>
              <a:pPr>
                <a:spcBef>
                  <a:spcPct val="0"/>
                </a:spcBef>
                <a:buClrTx/>
                <a:buSzTx/>
                <a:buFontTx/>
                <a:buNone/>
              </a:pPr>
              <a:t>20</a:t>
            </a:fld>
            <a:endParaRPr lang="fr-FR" altLang="fr-FR" sz="1000"/>
          </a:p>
        </p:txBody>
      </p:sp>
      <p:pic>
        <p:nvPicPr>
          <p:cNvPr id="39943" name="Picture 4">
            <a:extLst>
              <a:ext uri="{FF2B5EF4-FFF2-40B4-BE49-F238E27FC236}">
                <a16:creationId xmlns:a16="http://schemas.microsoft.com/office/drawing/2014/main" id="{F31E60A2-2400-AE11-F4C9-DD740E1AC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4" y="3863976"/>
            <a:ext cx="9043987" cy="2995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6C8BA3A6-44C2-0002-6113-A61E2D947AA5}"/>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Alerte ou signal</a:t>
            </a:r>
          </a:p>
        </p:txBody>
      </p:sp>
      <p:sp>
        <p:nvSpPr>
          <p:cNvPr id="41987" name="Rectangle 2">
            <a:extLst>
              <a:ext uri="{FF2B5EF4-FFF2-40B4-BE49-F238E27FC236}">
                <a16:creationId xmlns:a16="http://schemas.microsoft.com/office/drawing/2014/main" id="{261934AF-4190-A786-C22A-1739FA082EA3}"/>
              </a:ext>
            </a:extLst>
          </p:cNvPr>
          <p:cNvSpPr>
            <a:spLocks noGrp="1" noChangeArrowheads="1"/>
          </p:cNvSpPr>
          <p:nvPr>
            <p:ph idx="1"/>
          </p:nvPr>
        </p:nvSpPr>
        <p:spPr>
          <a:xfrm>
            <a:off x="2438400" y="1600201"/>
            <a:ext cx="7773988" cy="45323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Un processus passe d’un état à l’autre (bloqué, débloqué, ou mort) lorsqu’il reçoit un « signal » ou une « alerte »</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Un signal indique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Qu’une ressource devient disponible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Qu’un timer a expiré</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Qu’un autre processus veut vous mettre en sommeil ou vous réveiller (ou vous tuer)</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1">
            <a:extLst>
              <a:ext uri="{FF2B5EF4-FFF2-40B4-BE49-F238E27FC236}">
                <a16:creationId xmlns:a16="http://schemas.microsoft.com/office/drawing/2014/main" id="{F79A0685-9554-B6F2-971C-4E97F9DCE1AB}"/>
              </a:ext>
            </a:extLst>
          </p:cNvPr>
          <p:cNvSpPr>
            <a:spLocks noGrp="1" noChangeArrowheads="1"/>
          </p:cNvSpPr>
          <p:nvPr>
            <p:ph type="title"/>
          </p:nvPr>
        </p:nvSpPr>
        <p:spPr>
          <a:xfrm>
            <a:off x="2438401" y="277814"/>
            <a:ext cx="7775575" cy="11461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Que se passe-t-il aux changement d'état?</a:t>
            </a:r>
          </a:p>
        </p:txBody>
      </p:sp>
      <p:sp>
        <p:nvSpPr>
          <p:cNvPr id="44037" name="Rectangle 2">
            <a:extLst>
              <a:ext uri="{FF2B5EF4-FFF2-40B4-BE49-F238E27FC236}">
                <a16:creationId xmlns:a16="http://schemas.microsoft.com/office/drawing/2014/main" id="{A494F9B5-3959-6F5E-8A88-B454C7C49F15}"/>
              </a:ext>
            </a:extLst>
          </p:cNvPr>
          <p:cNvSpPr>
            <a:spLocks noGrp="1" noChangeArrowheads="1"/>
          </p:cNvSpPr>
          <p:nvPr>
            <p:ph idx="1"/>
          </p:nvPr>
        </p:nvSpPr>
        <p:spPr>
          <a:xfrm>
            <a:off x="2195513" y="1781176"/>
            <a:ext cx="7956550" cy="44799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sp>
        <p:nvSpPr>
          <p:cNvPr id="44034" name="Espace réservé du pied de page 4">
            <a:extLst>
              <a:ext uri="{FF2B5EF4-FFF2-40B4-BE49-F238E27FC236}">
                <a16:creationId xmlns:a16="http://schemas.microsoft.com/office/drawing/2014/main" id="{29EF4984-A289-B963-4BFC-4872AB280CD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44035" name="Espace réservé du numéro de diapositive 5">
            <a:extLst>
              <a:ext uri="{FF2B5EF4-FFF2-40B4-BE49-F238E27FC236}">
                <a16:creationId xmlns:a16="http://schemas.microsoft.com/office/drawing/2014/main" id="{0A5E0A84-9A54-B8A7-56C3-A20BDFC105C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6D32844-4257-4540-AB20-D5740655808A}" type="slidenum">
              <a:rPr lang="fr-FR" altLang="fr-FR" sz="1000"/>
              <a:pPr>
                <a:spcBef>
                  <a:spcPct val="0"/>
                </a:spcBef>
                <a:buClrTx/>
                <a:buSzTx/>
                <a:buFontTx/>
                <a:buNone/>
              </a:pPr>
              <a:t>22</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1">
            <a:extLst>
              <a:ext uri="{FF2B5EF4-FFF2-40B4-BE49-F238E27FC236}">
                <a16:creationId xmlns:a16="http://schemas.microsoft.com/office/drawing/2014/main" id="{1DFE0FA5-6147-7C2F-A7AD-91B54B0BB662}"/>
              </a:ext>
            </a:extLst>
          </p:cNvPr>
          <p:cNvSpPr>
            <a:spLocks noGrp="1" noChangeArrowheads="1"/>
          </p:cNvSpPr>
          <p:nvPr>
            <p:ph type="title"/>
          </p:nvPr>
        </p:nvSpPr>
        <p:spPr>
          <a:xfrm>
            <a:off x="2438401" y="277814"/>
            <a:ext cx="7775575" cy="11461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Que se passe-t-il aux changement d'état?</a:t>
            </a:r>
          </a:p>
        </p:txBody>
      </p:sp>
      <p:sp>
        <p:nvSpPr>
          <p:cNvPr id="46085" name="Rectangle 2">
            <a:extLst>
              <a:ext uri="{FF2B5EF4-FFF2-40B4-BE49-F238E27FC236}">
                <a16:creationId xmlns:a16="http://schemas.microsoft.com/office/drawing/2014/main" id="{D47B6C95-DA56-490F-30CE-70C7E57259EB}"/>
              </a:ext>
            </a:extLst>
          </p:cNvPr>
          <p:cNvSpPr>
            <a:spLocks noGrp="1" noChangeArrowheads="1"/>
          </p:cNvSpPr>
          <p:nvPr>
            <p:ph idx="1"/>
          </p:nvPr>
        </p:nvSpPr>
        <p:spPr>
          <a:xfrm>
            <a:off x="2438401" y="1600200"/>
            <a:ext cx="7775575" cy="45354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Context Switching! (encore une fois)</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
        <p:nvSpPr>
          <p:cNvPr id="46082" name="Espace réservé du pied de page 4">
            <a:extLst>
              <a:ext uri="{FF2B5EF4-FFF2-40B4-BE49-F238E27FC236}">
                <a16:creationId xmlns:a16="http://schemas.microsoft.com/office/drawing/2014/main" id="{7E292FDE-8A08-17F0-193D-E10364567821}"/>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46083" name="Espace réservé du numéro de diapositive 5">
            <a:extLst>
              <a:ext uri="{FF2B5EF4-FFF2-40B4-BE49-F238E27FC236}">
                <a16:creationId xmlns:a16="http://schemas.microsoft.com/office/drawing/2014/main" id="{42C0DAB9-B779-F3EB-77B4-ED8CCF4F2F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E1057CD-50FA-4592-A618-AF5D714A880F}" type="slidenum">
              <a:rPr lang="fr-FR" altLang="fr-FR" sz="1000"/>
              <a:pPr>
                <a:spcBef>
                  <a:spcPct val="0"/>
                </a:spcBef>
                <a:buClrTx/>
                <a:buSzTx/>
                <a:buFontTx/>
                <a:buNone/>
              </a:pPr>
              <a:t>23</a:t>
            </a:fld>
            <a:endParaRPr lang="fr-FR" altLang="fr-FR" sz="1000"/>
          </a:p>
        </p:txBody>
      </p:sp>
      <p:pic>
        <p:nvPicPr>
          <p:cNvPr id="46086" name="Picture 3">
            <a:extLst>
              <a:ext uri="{FF2B5EF4-FFF2-40B4-BE49-F238E27FC236}">
                <a16:creationId xmlns:a16="http://schemas.microsoft.com/office/drawing/2014/main" id="{2CB1D88C-70EE-C81E-9D85-772E6BBF2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2233614"/>
            <a:ext cx="8942387" cy="4606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
            <a:extLst>
              <a:ext uri="{FF2B5EF4-FFF2-40B4-BE49-F238E27FC236}">
                <a16:creationId xmlns:a16="http://schemas.microsoft.com/office/drawing/2014/main" id="{B305096E-2C9A-EDB1-2DB1-DEAECF64E8B2}"/>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2913" algn="l"/>
                <a:tab pos="892175" algn="l"/>
                <a:tab pos="1341438" algn="l"/>
                <a:tab pos="1790700" algn="l"/>
                <a:tab pos="2239963" algn="l"/>
                <a:tab pos="2689225" algn="l"/>
                <a:tab pos="3138488" algn="l"/>
                <a:tab pos="3587750" algn="l"/>
                <a:tab pos="4037013" algn="l"/>
                <a:tab pos="4486275" algn="l"/>
                <a:tab pos="4935538" algn="l"/>
                <a:tab pos="5389563" algn="l"/>
                <a:tab pos="5834063" algn="l"/>
                <a:tab pos="6283325" algn="l"/>
                <a:tab pos="6732588" algn="l"/>
                <a:tab pos="7181850" algn="l"/>
                <a:tab pos="7631113" algn="l"/>
                <a:tab pos="8080375" algn="l"/>
                <a:tab pos="8529638" algn="l"/>
                <a:tab pos="8978900" algn="l"/>
                <a:tab pos="8980488" algn="l"/>
                <a:tab pos="9429750" algn="l"/>
                <a:tab pos="9879013" algn="l"/>
                <a:tab pos="10328275" algn="l"/>
                <a:tab pos="10779125" algn="l"/>
                <a:tab pos="10780713" algn="l"/>
              </a:tabLst>
            </a:pPr>
            <a:r>
              <a:rPr lang="fr-FR" altLang="fr-FR" dirty="0"/>
              <a:t>Ordonnancement (</a:t>
            </a:r>
            <a:r>
              <a:rPr lang="fr-FR" altLang="fr-FR" dirty="0" err="1"/>
              <a:t>Scheduling</a:t>
            </a:r>
            <a:r>
              <a:rPr lang="fr-FR" altLang="fr-FR" dirty="0"/>
              <a:t>)	</a:t>
            </a:r>
          </a:p>
        </p:txBody>
      </p:sp>
      <p:sp>
        <p:nvSpPr>
          <p:cNvPr id="48133" name="Rectangle 2">
            <a:extLst>
              <a:ext uri="{FF2B5EF4-FFF2-40B4-BE49-F238E27FC236}">
                <a16:creationId xmlns:a16="http://schemas.microsoft.com/office/drawing/2014/main" id="{93BE6C76-8F13-81EE-A2F2-78437DFCE6BD}"/>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9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Quand il y a un changement de process il faut choisir “l'heureux élu” qui le replacera.</a:t>
            </a:r>
          </a:p>
          <a:p>
            <a:pPr>
              <a:lnSpc>
                <a:spcPct val="9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C'est l'Ordonnancement ou Scheduling</a:t>
            </a:r>
          </a:p>
          <a:p>
            <a:pPr>
              <a:lnSpc>
                <a:spcPct val="95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La partie de l'OS qui gère ça est l'ordonnanceur ou scheduler.</a:t>
            </a:r>
          </a:p>
        </p:txBody>
      </p:sp>
      <p:sp>
        <p:nvSpPr>
          <p:cNvPr id="48130" name="Espace réservé du pied de page 4">
            <a:extLst>
              <a:ext uri="{FF2B5EF4-FFF2-40B4-BE49-F238E27FC236}">
                <a16:creationId xmlns:a16="http://schemas.microsoft.com/office/drawing/2014/main" id="{F424E194-F009-D866-2743-4FB37ECC2A7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48131" name="Espace réservé du numéro de diapositive 5">
            <a:extLst>
              <a:ext uri="{FF2B5EF4-FFF2-40B4-BE49-F238E27FC236}">
                <a16:creationId xmlns:a16="http://schemas.microsoft.com/office/drawing/2014/main" id="{0C501BA3-A201-CD87-A621-4A73FA82AE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DFC5A64-5BB8-4BBF-8F66-5C97EAA79590}" type="slidenum">
              <a:rPr lang="fr-FR" altLang="fr-FR" sz="1000"/>
              <a:pPr>
                <a:spcBef>
                  <a:spcPct val="0"/>
                </a:spcBef>
                <a:buClrTx/>
                <a:buSzTx/>
                <a:buFontTx/>
                <a:buNone/>
              </a:pPr>
              <a:t>24</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1">
            <a:extLst>
              <a:ext uri="{FF2B5EF4-FFF2-40B4-BE49-F238E27FC236}">
                <a16:creationId xmlns:a16="http://schemas.microsoft.com/office/drawing/2014/main" id="{0E00CAC0-DD63-0DEC-E536-856C4432F3FC}"/>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Quand est-ce qu'on ordonnance?</a:t>
            </a:r>
          </a:p>
        </p:txBody>
      </p:sp>
      <p:sp>
        <p:nvSpPr>
          <p:cNvPr id="32770" name="Rectangle 2">
            <a:extLst>
              <a:ext uri="{FF2B5EF4-FFF2-40B4-BE49-F238E27FC236}">
                <a16:creationId xmlns:a16="http://schemas.microsoft.com/office/drawing/2014/main" id="{150D28F7-60CD-2604-7F2A-8DFA535684AF}"/>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Création process (père ou fils?)</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Fin de processus</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Blocage E/S</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Interruption (HW) E/S (qui est débloqué?)</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Interruption horloge (50hz?)</a:t>
            </a:r>
          </a:p>
          <a:p>
            <a:pPr lvl="1">
              <a:buSzPct val="100000"/>
              <a:buFont typeface="Symbol" panose="05050102010706020507" pitchFamily="18"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Préemptif</a:t>
            </a:r>
          </a:p>
          <a:p>
            <a:pPr lvl="1">
              <a:buSzPct val="100000"/>
              <a:buFont typeface="Symbol" panose="05050102010706020507" pitchFamily="18"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Non préemptif</a:t>
            </a:r>
          </a:p>
        </p:txBody>
      </p:sp>
      <p:sp>
        <p:nvSpPr>
          <p:cNvPr id="50178" name="Espace réservé du pied de page 4">
            <a:extLst>
              <a:ext uri="{FF2B5EF4-FFF2-40B4-BE49-F238E27FC236}">
                <a16:creationId xmlns:a16="http://schemas.microsoft.com/office/drawing/2014/main" id="{5EE4226C-AAD3-2E2E-0567-3F18FE3FAA4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50179" name="Espace réservé du numéro de diapositive 5">
            <a:extLst>
              <a:ext uri="{FF2B5EF4-FFF2-40B4-BE49-F238E27FC236}">
                <a16:creationId xmlns:a16="http://schemas.microsoft.com/office/drawing/2014/main" id="{82F39BC4-7F49-26FC-9521-16FC6970974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38EFAF-8176-48D0-901D-044FC2C31FB1}" type="slidenum">
              <a:rPr lang="fr-FR" altLang="fr-FR" sz="1000"/>
              <a:pPr>
                <a:spcBef>
                  <a:spcPct val="0"/>
                </a:spcBef>
                <a:buClrTx/>
                <a:buSzTx/>
                <a:buFontTx/>
                <a:buNone/>
              </a:pPr>
              <a:t>25</a:t>
            </a:fld>
            <a:endParaRPr lang="fr-FR" altLang="fr-FR" sz="1000"/>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77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8" name="Rectangle 1">
            <a:extLst>
              <a:ext uri="{FF2B5EF4-FFF2-40B4-BE49-F238E27FC236}">
                <a16:creationId xmlns:a16="http://schemas.microsoft.com/office/drawing/2014/main" id="{098B42BF-7DF7-CE62-75F9-753CF5F3D5C5}"/>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Structuration OS par les process</a:t>
            </a:r>
          </a:p>
        </p:txBody>
      </p:sp>
      <p:sp>
        <p:nvSpPr>
          <p:cNvPr id="52229" name="Rectangle 2">
            <a:extLst>
              <a:ext uri="{FF2B5EF4-FFF2-40B4-BE49-F238E27FC236}">
                <a16:creationId xmlns:a16="http://schemas.microsoft.com/office/drawing/2014/main" id="{1A49430C-15B5-1298-561A-50DDF0E0FE88}"/>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pourrait théoriquement n'avoir en bas niveau que le scheduler et le restant serait des process kernel ou user (des “démons”)</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
        <p:nvSpPr>
          <p:cNvPr id="52226" name="Espace réservé du pied de page 4">
            <a:extLst>
              <a:ext uri="{FF2B5EF4-FFF2-40B4-BE49-F238E27FC236}">
                <a16:creationId xmlns:a16="http://schemas.microsoft.com/office/drawing/2014/main" id="{6D021348-13B5-5C84-8848-4575F1C7202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52227" name="Espace réservé du numéro de diapositive 5">
            <a:extLst>
              <a:ext uri="{FF2B5EF4-FFF2-40B4-BE49-F238E27FC236}">
                <a16:creationId xmlns:a16="http://schemas.microsoft.com/office/drawing/2014/main" id="{A5587103-0B5C-8AA4-9FE3-AC71BDC3794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2C9DC1-C1CC-4941-BA6D-F2E364D920EB}" type="slidenum">
              <a:rPr lang="fr-FR" altLang="fr-FR" sz="1000"/>
              <a:pPr>
                <a:spcBef>
                  <a:spcPct val="0"/>
                </a:spcBef>
                <a:buClrTx/>
                <a:buSzTx/>
                <a:buFontTx/>
                <a:buNone/>
              </a:pPr>
              <a:t>26</a:t>
            </a:fld>
            <a:endParaRPr lang="fr-FR" altLang="fr-FR" sz="1000"/>
          </a:p>
        </p:txBody>
      </p:sp>
      <p:pic>
        <p:nvPicPr>
          <p:cNvPr id="52230" name="Picture 3">
            <a:extLst>
              <a:ext uri="{FF2B5EF4-FFF2-40B4-BE49-F238E27FC236}">
                <a16:creationId xmlns:a16="http://schemas.microsoft.com/office/drawing/2014/main" id="{7B8B7A9C-6446-302B-2648-B2984217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051" y="3240088"/>
            <a:ext cx="6494463" cy="342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6" name="Rectangle 1">
            <a:extLst>
              <a:ext uri="{FF2B5EF4-FFF2-40B4-BE49-F238E27FC236}">
                <a16:creationId xmlns:a16="http://schemas.microsoft.com/office/drawing/2014/main" id="{F0E460E6-93C4-B9CA-D5F0-3AF8BC9F0741}"/>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Structuration OS par les process</a:t>
            </a:r>
          </a:p>
        </p:txBody>
      </p:sp>
      <p:sp>
        <p:nvSpPr>
          <p:cNvPr id="54277" name="Rectangle 2">
            <a:extLst>
              <a:ext uri="{FF2B5EF4-FFF2-40B4-BE49-F238E27FC236}">
                <a16:creationId xmlns:a16="http://schemas.microsoft.com/office/drawing/2014/main" id="{5E6DDA0C-71F2-A116-F6D5-A9E0166383E3}"/>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TBD figure structure windows</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
        <p:nvSpPr>
          <p:cNvPr id="54274" name="Espace réservé du pied de page 4">
            <a:extLst>
              <a:ext uri="{FF2B5EF4-FFF2-40B4-BE49-F238E27FC236}">
                <a16:creationId xmlns:a16="http://schemas.microsoft.com/office/drawing/2014/main" id="{19B4B7F2-F1A8-7C8F-7EF2-4E3692E065C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54275" name="Espace réservé du numéro de diapositive 5">
            <a:extLst>
              <a:ext uri="{FF2B5EF4-FFF2-40B4-BE49-F238E27FC236}">
                <a16:creationId xmlns:a16="http://schemas.microsoft.com/office/drawing/2014/main" id="{57D6F573-D290-D27D-8AF9-00628E7F67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BA6DD0-37E6-4A9B-95F8-7C755EA76000}" type="slidenum">
              <a:rPr lang="fr-FR" altLang="fr-FR" sz="1000"/>
              <a:pPr>
                <a:spcBef>
                  <a:spcPct val="0"/>
                </a:spcBef>
                <a:buClrTx/>
                <a:buSzTx/>
                <a:buFontTx/>
                <a:buNone/>
              </a:pPr>
              <a:t>27</a:t>
            </a:fld>
            <a:endParaRPr lang="fr-FR" altLang="fr-FR" sz="1000"/>
          </a:p>
        </p:txBody>
      </p:sp>
      <p:pic>
        <p:nvPicPr>
          <p:cNvPr id="54278" name="Picture 3">
            <a:extLst>
              <a:ext uri="{FF2B5EF4-FFF2-40B4-BE49-F238E27FC236}">
                <a16:creationId xmlns:a16="http://schemas.microsoft.com/office/drawing/2014/main" id="{A7A96387-4A98-777C-FCF2-DC8289B48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19250"/>
            <a:ext cx="9001125" cy="463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4" name="Rectangle 1">
            <a:extLst>
              <a:ext uri="{FF2B5EF4-FFF2-40B4-BE49-F238E27FC236}">
                <a16:creationId xmlns:a16="http://schemas.microsoft.com/office/drawing/2014/main" id="{DA3E9E3E-3768-79F6-41B6-5E25D30813B1}"/>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a:t>
            </a:r>
          </a:p>
        </p:txBody>
      </p:sp>
      <p:sp>
        <p:nvSpPr>
          <p:cNvPr id="56325" name="Rectangle 2">
            <a:extLst>
              <a:ext uri="{FF2B5EF4-FFF2-40B4-BE49-F238E27FC236}">
                <a16:creationId xmlns:a16="http://schemas.microsoft.com/office/drawing/2014/main" id="{56A9CBCA-246B-B571-3959-ACD524B3EDD0}"/>
              </a:ext>
            </a:extLst>
          </p:cNvPr>
          <p:cNvSpPr>
            <a:spLocks noGrp="1" noChangeArrowheads="1"/>
          </p:cNvSpPr>
          <p:nvPr>
            <p:ph idx="1"/>
          </p:nvPr>
        </p:nvSpPr>
        <p:spPr>
          <a:xfrm>
            <a:off x="2135188" y="1557338"/>
            <a:ext cx="7956550" cy="488156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Avant: système par batch, temps processeur cher</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Context switching lourd (toujours le cas)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=&gt; on optimise l'utilisation du processeur</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Systèmes batch existent toujours!</a:t>
            </a:r>
          </a:p>
        </p:txBody>
      </p:sp>
      <p:sp>
        <p:nvSpPr>
          <p:cNvPr id="56322" name="Espace réservé du pied de page 4">
            <a:extLst>
              <a:ext uri="{FF2B5EF4-FFF2-40B4-BE49-F238E27FC236}">
                <a16:creationId xmlns:a16="http://schemas.microsoft.com/office/drawing/2014/main" id="{25A03D74-19AF-5955-7F3B-23B68823DAC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56323" name="Espace réservé du numéro de diapositive 5">
            <a:extLst>
              <a:ext uri="{FF2B5EF4-FFF2-40B4-BE49-F238E27FC236}">
                <a16:creationId xmlns:a16="http://schemas.microsoft.com/office/drawing/2014/main" id="{F6F00828-12DA-AD3D-62B8-274F3DE50E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F63FAAE-9D08-4EEB-8AA9-5DEAFE98F324}" type="slidenum">
              <a:rPr lang="fr-FR" altLang="fr-FR" sz="1000"/>
              <a:pPr>
                <a:spcBef>
                  <a:spcPct val="0"/>
                </a:spcBef>
                <a:buClrTx/>
                <a:buSzTx/>
                <a:buFontTx/>
                <a:buNone/>
              </a:pPr>
              <a:t>28</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8372" name="Rectangle 1">
            <a:extLst>
              <a:ext uri="{FF2B5EF4-FFF2-40B4-BE49-F238E27FC236}">
                <a16:creationId xmlns:a16="http://schemas.microsoft.com/office/drawing/2014/main" id="{7CDA7263-10B6-F2EE-A222-006C92961B26}"/>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a:t>
            </a:r>
          </a:p>
        </p:txBody>
      </p:sp>
      <p:sp>
        <p:nvSpPr>
          <p:cNvPr id="2" name="Rectangle 2">
            <a:extLst>
              <a:ext uri="{FF2B5EF4-FFF2-40B4-BE49-F238E27FC236}">
                <a16:creationId xmlns:a16="http://schemas.microsoft.com/office/drawing/2014/main" id="{B8B09DFE-85BC-3D38-E975-47E2209D3E1B}"/>
              </a:ext>
            </a:extLst>
          </p:cNvPr>
          <p:cNvSpPr>
            <a:spLocks noGrp="1" noChangeArrowheads="1"/>
          </p:cNvSpPr>
          <p:nvPr>
            <p:ph idx="1"/>
          </p:nvPr>
        </p:nvSpPr>
        <p:spPr>
          <a:xfrm>
            <a:off x="2208213" y="1628776"/>
            <a:ext cx="7956550" cy="488156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Aujourd'hui coût processeur moindre, une seule (ou peu) d'application =&gt; plus important?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Non!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Temps de réponse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Processus multimédia!</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Plein de processus systèmes à scheduler</a:t>
            </a:r>
          </a:p>
        </p:txBody>
      </p:sp>
      <p:sp>
        <p:nvSpPr>
          <p:cNvPr id="58370" name="Espace réservé du pied de page 4">
            <a:extLst>
              <a:ext uri="{FF2B5EF4-FFF2-40B4-BE49-F238E27FC236}">
                <a16:creationId xmlns:a16="http://schemas.microsoft.com/office/drawing/2014/main" id="{7CFC510F-CAC6-29CB-5D98-3A7BEA962B3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58371" name="Espace réservé du numéro de diapositive 5">
            <a:extLst>
              <a:ext uri="{FF2B5EF4-FFF2-40B4-BE49-F238E27FC236}">
                <a16:creationId xmlns:a16="http://schemas.microsoft.com/office/drawing/2014/main" id="{D5F1487D-1DAA-C5E5-0204-AD74BD33EFE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216ECE8-769B-40F0-8557-0500548D2878}" type="slidenum">
              <a:rPr lang="fr-FR" altLang="fr-FR" sz="1000"/>
              <a:pPr>
                <a:spcBef>
                  <a:spcPct val="0"/>
                </a:spcBef>
                <a:buClrTx/>
                <a:buSzTx/>
                <a:buFontTx/>
                <a:buNone/>
              </a:pPr>
              <a:t>29</a:t>
            </a:fld>
            <a:endParaRPr lang="fr-FR" altLang="fr-FR" sz="1000"/>
          </a:p>
        </p:txBody>
      </p:sp>
    </p:spTree>
  </p:cSld>
  <p:clrMapOvr>
    <a:masterClrMapping/>
  </p:clrMapOvr>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
            <a:extLst>
              <a:ext uri="{FF2B5EF4-FFF2-40B4-BE49-F238E27FC236}">
                <a16:creationId xmlns:a16="http://schemas.microsoft.com/office/drawing/2014/main" id="{363B4BAF-4D8C-C089-0690-7AE195A1949B}"/>
              </a:ext>
            </a:extLst>
          </p:cNvPr>
          <p:cNvSpPr>
            <a:spLocks noGrp="1" noChangeArrowheads="1"/>
          </p:cNvSpPr>
          <p:nvPr>
            <p:ph type="title"/>
          </p:nvPr>
        </p:nvSpPr>
        <p:spPr>
          <a:xfrm>
            <a:off x="1752600" y="457200"/>
            <a:ext cx="7761288" cy="1143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Les Processus</a:t>
            </a:r>
          </a:p>
        </p:txBody>
      </p:sp>
      <p:sp>
        <p:nvSpPr>
          <p:cNvPr id="7173" name="Rectangle 2">
            <a:extLst>
              <a:ext uri="{FF2B5EF4-FFF2-40B4-BE49-F238E27FC236}">
                <a16:creationId xmlns:a16="http://schemas.microsoft.com/office/drawing/2014/main" id="{4C3C8E66-DF42-3962-01C3-ADE9A2E5346C}"/>
              </a:ext>
            </a:extLst>
          </p:cNvPr>
          <p:cNvSpPr>
            <a:spLocks noGrp="1" noChangeArrowheads="1"/>
          </p:cNvSpPr>
          <p:nvPr>
            <p:ph idx="1"/>
          </p:nvPr>
        </p:nvSpPr>
        <p:spPr>
          <a:xfrm>
            <a:off x="2452689" y="1801814"/>
            <a:ext cx="7583487"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Un OS exécute plusieurs programmes “en même temps”.</a:t>
            </a:r>
          </a:p>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Vraiment « en même temps? »</a:t>
            </a:r>
          </a:p>
        </p:txBody>
      </p:sp>
      <p:sp>
        <p:nvSpPr>
          <p:cNvPr id="7170" name="Espace réservé du pied de page 4">
            <a:extLst>
              <a:ext uri="{FF2B5EF4-FFF2-40B4-BE49-F238E27FC236}">
                <a16:creationId xmlns:a16="http://schemas.microsoft.com/office/drawing/2014/main" id="{CE8D4EB7-0B8B-D279-FE69-F42AD86B33D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171" name="Espace réservé du numéro de diapositive 5">
            <a:extLst>
              <a:ext uri="{FF2B5EF4-FFF2-40B4-BE49-F238E27FC236}">
                <a16:creationId xmlns:a16="http://schemas.microsoft.com/office/drawing/2014/main" id="{94F8CE8A-F050-56D1-1409-C56BB66321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459CBDD-D868-4877-B145-1A2D801AE747}" type="slidenum">
              <a:rPr lang="fr-FR" altLang="fr-FR" sz="1000"/>
              <a:pPr>
                <a:spcBef>
                  <a:spcPct val="0"/>
                </a:spcBef>
                <a:buClrTx/>
                <a:buSzTx/>
                <a:buFontTx/>
                <a:buNone/>
              </a:pPr>
              <a:t>3</a:t>
            </a:fld>
            <a:endParaRPr lang="fr-FR" altLang="fr-FR" sz="1000"/>
          </a:p>
        </p:txBody>
      </p:sp>
    </p:spTree>
    <p:extLst>
      <p:ext uri="{BB962C8B-B14F-4D97-AF65-F5344CB8AC3E}">
        <p14:creationId xmlns:p14="http://schemas.microsoft.com/office/powerpoint/2010/main" val="37816752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1">
            <a:extLst>
              <a:ext uri="{FF2B5EF4-FFF2-40B4-BE49-F238E27FC236}">
                <a16:creationId xmlns:a16="http://schemas.microsoft.com/office/drawing/2014/main" id="{E0BF091D-7812-6C2B-5805-BF74D78509C6}"/>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Objectifs de l'ordonnacement?</a:t>
            </a:r>
          </a:p>
        </p:txBody>
      </p:sp>
      <p:sp>
        <p:nvSpPr>
          <p:cNvPr id="60421" name="Rectangle 2">
            <a:extLst>
              <a:ext uri="{FF2B5EF4-FFF2-40B4-BE49-F238E27FC236}">
                <a16:creationId xmlns:a16="http://schemas.microsoft.com/office/drawing/2014/main" id="{62AE8660-2F98-5BEA-FBA2-0E60BD706378}"/>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Dépend du but du système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Objectifs communs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Traitement par lots (batch)</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Interactif</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Temps réel</a:t>
            </a:r>
          </a:p>
        </p:txBody>
      </p:sp>
      <p:sp>
        <p:nvSpPr>
          <p:cNvPr id="60418" name="Espace réservé du pied de page 4">
            <a:extLst>
              <a:ext uri="{FF2B5EF4-FFF2-40B4-BE49-F238E27FC236}">
                <a16:creationId xmlns:a16="http://schemas.microsoft.com/office/drawing/2014/main" id="{1B0BDED9-8E73-D47D-E3B2-F5575E6298D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60419" name="Espace réservé du numéro de diapositive 5">
            <a:extLst>
              <a:ext uri="{FF2B5EF4-FFF2-40B4-BE49-F238E27FC236}">
                <a16:creationId xmlns:a16="http://schemas.microsoft.com/office/drawing/2014/main" id="{52D20EF7-88F3-F7A0-2797-E80D380490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56362C2-E996-4CAE-BD5F-D51158163F1E}" type="slidenum">
              <a:rPr lang="fr-FR" altLang="fr-FR" sz="1000"/>
              <a:pPr>
                <a:spcBef>
                  <a:spcPct val="0"/>
                </a:spcBef>
                <a:buClrTx/>
                <a:buSzTx/>
                <a:buFontTx/>
                <a:buNone/>
              </a:pPr>
              <a:t>30</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1">
            <a:extLst>
              <a:ext uri="{FF2B5EF4-FFF2-40B4-BE49-F238E27FC236}">
                <a16:creationId xmlns:a16="http://schemas.microsoft.com/office/drawing/2014/main" id="{19A2E86B-6B67-89D3-F823-9DAB78DC4E2B}"/>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Objectifs de l'ordonnancement</a:t>
            </a:r>
          </a:p>
        </p:txBody>
      </p:sp>
      <p:sp>
        <p:nvSpPr>
          <p:cNvPr id="62469" name="Rectangle 2">
            <a:extLst>
              <a:ext uri="{FF2B5EF4-FFF2-40B4-BE49-F238E27FC236}">
                <a16:creationId xmlns:a16="http://schemas.microsoft.com/office/drawing/2014/main" id="{9BE6B676-0989-21ED-563C-CC8FFDB8103D}"/>
              </a:ext>
            </a:extLst>
          </p:cNvPr>
          <p:cNvSpPr>
            <a:spLocks noGrp="1" noChangeArrowheads="1"/>
          </p:cNvSpPr>
          <p:nvPr>
            <p:ph idx="1"/>
          </p:nvPr>
        </p:nvSpPr>
        <p:spPr>
          <a:xfrm>
            <a:off x="2063750" y="1260475"/>
            <a:ext cx="7956550" cy="438943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sp>
        <p:nvSpPr>
          <p:cNvPr id="62466" name="Espace réservé du pied de page 4">
            <a:extLst>
              <a:ext uri="{FF2B5EF4-FFF2-40B4-BE49-F238E27FC236}">
                <a16:creationId xmlns:a16="http://schemas.microsoft.com/office/drawing/2014/main" id="{01EAACE7-7A40-7D28-75BE-C898378E65E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62467" name="Espace réservé du numéro de diapositive 5">
            <a:extLst>
              <a:ext uri="{FF2B5EF4-FFF2-40B4-BE49-F238E27FC236}">
                <a16:creationId xmlns:a16="http://schemas.microsoft.com/office/drawing/2014/main" id="{5AF90DFB-9C7D-0A43-6D6C-AE64C11597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CA835DB-D124-4756-B366-5BC6678C7204}" type="slidenum">
              <a:rPr lang="fr-FR" altLang="fr-FR" sz="1000"/>
              <a:pPr>
                <a:spcBef>
                  <a:spcPct val="0"/>
                </a:spcBef>
                <a:buClrTx/>
                <a:buSzTx/>
                <a:buFontTx/>
                <a:buNone/>
              </a:pPr>
              <a:t>31</a:t>
            </a:fld>
            <a:endParaRPr lang="fr-FR" altLang="fr-FR" sz="1000"/>
          </a:p>
        </p:txBody>
      </p:sp>
      <p:pic>
        <p:nvPicPr>
          <p:cNvPr id="62470" name="Picture 3">
            <a:extLst>
              <a:ext uri="{FF2B5EF4-FFF2-40B4-BE49-F238E27FC236}">
                <a16:creationId xmlns:a16="http://schemas.microsoft.com/office/drawing/2014/main" id="{C767E797-B35A-2C81-8A83-853867140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1920875"/>
            <a:ext cx="7810500" cy="4738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1">
            <a:extLst>
              <a:ext uri="{FF2B5EF4-FFF2-40B4-BE49-F238E27FC236}">
                <a16:creationId xmlns:a16="http://schemas.microsoft.com/office/drawing/2014/main" id="{E318A79C-6A0F-9EE8-4E1F-2C6459AB19D5}"/>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Objectifs de l'ordonnancement</a:t>
            </a:r>
          </a:p>
        </p:txBody>
      </p:sp>
      <p:sp>
        <p:nvSpPr>
          <p:cNvPr id="64517" name="Rectangle 2">
            <a:extLst>
              <a:ext uri="{FF2B5EF4-FFF2-40B4-BE49-F238E27FC236}">
                <a16:creationId xmlns:a16="http://schemas.microsoft.com/office/drawing/2014/main" id="{9CE692ED-1B4E-518A-B2A9-60CAFFEFAD62}"/>
              </a:ext>
            </a:extLst>
          </p:cNvPr>
          <p:cNvSpPr>
            <a:spLocks noGrp="1" noChangeArrowheads="1"/>
          </p:cNvSpPr>
          <p:nvPr>
            <p:ph idx="1"/>
          </p:nvPr>
        </p:nvSpPr>
        <p:spPr>
          <a:xfrm>
            <a:off x="2063750" y="1260475"/>
            <a:ext cx="7956550" cy="438943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sp>
        <p:nvSpPr>
          <p:cNvPr id="64514" name="Espace réservé du pied de page 4">
            <a:extLst>
              <a:ext uri="{FF2B5EF4-FFF2-40B4-BE49-F238E27FC236}">
                <a16:creationId xmlns:a16="http://schemas.microsoft.com/office/drawing/2014/main" id="{04D02830-A05E-3974-D17F-46B1BB56977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64515" name="Espace réservé du numéro de diapositive 5">
            <a:extLst>
              <a:ext uri="{FF2B5EF4-FFF2-40B4-BE49-F238E27FC236}">
                <a16:creationId xmlns:a16="http://schemas.microsoft.com/office/drawing/2014/main" id="{8A43C702-013E-3EC0-9904-170CA1BD03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3E86B18-CCEF-4E63-AA2D-90E156E9922B}" type="slidenum">
              <a:rPr lang="fr-FR" altLang="fr-FR" sz="1000"/>
              <a:pPr>
                <a:spcBef>
                  <a:spcPct val="0"/>
                </a:spcBef>
                <a:buClrTx/>
                <a:buSzTx/>
                <a:buFontTx/>
                <a:buNone/>
              </a:pPr>
              <a:t>32</a:t>
            </a:fld>
            <a:endParaRPr lang="fr-FR" altLang="fr-FR" sz="1000"/>
          </a:p>
        </p:txBody>
      </p:sp>
      <p:pic>
        <p:nvPicPr>
          <p:cNvPr id="64518" name="Picture 3">
            <a:extLst>
              <a:ext uri="{FF2B5EF4-FFF2-40B4-BE49-F238E27FC236}">
                <a16:creationId xmlns:a16="http://schemas.microsoft.com/office/drawing/2014/main" id="{8874E809-5742-6237-C63E-FBC4B3591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6" y="1206500"/>
            <a:ext cx="7947025" cy="565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
            <a:extLst>
              <a:ext uri="{FF2B5EF4-FFF2-40B4-BE49-F238E27FC236}">
                <a16:creationId xmlns:a16="http://schemas.microsoft.com/office/drawing/2014/main" id="{D1577191-E971-8C56-8DF2-805FE57E5771}"/>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CPU bound vs I/O bound processes</a:t>
            </a:r>
          </a:p>
        </p:txBody>
      </p:sp>
      <p:sp>
        <p:nvSpPr>
          <p:cNvPr id="66565" name="Rectangle 2">
            <a:extLst>
              <a:ext uri="{FF2B5EF4-FFF2-40B4-BE49-F238E27FC236}">
                <a16:creationId xmlns:a16="http://schemas.microsoft.com/office/drawing/2014/main" id="{E57418F2-1BE2-8D7F-CAB6-3BA5A6E59BDD}"/>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Processus de traitement vs processus 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Aujourd'hui de + en + vers E/S</a:t>
            </a:r>
          </a:p>
        </p:txBody>
      </p:sp>
      <p:sp>
        <p:nvSpPr>
          <p:cNvPr id="66562" name="Espace réservé du pied de page 4">
            <a:extLst>
              <a:ext uri="{FF2B5EF4-FFF2-40B4-BE49-F238E27FC236}">
                <a16:creationId xmlns:a16="http://schemas.microsoft.com/office/drawing/2014/main" id="{1741DCCD-9AA9-9105-996D-59121F16739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66563" name="Espace réservé du numéro de diapositive 5">
            <a:extLst>
              <a:ext uri="{FF2B5EF4-FFF2-40B4-BE49-F238E27FC236}">
                <a16:creationId xmlns:a16="http://schemas.microsoft.com/office/drawing/2014/main" id="{1699764D-24A0-CE9F-7272-E218D7715A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5C87EA7-F961-49F2-A139-5B6C3FB8E500}" type="slidenum">
              <a:rPr lang="fr-FR" altLang="fr-FR" sz="1000"/>
              <a:pPr>
                <a:spcBef>
                  <a:spcPct val="0"/>
                </a:spcBef>
                <a:buClrTx/>
                <a:buSzTx/>
                <a:buFontTx/>
                <a:buNone/>
              </a:pPr>
              <a:t>33</a:t>
            </a:fld>
            <a:endParaRPr lang="fr-FR" altLang="fr-FR" sz="1000"/>
          </a:p>
        </p:txBody>
      </p:sp>
      <p:pic>
        <p:nvPicPr>
          <p:cNvPr id="66566" name="Picture 3">
            <a:extLst>
              <a:ext uri="{FF2B5EF4-FFF2-40B4-BE49-F238E27FC236}">
                <a16:creationId xmlns:a16="http://schemas.microsoft.com/office/drawing/2014/main" id="{C5DC409F-CE3E-A46F-445F-51D724B2F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3240088"/>
            <a:ext cx="8959850" cy="3600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2" name="Rectangle 1">
            <a:extLst>
              <a:ext uri="{FF2B5EF4-FFF2-40B4-BE49-F238E27FC236}">
                <a16:creationId xmlns:a16="http://schemas.microsoft.com/office/drawing/2014/main" id="{7D1870D0-E7A1-3CBE-8629-769B14B46D1D}"/>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Stratégies d'ordonnancement par lots (batch scheduling)</a:t>
            </a:r>
          </a:p>
        </p:txBody>
      </p:sp>
      <p:sp>
        <p:nvSpPr>
          <p:cNvPr id="68613" name="Rectangle 2">
            <a:extLst>
              <a:ext uri="{FF2B5EF4-FFF2-40B4-BE49-F238E27FC236}">
                <a16:creationId xmlns:a16="http://schemas.microsoft.com/office/drawing/2014/main" id="{7282CF23-3FBF-1286-B6B2-4F67CE96D962}"/>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 Premier arrivé premier servi</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b) Plus court temps restant</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doit connaître le temps d'exécution à l'avance!</a:t>
            </a:r>
          </a:p>
        </p:txBody>
      </p:sp>
      <p:sp>
        <p:nvSpPr>
          <p:cNvPr id="68610" name="Espace réservé du pied de page 4">
            <a:extLst>
              <a:ext uri="{FF2B5EF4-FFF2-40B4-BE49-F238E27FC236}">
                <a16:creationId xmlns:a16="http://schemas.microsoft.com/office/drawing/2014/main" id="{924048A0-1874-3DC1-00BD-AD3EE83E27E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68611" name="Espace réservé du numéro de diapositive 5">
            <a:extLst>
              <a:ext uri="{FF2B5EF4-FFF2-40B4-BE49-F238E27FC236}">
                <a16:creationId xmlns:a16="http://schemas.microsoft.com/office/drawing/2014/main" id="{E0E69163-A84C-CE4F-B66E-0752ED4FD2A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C64A00-21BF-4FE3-994D-79ED6C2B4766}" type="slidenum">
              <a:rPr lang="fr-FR" altLang="fr-FR" sz="1000"/>
              <a:pPr>
                <a:spcBef>
                  <a:spcPct val="0"/>
                </a:spcBef>
                <a:buClrTx/>
                <a:buSzTx/>
                <a:buFontTx/>
                <a:buNone/>
              </a:pPr>
              <a:t>34</a:t>
            </a:fld>
            <a:endParaRPr lang="fr-FR" altLang="fr-FR" sz="1000"/>
          </a:p>
        </p:txBody>
      </p:sp>
      <p:pic>
        <p:nvPicPr>
          <p:cNvPr id="68614" name="Picture 3">
            <a:extLst>
              <a:ext uri="{FF2B5EF4-FFF2-40B4-BE49-F238E27FC236}">
                <a16:creationId xmlns:a16="http://schemas.microsoft.com/office/drawing/2014/main" id="{6BAEF762-58E8-0991-F5E6-3276D42CB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2133600"/>
            <a:ext cx="7599362" cy="1339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60" name="Rectangle 1">
            <a:extLst>
              <a:ext uri="{FF2B5EF4-FFF2-40B4-BE49-F238E27FC236}">
                <a16:creationId xmlns:a16="http://schemas.microsoft.com/office/drawing/2014/main" id="{CD7C0C2F-E1B8-B40D-95B1-FFDC59DDE337}"/>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à 3 niveaux</a:t>
            </a:r>
          </a:p>
        </p:txBody>
      </p:sp>
      <p:sp>
        <p:nvSpPr>
          <p:cNvPr id="70661" name="Rectangle 2">
            <a:extLst>
              <a:ext uri="{FF2B5EF4-FFF2-40B4-BE49-F238E27FC236}">
                <a16:creationId xmlns:a16="http://schemas.microsoft.com/office/drawing/2014/main" id="{67F846DB-C161-D6BC-1B61-75EAF45AF407}"/>
              </a:ext>
            </a:extLst>
          </p:cNvPr>
          <p:cNvSpPr>
            <a:spLocks noGrp="1" noChangeArrowheads="1"/>
          </p:cNvSpPr>
          <p:nvPr>
            <p:ph idx="1"/>
          </p:nvPr>
        </p:nvSpPr>
        <p:spPr>
          <a:xfrm>
            <a:off x="2135188" y="1484314"/>
            <a:ext cx="7956550" cy="438943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Admission</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Mémoire</a:t>
            </a:r>
          </a:p>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Processeur</a:t>
            </a:r>
          </a:p>
        </p:txBody>
      </p:sp>
      <p:sp>
        <p:nvSpPr>
          <p:cNvPr id="70658" name="Espace réservé du pied de page 4">
            <a:extLst>
              <a:ext uri="{FF2B5EF4-FFF2-40B4-BE49-F238E27FC236}">
                <a16:creationId xmlns:a16="http://schemas.microsoft.com/office/drawing/2014/main" id="{21C36D3D-13F1-3D82-FA05-4A04D3F239A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0659" name="Espace réservé du numéro de diapositive 5">
            <a:extLst>
              <a:ext uri="{FF2B5EF4-FFF2-40B4-BE49-F238E27FC236}">
                <a16:creationId xmlns:a16="http://schemas.microsoft.com/office/drawing/2014/main" id="{F2165C97-C186-A3CD-940B-CA0F88B940C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AD0500E-0123-486D-B8CD-E288BE4FEA00}" type="slidenum">
              <a:rPr lang="fr-FR" altLang="fr-FR" sz="1000"/>
              <a:pPr>
                <a:spcBef>
                  <a:spcPct val="0"/>
                </a:spcBef>
                <a:buClrTx/>
                <a:buSzTx/>
                <a:buFontTx/>
                <a:buNone/>
              </a:pPr>
              <a:t>35</a:t>
            </a:fld>
            <a:endParaRPr lang="fr-FR" altLang="fr-FR" sz="1000"/>
          </a:p>
        </p:txBody>
      </p:sp>
      <p:pic>
        <p:nvPicPr>
          <p:cNvPr id="70662" name="Picture 3">
            <a:extLst>
              <a:ext uri="{FF2B5EF4-FFF2-40B4-BE49-F238E27FC236}">
                <a16:creationId xmlns:a16="http://schemas.microsoft.com/office/drawing/2014/main" id="{73E6B9B7-DD30-9F86-7105-0891FEC33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2879726"/>
            <a:ext cx="7175500" cy="3476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8" name="Rectangle 1">
            <a:extLst>
              <a:ext uri="{FF2B5EF4-FFF2-40B4-BE49-F238E27FC236}">
                <a16:creationId xmlns:a16="http://schemas.microsoft.com/office/drawing/2014/main" id="{647785FD-158F-000D-ED6E-0B3DC46A4AB5}"/>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à 3 niveaux</a:t>
            </a:r>
          </a:p>
        </p:txBody>
      </p:sp>
      <p:sp>
        <p:nvSpPr>
          <p:cNvPr id="72709" name="Rectangle 2">
            <a:extLst>
              <a:ext uri="{FF2B5EF4-FFF2-40B4-BE49-F238E27FC236}">
                <a16:creationId xmlns:a16="http://schemas.microsoft.com/office/drawing/2014/main" id="{F4958C39-1724-40CD-00C7-052D20190D88}"/>
              </a:ext>
            </a:extLst>
          </p:cNvPr>
          <p:cNvSpPr>
            <a:spLocks noGrp="1" noChangeArrowheads="1"/>
          </p:cNvSpPr>
          <p:nvPr>
            <p:ph idx="1"/>
          </p:nvPr>
        </p:nvSpPr>
        <p:spPr>
          <a:xfrm>
            <a:off x="2063750" y="1236663"/>
            <a:ext cx="7956550" cy="55054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buSzPct val="100000"/>
              <a:buFont typeface="Wingdings" panose="05000000000000000000" pitchFamily="2" charset="2"/>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Admission</a:t>
            </a:r>
          </a:p>
          <a:p>
            <a:pPr lvl="1">
              <a:buSzPct val="45000"/>
              <a:buFont typeface="Symbol" panose="05050102010706020507" pitchFamily="18"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commence le traitement (ou pas)</a:t>
            </a:r>
          </a:p>
          <a:p>
            <a:pPr lvl="1">
              <a:buSzPct val="45000"/>
              <a:buFont typeface="Symbol" panose="05050102010706020507" pitchFamily="18"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mélange processus CPU et I/O bound</a:t>
            </a:r>
          </a:p>
          <a:p>
            <a:pPr>
              <a:buSzPct val="100000"/>
              <a:buFont typeface="Times New Roman" panose="02020603050405020304" pitchFamily="18" charset="0"/>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Mémoire</a:t>
            </a:r>
          </a:p>
          <a:p>
            <a:pPr lvl="1">
              <a:buSzPct val="45000"/>
              <a:buFont typeface="Symbol" panose="05050102010706020507" pitchFamily="18"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Si pas assez de mémoire on doit en sortir certains de la mémoire (swap out) (remise à l'avant processus pas utilisé depuis longtemps)</a:t>
            </a:r>
          </a:p>
          <a:p>
            <a:pPr lvl="1">
              <a:buSzPct val="45000"/>
              <a:buFont typeface="Symbol" panose="05050102010706020507" pitchFamily="18"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Si process occupé 20% du temps 5 processus occupent 100% processeur (+/-)</a:t>
            </a:r>
          </a:p>
          <a:p>
            <a:pPr>
              <a:buSzPct val="100000"/>
              <a:buFont typeface="Times New Roman" panose="02020603050405020304" pitchFamily="18" charset="0"/>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Processeur</a:t>
            </a:r>
          </a:p>
          <a:p>
            <a:pPr lvl="1">
              <a:buSzPct val="45000"/>
              <a:buFont typeface="Symbol" panose="05050102010706020507" pitchFamily="18"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Qui s'exécute vraiment?</a:t>
            </a:r>
          </a:p>
        </p:txBody>
      </p:sp>
      <p:sp>
        <p:nvSpPr>
          <p:cNvPr id="72706" name="Espace réservé du pied de page 4">
            <a:extLst>
              <a:ext uri="{FF2B5EF4-FFF2-40B4-BE49-F238E27FC236}">
                <a16:creationId xmlns:a16="http://schemas.microsoft.com/office/drawing/2014/main" id="{5C334F01-81FC-D93D-B324-54FD3548849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2707" name="Espace réservé du numéro de diapositive 5">
            <a:extLst>
              <a:ext uri="{FF2B5EF4-FFF2-40B4-BE49-F238E27FC236}">
                <a16:creationId xmlns:a16="http://schemas.microsoft.com/office/drawing/2014/main" id="{A47B23FD-4ACB-A1B2-1457-62D5D627E6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3965167-BCEE-4D11-8476-3B8ABC27D160}" type="slidenum">
              <a:rPr lang="fr-FR" altLang="fr-FR" sz="1000"/>
              <a:pPr>
                <a:spcBef>
                  <a:spcPct val="0"/>
                </a:spcBef>
                <a:buClrTx/>
                <a:buSzTx/>
                <a:buFontTx/>
                <a:buNone/>
              </a:pPr>
              <a:t>36</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1">
            <a:extLst>
              <a:ext uri="{FF2B5EF4-FFF2-40B4-BE49-F238E27FC236}">
                <a16:creationId xmlns:a16="http://schemas.microsoft.com/office/drawing/2014/main" id="{D87B3B21-2D09-3BEE-E97E-24D9AFB2B281}"/>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systèmes interactifs</a:t>
            </a:r>
          </a:p>
        </p:txBody>
      </p:sp>
      <p:sp>
        <p:nvSpPr>
          <p:cNvPr id="74757" name="Rectangle 2">
            <a:extLst>
              <a:ext uri="{FF2B5EF4-FFF2-40B4-BE49-F238E27FC236}">
                <a16:creationId xmlns:a16="http://schemas.microsoft.com/office/drawing/2014/main" id="{9CE7A299-B80B-B1AB-7568-BE09FDA09F60}"/>
              </a:ext>
            </a:extLst>
          </p:cNvPr>
          <p:cNvSpPr>
            <a:spLocks noGrp="1" noChangeArrowheads="1"/>
          </p:cNvSpPr>
          <p:nvPr>
            <p:ph idx="1"/>
          </p:nvPr>
        </p:nvSpPr>
        <p:spPr>
          <a:xfrm>
            <a:off x="1884363" y="1373189"/>
            <a:ext cx="7956550" cy="438943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Ordonnancement à deux niveaux (mémoire et processeur).</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Temps de réponse!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Round Robin (tourniquet)</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défini un quantum de temps max</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Passe au suivant si temps épuisé ou process bloqué ou fini</a:t>
            </a:r>
          </a:p>
        </p:txBody>
      </p:sp>
      <p:sp>
        <p:nvSpPr>
          <p:cNvPr id="74754" name="Espace réservé du pied de page 4">
            <a:extLst>
              <a:ext uri="{FF2B5EF4-FFF2-40B4-BE49-F238E27FC236}">
                <a16:creationId xmlns:a16="http://schemas.microsoft.com/office/drawing/2014/main" id="{1212072A-10E1-226C-2F4E-8F5EB647C6F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4755" name="Espace réservé du numéro de diapositive 5">
            <a:extLst>
              <a:ext uri="{FF2B5EF4-FFF2-40B4-BE49-F238E27FC236}">
                <a16:creationId xmlns:a16="http://schemas.microsoft.com/office/drawing/2014/main" id="{253EEC30-6DB3-127A-614C-E3002AF4E1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D8DC500-AF97-4308-8E33-C7C2FDEB2D92}" type="slidenum">
              <a:rPr lang="fr-FR" altLang="fr-FR" sz="1000"/>
              <a:pPr>
                <a:spcBef>
                  <a:spcPct val="0"/>
                </a:spcBef>
                <a:buClrTx/>
                <a:buSzTx/>
                <a:buFontTx/>
                <a:buNone/>
              </a:pPr>
              <a:t>37</a:t>
            </a:fld>
            <a:endParaRPr lang="fr-FR" altLang="fr-FR" sz="1000"/>
          </a:p>
        </p:txBody>
      </p:sp>
      <p:pic>
        <p:nvPicPr>
          <p:cNvPr id="74758" name="Picture 3">
            <a:extLst>
              <a:ext uri="{FF2B5EF4-FFF2-40B4-BE49-F238E27FC236}">
                <a16:creationId xmlns:a16="http://schemas.microsoft.com/office/drawing/2014/main" id="{5D9C21D8-DC49-E79F-9F8A-C8D9DAAC6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75238"/>
            <a:ext cx="9144000" cy="1782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1">
            <a:extLst>
              <a:ext uri="{FF2B5EF4-FFF2-40B4-BE49-F238E27FC236}">
                <a16:creationId xmlns:a16="http://schemas.microsoft.com/office/drawing/2014/main" id="{801DA45A-131C-A642-5561-1454BF0E5271}"/>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Round Robin</a:t>
            </a:r>
          </a:p>
        </p:txBody>
      </p:sp>
      <p:sp>
        <p:nvSpPr>
          <p:cNvPr id="76805" name="Rectangle 2">
            <a:extLst>
              <a:ext uri="{FF2B5EF4-FFF2-40B4-BE49-F238E27FC236}">
                <a16:creationId xmlns:a16="http://schemas.microsoft.com/office/drawing/2014/main" id="{3A3A286D-A9CE-C1D4-57C5-38EA2A36F1E0}"/>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Quelle durée pour le Quantum?</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Dépend de quoi?</a:t>
            </a:r>
          </a:p>
        </p:txBody>
      </p:sp>
      <p:sp>
        <p:nvSpPr>
          <p:cNvPr id="76802" name="Espace réservé du pied de page 4">
            <a:extLst>
              <a:ext uri="{FF2B5EF4-FFF2-40B4-BE49-F238E27FC236}">
                <a16:creationId xmlns:a16="http://schemas.microsoft.com/office/drawing/2014/main" id="{867EFF9C-AABB-DC19-F581-0B1F0A70948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6803" name="Espace réservé du numéro de diapositive 5">
            <a:extLst>
              <a:ext uri="{FF2B5EF4-FFF2-40B4-BE49-F238E27FC236}">
                <a16:creationId xmlns:a16="http://schemas.microsoft.com/office/drawing/2014/main" id="{DEF5992F-9772-A057-97B1-BA76A29DF3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B1D1EC-EB9A-43C7-8872-77000B24C71F}" type="slidenum">
              <a:rPr lang="fr-FR" altLang="fr-FR" sz="1000"/>
              <a:pPr>
                <a:spcBef>
                  <a:spcPct val="0"/>
                </a:spcBef>
                <a:buClrTx/>
                <a:buSzTx/>
                <a:buFontTx/>
                <a:buNone/>
              </a:pPr>
              <a:t>38</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1">
            <a:extLst>
              <a:ext uri="{FF2B5EF4-FFF2-40B4-BE49-F238E27FC236}">
                <a16:creationId xmlns:a16="http://schemas.microsoft.com/office/drawing/2014/main" id="{890DE1E9-3765-41E7-1755-77F1145F39E3}"/>
              </a:ext>
            </a:extLst>
          </p:cNvPr>
          <p:cNvSpPr>
            <a:spLocks noGrp="1" noChangeArrowheads="1"/>
          </p:cNvSpPr>
          <p:nvPr>
            <p:ph type="title"/>
          </p:nvPr>
        </p:nvSpPr>
        <p:spPr>
          <a:xfrm>
            <a:off x="2176464" y="26988"/>
            <a:ext cx="7807325"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Round Robin</a:t>
            </a:r>
          </a:p>
        </p:txBody>
      </p:sp>
      <p:sp>
        <p:nvSpPr>
          <p:cNvPr id="78853" name="Rectangle 2">
            <a:extLst>
              <a:ext uri="{FF2B5EF4-FFF2-40B4-BE49-F238E27FC236}">
                <a16:creationId xmlns:a16="http://schemas.microsoft.com/office/drawing/2014/main" id="{5A3BA834-B1C5-2710-D984-9531A9CBB598}"/>
              </a:ext>
            </a:extLst>
          </p:cNvPr>
          <p:cNvSpPr>
            <a:spLocks noGrp="1" noChangeArrowheads="1"/>
          </p:cNvSpPr>
          <p:nvPr>
            <p:ph idx="1"/>
          </p:nvPr>
        </p:nvSpPr>
        <p:spPr>
          <a:xfrm>
            <a:off x="1847850" y="1557338"/>
            <a:ext cx="7956550" cy="530066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Quelle durée pour le Quantum?</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Dépend de quoi?</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Temps de changement de contexte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si context switching time = 1ms et quantum = 4ms on fait un changement toutes les 5 ms =&gt; on perd 20% du temps en switching</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Nombre d'utilisateurs/processus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Niveau d'interactivité requis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20-50 ms bon compromis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Windows 10: 20ms (2 clock intervals)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Windows Server: 120 ms [Russ]</a:t>
            </a:r>
          </a:p>
        </p:txBody>
      </p:sp>
      <p:sp>
        <p:nvSpPr>
          <p:cNvPr id="78850" name="Espace réservé du pied de page 4">
            <a:extLst>
              <a:ext uri="{FF2B5EF4-FFF2-40B4-BE49-F238E27FC236}">
                <a16:creationId xmlns:a16="http://schemas.microsoft.com/office/drawing/2014/main" id="{435D28FF-F3A0-B9EA-B1EC-5A9C1F1B496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78851" name="Espace réservé du numéro de diapositive 5">
            <a:extLst>
              <a:ext uri="{FF2B5EF4-FFF2-40B4-BE49-F238E27FC236}">
                <a16:creationId xmlns:a16="http://schemas.microsoft.com/office/drawing/2014/main" id="{63BE3EDB-7D58-5F43-4B14-DB00795691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184B45B-1E49-4427-A051-3784F639DB0D}" type="slidenum">
              <a:rPr lang="fr-FR" altLang="fr-FR" sz="1000"/>
              <a:pPr>
                <a:spcBef>
                  <a:spcPct val="0"/>
                </a:spcBef>
                <a:buClrTx/>
                <a:buSzTx/>
                <a:buFontTx/>
                <a:buNone/>
              </a:pPr>
              <a:t>39</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
            <a:extLst>
              <a:ext uri="{FF2B5EF4-FFF2-40B4-BE49-F238E27FC236}">
                <a16:creationId xmlns:a16="http://schemas.microsoft.com/office/drawing/2014/main" id="{4EA3EE01-E43F-51B1-1568-76A36F423D95}"/>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Pseudo Parallélisme</a:t>
            </a:r>
          </a:p>
        </p:txBody>
      </p:sp>
      <p:sp>
        <p:nvSpPr>
          <p:cNvPr id="9221" name="Rectangle 2">
            <a:extLst>
              <a:ext uri="{FF2B5EF4-FFF2-40B4-BE49-F238E27FC236}">
                <a16:creationId xmlns:a16="http://schemas.microsoft.com/office/drawing/2014/main" id="{BE41670D-A41C-1000-59D8-B3A942C4D79F}"/>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Pas « en même temps »</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En passe de l'un à l'autre (context switching)</a:t>
            </a:r>
          </a:p>
          <a:p>
            <a:pPr marL="322263" indent="-322263">
              <a:lnSpc>
                <a:spcPct val="110000"/>
              </a:lnSpc>
              <a:spcBef>
                <a:spcPts val="700"/>
              </a:spcBef>
              <a:buClr>
                <a:srgbClr val="0066FF"/>
              </a:buClr>
              <a:buSzPct val="75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a:p>
        </p:txBody>
      </p:sp>
      <p:sp>
        <p:nvSpPr>
          <p:cNvPr id="9218" name="Espace réservé du pied de page 4">
            <a:extLst>
              <a:ext uri="{FF2B5EF4-FFF2-40B4-BE49-F238E27FC236}">
                <a16:creationId xmlns:a16="http://schemas.microsoft.com/office/drawing/2014/main" id="{FFD49D81-4C55-7AFE-2709-19A643DBC42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9219" name="Espace réservé du numéro de diapositive 5">
            <a:extLst>
              <a:ext uri="{FF2B5EF4-FFF2-40B4-BE49-F238E27FC236}">
                <a16:creationId xmlns:a16="http://schemas.microsoft.com/office/drawing/2014/main" id="{A2C99D32-A23C-A69F-3F6A-E52A6438D2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588D77-206B-472F-B24A-E74C54FCC627}" type="slidenum">
              <a:rPr lang="fr-FR" altLang="fr-FR" sz="1000"/>
              <a:pPr>
                <a:spcBef>
                  <a:spcPct val="0"/>
                </a:spcBef>
                <a:buClrTx/>
                <a:buSzTx/>
                <a:buFontTx/>
                <a:buNone/>
              </a:pPr>
              <a:t>4</a:t>
            </a:fld>
            <a:endParaRPr lang="fr-FR" altLang="fr-FR" sz="1000"/>
          </a:p>
        </p:txBody>
      </p:sp>
      <p:pic>
        <p:nvPicPr>
          <p:cNvPr id="9222" name="Picture 3">
            <a:extLst>
              <a:ext uri="{FF2B5EF4-FFF2-40B4-BE49-F238E27FC236}">
                <a16:creationId xmlns:a16="http://schemas.microsoft.com/office/drawing/2014/main" id="{59E8AEC5-7260-DDD4-2521-18DCAD9CA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1" y="3240089"/>
            <a:ext cx="8977313" cy="287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1">
            <a:extLst>
              <a:ext uri="{FF2B5EF4-FFF2-40B4-BE49-F238E27FC236}">
                <a16:creationId xmlns:a16="http://schemas.microsoft.com/office/drawing/2014/main" id="{81FFC343-35D4-4ADA-B2C6-6FC2E80BECBE}"/>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par priorité</a:t>
            </a:r>
          </a:p>
        </p:txBody>
      </p:sp>
      <p:sp>
        <p:nvSpPr>
          <p:cNvPr id="80901" name="Rectangle 2">
            <a:extLst>
              <a:ext uri="{FF2B5EF4-FFF2-40B4-BE49-F238E27FC236}">
                <a16:creationId xmlns:a16="http://schemas.microsoft.com/office/drawing/2014/main" id="{28F3DD36-A8B2-A01D-C242-B5357D40F596}"/>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Tous les processus ne sont pas égaux</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Envoi mail moins prioritaire que rafraîchissement écran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Choisi le plus prioritaire lorsqu'on change de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Risque?</a:t>
            </a:r>
          </a:p>
        </p:txBody>
      </p:sp>
      <p:sp>
        <p:nvSpPr>
          <p:cNvPr id="80898" name="Espace réservé du pied de page 4">
            <a:extLst>
              <a:ext uri="{FF2B5EF4-FFF2-40B4-BE49-F238E27FC236}">
                <a16:creationId xmlns:a16="http://schemas.microsoft.com/office/drawing/2014/main" id="{8A5C8197-727A-086E-A887-81CA0FC4991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80899" name="Espace réservé du numéro de diapositive 5">
            <a:extLst>
              <a:ext uri="{FF2B5EF4-FFF2-40B4-BE49-F238E27FC236}">
                <a16:creationId xmlns:a16="http://schemas.microsoft.com/office/drawing/2014/main" id="{B6C0C489-CA30-5441-5B0F-17D9A912FA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37CB9C5-11AF-4F65-B7E0-C89F2D54BC5F}" type="slidenum">
              <a:rPr lang="fr-FR" altLang="fr-FR" sz="1000"/>
              <a:pPr>
                <a:spcBef>
                  <a:spcPct val="0"/>
                </a:spcBef>
                <a:buClrTx/>
                <a:buSzTx/>
                <a:buFontTx/>
                <a:buNone/>
              </a:pPr>
              <a:t>40</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1">
            <a:extLst>
              <a:ext uri="{FF2B5EF4-FFF2-40B4-BE49-F238E27FC236}">
                <a16:creationId xmlns:a16="http://schemas.microsoft.com/office/drawing/2014/main" id="{9FAB5D3B-1B40-CE0B-D26A-195DC0524065}"/>
              </a:ext>
            </a:extLst>
          </p:cNvPr>
          <p:cNvSpPr>
            <a:spLocks noGrp="1" noChangeArrowheads="1"/>
          </p:cNvSpPr>
          <p:nvPr>
            <p:ph type="title"/>
          </p:nvPr>
        </p:nvSpPr>
        <p:spPr>
          <a:xfrm>
            <a:off x="2176464" y="206375"/>
            <a:ext cx="7807325"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par priorité</a:t>
            </a:r>
          </a:p>
        </p:txBody>
      </p:sp>
      <p:sp>
        <p:nvSpPr>
          <p:cNvPr id="82949" name="Rectangle 2">
            <a:extLst>
              <a:ext uri="{FF2B5EF4-FFF2-40B4-BE49-F238E27FC236}">
                <a16:creationId xmlns:a16="http://schemas.microsoft.com/office/drawing/2014/main" id="{AFB1328F-41F4-B5CD-EC92-525E0386BBEE}"/>
              </a:ext>
            </a:extLst>
          </p:cNvPr>
          <p:cNvSpPr>
            <a:spLocks noGrp="1" noChangeArrowheads="1"/>
          </p:cNvSpPr>
          <p:nvPr>
            <p:ph idx="1"/>
          </p:nvPr>
        </p:nvSpPr>
        <p:spPr>
          <a:xfrm>
            <a:off x="2063750" y="1557339"/>
            <a:ext cx="7956550" cy="47974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Choisi le plus prioritaire lorsqu'on change de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Risque?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Certain processus de basse priorité ne seront jamais sélectionnés. Il y a “famine” (starvation).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Solution?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diminue la priorité des processus qui s'exécutent trop (aging)</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booste la priorié de ceux qui ne s'éxécutent pas assez (Windows)</a:t>
            </a:r>
          </a:p>
        </p:txBody>
      </p:sp>
      <p:sp>
        <p:nvSpPr>
          <p:cNvPr id="82946" name="Espace réservé du pied de page 4">
            <a:extLst>
              <a:ext uri="{FF2B5EF4-FFF2-40B4-BE49-F238E27FC236}">
                <a16:creationId xmlns:a16="http://schemas.microsoft.com/office/drawing/2014/main" id="{E0451383-810A-5555-DA11-5A43F3FD361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82947" name="Espace réservé du numéro de diapositive 5">
            <a:extLst>
              <a:ext uri="{FF2B5EF4-FFF2-40B4-BE49-F238E27FC236}">
                <a16:creationId xmlns:a16="http://schemas.microsoft.com/office/drawing/2014/main" id="{52D7D832-6790-5ED9-C088-15284CC16F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B98BC4B-755E-4889-AA0A-EE3F1A788CA0}" type="slidenum">
              <a:rPr lang="fr-FR" altLang="fr-FR" sz="1000"/>
              <a:pPr>
                <a:spcBef>
                  <a:spcPct val="0"/>
                </a:spcBef>
                <a:buClrTx/>
                <a:buSzTx/>
                <a:buFontTx/>
                <a:buNone/>
              </a:pPr>
              <a:t>41</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1">
            <a:extLst>
              <a:ext uri="{FF2B5EF4-FFF2-40B4-BE49-F238E27FC236}">
                <a16:creationId xmlns:a16="http://schemas.microsoft.com/office/drawing/2014/main" id="{E9405E82-177B-D788-7F71-0CEF76B6C31C}"/>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par priorité</a:t>
            </a:r>
          </a:p>
        </p:txBody>
      </p:sp>
      <p:sp>
        <p:nvSpPr>
          <p:cNvPr id="84997" name="Rectangle 2">
            <a:extLst>
              <a:ext uri="{FF2B5EF4-FFF2-40B4-BE49-F238E27FC236}">
                <a16:creationId xmlns:a16="http://schemas.microsoft.com/office/drawing/2014/main" id="{6B11E701-9E82-9178-5DC3-1945A720033E}"/>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Round Robin multiple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change les processus de file pour éviter les famines</a:t>
            </a:r>
          </a:p>
        </p:txBody>
      </p:sp>
      <p:sp>
        <p:nvSpPr>
          <p:cNvPr id="84994" name="Espace réservé du pied de page 4">
            <a:extLst>
              <a:ext uri="{FF2B5EF4-FFF2-40B4-BE49-F238E27FC236}">
                <a16:creationId xmlns:a16="http://schemas.microsoft.com/office/drawing/2014/main" id="{85DCE984-C103-7898-73A4-83AC597440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84995" name="Espace réservé du numéro de diapositive 5">
            <a:extLst>
              <a:ext uri="{FF2B5EF4-FFF2-40B4-BE49-F238E27FC236}">
                <a16:creationId xmlns:a16="http://schemas.microsoft.com/office/drawing/2014/main" id="{0DFE1A91-4A8E-149F-C7BA-1F4AE8BA14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EB11BF2-B0AA-4F4C-A4AE-78EAE8FFAE35}" type="slidenum">
              <a:rPr lang="fr-FR" altLang="fr-FR" sz="1000"/>
              <a:pPr>
                <a:spcBef>
                  <a:spcPct val="0"/>
                </a:spcBef>
                <a:buClrTx/>
                <a:buSzTx/>
                <a:buFontTx/>
                <a:buNone/>
              </a:pPr>
              <a:t>42</a:t>
            </a:fld>
            <a:endParaRPr lang="fr-FR" altLang="fr-FR" sz="1000"/>
          </a:p>
        </p:txBody>
      </p:sp>
      <p:pic>
        <p:nvPicPr>
          <p:cNvPr id="84998" name="Picture 3">
            <a:extLst>
              <a:ext uri="{FF2B5EF4-FFF2-40B4-BE49-F238E27FC236}">
                <a16:creationId xmlns:a16="http://schemas.microsoft.com/office/drawing/2014/main" id="{F7E41CF2-AA8B-2EF2-E372-5224E663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6" y="3419476"/>
            <a:ext cx="7034213" cy="2994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4" name="Rectangle 1">
            <a:extLst>
              <a:ext uri="{FF2B5EF4-FFF2-40B4-BE49-F238E27FC236}">
                <a16:creationId xmlns:a16="http://schemas.microsoft.com/office/drawing/2014/main" id="{C1063F35-E289-4E32-E475-445BBEF1B5AB}"/>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Exécuter le processus le plus court</a:t>
            </a:r>
          </a:p>
        </p:txBody>
      </p:sp>
      <p:sp>
        <p:nvSpPr>
          <p:cNvPr id="87045" name="Rectangle 2">
            <a:extLst>
              <a:ext uri="{FF2B5EF4-FFF2-40B4-BE49-F238E27FC236}">
                <a16:creationId xmlns:a16="http://schemas.microsoft.com/office/drawing/2014/main" id="{319B3044-C5B6-F2BE-AFDE-217F4D3A52DC}"/>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prend celui qui sera le plus vite bloqué</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prend les statistiques des comportements passés avec une moyenne dégressive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Soit Ti le temps avant blocage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Temps moyen = T0/8+T1/8+T2/4+T3/2</a:t>
            </a:r>
          </a:p>
        </p:txBody>
      </p:sp>
      <p:sp>
        <p:nvSpPr>
          <p:cNvPr id="87042" name="Espace réservé du pied de page 4">
            <a:extLst>
              <a:ext uri="{FF2B5EF4-FFF2-40B4-BE49-F238E27FC236}">
                <a16:creationId xmlns:a16="http://schemas.microsoft.com/office/drawing/2014/main" id="{C1C6092B-1EB7-3821-D13B-09BB300AA3D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87043" name="Espace réservé du numéro de diapositive 5">
            <a:extLst>
              <a:ext uri="{FF2B5EF4-FFF2-40B4-BE49-F238E27FC236}">
                <a16:creationId xmlns:a16="http://schemas.microsoft.com/office/drawing/2014/main" id="{869DB841-CA3F-338E-AED4-9AA574E530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90CA7BC-7A11-4225-8163-627D6716D1AA}" type="slidenum">
              <a:rPr lang="fr-FR" altLang="fr-FR" sz="1000"/>
              <a:pPr>
                <a:spcBef>
                  <a:spcPct val="0"/>
                </a:spcBef>
                <a:buClrTx/>
                <a:buSzTx/>
                <a:buFontTx/>
                <a:buNone/>
              </a:pPr>
              <a:t>43</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2" name="Rectangle 1">
            <a:extLst>
              <a:ext uri="{FF2B5EF4-FFF2-40B4-BE49-F238E27FC236}">
                <a16:creationId xmlns:a16="http://schemas.microsoft.com/office/drawing/2014/main" id="{39978C67-ACA6-15ED-B808-33CB19CEFDFA}"/>
              </a:ext>
            </a:extLst>
          </p:cNvPr>
          <p:cNvSpPr>
            <a:spLocks noGrp="1" noChangeArrowheads="1"/>
          </p:cNvSpPr>
          <p:nvPr>
            <p:ph type="title"/>
          </p:nvPr>
        </p:nvSpPr>
        <p:spPr>
          <a:xfrm>
            <a:off x="2438401" y="322264"/>
            <a:ext cx="7775575" cy="10556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Partage de temps garanti</a:t>
            </a:r>
          </a:p>
        </p:txBody>
      </p:sp>
      <p:sp>
        <p:nvSpPr>
          <p:cNvPr id="89093" name="Rectangle 2">
            <a:extLst>
              <a:ext uri="{FF2B5EF4-FFF2-40B4-BE49-F238E27FC236}">
                <a16:creationId xmlns:a16="http://schemas.microsoft.com/office/drawing/2014/main" id="{F17B9FAE-F920-D36A-4872-AFC2007EED9F}"/>
              </a:ext>
            </a:extLst>
          </p:cNvPr>
          <p:cNvSpPr>
            <a:spLocks noGrp="1" noChangeArrowheads="1"/>
          </p:cNvSpPr>
          <p:nvPr>
            <p:ph idx="1"/>
          </p:nvPr>
        </p:nvSpPr>
        <p:spPr>
          <a:xfrm>
            <a:off x="2438401" y="1600201"/>
            <a:ext cx="7775575" cy="44434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Si on a N processus on donne à chacun 1/N du temps processeur.</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En pratique on tire au hasard le suivant.</a:t>
            </a:r>
          </a:p>
        </p:txBody>
      </p:sp>
      <p:sp>
        <p:nvSpPr>
          <p:cNvPr id="89090" name="Espace réservé du pied de page 4">
            <a:extLst>
              <a:ext uri="{FF2B5EF4-FFF2-40B4-BE49-F238E27FC236}">
                <a16:creationId xmlns:a16="http://schemas.microsoft.com/office/drawing/2014/main" id="{0941A245-B6D6-F62E-EDCC-6A78C2B2D78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89091" name="Espace réservé du numéro de diapositive 5">
            <a:extLst>
              <a:ext uri="{FF2B5EF4-FFF2-40B4-BE49-F238E27FC236}">
                <a16:creationId xmlns:a16="http://schemas.microsoft.com/office/drawing/2014/main" id="{4CFB41CF-ECCE-1B66-5CF2-B4D3809597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190BD1F-CD21-432E-ADA1-65A535DF117B}" type="slidenum">
              <a:rPr lang="fr-FR" altLang="fr-FR" sz="1000"/>
              <a:pPr>
                <a:spcBef>
                  <a:spcPct val="0"/>
                </a:spcBef>
                <a:buClrTx/>
                <a:buSzTx/>
                <a:buFontTx/>
                <a:buNone/>
              </a:pPr>
              <a:t>44</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40" name="Rectangle 1">
            <a:extLst>
              <a:ext uri="{FF2B5EF4-FFF2-40B4-BE49-F238E27FC236}">
                <a16:creationId xmlns:a16="http://schemas.microsoft.com/office/drawing/2014/main" id="{8BAAFD2D-7BF2-A4EC-5FD5-001387185469}"/>
              </a:ext>
            </a:extLst>
          </p:cNvPr>
          <p:cNvSpPr>
            <a:spLocks noGrp="1" noChangeArrowheads="1"/>
          </p:cNvSpPr>
          <p:nvPr>
            <p:ph type="title"/>
          </p:nvPr>
        </p:nvSpPr>
        <p:spPr>
          <a:xfrm>
            <a:off x="2438401" y="301625"/>
            <a:ext cx="7775575" cy="10985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systèmes temps réels</a:t>
            </a:r>
          </a:p>
        </p:txBody>
      </p:sp>
      <p:sp>
        <p:nvSpPr>
          <p:cNvPr id="91141" name="Rectangle 2">
            <a:extLst>
              <a:ext uri="{FF2B5EF4-FFF2-40B4-BE49-F238E27FC236}">
                <a16:creationId xmlns:a16="http://schemas.microsoft.com/office/drawing/2014/main" id="{97AE9119-A638-A48C-C5DD-F9759C33C726}"/>
              </a:ext>
            </a:extLst>
          </p:cNvPr>
          <p:cNvSpPr>
            <a:spLocks noGrp="1" noChangeArrowheads="1"/>
          </p:cNvSpPr>
          <p:nvPr>
            <p:ph idx="1"/>
          </p:nvPr>
        </p:nvSpPr>
        <p:spPr>
          <a:xfrm>
            <a:off x="2206625" y="1439863"/>
            <a:ext cx="7956550" cy="48831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Respect des deadlines!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Systèmes à tolérance zéro</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Hard deadlines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Tout retard est fatal</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chaîne de montage, avion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Système avec tolérance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Soft deadlines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Tolérable mais dégrade la qualité</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Systèmes multimédia</a:t>
            </a:r>
          </a:p>
        </p:txBody>
      </p:sp>
      <p:sp>
        <p:nvSpPr>
          <p:cNvPr id="91138" name="Espace réservé du pied de page 4">
            <a:extLst>
              <a:ext uri="{FF2B5EF4-FFF2-40B4-BE49-F238E27FC236}">
                <a16:creationId xmlns:a16="http://schemas.microsoft.com/office/drawing/2014/main" id="{367E6ACB-1124-48E2-76FF-D13831B4027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91139" name="Espace réservé du numéro de diapositive 5">
            <a:extLst>
              <a:ext uri="{FF2B5EF4-FFF2-40B4-BE49-F238E27FC236}">
                <a16:creationId xmlns:a16="http://schemas.microsoft.com/office/drawing/2014/main" id="{6A9ADE9F-3361-A7DB-ACE8-EDEAD07841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D13CCE-FD19-4DE3-87AC-4F09DF16215B}" type="slidenum">
              <a:rPr lang="fr-FR" altLang="fr-FR" sz="1000"/>
              <a:pPr>
                <a:spcBef>
                  <a:spcPct val="0"/>
                </a:spcBef>
                <a:buClrTx/>
                <a:buSzTx/>
                <a:buFontTx/>
                <a:buNone/>
              </a:pPr>
              <a:t>45</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F8AF232D-6675-CBB3-3888-65B644A9CF24}"/>
              </a:ext>
            </a:extLst>
          </p:cNvPr>
          <p:cNvSpPr>
            <a:spLocks noGrp="1" noChangeArrowheads="1"/>
          </p:cNvSpPr>
          <p:nvPr>
            <p:ph type="title"/>
          </p:nvPr>
        </p:nvSpPr>
        <p:spPr>
          <a:xfrm>
            <a:off x="2424114" y="260350"/>
            <a:ext cx="7773987" cy="11445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Les threads</a:t>
            </a:r>
          </a:p>
        </p:txBody>
      </p:sp>
      <p:sp>
        <p:nvSpPr>
          <p:cNvPr id="93187" name="Rectangle 2">
            <a:extLst>
              <a:ext uri="{FF2B5EF4-FFF2-40B4-BE49-F238E27FC236}">
                <a16:creationId xmlns:a16="http://schemas.microsoft.com/office/drawing/2014/main" id="{E2B2816D-4A6A-B213-804F-55E3BB925451}"/>
              </a:ext>
            </a:extLst>
          </p:cNvPr>
          <p:cNvSpPr>
            <a:spLocks noGrp="1" noChangeArrowheads="1"/>
          </p:cNvSpPr>
          <p:nvPr>
            <p:ph idx="1"/>
          </p:nvPr>
        </p:nvSpPr>
        <p:spPr>
          <a:xfrm>
            <a:off x="2135188" y="1484313"/>
            <a:ext cx="7954962" cy="447516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Problème si il y a beaucoup de changement de processus?</a:t>
            </a:r>
          </a:p>
        </p:txBody>
      </p:sp>
      <p:pic>
        <p:nvPicPr>
          <p:cNvPr id="93188" name="Picture 3">
            <a:extLst>
              <a:ext uri="{FF2B5EF4-FFF2-40B4-BE49-F238E27FC236}">
                <a16:creationId xmlns:a16="http://schemas.microsoft.com/office/drawing/2014/main" id="{F6321811-95B9-7B1F-A917-0B02A659A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2233614"/>
            <a:ext cx="8942387" cy="4606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B9B4CF8E-565A-D346-0822-BB530C6DED38}"/>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Les threads</a:t>
            </a:r>
          </a:p>
        </p:txBody>
      </p:sp>
      <p:sp>
        <p:nvSpPr>
          <p:cNvPr id="95235" name="Rectangle 2">
            <a:extLst>
              <a:ext uri="{FF2B5EF4-FFF2-40B4-BE49-F238E27FC236}">
                <a16:creationId xmlns:a16="http://schemas.microsoft.com/office/drawing/2014/main" id="{5C2586B4-FC78-2696-9C6C-6C61F192EE3F}"/>
              </a:ext>
            </a:extLst>
          </p:cNvPr>
          <p:cNvSpPr>
            <a:spLocks noGrp="1" noChangeArrowheads="1"/>
          </p:cNvSpPr>
          <p:nvPr>
            <p:ph idx="1"/>
          </p:nvPr>
        </p:nvSpPr>
        <p:spPr>
          <a:xfrm>
            <a:off x="2063751" y="1484313"/>
            <a:ext cx="7954963" cy="447516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Problème si il y a beaucoup de changement de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C’est très lourd! On ralenti la machine</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0E07DD8F-3D2F-9EE4-CAED-40C315CB0BFC}"/>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Processus Légers (threads)</a:t>
            </a:r>
          </a:p>
        </p:txBody>
      </p:sp>
      <p:sp>
        <p:nvSpPr>
          <p:cNvPr id="97283" name="Rectangle 2">
            <a:extLst>
              <a:ext uri="{FF2B5EF4-FFF2-40B4-BE49-F238E27FC236}">
                <a16:creationId xmlns:a16="http://schemas.microsoft.com/office/drawing/2014/main" id="{735F0C3D-AAB2-470E-AFE3-359BC13C7BAE}"/>
              </a:ext>
            </a:extLst>
          </p:cNvPr>
          <p:cNvSpPr>
            <a:spLocks noGrp="1" noChangeArrowheads="1"/>
          </p:cNvSpPr>
          <p:nvPr>
            <p:ph idx="1"/>
          </p:nvPr>
        </p:nvSpPr>
        <p:spPr>
          <a:xfrm>
            <a:off x="2438400" y="1600201"/>
            <a:ext cx="7773988" cy="45323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Processus regroupe 2 choses: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Les ressources (fichiers, mémoire, droits, …)</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 fil d’exécution (fil = thread)</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Figure 2.6 Pg 87 Tannen</a:t>
            </a:r>
          </a:p>
        </p:txBody>
      </p:sp>
      <p:pic>
        <p:nvPicPr>
          <p:cNvPr id="97284" name="Picture 3">
            <a:extLst>
              <a:ext uri="{FF2B5EF4-FFF2-40B4-BE49-F238E27FC236}">
                <a16:creationId xmlns:a16="http://schemas.microsoft.com/office/drawing/2014/main" id="{1964B34E-9E8E-905F-757D-E4141AA27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2924175"/>
            <a:ext cx="4751387" cy="3544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F3349FDE-FAD0-66DB-A538-5B39C861D940}"/>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Processus Légers (threads)</a:t>
            </a:r>
          </a:p>
        </p:txBody>
      </p:sp>
      <p:sp>
        <p:nvSpPr>
          <p:cNvPr id="99331" name="Rectangle 2">
            <a:extLst>
              <a:ext uri="{FF2B5EF4-FFF2-40B4-BE49-F238E27FC236}">
                <a16:creationId xmlns:a16="http://schemas.microsoft.com/office/drawing/2014/main" id="{94E68796-F2B0-C0CB-4DE7-3C1B3B527B05}"/>
              </a:ext>
            </a:extLst>
          </p:cNvPr>
          <p:cNvSpPr>
            <a:spLocks noGrp="1" noChangeArrowheads="1"/>
          </p:cNvSpPr>
          <p:nvPr>
            <p:ph idx="1"/>
          </p:nvPr>
        </p:nvSpPr>
        <p:spPr>
          <a:xfrm>
            <a:off x="2584450" y="1628776"/>
            <a:ext cx="7512050" cy="44799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En multi-threading, plusieurs fils d’exécution partagent les même ressources</a:t>
            </a:r>
          </a:p>
        </p:txBody>
      </p:sp>
      <p:pic>
        <p:nvPicPr>
          <p:cNvPr id="99332" name="Picture 3">
            <a:extLst>
              <a:ext uri="{FF2B5EF4-FFF2-40B4-BE49-F238E27FC236}">
                <a16:creationId xmlns:a16="http://schemas.microsoft.com/office/drawing/2014/main" id="{96B999FB-EC65-548F-619F-02CC95B6D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2781300"/>
            <a:ext cx="8228013" cy="3354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
            <a:extLst>
              <a:ext uri="{FF2B5EF4-FFF2-40B4-BE49-F238E27FC236}">
                <a16:creationId xmlns:a16="http://schemas.microsoft.com/office/drawing/2014/main" id="{50720DBB-FA66-7A5D-F83E-7EB56E530580}"/>
              </a:ext>
            </a:extLst>
          </p:cNvPr>
          <p:cNvSpPr>
            <a:spLocks noGrp="1" noChangeArrowheads="1"/>
          </p:cNvSpPr>
          <p:nvPr>
            <p:ph type="title"/>
          </p:nvPr>
        </p:nvSpPr>
        <p:spPr>
          <a:xfrm>
            <a:off x="2195514" y="211138"/>
            <a:ext cx="7807325" cy="12319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Abstraction de la machine hardware</a:t>
            </a:r>
          </a:p>
        </p:txBody>
      </p:sp>
      <p:sp>
        <p:nvSpPr>
          <p:cNvPr id="11269" name="Rectangle 2">
            <a:extLst>
              <a:ext uri="{FF2B5EF4-FFF2-40B4-BE49-F238E27FC236}">
                <a16:creationId xmlns:a16="http://schemas.microsoft.com/office/drawing/2014/main" id="{11D55F7C-BF56-00A2-053E-D9EB6620484C}"/>
              </a:ext>
            </a:extLst>
          </p:cNvPr>
          <p:cNvSpPr>
            <a:spLocks noGrp="1" noChangeArrowheads="1"/>
          </p:cNvSpPr>
          <p:nvPr>
            <p:ph sz="half" idx="1"/>
          </p:nvPr>
        </p:nvSpPr>
        <p:spPr>
          <a:xfrm>
            <a:off x="1055440" y="1443038"/>
            <a:ext cx="4824536" cy="45354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dirty="0"/>
              <a:t>Chaque programme pense qu'il est seul sur la machine</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Seul sur le CPU</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Seul dans la mémoire</a:t>
            </a:r>
          </a:p>
          <a:p>
            <a:pPr marL="722313" lvl="1" indent="-265113">
              <a:lnSpc>
                <a:spcPct val="110000"/>
              </a:lnSpc>
              <a:spcBef>
                <a:spcPts val="600"/>
              </a:spcBef>
              <a:buClr>
                <a:srgbClr val="0066FF"/>
              </a:buClr>
              <a:buSzPct val="100000"/>
              <a:buFont typeface="Tahoma" panose="020B0604030504040204" pitchFamily="34" charset="0"/>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sz="2600" dirty="0"/>
              <a:t>Seul avec les périphériques</a:t>
            </a:r>
          </a:p>
        </p:txBody>
      </p:sp>
      <p:sp>
        <p:nvSpPr>
          <p:cNvPr id="11266" name="Espace réservé du pied de page 5">
            <a:extLst>
              <a:ext uri="{FF2B5EF4-FFF2-40B4-BE49-F238E27FC236}">
                <a16:creationId xmlns:a16="http://schemas.microsoft.com/office/drawing/2014/main" id="{72C40B90-A1B1-456A-67F2-0A724C40026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11267" name="Espace réservé du numéro de diapositive 6">
            <a:extLst>
              <a:ext uri="{FF2B5EF4-FFF2-40B4-BE49-F238E27FC236}">
                <a16:creationId xmlns:a16="http://schemas.microsoft.com/office/drawing/2014/main" id="{93018450-80E2-9650-1E67-56506C6DBF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DD43FB9-1FEE-4A2C-A62B-0BCA4BE6A2A6}" type="slidenum">
              <a:rPr lang="fr-FR" altLang="fr-FR" sz="1000"/>
              <a:pPr>
                <a:spcBef>
                  <a:spcPct val="0"/>
                </a:spcBef>
                <a:buClrTx/>
                <a:buSzTx/>
                <a:buFontTx/>
                <a:buNone/>
              </a:pPr>
              <a:t>5</a:t>
            </a:fld>
            <a:endParaRPr lang="fr-FR" altLang="fr-FR" sz="1000"/>
          </a:p>
        </p:txBody>
      </p:sp>
      <p:pic>
        <p:nvPicPr>
          <p:cNvPr id="11270" name="Picture 3">
            <a:extLst>
              <a:ext uri="{FF2B5EF4-FFF2-40B4-BE49-F238E27FC236}">
                <a16:creationId xmlns:a16="http://schemas.microsoft.com/office/drawing/2014/main" id="{5EF859D1-BC5F-792B-E7D7-D7C757DE8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4" y="1079500"/>
            <a:ext cx="4645025" cy="564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1" name="Text Box 4">
            <a:extLst>
              <a:ext uri="{FF2B5EF4-FFF2-40B4-BE49-F238E27FC236}">
                <a16:creationId xmlns:a16="http://schemas.microsoft.com/office/drawing/2014/main" id="{D2904A6D-B6F3-8FBE-8E50-EAC5158CF94C}"/>
              </a:ext>
            </a:extLst>
          </p:cNvPr>
          <p:cNvSpPr txBox="1">
            <a:spLocks noChangeArrowheads="1"/>
          </p:cNvSpPr>
          <p:nvPr/>
        </p:nvSpPr>
        <p:spPr bwMode="auto">
          <a:xfrm>
            <a:off x="6272214" y="1781175"/>
            <a:ext cx="3883025" cy="438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52000"/>
              </a:lnSpc>
              <a:spcBef>
                <a:spcPct val="0"/>
              </a:spcBef>
              <a:buClr>
                <a:srgbClr val="CCECFF"/>
              </a:buClr>
              <a:buSzPct val="100000"/>
              <a:buFont typeface="Times New Roman" panose="02020603050405020304" pitchFamily="18" charset="0"/>
              <a:buNone/>
            </a:pPr>
            <a:endParaRPr lang="fr-BE" altLang="fr-FR" sz="2400">
              <a:solidFill>
                <a:schemeClr val="bg1"/>
              </a:solidFill>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a:extLst>
              <a:ext uri="{FF2B5EF4-FFF2-40B4-BE49-F238E27FC236}">
                <a16:creationId xmlns:a16="http://schemas.microsoft.com/office/drawing/2014/main" id="{32FB5D9C-E431-9741-8192-02E4E381739D}"/>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Processus Légers (threads)</a:t>
            </a:r>
          </a:p>
        </p:txBody>
      </p:sp>
      <p:sp>
        <p:nvSpPr>
          <p:cNvPr id="101379" name="Rectangle 2">
            <a:extLst>
              <a:ext uri="{FF2B5EF4-FFF2-40B4-BE49-F238E27FC236}">
                <a16:creationId xmlns:a16="http://schemas.microsoft.com/office/drawing/2014/main" id="{C863DD59-125D-6365-7952-F8A8ADB912C4}"/>
              </a:ext>
            </a:extLst>
          </p:cNvPr>
          <p:cNvSpPr>
            <a:spLocks noGrp="1" noChangeArrowheads="1"/>
          </p:cNvSpPr>
          <p:nvPr>
            <p:ph idx="1"/>
          </p:nvPr>
        </p:nvSpPr>
        <p:spPr>
          <a:xfrm>
            <a:off x="2208213" y="1489076"/>
            <a:ext cx="7954962" cy="53689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Les threads partagent donc plein de choses: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Espace d’adressage mémoire</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Variable globales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Fichiers ouverts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Alertes en attente</a:t>
            </a: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Ce qui est privé</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Compteur ordinal (Program Counter)</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Registres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Pile</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Etat (bloqué, prêt, en cours d’exécution, terminé)</a:t>
            </a:r>
          </a:p>
          <a:p>
            <a:pPr lvl="1">
              <a:lnSpc>
                <a:spcPct val="80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a:extLst>
              <a:ext uri="{FF2B5EF4-FFF2-40B4-BE49-F238E27FC236}">
                <a16:creationId xmlns:a16="http://schemas.microsoft.com/office/drawing/2014/main" id="{A923AAD4-0B25-B25E-65D1-66FDBA0702D3}"/>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Un stack (pile) par thread</a:t>
            </a:r>
          </a:p>
        </p:txBody>
      </p:sp>
      <p:sp>
        <p:nvSpPr>
          <p:cNvPr id="103427" name="Rectangle 2">
            <a:extLst>
              <a:ext uri="{FF2B5EF4-FFF2-40B4-BE49-F238E27FC236}">
                <a16:creationId xmlns:a16="http://schemas.microsoft.com/office/drawing/2014/main" id="{EB6AC1D7-6138-212D-8581-C385EEEB060D}"/>
              </a:ext>
            </a:extLst>
          </p:cNvPr>
          <p:cNvSpPr>
            <a:spLocks noGrp="1" noChangeArrowheads="1"/>
          </p:cNvSpPr>
          <p:nvPr>
            <p:ph idx="1"/>
          </p:nvPr>
        </p:nvSpPr>
        <p:spPr>
          <a:xfrm>
            <a:off x="2438400" y="1600201"/>
            <a:ext cx="7773988" cy="45323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Les thread ont des historiques d’exécution différentes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Ils ont donc besoin de leur propre pile!</a:t>
            </a:r>
          </a:p>
        </p:txBody>
      </p:sp>
      <p:pic>
        <p:nvPicPr>
          <p:cNvPr id="103428" name="Picture 3">
            <a:extLst>
              <a:ext uri="{FF2B5EF4-FFF2-40B4-BE49-F238E27FC236}">
                <a16:creationId xmlns:a16="http://schemas.microsoft.com/office/drawing/2014/main" id="{D6968ECC-128B-E826-A265-208CDB901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3297238"/>
            <a:ext cx="6354763" cy="3560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a:extLst>
              <a:ext uri="{FF2B5EF4-FFF2-40B4-BE49-F238E27FC236}">
                <a16:creationId xmlns:a16="http://schemas.microsoft.com/office/drawing/2014/main" id="{0226E4FE-B259-6C53-4C70-987A77692A32}"/>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Création/Fin des thread</a:t>
            </a:r>
          </a:p>
        </p:txBody>
      </p:sp>
      <p:sp>
        <p:nvSpPr>
          <p:cNvPr id="105475" name="Rectangle 2">
            <a:extLst>
              <a:ext uri="{FF2B5EF4-FFF2-40B4-BE49-F238E27FC236}">
                <a16:creationId xmlns:a16="http://schemas.microsoft.com/office/drawing/2014/main" id="{669C0351-D2D7-A073-5695-42624F06A36F}"/>
              </a:ext>
            </a:extLst>
          </p:cNvPr>
          <p:cNvSpPr>
            <a:spLocks noGrp="1" noChangeArrowheads="1"/>
          </p:cNvSpPr>
          <p:nvPr>
            <p:ph idx="1"/>
          </p:nvPr>
        </p:nvSpPr>
        <p:spPr>
          <a:xfrm>
            <a:off x="2195513" y="1781175"/>
            <a:ext cx="7954962" cy="50053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Au démarrage d’un processus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1 seul thread</a:t>
            </a: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Appels fonctions (Unix)</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latin typeface="Courier New" panose="02070309020205020404" pitchFamily="49" charset="0"/>
              </a:rPr>
              <a:t>thread_create(fct_a_executer)</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latin typeface="Courier New" panose="02070309020205020404" pitchFamily="49" charset="0"/>
              </a:rPr>
              <a:t>thread_exit()</a:t>
            </a: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Dans certains cas les  thread sont non préemptibles au sein du processus.</a:t>
            </a: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 =&gt; ils doivent rendre la main eux-mêmes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latin typeface="Courier New" panose="02070309020205020404" pitchFamily="49" charset="0"/>
              </a:rPr>
              <a:t>thread_yield()</a:t>
            </a:r>
          </a:p>
          <a:p>
            <a:pPr>
              <a:lnSpc>
                <a:spcPct val="80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latin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a:extLst>
              <a:ext uri="{FF2B5EF4-FFF2-40B4-BE49-F238E27FC236}">
                <a16:creationId xmlns:a16="http://schemas.microsoft.com/office/drawing/2014/main" id="{5517A833-6863-1C6B-71B8-9C9D96A294D0}"/>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Problèmes introduits par les threads?</a:t>
            </a:r>
          </a:p>
        </p:txBody>
      </p:sp>
      <p:sp>
        <p:nvSpPr>
          <p:cNvPr id="107523" name="Rectangle 2">
            <a:extLst>
              <a:ext uri="{FF2B5EF4-FFF2-40B4-BE49-F238E27FC236}">
                <a16:creationId xmlns:a16="http://schemas.microsoft.com/office/drawing/2014/main" id="{14958243-F621-B202-C14D-704DC8DE3C89}"/>
              </a:ext>
            </a:extLst>
          </p:cNvPr>
          <p:cNvSpPr>
            <a:spLocks noGrp="1" noChangeArrowheads="1"/>
          </p:cNvSpPr>
          <p:nvPr>
            <p:ph idx="1"/>
          </p:nvPr>
        </p:nvSpPr>
        <p:spPr>
          <a:xfrm>
            <a:off x="2438400" y="1600200"/>
            <a:ext cx="7773988" cy="45339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1">
            <a:extLst>
              <a:ext uri="{FF2B5EF4-FFF2-40B4-BE49-F238E27FC236}">
                <a16:creationId xmlns:a16="http://schemas.microsoft.com/office/drawing/2014/main" id="{2B0FF654-1EF8-35BC-9A08-EEB095F5B95E}"/>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Problèmes introduits par les threads?</a:t>
            </a:r>
          </a:p>
        </p:txBody>
      </p:sp>
      <p:sp>
        <p:nvSpPr>
          <p:cNvPr id="109571" name="Rectangle 2">
            <a:extLst>
              <a:ext uri="{FF2B5EF4-FFF2-40B4-BE49-F238E27FC236}">
                <a16:creationId xmlns:a16="http://schemas.microsoft.com/office/drawing/2014/main" id="{DEE023F1-FB93-E413-B3BF-DA464FF9ECAA}"/>
              </a:ext>
            </a:extLst>
          </p:cNvPr>
          <p:cNvSpPr>
            <a:spLocks noGrp="1" noChangeArrowheads="1"/>
          </p:cNvSpPr>
          <p:nvPr>
            <p:ph idx="1"/>
          </p:nvPr>
        </p:nvSpPr>
        <p:spPr>
          <a:xfrm>
            <a:off x="2195513" y="1781175"/>
            <a:ext cx="7954962" cy="473868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Partages des ressources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Que se passe-t-il si un thread ferme un fichier qu’un autre utilise?</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Modifie une variable commune?</a:t>
            </a:r>
          </a:p>
          <a:p>
            <a:pPr>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fork()</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copie tous les threads</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Quid si un thread attendait le clavier?</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Qui va récupérer le caractère frappé?</a:t>
            </a:r>
          </a:p>
          <a:p>
            <a:pPr lvl="1">
              <a:lnSpc>
                <a:spcPct val="8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Idem connections réseau</a:t>
            </a:r>
          </a:p>
          <a:p>
            <a:pPr lvl="1">
              <a:lnSpc>
                <a:spcPct val="80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CA3E16B2-015D-1F10-CC52-8A18BDFEC2A3}"/>
              </a:ext>
            </a:extLst>
          </p:cNvPr>
          <p:cNvSpPr>
            <a:spLocks noGrp="1" noChangeArrowheads="1"/>
          </p:cNvSpPr>
          <p:nvPr>
            <p:ph type="title"/>
          </p:nvPr>
        </p:nvSpPr>
        <p:spPr>
          <a:xfrm>
            <a:off x="2208214" y="0"/>
            <a:ext cx="7805737" cy="1143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Utilité des threads?</a:t>
            </a:r>
          </a:p>
        </p:txBody>
      </p:sp>
      <p:sp>
        <p:nvSpPr>
          <p:cNvPr id="111619" name="Rectangle 2">
            <a:extLst>
              <a:ext uri="{FF2B5EF4-FFF2-40B4-BE49-F238E27FC236}">
                <a16:creationId xmlns:a16="http://schemas.microsoft.com/office/drawing/2014/main" id="{45354564-2C8E-E83F-F21B-C85635B60ABE}"/>
              </a:ext>
            </a:extLst>
          </p:cNvPr>
          <p:cNvSpPr>
            <a:spLocks noGrp="1" noChangeArrowheads="1"/>
          </p:cNvSpPr>
          <p:nvPr>
            <p:ph idx="1"/>
          </p:nvPr>
        </p:nvSpPr>
        <p:spPr>
          <a:xfrm>
            <a:off x="2135188" y="1679576"/>
            <a:ext cx="7954962" cy="51784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Création thread 100x plus rapide que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Systèmes mutli-processeurs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Architecture logicielle plus simple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pense le traitement en unités indépendantes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Pour les applications interactives, on doit moins se soucier des temps de réponse pendant qu’on fait autre chose.</a:t>
            </a: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a:p>
            <a:pPr>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1C3537BB-DD36-8D83-A7C2-B71DAD70A711}"/>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Architecture logicielle multi-threads (traitement de texte)</a:t>
            </a:r>
          </a:p>
        </p:txBody>
      </p:sp>
      <p:pic>
        <p:nvPicPr>
          <p:cNvPr id="113667" name="Picture 2">
            <a:extLst>
              <a:ext uri="{FF2B5EF4-FFF2-40B4-BE49-F238E27FC236}">
                <a16:creationId xmlns:a16="http://schemas.microsoft.com/office/drawing/2014/main" id="{1D8FFF31-E6DF-9E15-EA82-0FA517C44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019301"/>
            <a:ext cx="7954962" cy="3998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a:extLst>
              <a:ext uri="{FF2B5EF4-FFF2-40B4-BE49-F238E27FC236}">
                <a16:creationId xmlns:a16="http://schemas.microsoft.com/office/drawing/2014/main" id="{826F7D24-A7F4-2F99-9F64-FEF888C9C0F5}"/>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Architecture logicielle multi-threads (server web)</a:t>
            </a:r>
          </a:p>
        </p:txBody>
      </p:sp>
      <p:pic>
        <p:nvPicPr>
          <p:cNvPr id="115715" name="Picture 2">
            <a:extLst>
              <a:ext uri="{FF2B5EF4-FFF2-40B4-BE49-F238E27FC236}">
                <a16:creationId xmlns:a16="http://schemas.microsoft.com/office/drawing/2014/main" id="{EABDB0F7-EEDE-3FAC-B5AA-531B6FA92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9" y="1781176"/>
            <a:ext cx="6753225" cy="4475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8F4B76D-17A0-A542-747A-B1225AE6337B}"/>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Architecture logicielle multi-threads (server web)</a:t>
            </a:r>
          </a:p>
        </p:txBody>
      </p:sp>
      <p:pic>
        <p:nvPicPr>
          <p:cNvPr id="117763" name="Picture 4">
            <a:extLst>
              <a:ext uri="{FF2B5EF4-FFF2-40B4-BE49-F238E27FC236}">
                <a16:creationId xmlns:a16="http://schemas.microsoft.com/office/drawing/2014/main" id="{12D0D87C-7696-0ED5-9B3E-4007AA8A9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73239"/>
            <a:ext cx="9144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a:extLst>
              <a:ext uri="{FF2B5EF4-FFF2-40B4-BE49-F238E27FC236}">
                <a16:creationId xmlns:a16="http://schemas.microsoft.com/office/drawing/2014/main" id="{24385EA9-96DC-5E03-F7FA-E52D66C6F32F}"/>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Implémentation des thread dans l’espace utilisateur</a:t>
            </a:r>
          </a:p>
        </p:txBody>
      </p:sp>
      <p:sp>
        <p:nvSpPr>
          <p:cNvPr id="119811" name="Rectangle 2">
            <a:extLst>
              <a:ext uri="{FF2B5EF4-FFF2-40B4-BE49-F238E27FC236}">
                <a16:creationId xmlns:a16="http://schemas.microsoft.com/office/drawing/2014/main" id="{777F5F2A-AC99-D477-FF15-88F0689BF46B}"/>
              </a:ext>
            </a:extLst>
          </p:cNvPr>
          <p:cNvSpPr>
            <a:spLocks noGrp="1" noChangeArrowheads="1"/>
          </p:cNvSpPr>
          <p:nvPr>
            <p:ph sz="half" idx="1"/>
          </p:nvPr>
        </p:nvSpPr>
        <p:spPr>
          <a:xfrm>
            <a:off x="2279650" y="1557338"/>
            <a:ext cx="3900488" cy="5040312"/>
          </a:xfrm>
          <a:noFill/>
          <a:ln w="9360">
            <a:solidFill>
              <a:srgbClr val="FFFFFF"/>
            </a:solidFill>
            <a:round/>
            <a:headEnd/>
            <a:tailEnd/>
          </a:ln>
        </p:spPr>
        <p:txBody>
          <a:bodyPr vert="horz" lIns="0" tIns="0" rIns="0" bIns="0" rtlCol="0">
            <a:normAutofit/>
          </a:bodyPr>
          <a:lstStyle/>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On ne passe pas par l’OS pour gérer les threads.</a:t>
            </a:r>
          </a:p>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On a une librairie run-time qui le fait (ex: Java Virtual Machine)</a:t>
            </a:r>
          </a:p>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Une table des thread par processus</a:t>
            </a:r>
          </a:p>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Appel bloquant =&gt; on passe la main à un autre processus</a:t>
            </a:r>
          </a:p>
        </p:txBody>
      </p:sp>
      <p:sp>
        <p:nvSpPr>
          <p:cNvPr id="119812" name="Rectangle 3">
            <a:extLst>
              <a:ext uri="{FF2B5EF4-FFF2-40B4-BE49-F238E27FC236}">
                <a16:creationId xmlns:a16="http://schemas.microsoft.com/office/drawing/2014/main" id="{2270CFA5-C4A4-DB78-A65C-63ECF6C15AA3}"/>
              </a:ext>
            </a:extLst>
          </p:cNvPr>
          <p:cNvSpPr>
            <a:spLocks noGrp="1" noChangeArrowheads="1"/>
          </p:cNvSpPr>
          <p:nvPr>
            <p:ph sz="half" idx="2"/>
          </p:nvPr>
        </p:nvSpPr>
        <p:spPr>
          <a:xfrm>
            <a:off x="6399214" y="1600200"/>
            <a:ext cx="3813175" cy="45339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pic>
        <p:nvPicPr>
          <p:cNvPr id="119813" name="Picture 4">
            <a:extLst>
              <a:ext uri="{FF2B5EF4-FFF2-40B4-BE49-F238E27FC236}">
                <a16:creationId xmlns:a16="http://schemas.microsoft.com/office/drawing/2014/main" id="{1ECA1B03-3F72-E4CE-55E7-CC8FEA839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1628775"/>
            <a:ext cx="4500562" cy="3829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
            <a:extLst>
              <a:ext uri="{FF2B5EF4-FFF2-40B4-BE49-F238E27FC236}">
                <a16:creationId xmlns:a16="http://schemas.microsoft.com/office/drawing/2014/main" id="{6B2936AD-EC7B-10D6-BDEF-D6FE7D7176E0}"/>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Définition processus</a:t>
            </a:r>
          </a:p>
        </p:txBody>
      </p:sp>
      <p:sp>
        <p:nvSpPr>
          <p:cNvPr id="13317" name="Rectangle 2">
            <a:extLst>
              <a:ext uri="{FF2B5EF4-FFF2-40B4-BE49-F238E27FC236}">
                <a16:creationId xmlns:a16="http://schemas.microsoft.com/office/drawing/2014/main" id="{C15CB334-BA51-305C-2D0F-FA821B562CDA}"/>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Processus = Abstraction de la machine hardware pour permettre à programme de « croire qu'il est seul ».</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(vue utilisateur)</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Et pour l'OS?</a:t>
            </a:r>
          </a:p>
        </p:txBody>
      </p:sp>
      <p:sp>
        <p:nvSpPr>
          <p:cNvPr id="13314" name="Espace réservé du pied de page 4">
            <a:extLst>
              <a:ext uri="{FF2B5EF4-FFF2-40B4-BE49-F238E27FC236}">
                <a16:creationId xmlns:a16="http://schemas.microsoft.com/office/drawing/2014/main" id="{A3D9CE69-AADD-4694-940F-65B962A6F66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13315" name="Espace réservé du numéro de diapositive 5">
            <a:extLst>
              <a:ext uri="{FF2B5EF4-FFF2-40B4-BE49-F238E27FC236}">
                <a16:creationId xmlns:a16="http://schemas.microsoft.com/office/drawing/2014/main" id="{6468CFA8-B090-BEF1-59CA-DE0610AB5E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E2FF3F3-97E2-4165-9D5B-C5FE419A2E29}" type="slidenum">
              <a:rPr lang="fr-FR" altLang="fr-FR" sz="1000"/>
              <a:pPr>
                <a:spcBef>
                  <a:spcPct val="0"/>
                </a:spcBef>
                <a:buClrTx/>
                <a:buSzTx/>
                <a:buFontTx/>
                <a:buNone/>
              </a:pPr>
              <a:t>6</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a:extLst>
              <a:ext uri="{FF2B5EF4-FFF2-40B4-BE49-F238E27FC236}">
                <a16:creationId xmlns:a16="http://schemas.microsoft.com/office/drawing/2014/main" id="{FFAF36D9-29A3-BD16-5E09-BA3889A2E89F}"/>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Implémentation des thread dans  l’OS (kernel space)</a:t>
            </a:r>
          </a:p>
        </p:txBody>
      </p:sp>
      <p:sp>
        <p:nvSpPr>
          <p:cNvPr id="121859" name="Rectangle 2">
            <a:extLst>
              <a:ext uri="{FF2B5EF4-FFF2-40B4-BE49-F238E27FC236}">
                <a16:creationId xmlns:a16="http://schemas.microsoft.com/office/drawing/2014/main" id="{33B5CAA9-99A2-097B-5EC4-D6CC3504D21C}"/>
              </a:ext>
            </a:extLst>
          </p:cNvPr>
          <p:cNvSpPr>
            <a:spLocks noGrp="1" noChangeArrowheads="1"/>
          </p:cNvSpPr>
          <p:nvPr>
            <p:ph sz="half" idx="1"/>
          </p:nvPr>
        </p:nvSpPr>
        <p:spPr>
          <a:xfrm>
            <a:off x="2195514" y="1781175"/>
            <a:ext cx="3900487" cy="4591050"/>
          </a:xfrm>
          <a:noFill/>
          <a:ln w="9360">
            <a:solidFill>
              <a:srgbClr val="FFFFFF"/>
            </a:solidFill>
            <a:round/>
            <a:headEnd/>
            <a:tailEnd/>
          </a:ln>
        </p:spPr>
        <p:txBody>
          <a:bodyPr vert="horz" lIns="0" tIns="0" rIns="0" bIns="0" rtlCol="0">
            <a:normAutofit/>
          </a:bodyPr>
          <a:lstStyle/>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C’est l’OS qui gère les threads</a:t>
            </a:r>
          </a:p>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On a une table des threads dans l’OS</a:t>
            </a:r>
          </a:p>
          <a:p>
            <a:pPr marL="341313" indent="-341313">
              <a:spcBef>
                <a:spcPts val="800"/>
              </a:spcBef>
              <a:buClr>
                <a:srgbClr val="000000"/>
              </a:buClr>
              <a:buSzPct val="100000"/>
              <a:buFont typeface="Times New Roman" panose="02020603050405020304" pitchFamily="18" charset="0"/>
              <a:buChar char="•"/>
              <a:tabLst>
                <a:tab pos="358775" algn="l"/>
                <a:tab pos="808038" algn="l"/>
                <a:tab pos="1257300" algn="l"/>
                <a:tab pos="1706563" algn="l"/>
                <a:tab pos="2155825" algn="l"/>
                <a:tab pos="2605088" algn="l"/>
                <a:tab pos="3054350" algn="l"/>
                <a:tab pos="3503613" algn="l"/>
                <a:tab pos="3952875" algn="l"/>
                <a:tab pos="4402138" algn="l"/>
                <a:tab pos="4851400" algn="l"/>
                <a:tab pos="5300663" algn="l"/>
                <a:tab pos="5749925" algn="l"/>
                <a:tab pos="6199188" algn="l"/>
                <a:tab pos="6648450" algn="l"/>
                <a:tab pos="7097713" algn="l"/>
                <a:tab pos="7546975" algn="l"/>
                <a:tab pos="7996238" algn="l"/>
                <a:tab pos="8445500" algn="l"/>
                <a:tab pos="8894763" algn="l"/>
              </a:tabLst>
            </a:pPr>
            <a:r>
              <a:rPr lang="fr-FR" altLang="fr-FR"/>
              <a:t>Lorsqu'un thread est bloqué, on peut rendre la main à un thread du même process!</a:t>
            </a:r>
          </a:p>
        </p:txBody>
      </p:sp>
      <p:sp>
        <p:nvSpPr>
          <p:cNvPr id="121860" name="Rectangle 3">
            <a:extLst>
              <a:ext uri="{FF2B5EF4-FFF2-40B4-BE49-F238E27FC236}">
                <a16:creationId xmlns:a16="http://schemas.microsoft.com/office/drawing/2014/main" id="{75B773A8-2ADE-A8CA-BE0A-4F5AC1CEFE34}"/>
              </a:ext>
            </a:extLst>
          </p:cNvPr>
          <p:cNvSpPr>
            <a:spLocks noGrp="1" noChangeArrowheads="1"/>
          </p:cNvSpPr>
          <p:nvPr>
            <p:ph sz="half" idx="2"/>
          </p:nvPr>
        </p:nvSpPr>
        <p:spPr>
          <a:xfrm>
            <a:off x="6399214" y="1600200"/>
            <a:ext cx="3813175" cy="45339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pic>
        <p:nvPicPr>
          <p:cNvPr id="121861" name="Picture 4">
            <a:extLst>
              <a:ext uri="{FF2B5EF4-FFF2-40B4-BE49-F238E27FC236}">
                <a16:creationId xmlns:a16="http://schemas.microsoft.com/office/drawing/2014/main" id="{6616FDCC-A7EA-5722-078E-3AFD11356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1700214"/>
            <a:ext cx="4203700" cy="444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a:extLst>
              <a:ext uri="{FF2B5EF4-FFF2-40B4-BE49-F238E27FC236}">
                <a16:creationId xmlns:a16="http://schemas.microsoft.com/office/drawing/2014/main" id="{34C411D2-AAAF-A545-FF12-32FE587E7940}"/>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Kernel space vs. User space threads</a:t>
            </a:r>
          </a:p>
        </p:txBody>
      </p:sp>
      <p:sp>
        <p:nvSpPr>
          <p:cNvPr id="123907" name="Rectangle 2">
            <a:extLst>
              <a:ext uri="{FF2B5EF4-FFF2-40B4-BE49-F238E27FC236}">
                <a16:creationId xmlns:a16="http://schemas.microsoft.com/office/drawing/2014/main" id="{0267A05B-6069-F07B-5103-9FC315083020}"/>
              </a:ext>
            </a:extLst>
          </p:cNvPr>
          <p:cNvSpPr>
            <a:spLocks noGrp="1" noChangeArrowheads="1"/>
          </p:cNvSpPr>
          <p:nvPr>
            <p:ph idx="1"/>
          </p:nvPr>
        </p:nvSpPr>
        <p:spPr>
          <a:xfrm>
            <a:off x="2063751" y="1439863"/>
            <a:ext cx="7954963" cy="504031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User space threads :-)</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Appel plus léger (pas d'appel système =&gt; context switching + léger)</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Contrôle de la politique d'ordonnancement</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N'utilise pas de ressource OS (nombre de threads potentiellement limité dans l'OS)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a:extLst>
              <a:ext uri="{FF2B5EF4-FFF2-40B4-BE49-F238E27FC236}">
                <a16:creationId xmlns:a16="http://schemas.microsoft.com/office/drawing/2014/main" id="{CDE5E032-C59C-A61F-368A-1AA8EAADE476}"/>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Kernel space vs. User space threads</a:t>
            </a:r>
          </a:p>
        </p:txBody>
      </p:sp>
      <p:sp>
        <p:nvSpPr>
          <p:cNvPr id="125955" name="Rectangle 2">
            <a:extLst>
              <a:ext uri="{FF2B5EF4-FFF2-40B4-BE49-F238E27FC236}">
                <a16:creationId xmlns:a16="http://schemas.microsoft.com/office/drawing/2014/main" id="{E10033A0-DBF4-1E55-05D0-19CF096FAD0D}"/>
              </a:ext>
            </a:extLst>
          </p:cNvPr>
          <p:cNvSpPr>
            <a:spLocks noGrp="1" noChangeArrowheads="1"/>
          </p:cNvSpPr>
          <p:nvPr>
            <p:ph idx="1"/>
          </p:nvPr>
        </p:nvSpPr>
        <p:spPr>
          <a:xfrm>
            <a:off x="2063751" y="1439863"/>
            <a:ext cx="7954963" cy="5040312"/>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User space threads :-(</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Appels système bloquants =&gt; on bloque tout le processus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Thread mal programmé qui ne rend jamais la main =&gt; tout le processus est bloqué</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La plupart des applications utilisant des threads font justement souvent des appels systèmes bloquant (cf. Web server)</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=&gt; ordonnancement d'un thread n'alourdit pas tellement plus l'appel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a:extLst>
              <a:ext uri="{FF2B5EF4-FFF2-40B4-BE49-F238E27FC236}">
                <a16:creationId xmlns:a16="http://schemas.microsoft.com/office/drawing/2014/main" id="{DF46B432-2B60-87EB-1969-8155CE3E622F}"/>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Odonnancement des threads</a:t>
            </a:r>
          </a:p>
        </p:txBody>
      </p:sp>
      <p:sp>
        <p:nvSpPr>
          <p:cNvPr id="128003" name="Rectangle 2">
            <a:extLst>
              <a:ext uri="{FF2B5EF4-FFF2-40B4-BE49-F238E27FC236}">
                <a16:creationId xmlns:a16="http://schemas.microsoft.com/office/drawing/2014/main" id="{2DA566BB-4CCA-9D61-A7D5-8ED1EA095CE8}"/>
              </a:ext>
            </a:extLst>
          </p:cNvPr>
          <p:cNvSpPr>
            <a:spLocks noGrp="1" noChangeArrowheads="1"/>
          </p:cNvSpPr>
          <p:nvPr>
            <p:ph idx="1"/>
          </p:nvPr>
        </p:nvSpPr>
        <p:spPr>
          <a:xfrm>
            <a:off x="2438400" y="1600201"/>
            <a:ext cx="7773988"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On a deux niveaux d'ordonnancement</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Processus</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Threads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Ordonnancement sera différent selon qu'on implémente les threads dans le noyau ou dans l'espace utilisateur (kernel space vs. user space threads)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
            <a:extLst>
              <a:ext uri="{FF2B5EF4-FFF2-40B4-BE49-F238E27FC236}">
                <a16:creationId xmlns:a16="http://schemas.microsoft.com/office/drawing/2014/main" id="{067325B1-AF14-DC6A-5143-50C63D47B544}"/>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de user space threads</a:t>
            </a:r>
          </a:p>
        </p:txBody>
      </p:sp>
      <p:sp>
        <p:nvSpPr>
          <p:cNvPr id="130051" name="Rectangle 2">
            <a:extLst>
              <a:ext uri="{FF2B5EF4-FFF2-40B4-BE49-F238E27FC236}">
                <a16:creationId xmlns:a16="http://schemas.microsoft.com/office/drawing/2014/main" id="{5E603D9C-06F4-00D2-9D86-3C223A66E1C3}"/>
              </a:ext>
            </a:extLst>
          </p:cNvPr>
          <p:cNvSpPr>
            <a:spLocks noGrp="1" noChangeArrowheads="1"/>
          </p:cNvSpPr>
          <p:nvPr>
            <p:ph sz="half" idx="1"/>
          </p:nvPr>
        </p:nvSpPr>
        <p:spPr>
          <a:xfrm>
            <a:off x="2135189" y="1397000"/>
            <a:ext cx="3881437" cy="54610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L'OS alloue un quanta au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 run-time du processus réparti entre les threads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Quanta process 50 ms et threads dépensent 5 ms chacun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Algorithmes ordonnancement au choix de processus</a:t>
            </a:r>
          </a:p>
        </p:txBody>
      </p:sp>
      <p:pic>
        <p:nvPicPr>
          <p:cNvPr id="130052" name="Picture 3">
            <a:extLst>
              <a:ext uri="{FF2B5EF4-FFF2-40B4-BE49-F238E27FC236}">
                <a16:creationId xmlns:a16="http://schemas.microsoft.com/office/drawing/2014/main" id="{D7B18EA4-EE17-0E31-1070-9FB9D27BB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1439863"/>
            <a:ext cx="4578350" cy="3695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0053" name="Text Box 4">
            <a:extLst>
              <a:ext uri="{FF2B5EF4-FFF2-40B4-BE49-F238E27FC236}">
                <a16:creationId xmlns:a16="http://schemas.microsoft.com/office/drawing/2014/main" id="{BE3BAFB6-1EAF-B07B-089C-E3812A89EDDB}"/>
              </a:ext>
            </a:extLst>
          </p:cNvPr>
          <p:cNvSpPr txBox="1">
            <a:spLocks noChangeArrowheads="1"/>
          </p:cNvSpPr>
          <p:nvPr/>
        </p:nvSpPr>
        <p:spPr bwMode="auto">
          <a:xfrm>
            <a:off x="6270625" y="1781176"/>
            <a:ext cx="3881438" cy="438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a:lnSpc>
                <a:spcPct val="52000"/>
              </a:lnSpc>
              <a:spcBef>
                <a:spcPct val="0"/>
              </a:spcBef>
              <a:buClr>
                <a:srgbClr val="CCECFF"/>
              </a:buClr>
              <a:buSzPct val="100000"/>
              <a:buFont typeface="Times New Roman" panose="02020603050405020304" pitchFamily="18" charset="0"/>
              <a:buNone/>
            </a:pPr>
            <a:endParaRPr lang="fr-BE" altLang="fr-FR" sz="2400">
              <a:solidFill>
                <a:schemeClr val="bg1"/>
              </a:solidFill>
              <a:latin typeface="Times New Roman" panose="02020603050405020304" pitchFamily="18"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
            <a:extLst>
              <a:ext uri="{FF2B5EF4-FFF2-40B4-BE49-F238E27FC236}">
                <a16:creationId xmlns:a16="http://schemas.microsoft.com/office/drawing/2014/main" id="{2AA6CE9F-D461-7101-371F-DDC68BE40254}"/>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Ordonnancement de kernel space threads</a:t>
            </a:r>
          </a:p>
        </p:txBody>
      </p:sp>
      <p:sp>
        <p:nvSpPr>
          <p:cNvPr id="132099" name="Rectangle 2">
            <a:extLst>
              <a:ext uri="{FF2B5EF4-FFF2-40B4-BE49-F238E27FC236}">
                <a16:creationId xmlns:a16="http://schemas.microsoft.com/office/drawing/2014/main" id="{815493C0-0B69-507B-0DF7-00A0D6C40509}"/>
              </a:ext>
            </a:extLst>
          </p:cNvPr>
          <p:cNvSpPr>
            <a:spLocks noGrp="1" noChangeArrowheads="1"/>
          </p:cNvSpPr>
          <p:nvPr>
            <p:ph sz="half" idx="1"/>
          </p:nvPr>
        </p:nvSpPr>
        <p:spPr>
          <a:xfrm>
            <a:off x="2143125" y="1439863"/>
            <a:ext cx="3881438" cy="447675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L'OS fait l'ordonnancement au niveau des threads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Quanta process 50 ms et threads dépensent 5 ms chacun</a:t>
            </a:r>
          </a:p>
        </p:txBody>
      </p:sp>
      <p:sp>
        <p:nvSpPr>
          <p:cNvPr id="132100" name="Rectangle 3">
            <a:extLst>
              <a:ext uri="{FF2B5EF4-FFF2-40B4-BE49-F238E27FC236}">
                <a16:creationId xmlns:a16="http://schemas.microsoft.com/office/drawing/2014/main" id="{3B5D4D91-5ED2-1A9F-33C5-87D117691DC5}"/>
              </a:ext>
            </a:extLst>
          </p:cNvPr>
          <p:cNvSpPr>
            <a:spLocks noGrp="1" noChangeArrowheads="1"/>
          </p:cNvSpPr>
          <p:nvPr>
            <p:ph sz="half" idx="2"/>
          </p:nvPr>
        </p:nvSpPr>
        <p:spPr>
          <a:xfrm>
            <a:off x="6419851" y="1600201"/>
            <a:ext cx="3794125"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pic>
        <p:nvPicPr>
          <p:cNvPr id="132101" name="Picture 4">
            <a:extLst>
              <a:ext uri="{FF2B5EF4-FFF2-40B4-BE49-F238E27FC236}">
                <a16:creationId xmlns:a16="http://schemas.microsoft.com/office/drawing/2014/main" id="{ADE29EFE-40B3-64D6-75B1-091C74D61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50" y="1393825"/>
            <a:ext cx="3784600" cy="400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57BDA65-623A-D8B3-84EC-613D47D9D6B0}"/>
              </a:ext>
            </a:extLst>
          </p:cNvPr>
          <p:cNvSpPr>
            <a:spLocks noGrp="1" noChangeArrowheads="1"/>
          </p:cNvSpPr>
          <p:nvPr>
            <p:ph type="title"/>
          </p:nvPr>
        </p:nvSpPr>
        <p:spPr/>
        <p:txBody>
          <a:bodyPr/>
          <a:lstStyle/>
          <a:p>
            <a:pPr eaLnBrk="1" hangingPunct="1"/>
            <a:r>
              <a:rPr lang="fr-BE" altLang="fr-FR"/>
              <a:t>Implantation hybrides</a:t>
            </a:r>
          </a:p>
        </p:txBody>
      </p:sp>
      <p:pic>
        <p:nvPicPr>
          <p:cNvPr id="134147" name="Picture 4" descr="2-14">
            <a:extLst>
              <a:ext uri="{FF2B5EF4-FFF2-40B4-BE49-F238E27FC236}">
                <a16:creationId xmlns:a16="http://schemas.microsoft.com/office/drawing/2014/main" id="{707BF688-4958-DD72-5FC1-B901D5BC6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458864" y="1825625"/>
            <a:ext cx="7274273" cy="4351338"/>
          </a:xfrm>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67922291-5C57-1A25-A81C-24B8C22BFAF9}"/>
              </a:ext>
            </a:extLst>
          </p:cNvPr>
          <p:cNvSpPr>
            <a:spLocks noGrp="1" noChangeArrowheads="1"/>
          </p:cNvSpPr>
          <p:nvPr>
            <p:ph type="title"/>
          </p:nvPr>
        </p:nvSpPr>
        <p:spPr/>
        <p:txBody>
          <a:bodyPr/>
          <a:lstStyle/>
          <a:p>
            <a:pPr eaLnBrk="1" hangingPunct="1"/>
            <a:r>
              <a:rPr lang="fr-BE" altLang="fr-FR"/>
              <a:t>Pop-up threads</a:t>
            </a:r>
          </a:p>
        </p:txBody>
      </p:sp>
      <p:pic>
        <p:nvPicPr>
          <p:cNvPr id="135171" name="Picture 4" descr="2-15">
            <a:extLst>
              <a:ext uri="{FF2B5EF4-FFF2-40B4-BE49-F238E27FC236}">
                <a16:creationId xmlns:a16="http://schemas.microsoft.com/office/drawing/2014/main" id="{DC8A553B-B1C7-F12F-4C98-3408D43B44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27809" y="1825625"/>
            <a:ext cx="6936382" cy="4351338"/>
          </a:xfrm>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a:extLst>
              <a:ext uri="{FF2B5EF4-FFF2-40B4-BE49-F238E27FC236}">
                <a16:creationId xmlns:a16="http://schemas.microsoft.com/office/drawing/2014/main" id="{DDB80C74-E558-FDBF-0F81-B8083D26F9BB}"/>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Programmation multi-threads</a:t>
            </a:r>
          </a:p>
        </p:txBody>
      </p:sp>
      <p:sp>
        <p:nvSpPr>
          <p:cNvPr id="136195" name="Rectangle 2">
            <a:extLst>
              <a:ext uri="{FF2B5EF4-FFF2-40B4-BE49-F238E27FC236}">
                <a16:creationId xmlns:a16="http://schemas.microsoft.com/office/drawing/2014/main" id="{7CA54BDF-E6AB-ADB7-7919-BADF05BC6ABD}"/>
              </a:ext>
            </a:extLst>
          </p:cNvPr>
          <p:cNvSpPr>
            <a:spLocks noGrp="1" noChangeArrowheads="1"/>
          </p:cNvSpPr>
          <p:nvPr>
            <p:ph idx="1"/>
          </p:nvPr>
        </p:nvSpPr>
        <p:spPr>
          <a:xfrm>
            <a:off x="2063751" y="1374776"/>
            <a:ext cx="7954963" cy="438626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Attention aux variables globales!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Variables locales OK</a:t>
            </a:r>
          </a:p>
        </p:txBody>
      </p:sp>
      <p:pic>
        <p:nvPicPr>
          <p:cNvPr id="136196" name="Picture 3">
            <a:extLst>
              <a:ext uri="{FF2B5EF4-FFF2-40B4-BE49-F238E27FC236}">
                <a16:creationId xmlns:a16="http://schemas.microsoft.com/office/drawing/2014/main" id="{2D7BF953-7565-F6A3-581B-A426C2BEE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592" t="42694" r="26981" b="36827"/>
          <a:stretch>
            <a:fillRect/>
          </a:stretch>
        </p:blipFill>
        <p:spPr bwMode="auto">
          <a:xfrm>
            <a:off x="2525713" y="2581276"/>
            <a:ext cx="6557962" cy="4276725"/>
          </a:xfrm>
          <a:prstGeom prst="rect">
            <a:avLst/>
          </a:prstGeom>
          <a:noFill/>
          <a:ln>
            <a:noFill/>
          </a:ln>
          <a:effectLst/>
          <a:extLst>
            <a:ext uri="{909E8E84-426E-40DD-AFC4-6F175D3DCCD1}">
              <a14:hiddenFill xmlns:a14="http://schemas.microsoft.com/office/drawing/2010/main">
                <a:blipFill dpi="0" rotWithShape="0">
                  <a:blip/>
                  <a:srcRect l="28592" t="42694" r="26981" b="36827"/>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D26BC22-856E-1639-A623-284C7C4410EC}"/>
              </a:ext>
            </a:extLst>
          </p:cNvPr>
          <p:cNvSpPr>
            <a:spLocks noGrp="1" noChangeArrowheads="1"/>
          </p:cNvSpPr>
          <p:nvPr>
            <p:ph type="title"/>
          </p:nvPr>
        </p:nvSpPr>
        <p:spPr/>
        <p:txBody>
          <a:bodyPr/>
          <a:lstStyle/>
          <a:p>
            <a:pPr eaLnBrk="1" hangingPunct="1"/>
            <a:r>
              <a:rPr lang="fr-BE" altLang="fr-FR"/>
              <a:t>Conditions de "course" (race conditions)</a:t>
            </a:r>
          </a:p>
        </p:txBody>
      </p:sp>
      <p:pic>
        <p:nvPicPr>
          <p:cNvPr id="138243" name="Picture 4" descr="2-18">
            <a:extLst>
              <a:ext uri="{FF2B5EF4-FFF2-40B4-BE49-F238E27FC236}">
                <a16:creationId xmlns:a16="http://schemas.microsoft.com/office/drawing/2014/main" id="{EE2B523D-A010-8499-6F39-4158025924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132046" y="1825625"/>
            <a:ext cx="5927909" cy="4351338"/>
          </a:xfrm>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
            <a:extLst>
              <a:ext uri="{FF2B5EF4-FFF2-40B4-BE49-F238E27FC236}">
                <a16:creationId xmlns:a16="http://schemas.microsoft.com/office/drawing/2014/main" id="{3513CE43-6287-5FC1-6089-A0A695C14FB2}"/>
              </a:ext>
            </a:extLst>
          </p:cNvPr>
          <p:cNvSpPr>
            <a:spLocks noGrp="1" noChangeArrowheads="1"/>
          </p:cNvSpPr>
          <p:nvPr>
            <p:ph type="title"/>
          </p:nvPr>
        </p:nvSpPr>
        <p:spPr>
          <a:xfrm>
            <a:off x="1752601" y="441326"/>
            <a:ext cx="7758113" cy="11588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101000"/>
              </a:lnSpc>
              <a:buClr>
                <a:srgbClr val="CCFF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Définition processus</a:t>
            </a:r>
          </a:p>
        </p:txBody>
      </p:sp>
      <p:sp>
        <p:nvSpPr>
          <p:cNvPr id="15365" name="Rectangle 2">
            <a:extLst>
              <a:ext uri="{FF2B5EF4-FFF2-40B4-BE49-F238E27FC236}">
                <a16:creationId xmlns:a16="http://schemas.microsoft.com/office/drawing/2014/main" id="{316DECCE-9DA0-3C1F-F413-DEF3EF117E4E}"/>
              </a:ext>
            </a:extLst>
          </p:cNvPr>
          <p:cNvSpPr>
            <a:spLocks noGrp="1" noChangeArrowheads="1"/>
          </p:cNvSpPr>
          <p:nvPr>
            <p:ph idx="1"/>
          </p:nvPr>
        </p:nvSpPr>
        <p:spPr>
          <a:xfrm>
            <a:off x="2452688" y="1801814"/>
            <a:ext cx="7581900" cy="41687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322263" indent="-322263">
              <a:lnSpc>
                <a:spcPct val="101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Pour l'OS:</a:t>
            </a:r>
          </a:p>
          <a:p>
            <a:pPr marL="322263" indent="-322263">
              <a:lnSpc>
                <a:spcPct val="110000"/>
              </a:lnSpc>
              <a:spcBef>
                <a:spcPts val="700"/>
              </a:spcBef>
              <a:buClr>
                <a:srgbClr val="0066FF"/>
              </a:buClr>
              <a:buSzPct val="75000"/>
              <a:buFont typeface="Monotype Sorts" charset="2"/>
              <a:buChar char=""/>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Processus = Code à exécuter + ensemble des ressources utilisées + état de la mémoire et du processeur (+droits+propriétaire+...)</a:t>
            </a:r>
          </a:p>
          <a:p>
            <a:pPr marL="722313" lvl="1" indent="-265113">
              <a:lnSpc>
                <a:spcPct val="110000"/>
              </a:lnSpc>
              <a:spcBef>
                <a:spcPts val="600"/>
              </a:spcBef>
              <a:buClr>
                <a:srgbClr val="0066FF"/>
              </a:buClr>
              <a:buSzPct val="10000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a:p>
        </p:txBody>
      </p:sp>
      <p:sp>
        <p:nvSpPr>
          <p:cNvPr id="15362" name="Espace réservé du pied de page 4">
            <a:extLst>
              <a:ext uri="{FF2B5EF4-FFF2-40B4-BE49-F238E27FC236}">
                <a16:creationId xmlns:a16="http://schemas.microsoft.com/office/drawing/2014/main" id="{42FFF7D9-A554-EC46-CE57-4A2DDEBD49A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15363" name="Espace réservé du numéro de diapositive 5">
            <a:extLst>
              <a:ext uri="{FF2B5EF4-FFF2-40B4-BE49-F238E27FC236}">
                <a16:creationId xmlns:a16="http://schemas.microsoft.com/office/drawing/2014/main" id="{A7A163FE-4AE0-9A28-07D5-7C6318A21B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10B19AF-BE42-4217-9A12-5531822BCC11}" type="slidenum">
              <a:rPr lang="fr-FR" altLang="fr-FR" sz="1000"/>
              <a:pPr>
                <a:spcBef>
                  <a:spcPct val="0"/>
                </a:spcBef>
                <a:buClrTx/>
                <a:buSzTx/>
                <a:buFontTx/>
                <a:buNone/>
              </a:pPr>
              <a:t>7</a:t>
            </a:fld>
            <a:endParaRPr lang="fr-FR" altLang="fr-FR" sz="100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D6B174ED-F09D-141C-0533-5A55341D2084}"/>
              </a:ext>
            </a:extLst>
          </p:cNvPr>
          <p:cNvSpPr>
            <a:spLocks noGrp="1" noChangeArrowheads="1"/>
          </p:cNvSpPr>
          <p:nvPr>
            <p:ph type="title"/>
          </p:nvPr>
        </p:nvSpPr>
        <p:spPr/>
        <p:txBody>
          <a:bodyPr/>
          <a:lstStyle/>
          <a:p>
            <a:pPr eaLnBrk="1" hangingPunct="1"/>
            <a:r>
              <a:rPr lang="fr-BE" altLang="fr-FR"/>
              <a:t>Sections critiques</a:t>
            </a:r>
          </a:p>
        </p:txBody>
      </p:sp>
      <p:pic>
        <p:nvPicPr>
          <p:cNvPr id="139267" name="Picture 4">
            <a:extLst>
              <a:ext uri="{FF2B5EF4-FFF2-40B4-BE49-F238E27FC236}">
                <a16:creationId xmlns:a16="http://schemas.microsoft.com/office/drawing/2014/main" id="{77C72D37-BB05-A06F-8447-58B9C96DD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52650" y="2084534"/>
            <a:ext cx="7886700" cy="3833521"/>
          </a:xfr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C39E1B1-249D-53A6-D4BD-8C5DBB53D678}"/>
              </a:ext>
            </a:extLst>
          </p:cNvPr>
          <p:cNvSpPr>
            <a:spLocks noGrp="1" noChangeArrowheads="1"/>
          </p:cNvSpPr>
          <p:nvPr>
            <p:ph type="title"/>
          </p:nvPr>
        </p:nvSpPr>
        <p:spPr/>
        <p:txBody>
          <a:bodyPr/>
          <a:lstStyle/>
          <a:p>
            <a:pPr eaLnBrk="1" hangingPunct="1"/>
            <a:r>
              <a:rPr lang="fr-BE" altLang="fr-FR"/>
              <a:t>Petit exemple Java</a:t>
            </a:r>
          </a:p>
        </p:txBody>
      </p:sp>
      <p:sp>
        <p:nvSpPr>
          <p:cNvPr id="141315" name="Espace réservé du contenu 1">
            <a:extLst>
              <a:ext uri="{FF2B5EF4-FFF2-40B4-BE49-F238E27FC236}">
                <a16:creationId xmlns:a16="http://schemas.microsoft.com/office/drawing/2014/main" id="{B2B18B60-E981-B775-F1BB-252C4B861A0A}"/>
              </a:ext>
            </a:extLst>
          </p:cNvPr>
          <p:cNvSpPr>
            <a:spLocks noGrp="1" noChangeArrowheads="1"/>
          </p:cNvSpPr>
          <p:nvPr>
            <p:ph idx="1"/>
          </p:nvPr>
        </p:nvSpPr>
        <p:spPr/>
        <p:txBody>
          <a:bodyPr/>
          <a:lstStyle/>
          <a:p>
            <a:endParaRPr lang="fr-BE" altLang="fr-F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
            <a:extLst>
              <a:ext uri="{FF2B5EF4-FFF2-40B4-BE49-F238E27FC236}">
                <a16:creationId xmlns:a16="http://schemas.microsoft.com/office/drawing/2014/main" id="{6D328B26-841B-8971-BD32-866880DC7F62}"/>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Deadlock</a:t>
            </a:r>
          </a:p>
        </p:txBody>
      </p:sp>
      <p:sp>
        <p:nvSpPr>
          <p:cNvPr id="143363" name="Rectangle 2">
            <a:extLst>
              <a:ext uri="{FF2B5EF4-FFF2-40B4-BE49-F238E27FC236}">
                <a16:creationId xmlns:a16="http://schemas.microsoft.com/office/drawing/2014/main" id="{546F3958-8B96-5F36-4688-A95C848D65F1}"/>
              </a:ext>
            </a:extLst>
          </p:cNvPr>
          <p:cNvSpPr>
            <a:spLocks noGrp="1" noChangeArrowheads="1"/>
          </p:cNvSpPr>
          <p:nvPr>
            <p:ph idx="1"/>
          </p:nvPr>
        </p:nvSpPr>
        <p:spPr>
          <a:xfrm>
            <a:off x="2438400" y="1600201"/>
            <a:ext cx="7773988"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Les processus ne sont pas tous seul dans l'ordinateur.</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Ils partagent des ressources.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Source potentielle de blocage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 Graveur CD et lecteur de cartouche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 A et B veulent tous deux graver un CD à partir d'une cartouche (pas la même).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
            <a:extLst>
              <a:ext uri="{FF2B5EF4-FFF2-40B4-BE49-F238E27FC236}">
                <a16:creationId xmlns:a16="http://schemas.microsoft.com/office/drawing/2014/main" id="{E3702128-BA6B-A2AA-ACC9-64C20A7518EF}"/>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Deadlock</a:t>
            </a:r>
          </a:p>
        </p:txBody>
      </p:sp>
      <p:sp>
        <p:nvSpPr>
          <p:cNvPr id="145411" name="Rectangle 2">
            <a:extLst>
              <a:ext uri="{FF2B5EF4-FFF2-40B4-BE49-F238E27FC236}">
                <a16:creationId xmlns:a16="http://schemas.microsoft.com/office/drawing/2014/main" id="{068E52A5-40A9-A0B5-3689-AD7E6C338EE1}"/>
              </a:ext>
            </a:extLst>
          </p:cNvPr>
          <p:cNvSpPr>
            <a:spLocks noGrp="1" noChangeArrowheads="1"/>
          </p:cNvSpPr>
          <p:nvPr>
            <p:ph idx="1"/>
          </p:nvPr>
        </p:nvSpPr>
        <p:spPr>
          <a:xfrm>
            <a:off x="2438400" y="1600201"/>
            <a:ext cx="7773988"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Il faut donc des politiques d'évitement des deadlock</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Figure 1.13 Tanenbaum</a:t>
            </a:r>
          </a:p>
        </p:txBody>
      </p:sp>
      <p:pic>
        <p:nvPicPr>
          <p:cNvPr id="145412" name="Picture 3">
            <a:extLst>
              <a:ext uri="{FF2B5EF4-FFF2-40B4-BE49-F238E27FC236}">
                <a16:creationId xmlns:a16="http://schemas.microsoft.com/office/drawing/2014/main" id="{613924CE-9F59-2E4B-78F5-A825A805E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1595438"/>
            <a:ext cx="8228012" cy="3409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
            <a:extLst>
              <a:ext uri="{FF2B5EF4-FFF2-40B4-BE49-F238E27FC236}">
                <a16:creationId xmlns:a16="http://schemas.microsoft.com/office/drawing/2014/main" id="{443D2400-237F-1E76-49BE-13C13140A77D}"/>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Petit exemple Java de Deadlock </a:t>
            </a:r>
          </a:p>
        </p:txBody>
      </p:sp>
      <p:sp>
        <p:nvSpPr>
          <p:cNvPr id="147459" name="Rectangle 2">
            <a:extLst>
              <a:ext uri="{FF2B5EF4-FFF2-40B4-BE49-F238E27FC236}">
                <a16:creationId xmlns:a16="http://schemas.microsoft.com/office/drawing/2014/main" id="{25DD3470-E635-C809-C291-D1A455AFF990}"/>
              </a:ext>
            </a:extLst>
          </p:cNvPr>
          <p:cNvSpPr>
            <a:spLocks noGrp="1" noChangeArrowheads="1"/>
          </p:cNvSpPr>
          <p:nvPr>
            <p:ph idx="1"/>
          </p:nvPr>
        </p:nvSpPr>
        <p:spPr>
          <a:xfrm>
            <a:off x="2438400" y="1600200"/>
            <a:ext cx="7773988" cy="493553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marL="0" inden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
            <a:extLst>
              <a:ext uri="{FF2B5EF4-FFF2-40B4-BE49-F238E27FC236}">
                <a16:creationId xmlns:a16="http://schemas.microsoft.com/office/drawing/2014/main" id="{BD4A46C6-66FE-9568-8D70-8937D3ACD8F9}"/>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Condition Deadlock </a:t>
            </a:r>
          </a:p>
        </p:txBody>
      </p:sp>
      <p:sp>
        <p:nvSpPr>
          <p:cNvPr id="143363" name="Rectangle 2">
            <a:extLst>
              <a:ext uri="{FF2B5EF4-FFF2-40B4-BE49-F238E27FC236}">
                <a16:creationId xmlns:a16="http://schemas.microsoft.com/office/drawing/2014/main" id="{970E8FFC-D5BA-BDEE-4334-630D41E2795B}"/>
              </a:ext>
            </a:extLst>
          </p:cNvPr>
          <p:cNvSpPr>
            <a:spLocks noGrp="1" noChangeArrowheads="1"/>
          </p:cNvSpPr>
          <p:nvPr>
            <p:ph idx="1"/>
          </p:nvPr>
        </p:nvSpPr>
        <p:spPr>
          <a:xfrm>
            <a:off x="2438400" y="1600200"/>
            <a:ext cx="7773988" cy="4935538"/>
          </a:xfrm>
        </p:spPr>
        <p:txBody>
          <a:bodyPr vert="horz" lIns="0" tIns="0" rIns="0" bIns="0" rtlCol="0">
            <a:normAutofit/>
          </a:bodyPr>
          <a:lstStyle/>
          <a:p>
            <a:pPr marL="514350" indent="-51435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Exclusion mutuelle</a:t>
            </a:r>
          </a:p>
          <a:p>
            <a:pPr marL="914400" lvl="1" indent="-5143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Une ressource ne peut attribuée à un seul process</a:t>
            </a:r>
          </a:p>
          <a:p>
            <a:pPr marL="514350" indent="-51435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Hold and </a:t>
            </a:r>
            <a:r>
              <a:rPr lang="fr-FR" altLang="fr-FR" dirty="0" err="1"/>
              <a:t>wait</a:t>
            </a:r>
            <a:endParaRPr lang="fr-FR" altLang="fr-FR" dirty="0"/>
          </a:p>
          <a:p>
            <a:pPr marL="914400" lvl="1" indent="-5143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Le processus peut demander d’autres ressources</a:t>
            </a:r>
          </a:p>
          <a:p>
            <a:pPr marL="514350" indent="-51435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Pas de préemption</a:t>
            </a:r>
          </a:p>
          <a:p>
            <a:pPr marL="914400" lvl="1" indent="-51435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On ne peut pas reprendre la ressource</a:t>
            </a:r>
          </a:p>
          <a:p>
            <a:pPr marL="514350" indent="-514350">
              <a:buFont typeface="+mj-lt"/>
              <a:buAutoNum type="arabicPeriod"/>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Attente circulaire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Chaque processus attend une ressource détenue par un autre</a:t>
            </a:r>
          </a:p>
          <a:p>
            <a:pPr marL="0" inden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fr-FR" altLang="fr-FR" dirty="0"/>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a:extLst>
              <a:ext uri="{FF2B5EF4-FFF2-40B4-BE49-F238E27FC236}">
                <a16:creationId xmlns:a16="http://schemas.microsoft.com/office/drawing/2014/main" id="{412A3713-FAAA-5CA4-F54C-1C1444074AA8}"/>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Prévention des Deadlocks </a:t>
            </a:r>
          </a:p>
        </p:txBody>
      </p:sp>
      <p:sp>
        <p:nvSpPr>
          <p:cNvPr id="151555" name="Rectangle 2">
            <a:extLst>
              <a:ext uri="{FF2B5EF4-FFF2-40B4-BE49-F238E27FC236}">
                <a16:creationId xmlns:a16="http://schemas.microsoft.com/office/drawing/2014/main" id="{C7BF1D13-868C-ED73-A41E-03BD1ABD9784}"/>
              </a:ext>
            </a:extLst>
          </p:cNvPr>
          <p:cNvSpPr>
            <a:spLocks noGrp="1" noChangeArrowheads="1"/>
          </p:cNvSpPr>
          <p:nvPr>
            <p:ph idx="1"/>
          </p:nvPr>
        </p:nvSpPr>
        <p:spPr>
          <a:xfrm>
            <a:off x="2438400" y="1600200"/>
            <a:ext cx="7773988" cy="4935538"/>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Il existe différentes solutions</a:t>
            </a:r>
          </a:p>
          <a:p>
            <a:pPr>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La plus simple: </a:t>
            </a:r>
          </a:p>
          <a:p>
            <a:pPr lvl="1">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b="1"/>
              <a:t>hiérarchiser</a:t>
            </a:r>
            <a:r>
              <a:rPr lang="fr-FR" altLang="fr-FR"/>
              <a:t> les ressources</a:t>
            </a:r>
          </a:p>
          <a:p>
            <a:pPr lvl="1">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Tout le monde </a:t>
            </a:r>
            <a:r>
              <a:rPr lang="fr-FR" altLang="fr-FR" b="1"/>
              <a:t>lock</a:t>
            </a:r>
            <a:r>
              <a:rPr lang="fr-FR" altLang="fr-FR"/>
              <a:t> les ressources dans leur </a:t>
            </a:r>
            <a:r>
              <a:rPr lang="fr-FR" altLang="fr-FR" b="1"/>
              <a:t>ordre hiérarchique</a:t>
            </a:r>
          </a:p>
          <a:p>
            <a:pPr>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Example Java</a:t>
            </a:r>
          </a:p>
          <a:p>
            <a:pPr lvl="1">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
            <a:extLst>
              <a:ext uri="{FF2B5EF4-FFF2-40B4-BE49-F238E27FC236}">
                <a16:creationId xmlns:a16="http://schemas.microsoft.com/office/drawing/2014/main" id="{CDC75812-08C3-596A-FA3A-A3C3FC0E2940}"/>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Concepts abordés</a:t>
            </a:r>
          </a:p>
        </p:txBody>
      </p:sp>
      <p:sp>
        <p:nvSpPr>
          <p:cNvPr id="153603" name="Rectangle 2">
            <a:extLst>
              <a:ext uri="{FF2B5EF4-FFF2-40B4-BE49-F238E27FC236}">
                <a16:creationId xmlns:a16="http://schemas.microsoft.com/office/drawing/2014/main" id="{4AE1A974-0DBD-6C30-9E5A-9D890141194B}"/>
              </a:ext>
            </a:extLst>
          </p:cNvPr>
          <p:cNvSpPr>
            <a:spLocks noGrp="1" noChangeArrowheads="1"/>
          </p:cNvSpPr>
          <p:nvPr>
            <p:ph idx="1"/>
          </p:nvPr>
        </p:nvSpPr>
        <p:spPr>
          <a:xfrm>
            <a:off x="2438400" y="1600201"/>
            <a:ext cx="7773988"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Descripteurs de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Etats des processus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Signal</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Ordonnancement</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Round robin, priorité, famine</a:t>
            </a:r>
          </a:p>
          <a:p>
            <a:pPr lvl="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À trois niveaux</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
            <a:extLst>
              <a:ext uri="{FF2B5EF4-FFF2-40B4-BE49-F238E27FC236}">
                <a16:creationId xmlns:a16="http://schemas.microsoft.com/office/drawing/2014/main" id="{E6CB4B6B-DF8D-C7F5-68D0-5962489D8925}"/>
              </a:ext>
            </a:extLst>
          </p:cNvPr>
          <p:cNvSpPr>
            <a:spLocks noGrp="1" noChangeArrowheads="1"/>
          </p:cNvSpPr>
          <p:nvPr>
            <p:ph type="title"/>
          </p:nvPr>
        </p:nvSpPr>
        <p:spPr>
          <a:xfrm>
            <a:off x="2438400" y="322263"/>
            <a:ext cx="7773988" cy="1054100"/>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Concepts abordés</a:t>
            </a:r>
          </a:p>
        </p:txBody>
      </p:sp>
      <p:sp>
        <p:nvSpPr>
          <p:cNvPr id="155651" name="Rectangle 2">
            <a:extLst>
              <a:ext uri="{FF2B5EF4-FFF2-40B4-BE49-F238E27FC236}">
                <a16:creationId xmlns:a16="http://schemas.microsoft.com/office/drawing/2014/main" id="{812D2DAD-90ED-903E-4025-F1F747BE9DAE}"/>
              </a:ext>
            </a:extLst>
          </p:cNvPr>
          <p:cNvSpPr>
            <a:spLocks noGrp="1" noChangeArrowheads="1"/>
          </p:cNvSpPr>
          <p:nvPr>
            <p:ph idx="1"/>
          </p:nvPr>
        </p:nvSpPr>
        <p:spPr>
          <a:xfrm>
            <a:off x="2438400" y="1600201"/>
            <a:ext cx="7773988" cy="444182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Threads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Programmation multi-threads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Section critique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a:t>Deadlocks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612CF973-18E2-5D05-AE22-9235647BA121}"/>
              </a:ext>
            </a:extLst>
          </p:cNvPr>
          <p:cNvSpPr>
            <a:spLocks noGrp="1" noChangeArrowheads="1"/>
          </p:cNvSpPr>
          <p:nvPr>
            <p:ph type="title"/>
          </p:nvPr>
        </p:nvSpPr>
        <p:spPr>
          <a:xfrm>
            <a:off x="2438400" y="277814"/>
            <a:ext cx="7773988" cy="1144587"/>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Descripteur de processus</a:t>
            </a:r>
          </a:p>
        </p:txBody>
      </p:sp>
      <p:sp>
        <p:nvSpPr>
          <p:cNvPr id="17411" name="Rectangle 2">
            <a:extLst>
              <a:ext uri="{FF2B5EF4-FFF2-40B4-BE49-F238E27FC236}">
                <a16:creationId xmlns:a16="http://schemas.microsoft.com/office/drawing/2014/main" id="{7B9FD39C-3B4A-54C6-6BCB-5DC37CC939B7}"/>
              </a:ext>
            </a:extLst>
          </p:cNvPr>
          <p:cNvSpPr>
            <a:spLocks noGrp="1" noChangeArrowheads="1"/>
          </p:cNvSpPr>
          <p:nvPr>
            <p:ph idx="1"/>
          </p:nvPr>
        </p:nvSpPr>
        <p:spPr>
          <a:xfrm>
            <a:off x="2438400" y="1600201"/>
            <a:ext cx="7773988" cy="4532313"/>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dirty="0"/>
              <a:t>On a donc dans l’OS une table de processus contenant ces informations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fr-FR" altLang="fr-FR" dirty="0"/>
              <a:t>Cette table contient une entrée par processus</a:t>
            </a:r>
          </a:p>
          <a:p>
            <a:pPr marL="0" indent="0">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fr-FR" altLang="fr-FR"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
            <a:extLst>
              <a:ext uri="{FF2B5EF4-FFF2-40B4-BE49-F238E27FC236}">
                <a16:creationId xmlns:a16="http://schemas.microsoft.com/office/drawing/2014/main" id="{F9360FA5-A11F-53CE-9DDC-54C15A2B94BC}"/>
              </a:ext>
            </a:extLst>
          </p:cNvPr>
          <p:cNvSpPr>
            <a:spLocks noGrp="1" noChangeArrowheads="1"/>
          </p:cNvSpPr>
          <p:nvPr>
            <p:ph type="title"/>
          </p:nvPr>
        </p:nvSpPr>
        <p:spPr>
          <a:xfrm>
            <a:off x="2438401" y="323851"/>
            <a:ext cx="7777163" cy="10572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altLang="fr-FR"/>
              <a:t>Attributs Processus?</a:t>
            </a:r>
          </a:p>
        </p:txBody>
      </p:sp>
      <p:sp>
        <p:nvSpPr>
          <p:cNvPr id="19461" name="Rectangle 2">
            <a:extLst>
              <a:ext uri="{FF2B5EF4-FFF2-40B4-BE49-F238E27FC236}">
                <a16:creationId xmlns:a16="http://schemas.microsoft.com/office/drawing/2014/main" id="{45DE6A3D-2E74-2939-5886-4BB5B1699536}"/>
              </a:ext>
            </a:extLst>
          </p:cNvPr>
          <p:cNvSpPr>
            <a:spLocks noGrp="1" noChangeArrowheads="1"/>
          </p:cNvSpPr>
          <p:nvPr>
            <p:ph idx="1"/>
          </p:nvPr>
        </p:nvSpPr>
        <p:spPr>
          <a:xfrm>
            <a:off x="2438401" y="1600201"/>
            <a:ext cx="7777163" cy="4448175"/>
          </a:xfr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p>
            <a:pPr eaLnBrk="1" hangingPunct="1"/>
            <a:endParaRPr lang="fr-FR" altLang="fr-FR"/>
          </a:p>
        </p:txBody>
      </p:sp>
      <p:sp>
        <p:nvSpPr>
          <p:cNvPr id="19458" name="Espace réservé du pied de page 4">
            <a:extLst>
              <a:ext uri="{FF2B5EF4-FFF2-40B4-BE49-F238E27FC236}">
                <a16:creationId xmlns:a16="http://schemas.microsoft.com/office/drawing/2014/main" id="{00C7A24B-B3F2-CD50-2084-1DC7B58C1C5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fr-FR" altLang="fr-FR" sz="1000">
                <a:cs typeface="Lucida Sans Unicode" panose="020B0602030504020204" pitchFamily="34" charset="0"/>
              </a:rPr>
              <a:t>Operating Systems I</a:t>
            </a:r>
          </a:p>
        </p:txBody>
      </p:sp>
      <p:sp>
        <p:nvSpPr>
          <p:cNvPr id="19459" name="Espace réservé du numéro de diapositive 5">
            <a:extLst>
              <a:ext uri="{FF2B5EF4-FFF2-40B4-BE49-F238E27FC236}">
                <a16:creationId xmlns:a16="http://schemas.microsoft.com/office/drawing/2014/main" id="{72ACCA3D-FDF8-168D-24E6-CC5B0230A3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449263"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E005D4B-16C7-436A-94CB-9862C8385EC2}" type="slidenum">
              <a:rPr lang="fr-FR" altLang="fr-FR" sz="1000"/>
              <a:pPr>
                <a:spcBef>
                  <a:spcPct val="0"/>
                </a:spcBef>
                <a:buClrTx/>
                <a:buSzTx/>
                <a:buFontTx/>
                <a:buNone/>
              </a:pPr>
              <a:t>9</a:t>
            </a:fld>
            <a:endParaRPr lang="fr-FR" altLang="fr-FR" sz="1000"/>
          </a:p>
        </p:txBody>
      </p:sp>
      <p:sp>
        <p:nvSpPr>
          <p:cNvPr id="2" name="Rectangle 2">
            <a:extLst>
              <a:ext uri="{FF2B5EF4-FFF2-40B4-BE49-F238E27FC236}">
                <a16:creationId xmlns:a16="http://schemas.microsoft.com/office/drawing/2014/main" id="{F34DA5FC-4AA7-1035-AF0D-77DE021C36A2}"/>
              </a:ext>
            </a:extLst>
          </p:cNvPr>
          <p:cNvSpPr txBox="1">
            <a:spLocks noChangeArrowheads="1"/>
          </p:cNvSpPr>
          <p:nvPr/>
        </p:nvSpPr>
        <p:spPr>
          <a:xfrm>
            <a:off x="1740670" y="1889091"/>
            <a:ext cx="9052744" cy="4168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1000"/>
              </a:lnSpc>
              <a:spcBef>
                <a:spcPts val="700"/>
              </a:spcBef>
              <a:buClr>
                <a:srgbClr val="0066FF"/>
              </a:buClr>
              <a:buSzPct val="75000"/>
              <a:buFont typeface="Arial" panose="020B0604020202020204" pitchFamily="34" charset="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r>
              <a:rPr lang="fr-FR" altLang="fr-FR"/>
              <a:t>Wooclap </a:t>
            </a:r>
            <a:r>
              <a:rPr lang="fr-BE" b="1">
                <a:solidFill>
                  <a:srgbClr val="5F98FA"/>
                </a:solidFill>
                <a:latin typeface="Nunito" pitchFamily="2" charset="0"/>
              </a:rPr>
              <a:t>NESIDY</a:t>
            </a:r>
          </a:p>
          <a:p>
            <a:pPr marL="0" indent="0">
              <a:lnSpc>
                <a:spcPct val="101000"/>
              </a:lnSpc>
              <a:spcBef>
                <a:spcPts val="700"/>
              </a:spcBef>
              <a:buClr>
                <a:srgbClr val="0066FF"/>
              </a:buClr>
              <a:buSzPct val="75000"/>
              <a:buFont typeface="Arial" panose="020B0604020202020204" pitchFamily="34" charset="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BE" b="1">
              <a:solidFill>
                <a:srgbClr val="5F98FA"/>
              </a:solidFill>
              <a:latin typeface="Nunito" pitchFamily="2" charset="0"/>
            </a:endParaRPr>
          </a:p>
          <a:p>
            <a:pPr marL="0" indent="0">
              <a:lnSpc>
                <a:spcPct val="101000"/>
              </a:lnSpc>
              <a:spcBef>
                <a:spcPts val="700"/>
              </a:spcBef>
              <a:buClr>
                <a:srgbClr val="0066FF"/>
              </a:buClr>
              <a:buSzPct val="75000"/>
              <a:buFont typeface="Arial" panose="020B0604020202020204" pitchFamily="34" charset="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BE" b="1">
              <a:solidFill>
                <a:srgbClr val="5F98FA"/>
              </a:solidFill>
              <a:latin typeface="Nunito" pitchFamily="2" charset="0"/>
            </a:endParaRPr>
          </a:p>
          <a:p>
            <a:pPr marL="0" indent="0">
              <a:lnSpc>
                <a:spcPct val="101000"/>
              </a:lnSpc>
              <a:spcBef>
                <a:spcPts val="700"/>
              </a:spcBef>
              <a:buClr>
                <a:srgbClr val="0066FF"/>
              </a:buClr>
              <a:buSzPct val="75000"/>
              <a:buFont typeface="Arial" panose="020B0604020202020204" pitchFamily="34" charset="0"/>
              <a:buNone/>
              <a:tabLst>
                <a:tab pos="339725"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Lst>
            </a:pPr>
            <a:endParaRPr lang="fr-FR" altLang="fr-FR" dirty="0"/>
          </a:p>
        </p:txBody>
      </p:sp>
      <p:pic>
        <p:nvPicPr>
          <p:cNvPr id="3" name="Picture 7">
            <a:extLst>
              <a:ext uri="{FF2B5EF4-FFF2-40B4-BE49-F238E27FC236}">
                <a16:creationId xmlns:a16="http://schemas.microsoft.com/office/drawing/2014/main" id="{4B9B2C26-20EA-CE63-B190-A654020E1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728415"/>
            <a:ext cx="5629275" cy="562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_vinc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_vinci" id="{2E2DE77C-2CA1-488B-BD87-76707F8F74AF}" vid="{FF9263F0-9FC5-4094-9054-BC83D242ED25}"/>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D4F9E4781B9A4782C5F1634C416C17" ma:contentTypeVersion="8" ma:contentTypeDescription="Crée un document." ma:contentTypeScope="" ma:versionID="1dcfa5b0602a4d6cd114365b3bdb4a73">
  <xsd:schema xmlns:xsd="http://www.w3.org/2001/XMLSchema" xmlns:xs="http://www.w3.org/2001/XMLSchema" xmlns:p="http://schemas.microsoft.com/office/2006/metadata/properties" xmlns:ns2="ff85e5dd-9316-4fb5-adec-73af0890d4bc" xmlns:ns3="786fdfb0-3574-4dee-bb57-eda9e5f4b4e6" targetNamespace="http://schemas.microsoft.com/office/2006/metadata/properties" ma:root="true" ma:fieldsID="b00427533a3f66f4c908991d17ecaa45" ns2:_="" ns3:_="">
    <xsd:import namespace="ff85e5dd-9316-4fb5-adec-73af0890d4bc"/>
    <xsd:import namespace="786fdfb0-3574-4dee-bb57-eda9e5f4b4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5e5dd-9316-4fb5-adec-73af0890d4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6fdfb0-3574-4dee-bb57-eda9e5f4b4e6"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1DAAFC-8A87-45DC-B74B-AE1922E32588}">
  <ds:schemaRefs>
    <ds:schemaRef ds:uri="http://schemas.microsoft.com/sharepoint/v3/contenttype/forms"/>
  </ds:schemaRefs>
</ds:datastoreItem>
</file>

<file path=customXml/itemProps2.xml><?xml version="1.0" encoding="utf-8"?>
<ds:datastoreItem xmlns:ds="http://schemas.openxmlformats.org/officeDocument/2006/customXml" ds:itemID="{4D0BE6D9-7F38-489D-99BE-C438D32CC9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5e5dd-9316-4fb5-adec-73af0890d4bc"/>
    <ds:schemaRef ds:uri="786fdfb0-3574-4dee-bb57-eda9e5f4b4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8824B6-D034-45C9-8C52-C41C841BFF2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Thème_vinci</Template>
  <TotalTime>568</TotalTime>
  <Words>3773</Words>
  <Application>Microsoft Office PowerPoint</Application>
  <PresentationFormat>Grand écran</PresentationFormat>
  <Paragraphs>511</Paragraphs>
  <Slides>78</Slides>
  <Notes>75</Notes>
  <HiddenSlides>12</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78</vt:i4>
      </vt:variant>
    </vt:vector>
  </HeadingPairs>
  <TitlesOfParts>
    <vt:vector size="87" baseType="lpstr">
      <vt:lpstr>Arial</vt:lpstr>
      <vt:lpstr>Lucida Sans Unicode</vt:lpstr>
      <vt:lpstr>Times New Roman</vt:lpstr>
      <vt:lpstr>Wingdings</vt:lpstr>
      <vt:lpstr>Tahoma</vt:lpstr>
      <vt:lpstr>Monotype Sorts</vt:lpstr>
      <vt:lpstr>Symbol</vt:lpstr>
      <vt:lpstr>Courier New</vt:lpstr>
      <vt:lpstr>Thème_vinci</vt:lpstr>
      <vt:lpstr>Les processus et les threads Processes and Threads </vt:lpstr>
      <vt:lpstr>Récapitulatif semaine passée</vt:lpstr>
      <vt:lpstr>Les Processus</vt:lpstr>
      <vt:lpstr>Pseudo Parallélisme</vt:lpstr>
      <vt:lpstr>Abstraction de la machine hardware</vt:lpstr>
      <vt:lpstr>Définition processus</vt:lpstr>
      <vt:lpstr>Définition processus</vt:lpstr>
      <vt:lpstr>Descripteur de processus</vt:lpstr>
      <vt:lpstr>Attributs Processus?</vt:lpstr>
      <vt:lpstr>Attributs Processus?</vt:lpstr>
      <vt:lpstr>Attributs Processus?</vt:lpstr>
      <vt:lpstr>Création des processus</vt:lpstr>
      <vt:lpstr>Création des processus</vt:lpstr>
      <vt:lpstr>Création des processus</vt:lpstr>
      <vt:lpstr>Ce qui se passe dans le shell</vt:lpstr>
      <vt:lpstr>Création des processus</vt:lpstr>
      <vt:lpstr>Fin d'un processus</vt:lpstr>
      <vt:lpstr>Hiérarchie des processus </vt:lpstr>
      <vt:lpstr>Etats d'un processus</vt:lpstr>
      <vt:lpstr>Etats d'un processus</vt:lpstr>
      <vt:lpstr>Alerte ou signal</vt:lpstr>
      <vt:lpstr>Que se passe-t-il aux changement d'état?</vt:lpstr>
      <vt:lpstr>Que se passe-t-il aux changement d'état?</vt:lpstr>
      <vt:lpstr>Ordonnancement (Scheduling) </vt:lpstr>
      <vt:lpstr>Quand est-ce qu'on ordonnance?</vt:lpstr>
      <vt:lpstr>Structuration OS par les process</vt:lpstr>
      <vt:lpstr>Structuration OS par les process</vt:lpstr>
      <vt:lpstr>Ordonnancement</vt:lpstr>
      <vt:lpstr>Ordonnancement</vt:lpstr>
      <vt:lpstr>Objectifs de l'ordonnacement?</vt:lpstr>
      <vt:lpstr>Objectifs de l'ordonnancement</vt:lpstr>
      <vt:lpstr>Objectifs de l'ordonnancement</vt:lpstr>
      <vt:lpstr>CPU bound vs I/O bound processes</vt:lpstr>
      <vt:lpstr>Stratégies d'ordonnancement par lots (batch scheduling)</vt:lpstr>
      <vt:lpstr>Ordonnancement à 3 niveaux</vt:lpstr>
      <vt:lpstr>Ordonnancement à 3 niveaux</vt:lpstr>
      <vt:lpstr>Ordonnancement systèmes interactifs</vt:lpstr>
      <vt:lpstr>Round Robin</vt:lpstr>
      <vt:lpstr>Round Robin</vt:lpstr>
      <vt:lpstr>Ordonnancement par priorité</vt:lpstr>
      <vt:lpstr>Ordonnancement par priorité</vt:lpstr>
      <vt:lpstr>Ordonnancement par priorité</vt:lpstr>
      <vt:lpstr>Exécuter le processus le plus court</vt:lpstr>
      <vt:lpstr>Partage de temps garanti</vt:lpstr>
      <vt:lpstr>Ordonnancement systèmes temps réels</vt:lpstr>
      <vt:lpstr>Les threads</vt:lpstr>
      <vt:lpstr>Les threads</vt:lpstr>
      <vt:lpstr>Processus Légers (threads)</vt:lpstr>
      <vt:lpstr>Processus Légers (threads)</vt:lpstr>
      <vt:lpstr>Processus Légers (threads)</vt:lpstr>
      <vt:lpstr>Un stack (pile) par thread</vt:lpstr>
      <vt:lpstr>Création/Fin des thread</vt:lpstr>
      <vt:lpstr>Problèmes introduits par les threads?</vt:lpstr>
      <vt:lpstr>Problèmes introduits par les threads?</vt:lpstr>
      <vt:lpstr>Utilité des threads?</vt:lpstr>
      <vt:lpstr>Architecture logicielle multi-threads (traitement de texte)</vt:lpstr>
      <vt:lpstr>Architecture logicielle multi-threads (server web)</vt:lpstr>
      <vt:lpstr>Architecture logicielle multi-threads (server web)</vt:lpstr>
      <vt:lpstr>Implémentation des thread dans l’espace utilisateur</vt:lpstr>
      <vt:lpstr>Implémentation des thread dans  l’OS (kernel space)</vt:lpstr>
      <vt:lpstr>Kernel space vs. User space threads</vt:lpstr>
      <vt:lpstr>Kernel space vs. User space threads</vt:lpstr>
      <vt:lpstr>Odonnancement des threads</vt:lpstr>
      <vt:lpstr>Ordonnancement de user space threads</vt:lpstr>
      <vt:lpstr>Ordonnancement de kernel space threads</vt:lpstr>
      <vt:lpstr>Implantation hybrides</vt:lpstr>
      <vt:lpstr>Pop-up threads</vt:lpstr>
      <vt:lpstr>Programmation multi-threads</vt:lpstr>
      <vt:lpstr>Conditions de "course" (race conditions)</vt:lpstr>
      <vt:lpstr>Sections critiques</vt:lpstr>
      <vt:lpstr>Petit exemple Java</vt:lpstr>
      <vt:lpstr>Deadlock</vt:lpstr>
      <vt:lpstr>Deadlock</vt:lpstr>
      <vt:lpstr>Petit exemple Java de Deadlock </vt:lpstr>
      <vt:lpstr>Condition Deadlock </vt:lpstr>
      <vt:lpstr>Prévention des Deadlocks </vt:lpstr>
      <vt:lpstr>Concepts abordés</vt:lpstr>
      <vt:lpstr>Concepts abordés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processus et les threads Processes and Threads </dc:title>
  <cp:lastModifiedBy>Gregory Seront</cp:lastModifiedBy>
  <cp:revision>63</cp:revision>
  <dcterms:modified xsi:type="dcterms:W3CDTF">2023-02-16T10:03:45Z</dcterms:modified>
</cp:coreProperties>
</file>