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5"/>
  </p:notesMasterIdLst>
  <p:sldIdLst>
    <p:sldId id="256" r:id="rId5"/>
    <p:sldId id="257" r:id="rId6"/>
    <p:sldId id="259" r:id="rId7"/>
    <p:sldId id="308" r:id="rId8"/>
    <p:sldId id="310" r:id="rId9"/>
    <p:sldId id="307" r:id="rId10"/>
    <p:sldId id="309" r:id="rId11"/>
    <p:sldId id="260" r:id="rId12"/>
    <p:sldId id="311" r:id="rId13"/>
    <p:sldId id="26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4F6A2-E851-4865-AB30-110F204B32B1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1BF0-DFC7-4CA6-ACEA-CB5AD8ABD3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2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3BDDEE4-5A75-4357-A70F-7F303DD6132C}"/>
              </a:ext>
            </a:extLst>
          </p:cNvPr>
          <p:cNvSpPr/>
          <p:nvPr/>
        </p:nvSpPr>
        <p:spPr>
          <a:xfrm>
            <a:off x="1139760" y="866880"/>
            <a:ext cx="4516560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9763DE-F089-459E-B0F3-A949AC6AE6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3BDDEE4-5A75-4357-A70F-7F303DD6132C}"/>
              </a:ext>
            </a:extLst>
          </p:cNvPr>
          <p:cNvSpPr/>
          <p:nvPr/>
        </p:nvSpPr>
        <p:spPr>
          <a:xfrm>
            <a:off x="1139760" y="866880"/>
            <a:ext cx="4516560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9763DE-F089-459E-B0F3-A949AC6AE6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995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3BDDEE4-5A75-4357-A70F-7F303DD6132C}"/>
              </a:ext>
            </a:extLst>
          </p:cNvPr>
          <p:cNvSpPr/>
          <p:nvPr/>
        </p:nvSpPr>
        <p:spPr>
          <a:xfrm>
            <a:off x="1139760" y="866880"/>
            <a:ext cx="4516560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9763DE-F089-459E-B0F3-A949AC6AE6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977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90BDD2A-53C7-4CC9-B4CA-26509776355B}"/>
              </a:ext>
            </a:extLst>
          </p:cNvPr>
          <p:cNvSpPr/>
          <p:nvPr/>
        </p:nvSpPr>
        <p:spPr>
          <a:xfrm>
            <a:off x="1139760" y="866880"/>
            <a:ext cx="4510079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C9DC3F-BDF9-4EB8-A97C-75C9BA54E3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510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90BDD2A-53C7-4CC9-B4CA-26509776355B}"/>
              </a:ext>
            </a:extLst>
          </p:cNvPr>
          <p:cNvSpPr/>
          <p:nvPr/>
        </p:nvSpPr>
        <p:spPr>
          <a:xfrm>
            <a:off x="1139760" y="866880"/>
            <a:ext cx="4510079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C9DC3F-BDF9-4EB8-A97C-75C9BA54E3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768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72D8FE-20E1-4B48-AABA-F5974A177E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46075" y="952500"/>
            <a:ext cx="6102350" cy="34337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98C5D76-557E-4737-B840-29CBC5ADCB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699080" cy="381384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90BDD2A-53C7-4CC9-B4CA-26509776355B}"/>
              </a:ext>
            </a:extLst>
          </p:cNvPr>
          <p:cNvSpPr/>
          <p:nvPr/>
        </p:nvSpPr>
        <p:spPr>
          <a:xfrm>
            <a:off x="1139760" y="866880"/>
            <a:ext cx="4510079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C9DC3F-BDF9-4EB8-A97C-75C9BA54E3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6B88B27-3C47-4CBC-9D9E-E8031BEDA803}"/>
              </a:ext>
            </a:extLst>
          </p:cNvPr>
          <p:cNvSpPr/>
          <p:nvPr/>
        </p:nvSpPr>
        <p:spPr>
          <a:xfrm>
            <a:off x="1139760" y="866880"/>
            <a:ext cx="4510079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79D72C-04F6-48B7-8875-86FB85615F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58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65909" y="1605688"/>
            <a:ext cx="7429523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5908" y="43469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 dirty="0"/>
          </a:p>
        </p:txBody>
      </p:sp>
      <p:sp>
        <p:nvSpPr>
          <p:cNvPr id="12" name="Ellipse 11"/>
          <p:cNvSpPr/>
          <p:nvPr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4" name="Arc 13"/>
          <p:cNvSpPr/>
          <p:nvPr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5" name="Arc 14"/>
          <p:cNvSpPr/>
          <p:nvPr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6" name="Arc 15"/>
          <p:cNvSpPr/>
          <p:nvPr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51" y="2656772"/>
            <a:ext cx="2773767" cy="1097467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0" name="Arc 9"/>
          <p:cNvSpPr/>
          <p:nvPr userDrawn="1"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1" name="Arc 10"/>
          <p:cNvSpPr/>
          <p:nvPr userDrawn="1"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3" name="Arc 12"/>
          <p:cNvSpPr/>
          <p:nvPr userDrawn="1"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51" y="2656772"/>
            <a:ext cx="2773767" cy="10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3" y="365129"/>
            <a:ext cx="904958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3" y="365129"/>
            <a:ext cx="904958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7" y="365129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9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2" name="Rectangle 11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7" y="365129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12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C142-0AE8-40BB-8B04-D35F2345CDAA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AA2C-E778-4E72-8175-B201207834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7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BINV1060</a:t>
            </a:r>
            <a:br>
              <a:rPr lang="fr-FR" dirty="0"/>
            </a:br>
            <a:r>
              <a:rPr lang="fr-FR" dirty="0"/>
              <a:t>Systèmes d’exploitation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Grégory Seront</a:t>
            </a:r>
          </a:p>
          <a:p>
            <a:r>
              <a:rPr lang="fr-FR" dirty="0"/>
              <a:t>gregory.seront@vinci.be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070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10E1D21-22C8-4167-9FE6-24A64E7968FA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9B1D6A7-C2E7-424C-A4D5-59B654C389E4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7262611D-F67B-496F-A670-0209D1AE000D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10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B30712D-BAFD-412D-91E4-6A4758AD6C13}"/>
              </a:ext>
            </a:extLst>
          </p:cNvPr>
          <p:cNvSpPr/>
          <p:nvPr/>
        </p:nvSpPr>
        <p:spPr>
          <a:xfrm>
            <a:off x="1752605" y="501480"/>
            <a:ext cx="7764479" cy="105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1000"/>
              </a:lnSpc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420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La bible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1C8A7A10-2B73-4C26-BB31-C8F3670B8E38}"/>
              </a:ext>
            </a:extLst>
          </p:cNvPr>
          <p:cNvSpPr/>
          <p:nvPr/>
        </p:nvSpPr>
        <p:spPr>
          <a:xfrm>
            <a:off x="2452805" y="1803240"/>
            <a:ext cx="7583399" cy="407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endParaRPr lang="fr-BE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7B152C-25BC-4179-BC85-C9D2A42C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81560" y="1111320"/>
            <a:ext cx="4762440" cy="476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43204A9-C782-4629-BDA4-25959391C343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6F009CA-6B30-4FED-B991-6DB35F90172E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49C9FEC-EE24-405C-B394-2DE4E1BA9871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3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6198CB1-0745-424A-9A19-7C3C0B9E07F6}"/>
              </a:ext>
            </a:extLst>
          </p:cNvPr>
          <p:cNvSpPr/>
          <p:nvPr/>
        </p:nvSpPr>
        <p:spPr>
          <a:xfrm>
            <a:off x="1752605" y="457200"/>
            <a:ext cx="777095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2000"/>
              </a:lnSpc>
              <a:tabLst>
                <a:tab pos="0" algn="l"/>
                <a:tab pos="457189" algn="l"/>
                <a:tab pos="914377" algn="l"/>
                <a:tab pos="1371564" algn="l"/>
                <a:tab pos="1828754" algn="l"/>
                <a:tab pos="2285943" algn="l"/>
                <a:tab pos="2743130" algn="l"/>
                <a:tab pos="3200320" algn="l"/>
                <a:tab pos="3657509" algn="l"/>
                <a:tab pos="4114697" algn="l"/>
                <a:tab pos="4571886" algn="l"/>
                <a:tab pos="5029074" algn="l"/>
                <a:tab pos="5486262" algn="l"/>
                <a:tab pos="5943451" algn="l"/>
                <a:tab pos="6400639" algn="l"/>
                <a:tab pos="6857829" algn="l"/>
                <a:tab pos="7315017" algn="l"/>
                <a:tab pos="7772206" algn="l"/>
                <a:tab pos="8229394" algn="l"/>
                <a:tab pos="8686583" algn="l"/>
                <a:tab pos="9143771" algn="l"/>
                <a:tab pos="9424564" algn="l"/>
                <a:tab pos="9873832" algn="l"/>
                <a:tab pos="10323102" algn="l"/>
                <a:tab pos="10778849" algn="l"/>
                <a:tab pos="10781730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Contenu du cours	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E250EBF-6B9D-4A91-AB65-4DFE71BB839D}"/>
              </a:ext>
            </a:extLst>
          </p:cNvPr>
          <p:cNvSpPr/>
          <p:nvPr/>
        </p:nvSpPr>
        <p:spPr>
          <a:xfrm>
            <a:off x="1105593" y="1639260"/>
            <a:ext cx="8967555" cy="457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>
              <a:lnSpc>
                <a:spcPct val="102000"/>
              </a:lnSpc>
              <a:spcBef>
                <a:spcPts val="697"/>
              </a:spcBef>
              <a:buClr>
                <a:srgbClr val="0066FF"/>
              </a:buClr>
              <a:buSzPct val="75000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Cours Linux vs. Cours OS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Plus théorique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MAIS avec des exemples concrets (Windows, Unix/linux)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Comprendre ce qu'il y a « sous le capot » d'un OS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Apprendre des concepts plus durables que la prochaine version de Windows, ...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Approche par « couches successives 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43204A9-C782-4629-BDA4-25959391C343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6F009CA-6B30-4FED-B991-6DB35F90172E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49C9FEC-EE24-405C-B394-2DE4E1BA9871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4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6198CB1-0745-424A-9A19-7C3C0B9E07F6}"/>
              </a:ext>
            </a:extLst>
          </p:cNvPr>
          <p:cNvSpPr/>
          <p:nvPr/>
        </p:nvSpPr>
        <p:spPr>
          <a:xfrm>
            <a:off x="1752605" y="457200"/>
            <a:ext cx="777095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2000"/>
              </a:lnSpc>
              <a:tabLst>
                <a:tab pos="0" algn="l"/>
                <a:tab pos="457189" algn="l"/>
                <a:tab pos="914377" algn="l"/>
                <a:tab pos="1371564" algn="l"/>
                <a:tab pos="1828754" algn="l"/>
                <a:tab pos="2285943" algn="l"/>
                <a:tab pos="2743130" algn="l"/>
                <a:tab pos="3200320" algn="l"/>
                <a:tab pos="3657509" algn="l"/>
                <a:tab pos="4114697" algn="l"/>
                <a:tab pos="4571886" algn="l"/>
                <a:tab pos="5029074" algn="l"/>
                <a:tab pos="5486262" algn="l"/>
                <a:tab pos="5943451" algn="l"/>
                <a:tab pos="6400639" algn="l"/>
                <a:tab pos="6857829" algn="l"/>
                <a:tab pos="7315017" algn="l"/>
                <a:tab pos="7772206" algn="l"/>
                <a:tab pos="8229394" algn="l"/>
                <a:tab pos="8686583" algn="l"/>
                <a:tab pos="9143771" algn="l"/>
                <a:tab pos="9424564" algn="l"/>
                <a:tab pos="9873832" algn="l"/>
                <a:tab pos="10323102" algn="l"/>
                <a:tab pos="10778849" algn="l"/>
                <a:tab pos="10781730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Objectifs du cours	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E250EBF-6B9D-4A91-AB65-4DFE71BB839D}"/>
              </a:ext>
            </a:extLst>
          </p:cNvPr>
          <p:cNvSpPr/>
          <p:nvPr/>
        </p:nvSpPr>
        <p:spPr>
          <a:xfrm>
            <a:off x="980903" y="1413000"/>
            <a:ext cx="8924979" cy="457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1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endParaRPr lang="fr-FR" sz="26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Comprendre ce qu'il y a « sous le capot » d'un OS.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Être capable de: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identifier les responsabilités des différents composants/couches d’un OS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décrire le flux d’information à l’intérieur d’un OS pour certaines opérations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faire des calculs de performances simples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identifier les limitations/problèmes liés à certaines opérations.</a:t>
            </a:r>
          </a:p>
        </p:txBody>
      </p:sp>
    </p:spTree>
    <p:extLst>
      <p:ext uri="{BB962C8B-B14F-4D97-AF65-F5344CB8AC3E}">
        <p14:creationId xmlns:p14="http://schemas.microsoft.com/office/powerpoint/2010/main" val="407225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43204A9-C782-4629-BDA4-25959391C343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6F009CA-6B30-4FED-B991-6DB35F90172E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49C9FEC-EE24-405C-B394-2DE4E1BA9871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5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6198CB1-0745-424A-9A19-7C3C0B9E07F6}"/>
              </a:ext>
            </a:extLst>
          </p:cNvPr>
          <p:cNvSpPr/>
          <p:nvPr/>
        </p:nvSpPr>
        <p:spPr>
          <a:xfrm>
            <a:off x="1752605" y="457200"/>
            <a:ext cx="777095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2000"/>
              </a:lnSpc>
              <a:tabLst>
                <a:tab pos="0" algn="l"/>
                <a:tab pos="457189" algn="l"/>
                <a:tab pos="914377" algn="l"/>
                <a:tab pos="1371564" algn="l"/>
                <a:tab pos="1828754" algn="l"/>
                <a:tab pos="2285943" algn="l"/>
                <a:tab pos="2743130" algn="l"/>
                <a:tab pos="3200320" algn="l"/>
                <a:tab pos="3657509" algn="l"/>
                <a:tab pos="4114697" algn="l"/>
                <a:tab pos="4571886" algn="l"/>
                <a:tab pos="5029074" algn="l"/>
                <a:tab pos="5486262" algn="l"/>
                <a:tab pos="5943451" algn="l"/>
                <a:tab pos="6400639" algn="l"/>
                <a:tab pos="6857829" algn="l"/>
                <a:tab pos="7315017" algn="l"/>
                <a:tab pos="7772206" algn="l"/>
                <a:tab pos="8229394" algn="l"/>
                <a:tab pos="8686583" algn="l"/>
                <a:tab pos="9143771" algn="l"/>
                <a:tab pos="9424564" algn="l"/>
                <a:tab pos="9873832" algn="l"/>
                <a:tab pos="10323102" algn="l"/>
                <a:tab pos="10778849" algn="l"/>
                <a:tab pos="10781730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Objectifs du cours	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E250EBF-6B9D-4A91-AB65-4DFE71BB839D}"/>
              </a:ext>
            </a:extLst>
          </p:cNvPr>
          <p:cNvSpPr/>
          <p:nvPr/>
        </p:nvSpPr>
        <p:spPr>
          <a:xfrm>
            <a:off x="1022469" y="1413000"/>
            <a:ext cx="8883415" cy="457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1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endParaRPr lang="fr-FR" sz="26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Comprendre ce qu'il y a « sous le capot » d'un OS.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Pas utilisation de l’OS =&gt; Linux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Par contre 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utilisation d’outils pour observer ce qu’il se passe à l’intérieur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Comment l’OS réalise les commandes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endParaRPr lang="fr-FR" sz="26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5673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015A345-CF80-439F-9205-3ABDCA65FDEB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F8DA1A9-653D-479A-AF38-02886913D082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F5333D8-4F81-4F98-9089-36B26243BE37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6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398481-61D8-449D-8B3A-C03EAB171CBF}"/>
              </a:ext>
            </a:extLst>
          </p:cNvPr>
          <p:cNvSpPr/>
          <p:nvPr/>
        </p:nvSpPr>
        <p:spPr>
          <a:xfrm>
            <a:off x="2085114" y="484854"/>
            <a:ext cx="7764479" cy="105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1000"/>
              </a:lnSpc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Organisation du cours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F83B4B1-B3E4-4D5A-95E2-821D84617D79}"/>
              </a:ext>
            </a:extLst>
          </p:cNvPr>
          <p:cNvSpPr/>
          <p:nvPr/>
        </p:nvSpPr>
        <p:spPr>
          <a:xfrm>
            <a:off x="1263540" y="1619280"/>
            <a:ext cx="8747105" cy="408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Cours « Bilingue »</a:t>
            </a:r>
          </a:p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Partie synchrone et interactive 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Présentation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Interaction (seuls ou en groupe)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Questionnement (chat, 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moodle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, 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wooclap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)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Production (résumé, exercices)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Consignes partie asynchrone</a:t>
            </a:r>
          </a:p>
          <a:p>
            <a:pPr marL="1371566" lvl="2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Ressources</a:t>
            </a:r>
          </a:p>
          <a:p>
            <a:pPr marL="1371566" lvl="2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Productions</a:t>
            </a:r>
          </a:p>
        </p:txBody>
      </p:sp>
    </p:spTree>
    <p:extLst>
      <p:ext uri="{BB962C8B-B14F-4D97-AF65-F5344CB8AC3E}">
        <p14:creationId xmlns:p14="http://schemas.microsoft.com/office/powerpoint/2010/main" val="190536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015A345-CF80-439F-9205-3ABDCA65FDEB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F8DA1A9-653D-479A-AF38-02886913D082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F5333D8-4F81-4F98-9089-36B26243BE37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7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398481-61D8-449D-8B3A-C03EAB171CBF}"/>
              </a:ext>
            </a:extLst>
          </p:cNvPr>
          <p:cNvSpPr/>
          <p:nvPr/>
        </p:nvSpPr>
        <p:spPr>
          <a:xfrm>
            <a:off x="2085114" y="544140"/>
            <a:ext cx="7764479" cy="105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1000"/>
              </a:lnSpc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Organisation du cours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F83B4B1-B3E4-4D5A-95E2-821D84617D79}"/>
              </a:ext>
            </a:extLst>
          </p:cNvPr>
          <p:cNvSpPr/>
          <p:nvPr/>
        </p:nvSpPr>
        <p:spPr>
          <a:xfrm>
            <a:off x="2484480" y="1619280"/>
            <a:ext cx="7526160" cy="408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Partie asynchrone et productive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Lecture, vidéo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Questionnement (QCM 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moodle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)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Production (résumé, exercices)</a:t>
            </a:r>
          </a:p>
        </p:txBody>
      </p:sp>
    </p:spTree>
    <p:extLst>
      <p:ext uri="{BB962C8B-B14F-4D97-AF65-F5344CB8AC3E}">
        <p14:creationId xmlns:p14="http://schemas.microsoft.com/office/powerpoint/2010/main" val="407869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04E2515-DEBF-458D-91C5-A866EA64975C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E2026FFE-72C3-4DD4-BAEA-48685A9E7424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722C69B1-E7C8-484D-B0D2-CA8190C2CB11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8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E423F99-E517-4AD2-B044-4AA4A8AACEAE}"/>
              </a:ext>
            </a:extLst>
          </p:cNvPr>
          <p:cNvSpPr/>
          <p:nvPr/>
        </p:nvSpPr>
        <p:spPr>
          <a:xfrm>
            <a:off x="2438400" y="277920"/>
            <a:ext cx="77724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420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Evaluation continue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5D31D89-F926-4EFB-8A2A-70B6543D5FB4}"/>
              </a:ext>
            </a:extLst>
          </p:cNvPr>
          <p:cNvSpPr/>
          <p:nvPr/>
        </p:nvSpPr>
        <p:spPr>
          <a:xfrm>
            <a:off x="2438400" y="1600200"/>
            <a:ext cx="7772400" cy="453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Pas d’évaluation continue</a:t>
            </a:r>
          </a:p>
          <a:p>
            <a:pPr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Mais note de </a:t>
            </a:r>
            <a:r>
              <a:rPr lang="fr-BE" sz="2800" b="1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présence</a:t>
            </a: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 </a:t>
            </a:r>
            <a:r>
              <a:rPr lang="fr-BE" sz="2800" b="1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active</a:t>
            </a:r>
          </a:p>
          <a:p>
            <a:pPr lvl="1"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Pas d’évaluation de la qualité</a:t>
            </a:r>
          </a:p>
          <a:p>
            <a:pPr lvl="1"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Evaluer la participation</a:t>
            </a:r>
          </a:p>
          <a:p>
            <a:pPr lvl="2"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Via traces </a:t>
            </a:r>
            <a:r>
              <a:rPr lang="fr-BE" sz="2800" dirty="0" err="1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moodle</a:t>
            </a: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 (QCM, soumissions)</a:t>
            </a:r>
          </a:p>
          <a:p>
            <a:pPr lvl="2"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Sonde pour voir pas n’importe quoi</a:t>
            </a:r>
          </a:p>
          <a:p>
            <a:pPr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Points bonus « dispensatoires » utilisables lors de l’examen</a:t>
            </a:r>
          </a:p>
          <a:p>
            <a:pPr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Bonus facultatif</a:t>
            </a:r>
          </a:p>
          <a:p>
            <a:pPr marL="341271" indent="-341271">
              <a:spcBef>
                <a:spcPts val="697"/>
              </a:spcBef>
              <a:tabLst>
                <a:tab pos="341271" algn="l"/>
                <a:tab pos="790179" algn="l"/>
                <a:tab pos="1239448" algn="l"/>
                <a:tab pos="1688718" algn="l"/>
                <a:tab pos="2137987" algn="l"/>
                <a:tab pos="2587255" algn="l"/>
                <a:tab pos="3036524" algn="l"/>
                <a:tab pos="3485793" algn="l"/>
                <a:tab pos="3935062" algn="l"/>
                <a:tab pos="4384329" algn="l"/>
                <a:tab pos="4833599" algn="l"/>
                <a:tab pos="5282867" algn="l"/>
                <a:tab pos="5732137" algn="l"/>
                <a:tab pos="6181405" algn="l"/>
                <a:tab pos="6630674" algn="l"/>
                <a:tab pos="7079943" algn="l"/>
                <a:tab pos="7529212" algn="l"/>
                <a:tab pos="7978481" algn="l"/>
                <a:tab pos="8427748" algn="l"/>
                <a:tab pos="8877018" algn="l"/>
                <a:tab pos="9326287" algn="l"/>
              </a:tabLst>
            </a:pPr>
            <a:endParaRPr lang="fr-BE" sz="28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015A345-CF80-439F-9205-3ABDCA65FDEB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F8DA1A9-653D-479A-AF38-02886913D082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F5333D8-4F81-4F98-9089-36B26243BE37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9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398481-61D8-449D-8B3A-C03EAB171CBF}"/>
              </a:ext>
            </a:extLst>
          </p:cNvPr>
          <p:cNvSpPr/>
          <p:nvPr/>
        </p:nvSpPr>
        <p:spPr>
          <a:xfrm>
            <a:off x="2118365" y="544140"/>
            <a:ext cx="7764479" cy="105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1000"/>
              </a:lnSpc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Supports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F83B4B1-B3E4-4D5A-95E2-821D84617D79}"/>
              </a:ext>
            </a:extLst>
          </p:cNvPr>
          <p:cNvSpPr/>
          <p:nvPr/>
        </p:nvSpPr>
        <p:spPr>
          <a:xfrm>
            <a:off x="2484480" y="1619280"/>
            <a:ext cx="7526160" cy="408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Vidéos</a:t>
            </a:r>
          </a:p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Pas de Syllabus</a:t>
            </a:r>
          </a:p>
          <a:p>
            <a:pPr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Mais</a:t>
            </a:r>
          </a:p>
          <a:p>
            <a:pPr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Des notes dans les PPT</a:t>
            </a:r>
          </a:p>
          <a:p>
            <a:pPr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un livre de référence: </a:t>
            </a:r>
            <a:r>
              <a:rPr lang="fr-FR" sz="2600" dirty="0" err="1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Tanenbaum</a:t>
            </a:r>
            <a:endParaRPr lang="fr-FR" sz="26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HE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HEVINCI" id="{E83B297F-8A55-4CC8-A51B-0038100A2C29}" vid="{A244249A-BDC5-4ED4-887D-AAF0E661B7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6" ma:contentTypeDescription="Crée un document." ma:contentTypeScope="" ma:versionID="82797578ca9be9101739482e6314cef6">
  <xsd:schema xmlns:xsd="http://www.w3.org/2001/XMLSchema" xmlns:xs="http://www.w3.org/2001/XMLSchema" xmlns:p="http://schemas.microsoft.com/office/2006/metadata/properties" xmlns:ns2="ff85e5dd-9316-4fb5-adec-73af0890d4bc" targetNamespace="http://schemas.microsoft.com/office/2006/metadata/properties" ma:root="true" ma:fieldsID="80dc0c1739675376eb07b6d9a3b00426" ns2:_="">
    <xsd:import namespace="ff85e5dd-9316-4fb5-adec-73af0890d4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85FD37-B6BA-4D30-BADB-4792396561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5e5dd-9316-4fb5-adec-73af0890d4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E77DF3-6DEA-430B-A9D6-9380537623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0EE867-8886-4CD1-9F79-4A526328E8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ThèmeHEVINCI</Template>
  <TotalTime>296</TotalTime>
  <Words>311</Words>
  <Application>Microsoft Office PowerPoint</Application>
  <PresentationFormat>Grand écran</PresentationFormat>
  <Paragraphs>72</Paragraphs>
  <Slides>10</Slides>
  <Notes>8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Wingdings</vt:lpstr>
      <vt:lpstr>ThèmeHEVINCI</vt:lpstr>
      <vt:lpstr>BINV1060 Systèmes d’exploitation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Institut Paul Lambin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Ophélie Michelet</dc:creator>
  <cp:lastModifiedBy>Gregory Seront</cp:lastModifiedBy>
  <cp:revision>13</cp:revision>
  <dcterms:created xsi:type="dcterms:W3CDTF">2020-11-23T15:04:38Z</dcterms:created>
  <dcterms:modified xsi:type="dcterms:W3CDTF">2021-01-27T10:03:40Z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</Properties>
</file>