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25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395" r:id="rId11"/>
    <p:sldId id="396" r:id="rId12"/>
    <p:sldId id="438" r:id="rId13"/>
    <p:sldId id="436" r:id="rId14"/>
    <p:sldId id="437" r:id="rId15"/>
    <p:sldId id="257" r:id="rId16"/>
    <p:sldId id="328" r:id="rId17"/>
    <p:sldId id="367" r:id="rId18"/>
    <p:sldId id="285" r:id="rId19"/>
    <p:sldId id="484" r:id="rId20"/>
    <p:sldId id="439" r:id="rId21"/>
    <p:sldId id="440" r:id="rId22"/>
    <p:sldId id="441" r:id="rId23"/>
    <p:sldId id="443" r:id="rId24"/>
    <p:sldId id="444" r:id="rId25"/>
    <p:sldId id="446" r:id="rId26"/>
    <p:sldId id="447" r:id="rId27"/>
    <p:sldId id="448" r:id="rId28"/>
    <p:sldId id="451" r:id="rId29"/>
    <p:sldId id="491" r:id="rId30"/>
    <p:sldId id="486" r:id="rId31"/>
    <p:sldId id="489" r:id="rId32"/>
    <p:sldId id="490" r:id="rId33"/>
    <p:sldId id="487" r:id="rId34"/>
    <p:sldId id="488" r:id="rId3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4434" autoAdjust="0"/>
  </p:normalViewPr>
  <p:slideViewPr>
    <p:cSldViewPr>
      <p:cViewPr varScale="1">
        <p:scale>
          <a:sx n="62" d="100"/>
          <a:sy n="62" d="100"/>
        </p:scale>
        <p:origin x="63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398DC-1FFE-43BC-888D-4ACEC88C58C3}" type="datetimeFigureOut">
              <a:rPr lang="fr-BE" smtClean="0"/>
              <a:t>24-04-23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E193-356F-4C3D-8C04-FA1A243F7DE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84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Lorsqu’on parle</a:t>
            </a:r>
            <a:r>
              <a:rPr lang="fr-BE" baseline="0" dirty="0"/>
              <a:t> d’un dico, on imagine un dictionnaire où les mots apparaissent par ordre alphabétique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55114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5378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Add</a:t>
            </a:r>
            <a:r>
              <a:rPr lang="fr-BE" dirty="0"/>
              <a:t>(), </a:t>
            </a:r>
            <a:r>
              <a:rPr lang="fr-BE" dirty="0" err="1"/>
              <a:t>contains</a:t>
            </a:r>
            <a:r>
              <a:rPr lang="fr-BE" dirty="0"/>
              <a:t>(),</a:t>
            </a:r>
            <a:r>
              <a:rPr lang="fr-BE" baseline="0" dirty="0"/>
              <a:t> </a:t>
            </a:r>
            <a:r>
              <a:rPr lang="fr-BE" baseline="0" dirty="0" err="1"/>
              <a:t>remove</a:t>
            </a:r>
            <a:r>
              <a:rPr lang="fr-BE" baseline="0" dirty="0"/>
              <a:t>() </a:t>
            </a:r>
            <a:r>
              <a:rPr lang="fr-BE" baseline="0" dirty="0">
                <a:sym typeface="Wingdings" panose="05000000000000000000" pitchFamily="2" charset="2"/>
              </a:rPr>
              <a:t> idem, c’est l’</a:t>
            </a:r>
            <a:r>
              <a:rPr lang="fr-BE" baseline="0" dirty="0" err="1">
                <a:sym typeface="Wingdings" panose="05000000000000000000" pitchFamily="2" charset="2"/>
              </a:rPr>
              <a:t>itérateur</a:t>
            </a:r>
            <a:r>
              <a:rPr lang="fr-BE" baseline="0" dirty="0">
                <a:sym typeface="Wingdings" panose="05000000000000000000" pitchFamily="2" charset="2"/>
              </a:rPr>
              <a:t> qui n’a pas le même comportement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942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Pour les </a:t>
            </a:r>
            <a:r>
              <a:rPr lang="fr-BE" dirty="0" err="1"/>
              <a:t>map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55926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Tout a presque été vu ! Il reste juste la</a:t>
            </a:r>
            <a:r>
              <a:rPr lang="fr-BE" baseline="0" dirty="0"/>
              <a:t> classe </a:t>
            </a:r>
            <a:r>
              <a:rPr lang="fr-BE" baseline="0" dirty="0" err="1"/>
              <a:t>PriorityQueue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4118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TreeMap</a:t>
            </a:r>
            <a:r>
              <a:rPr lang="fr-BE" baseline="0" dirty="0"/>
              <a:t> </a:t>
            </a:r>
            <a:r>
              <a:rPr lang="fr-BE" baseline="0" dirty="0">
                <a:sym typeface="Wingdings" panose="05000000000000000000" pitchFamily="2" charset="2"/>
              </a:rPr>
              <a:t> implémenté avec un arbre bicolore ! Pour rappel : </a:t>
            </a:r>
            <a:r>
              <a:rPr lang="fr-BE" baseline="0" dirty="0" err="1">
                <a:sym typeface="Wingdings" panose="05000000000000000000" pitchFamily="2" charset="2"/>
              </a:rPr>
              <a:t>TreeSet</a:t>
            </a:r>
            <a:r>
              <a:rPr lang="fr-BE" baseline="0" dirty="0">
                <a:sym typeface="Wingdings" panose="05000000000000000000" pitchFamily="2" charset="2"/>
              </a:rPr>
              <a:t> est implémenté via un </a:t>
            </a:r>
            <a:r>
              <a:rPr lang="fr-BE" baseline="0" dirty="0" err="1">
                <a:sym typeface="Wingdings" panose="05000000000000000000" pitchFamily="2" charset="2"/>
              </a:rPr>
              <a:t>TreeMap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167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SD abstraite : File, </a:t>
            </a:r>
            <a:r>
              <a:rPr lang="fr-BE" dirty="0" err="1"/>
              <a:t>Map</a:t>
            </a:r>
            <a:r>
              <a:rPr lang="fr-BE" dirty="0"/>
              <a:t>, …       SD concrète : choix implémentation : tableau, </a:t>
            </a:r>
            <a:r>
              <a:rPr lang="fr-BE"/>
              <a:t>liste chaînée, </a:t>
            </a:r>
            <a:r>
              <a:rPr lang="fr-BE" dirty="0"/>
              <a:t>ABR,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42652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Attention</a:t>
            </a:r>
            <a:r>
              <a:rPr lang="fr-BE" baseline="0" dirty="0"/>
              <a:t> ! Inutile de choisir un </a:t>
            </a:r>
            <a:r>
              <a:rPr lang="fr-BE" baseline="0" dirty="0" err="1"/>
              <a:t>TreeSet</a:t>
            </a:r>
            <a:r>
              <a:rPr lang="fr-BE" baseline="0" dirty="0"/>
              <a:t> si un </a:t>
            </a:r>
            <a:r>
              <a:rPr lang="fr-BE" baseline="0" dirty="0" err="1"/>
              <a:t>HashSet</a:t>
            </a:r>
            <a:r>
              <a:rPr lang="fr-BE" baseline="0" dirty="0"/>
              <a:t> peut suffire !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21277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Il y a beaucoup de méthodes</a:t>
            </a:r>
            <a:r>
              <a:rPr lang="fr-BE" baseline="0" dirty="0"/>
              <a:t> qui a un sens car les éléments sont triés : </a:t>
            </a:r>
            <a:r>
              <a:rPr lang="fr-BE" dirty="0" err="1"/>
              <a:t>pollFirst</a:t>
            </a:r>
            <a:r>
              <a:rPr lang="fr-BE" dirty="0"/>
              <a:t>()</a:t>
            </a:r>
            <a:r>
              <a:rPr lang="fr-BE" baseline="0" dirty="0"/>
              <a:t> : </a:t>
            </a:r>
            <a:r>
              <a:rPr lang="fr-BE" baseline="0" dirty="0" err="1"/>
              <a:t>supprimeMin</a:t>
            </a:r>
            <a:r>
              <a:rPr lang="fr-BE" baseline="0" dirty="0"/>
              <a:t>()  </a:t>
            </a:r>
            <a:r>
              <a:rPr lang="fr-BE" baseline="0" dirty="0" err="1"/>
              <a:t>floor</a:t>
            </a:r>
            <a:r>
              <a:rPr lang="fr-BE" baseline="0" dirty="0"/>
              <a:t>() </a:t>
            </a:r>
            <a:r>
              <a:rPr lang="fr-BE" baseline="0" dirty="0">
                <a:sym typeface="Wingdings" panose="05000000000000000000" pitchFamily="2" charset="2"/>
              </a:rPr>
              <a:t> l’</a:t>
            </a:r>
            <a:r>
              <a:rPr lang="fr-BE" baseline="0" dirty="0" err="1">
                <a:sym typeface="Wingdings" panose="05000000000000000000" pitchFamily="2" charset="2"/>
              </a:rPr>
              <a:t>élement</a:t>
            </a:r>
            <a:r>
              <a:rPr lang="fr-BE" baseline="0" dirty="0">
                <a:sym typeface="Wingdings" panose="05000000000000000000" pitchFamily="2" charset="2"/>
              </a:rPr>
              <a:t> juste après last(), </a:t>
            </a:r>
            <a:r>
              <a:rPr lang="fr-BE" baseline="0" dirty="0" err="1">
                <a:sym typeface="Wingdings" panose="05000000000000000000" pitchFamily="2" charset="2"/>
              </a:rPr>
              <a:t>pollLast</a:t>
            </a:r>
            <a:r>
              <a:rPr lang="fr-BE" baseline="0">
                <a:sym typeface="Wingdings" panose="05000000000000000000" pitchFamily="2" charset="2"/>
              </a:rPr>
              <a:t>(), …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8979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Tri</a:t>
            </a:r>
            <a:r>
              <a:rPr lang="fr-BE" baseline="0" dirty="0"/>
              <a:t> ! Comment ?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404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2844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Cela fait bizarre de parler d’un </a:t>
            </a:r>
            <a:r>
              <a:rPr lang="fr-BE" dirty="0" err="1"/>
              <a:t>map</a:t>
            </a:r>
            <a:r>
              <a:rPr lang="fr-BE" baseline="0" dirty="0"/>
              <a:t> non trié ou d’un ensemble trié, mais les 4 structures de données existent 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921033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pourra ajouter deux éléments égaux si la méthode </a:t>
            </a:r>
            <a:r>
              <a:rPr lang="fr-B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compareTo</a:t>
            </a:r>
            <a:r>
              <a:rPr lang="fr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renvoie un nombre différent de 0 pour ces deux éléments égaux et on ne pourra pas ajouter deux éléments qui ne sont pas égaux si la méthode </a:t>
            </a:r>
            <a:r>
              <a:rPr lang="fr-B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compareTo</a:t>
            </a:r>
            <a:r>
              <a:rPr lang="fr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renvoie 0 pour ces deux éléments.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7278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6271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On va créer une classe qui implémente </a:t>
            </a:r>
            <a:r>
              <a:rPr lang="fr-BE" dirty="0" err="1"/>
              <a:t>Comparator</a:t>
            </a:r>
            <a:r>
              <a:rPr lang="fr-BE" dirty="0"/>
              <a:t> – la méthode </a:t>
            </a:r>
            <a:r>
              <a:rPr lang="fr-BE" dirty="0" err="1"/>
              <a:t>equals</a:t>
            </a:r>
            <a:r>
              <a:rPr lang="fr-BE" dirty="0"/>
              <a:t> ne</a:t>
            </a:r>
            <a:r>
              <a:rPr lang="fr-BE" baseline="0" dirty="0"/>
              <a:t> doit pas nécessairement être réécrite.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1359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Selon</a:t>
            </a:r>
            <a:r>
              <a:rPr lang="fr-BE" baseline="0" dirty="0"/>
              <a:t> le constructeur appelé, on peut choisir la relation d’ordre qui sera utilisée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6094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Numéro d’identification d’une voiture – NIV (international)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831174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Classe simplifiée pour l’exemple  (propriétaire, prix, 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0021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C’est le numéro de châssis qui identifie de façon unique une voiture. </a:t>
            </a:r>
          </a:p>
          <a:p>
            <a:r>
              <a:rPr lang="fr-BE" dirty="0"/>
              <a:t>La classe String implémente Comparable. Elle possède une méthode </a:t>
            </a:r>
            <a:r>
              <a:rPr lang="fr-BE" dirty="0" err="1"/>
              <a:t>compareTo</a:t>
            </a:r>
            <a:r>
              <a:rPr lang="fr-BE" dirty="0"/>
              <a:t>(). Ordre alphabétique.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1701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Liste des voitures est triée selon l’ordre alphabétique des numéros de châssis.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06420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Cette liste serait plus facile à utiliser si elle était triée selon l’ordre alphabétique des numéros de plaque !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63653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On ne peut pas modifier la méthode </a:t>
            </a:r>
            <a:r>
              <a:rPr lang="fr-BE" dirty="0" err="1"/>
              <a:t>compareTo</a:t>
            </a:r>
            <a:r>
              <a:rPr lang="fr-BE" dirty="0"/>
              <a:t>() de la classe Voiture. Les méthodes </a:t>
            </a:r>
            <a:r>
              <a:rPr lang="fr-BE" dirty="0" err="1"/>
              <a:t>equals</a:t>
            </a:r>
            <a:r>
              <a:rPr lang="fr-BE" dirty="0"/>
              <a:t>() et </a:t>
            </a:r>
            <a:r>
              <a:rPr lang="fr-BE" dirty="0" err="1"/>
              <a:t>compareTo</a:t>
            </a:r>
            <a:r>
              <a:rPr lang="fr-BE" dirty="0"/>
              <a:t>() doivent être cohérentes.</a:t>
            </a:r>
          </a:p>
          <a:p>
            <a:r>
              <a:rPr lang="fr-BE" dirty="0"/>
              <a:t>On introduit une classe qui implémente l’interface </a:t>
            </a:r>
            <a:r>
              <a:rPr lang="fr-BE" dirty="0" err="1"/>
              <a:t>Comparator</a:t>
            </a:r>
            <a:r>
              <a:rPr lang="fr-BE" dirty="0"/>
              <a:t>.</a:t>
            </a:r>
          </a:p>
          <a:p>
            <a:r>
              <a:rPr lang="fr-BE" dirty="0"/>
              <a:t>Comparaison de 2 voitures sur base de la plaque de voiture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3864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L’ordre dans lequel les ajouts ont été faits n’est pas</a:t>
            </a:r>
            <a:r>
              <a:rPr lang="fr-BE" baseline="0" dirty="0"/>
              <a:t> retenu. Ce n’est pas le cas des listes, des piles, des files, des vecteurs 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647921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Il faut utiliser le constructeur de la classe </a:t>
            </a:r>
            <a:r>
              <a:rPr lang="fr-BE" dirty="0" err="1"/>
              <a:t>TreeSet</a:t>
            </a:r>
            <a:r>
              <a:rPr lang="fr-BE" dirty="0"/>
              <a:t> qui reçoit un objet de la classe comparateur en paramètre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34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5522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 </a:t>
            </a:r>
            <a:r>
              <a:rPr lang="fr-BE" dirty="0" err="1"/>
              <a:t>map</a:t>
            </a:r>
            <a:r>
              <a:rPr lang="fr-BE" dirty="0"/>
              <a:t> est un « système » clé-valeur</a:t>
            </a:r>
            <a:r>
              <a:rPr lang="fr-BE" baseline="0" dirty="0"/>
              <a:t>. On associe à une clé (unique), une valeur.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65111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En Java, le Set est implémenté via un </a:t>
            </a:r>
            <a:r>
              <a:rPr lang="fr-BE" dirty="0" err="1"/>
              <a:t>map</a:t>
            </a:r>
            <a:r>
              <a:rPr lang="fr-BE" dirty="0"/>
              <a:t> (principe</a:t>
            </a:r>
            <a:r>
              <a:rPr lang="fr-BE" baseline="0" dirty="0"/>
              <a:t> de délégation)</a:t>
            </a:r>
            <a:r>
              <a:rPr lang="fr-BE" dirty="0"/>
              <a:t>. On n’associe rien à une clé. On parle plutôt d’éléments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429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 grande spécificité</a:t>
            </a:r>
            <a:r>
              <a:rPr lang="fr-BE" baseline="0" dirty="0"/>
              <a:t> d’un ensemble : un élément n’y se retrouve qu’une fois. La grande spécificité d’un </a:t>
            </a:r>
            <a:r>
              <a:rPr lang="fr-BE" baseline="0" dirty="0" err="1"/>
              <a:t>map</a:t>
            </a:r>
            <a:r>
              <a:rPr lang="fr-BE" baseline="0" dirty="0"/>
              <a:t> : la clé ne se retrouve qu’une fois, si on veut lui associer plusieurs valeurs, c’est possible en associant lui associant une liste de valeurs, V = </a:t>
            </a:r>
            <a:r>
              <a:rPr lang="fr-BE" baseline="0" dirty="0" err="1"/>
              <a:t>LinkedList</a:t>
            </a:r>
            <a:r>
              <a:rPr lang="fr-BE" baseline="0" dirty="0"/>
              <a:t> par exemple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72552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 raisonnement qui</a:t>
            </a:r>
            <a:r>
              <a:rPr lang="fr-BE" baseline="0" dirty="0"/>
              <a:t> suit aurait pu se faire via le </a:t>
            </a:r>
            <a:r>
              <a:rPr lang="fr-BE" baseline="0" dirty="0" err="1"/>
              <a:t>map</a:t>
            </a:r>
            <a:r>
              <a:rPr lang="fr-BE" baseline="0" dirty="0"/>
              <a:t>. Voici l’interface Ensemble vu en semaine 6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6488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Pourquoi parler de tri ? On</a:t>
            </a:r>
            <a:r>
              <a:rPr lang="fr-BE" baseline="0" dirty="0"/>
              <a:t> fait des ajouts, des suppressions. On peut vérifier l’existence d’un élément.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0960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C’est uniquement si</a:t>
            </a:r>
            <a:r>
              <a:rPr lang="fr-BE" baseline="0" dirty="0"/>
              <a:t> l’on veut parcourir l’ensemble que le tri va intervenir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5159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24-04-23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011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24-04-23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828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24-04-23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119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24-04-23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75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24-04-23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636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24-04-23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235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24-04-23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191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24-04-23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53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24-04-23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635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24-04-23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60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24-04-23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877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55A18-EECE-4018-A438-67C9C7C591E3}" type="datetimeFigureOut">
              <a:rPr lang="fr-BE" smtClean="0"/>
              <a:t>24-04-23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657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be/url?sa=i&amp;rct=j&amp;q=&amp;esrc=s&amp;source=images&amp;cd=&amp;cad=rja&amp;uact=8&amp;ved=0CAcQjRw&amp;url=http://www.fortissimots.com/actualite/items/les-nouveaux-mots-dans-le-dictionnaire-cuvee-2014.html&amp;ei=LRr8VLf0MKm07ga3yYH4Dg&amp;bvm=bv.87611401,d.ZGU&amp;psig=AFQjCNF29yvW1XOn4hXX8EtBs69ZJlQMjg&amp;ust=142589429617015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gif"/><Relationship Id="rId5" Type="http://schemas.openxmlformats.org/officeDocument/2006/relationships/hyperlink" Target="http://www.google.be/url?sa=i&amp;rct=j&amp;q=&amp;esrc=s&amp;source=images&amp;cd=&amp;cad=rja&amp;uact=8&amp;ved=0CAcQjRw&amp;url=http://www.cndp.fr/crdp-dijon/Dictionnaire.html&amp;ei=sBr8VN6hMNGU7QbRloH4Cw&amp;bvm=bv.87611401,d.ZGU&amp;psig=AFQjCNGbS85L8AyjCrz_bUNEh55sxaB9Aw&amp;ust=1425893722314928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be/url?sa=i&amp;rct=j&amp;q=&amp;esrc=s&amp;source=images&amp;cd=&amp;cad=rja&amp;uact=8&amp;ved=0CAcQjRw&amp;url=http://www.cndp.fr/crdp-dijon/Dictionnaire.html&amp;ei=sBr8VN6hMNGU7QbRloH4Cw&amp;bvm=bv.87611401,d.ZGU&amp;psig=AFQjCNGbS85L8AyjCrz_bUNEh55sxaB9Aw&amp;ust=142589372231492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« DICO »</a:t>
            </a:r>
          </a:p>
        </p:txBody>
      </p:sp>
      <p:pic>
        <p:nvPicPr>
          <p:cNvPr id="1026" name="Picture 2" descr="https://encrypted-tbn1.gstatic.com/images?q=tbn:ANd9GcRhJbsCjK7mCZV99PcF91IEzq1o041npMI9KRRHpjzuLqzBwrh1tQ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636912"/>
            <a:ext cx="33337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53975" y="-19510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4" name="AutoShape 6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206375" y="-17986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1032" name="Picture 8" descr="http://www.cndp.fr/crdp-dijon/IMG/gif_dictionnair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8063"/>
            <a:ext cx="201989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88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</p:spTree>
    <p:extLst>
      <p:ext uri="{BB962C8B-B14F-4D97-AF65-F5344CB8AC3E}">
        <p14:creationId xmlns:p14="http://schemas.microsoft.com/office/powerpoint/2010/main" val="349916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567228"/>
              </p:ext>
            </p:extLst>
          </p:nvPr>
        </p:nvGraphicFramePr>
        <p:xfrm>
          <a:off x="395536" y="1340768"/>
          <a:ext cx="8496944" cy="16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HashSet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EnsembleTrie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TreeSet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887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103278"/>
              </p:ext>
            </p:extLst>
          </p:nvPr>
        </p:nvGraphicFramePr>
        <p:xfrm>
          <a:off x="395536" y="1340768"/>
          <a:ext cx="8496944" cy="16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HashSet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EnsembleTrie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TreeSet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402524"/>
            <a:ext cx="7571833" cy="41185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525" y="5588766"/>
            <a:ext cx="6950843" cy="34801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8469" y="3033060"/>
            <a:ext cx="845339" cy="33813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525" y="4703067"/>
            <a:ext cx="6069246" cy="3600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5175414"/>
            <a:ext cx="864096" cy="34563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600" y="3033060"/>
            <a:ext cx="961868" cy="27129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600" y="4316951"/>
            <a:ext cx="961868" cy="2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67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95536" y="1340768"/>
          <a:ext cx="8496944" cy="16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800" dirty="0"/>
                        <a:t>Dico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800" dirty="0" err="1"/>
                        <a:t>TreeMap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876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196752"/>
            <a:ext cx="46101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56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Implémentation:</a:t>
            </a:r>
          </a:p>
        </p:txBody>
      </p:sp>
    </p:spTree>
    <p:extLst>
      <p:ext uri="{BB962C8B-B14F-4D97-AF65-F5344CB8AC3E}">
        <p14:creationId xmlns:p14="http://schemas.microsoft.com/office/powerpoint/2010/main" val="1485075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BE" sz="3600" dirty="0"/>
              <a:t>ABR ?</a:t>
            </a:r>
          </a:p>
          <a:p>
            <a:pPr marL="0" indent="0">
              <a:buNone/>
            </a:pP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74267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ABR : coût de l’implémentation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2771800" y="5352557"/>
            <a:ext cx="4452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>
                <a:solidFill>
                  <a:srgbClr val="FF0000"/>
                </a:solidFill>
              </a:rPr>
              <a:t>Si l’arbre est équilibré :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C5C8D6F-9B41-423C-9436-09D487FF0F9A}"/>
              </a:ext>
            </a:extLst>
          </p:cNvPr>
          <p:cNvSpPr txBox="1">
            <a:spLocks/>
          </p:cNvSpPr>
          <p:nvPr/>
        </p:nvSpPr>
        <p:spPr>
          <a:xfrm>
            <a:off x="323528" y="1628800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hangingPunct="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marL="0" indent="0" hangingPunct="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 hangingPunct="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 hangingPunct="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supprime(Comparable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fr-FR" sz="2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fr-FR" sz="2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5CA66D9-1EB3-4A19-AD4C-7830CB17AB41}"/>
              </a:ext>
            </a:extLst>
          </p:cNvPr>
          <p:cNvSpPr txBox="1"/>
          <p:nvPr/>
        </p:nvSpPr>
        <p:spPr>
          <a:xfrm>
            <a:off x="6789440" y="2806864"/>
            <a:ext cx="17636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400" dirty="0">
                <a:solidFill>
                  <a:srgbClr val="0070C0"/>
                </a:solidFill>
              </a:rPr>
              <a:t>O(</a:t>
            </a:r>
            <a:r>
              <a:rPr lang="fr-BE" sz="3400" dirty="0" err="1">
                <a:solidFill>
                  <a:srgbClr val="0070C0"/>
                </a:solidFill>
              </a:rPr>
              <a:t>logN</a:t>
            </a:r>
            <a:r>
              <a:rPr lang="fr-BE" sz="3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55E4410-F4EE-4106-B71A-52036803746A}"/>
              </a:ext>
            </a:extLst>
          </p:cNvPr>
          <p:cNvSpPr txBox="1"/>
          <p:nvPr/>
        </p:nvSpPr>
        <p:spPr>
          <a:xfrm>
            <a:off x="7615012" y="3450980"/>
            <a:ext cx="17636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400" dirty="0">
                <a:solidFill>
                  <a:srgbClr val="0070C0"/>
                </a:solidFill>
              </a:rPr>
              <a:t>O(</a:t>
            </a:r>
            <a:r>
              <a:rPr lang="fr-BE" sz="3400" dirty="0" err="1">
                <a:solidFill>
                  <a:srgbClr val="0070C0"/>
                </a:solidFill>
              </a:rPr>
              <a:t>logN</a:t>
            </a:r>
            <a:r>
              <a:rPr lang="fr-BE" sz="3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9AE861-1015-4D2B-BDEC-23CF2D3F7314}"/>
              </a:ext>
            </a:extLst>
          </p:cNvPr>
          <p:cNvSpPr txBox="1"/>
          <p:nvPr/>
        </p:nvSpPr>
        <p:spPr>
          <a:xfrm>
            <a:off x="7086454" y="4066533"/>
            <a:ext cx="17636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400" dirty="0">
                <a:solidFill>
                  <a:srgbClr val="0070C0"/>
                </a:solidFill>
              </a:rPr>
              <a:t>O(</a:t>
            </a:r>
            <a:r>
              <a:rPr lang="fr-BE" sz="3400" dirty="0" err="1">
                <a:solidFill>
                  <a:srgbClr val="0070C0"/>
                </a:solidFill>
              </a:rPr>
              <a:t>logN</a:t>
            </a:r>
            <a:r>
              <a:rPr lang="fr-BE" sz="3400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6313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Implémentation: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1628800"/>
            <a:ext cx="8568952" cy="4525963"/>
          </a:xfrm>
        </p:spPr>
        <p:txBody>
          <a:bodyPr>
            <a:normAutofit/>
          </a:bodyPr>
          <a:lstStyle/>
          <a:p>
            <a:pPr marL="0" indent="0" hangingPunct="0">
              <a:spcAft>
                <a:spcPts val="600"/>
              </a:spcAft>
              <a:buNone/>
            </a:pPr>
            <a:r>
              <a:rPr lang="fr-BE" sz="3600" dirty="0"/>
              <a:t>Comme l’arbre binaire de recherche (ABR) n’est pas nécessairement équilibré, on va plutôt utiliser une variante de celui-ci :</a:t>
            </a:r>
            <a:r>
              <a:rPr lang="fr-BE" dirty="0"/>
              <a:t> </a:t>
            </a:r>
          </a:p>
          <a:p>
            <a:pPr marL="446088" lvl="1" hangingPunct="0">
              <a:buFont typeface="Arial" panose="020B0604020202020204" pitchFamily="34" charset="0"/>
              <a:buChar char="•"/>
            </a:pPr>
            <a:r>
              <a:rPr lang="fr-BE" sz="3600" dirty="0"/>
              <a:t>Arbre bicolore </a:t>
            </a:r>
            <a:r>
              <a:rPr lang="fr-BE" sz="3100" dirty="0"/>
              <a:t>(</a:t>
            </a:r>
            <a:r>
              <a:rPr lang="fr-BE" sz="3100" dirty="0">
                <a:sym typeface="Symbol" panose="05050102010706020507" pitchFamily="18" charset="2"/>
              </a:rPr>
              <a:t></a:t>
            </a:r>
            <a:r>
              <a:rPr lang="fr-BE" sz="3100" dirty="0"/>
              <a:t> B-arbre binaire symétrique)</a:t>
            </a:r>
          </a:p>
          <a:p>
            <a:pPr marL="446088" lvl="1" hangingPunct="0">
              <a:buFont typeface="Arial" panose="020B0604020202020204" pitchFamily="34" charset="0"/>
              <a:buChar char="•"/>
            </a:pPr>
            <a:r>
              <a:rPr lang="fr-BE" sz="3600" dirty="0"/>
              <a:t>AVL  </a:t>
            </a:r>
            <a:r>
              <a:rPr lang="fr-BE" sz="3100" dirty="0"/>
              <a:t>(</a:t>
            </a:r>
            <a:r>
              <a:rPr lang="fr-BE" sz="3100" dirty="0">
                <a:sym typeface="Symbol" panose="05050102010706020507" pitchFamily="18" charset="2"/>
              </a:rPr>
              <a:t></a:t>
            </a:r>
            <a:r>
              <a:rPr lang="fr-BE" sz="3100" dirty="0"/>
              <a:t> ABR automatiquement équilibré)</a:t>
            </a:r>
          </a:p>
          <a:p>
            <a:pPr marL="446088" lvl="1" hangingPunct="0">
              <a:buFont typeface="Arial" panose="020B0604020202020204" pitchFamily="34" charset="0"/>
              <a:buChar char="•"/>
            </a:pPr>
            <a:r>
              <a:rPr lang="fr-BE" sz="3600" dirty="0"/>
              <a:t>B-arbre </a:t>
            </a:r>
            <a:r>
              <a:rPr lang="fr-BE" sz="3600" b="1" dirty="0"/>
              <a:t> </a:t>
            </a:r>
            <a:r>
              <a:rPr lang="fr-BE" sz="3100" dirty="0"/>
              <a:t>(</a:t>
            </a:r>
            <a:r>
              <a:rPr lang="fr-BE" sz="3100" dirty="0">
                <a:sym typeface="Symbol" panose="05050102010706020507" pitchFamily="18" charset="2"/>
              </a:rPr>
              <a:t></a:t>
            </a:r>
            <a:r>
              <a:rPr lang="fr-BE" sz="3100" dirty="0"/>
              <a:t> arbre de recherche équilibré)</a:t>
            </a:r>
          </a:p>
          <a:p>
            <a:pPr marL="446088" lvl="1" hangingPunct="0">
              <a:buFont typeface="Arial" panose="020B0604020202020204" pitchFamily="34" charset="0"/>
              <a:buChar char="•"/>
            </a:pPr>
            <a:r>
              <a:rPr lang="fr-BE" sz="3600" dirty="0"/>
              <a:t>…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24038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>
            <a:normAutofit/>
          </a:bodyPr>
          <a:lstStyle/>
          <a:p>
            <a:r>
              <a:rPr lang="fr-BE" dirty="0"/>
              <a:t>Et JAVA?</a:t>
            </a:r>
            <a:endParaRPr lang="fr-BE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5048" y="1556792"/>
            <a:ext cx="8317432" cy="4968552"/>
          </a:xfrm>
        </p:spPr>
        <p:txBody>
          <a:bodyPr>
            <a:noAutofit/>
          </a:bodyPr>
          <a:lstStyle/>
          <a:p>
            <a:pPr marL="536575" indent="-536575" hangingPunct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BE" sz="3600" dirty="0"/>
              <a:t>aucune interface de type arbre</a:t>
            </a:r>
          </a:p>
          <a:p>
            <a:pPr marL="536575" indent="-536575" hangingPunct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BE" sz="3600" dirty="0"/>
              <a:t>aucune classe arbre</a:t>
            </a:r>
          </a:p>
          <a:p>
            <a:pPr marL="536575" indent="-536575" hangingPunct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BE" sz="3600" dirty="0"/>
              <a:t>mais classes </a:t>
            </a:r>
            <a:r>
              <a:rPr lang="fr-BE" sz="3600" i="1" dirty="0" err="1"/>
              <a:t>TreeMap</a:t>
            </a:r>
            <a:r>
              <a:rPr lang="fr-BE" sz="3600" dirty="0"/>
              <a:t> et </a:t>
            </a:r>
            <a:r>
              <a:rPr lang="fr-BE" sz="3600" i="1" dirty="0" err="1"/>
              <a:t>TreeSet</a:t>
            </a:r>
            <a:r>
              <a:rPr lang="fr-BE" sz="3600" dirty="0"/>
              <a:t> = implémentations des interfaces </a:t>
            </a:r>
            <a:r>
              <a:rPr lang="fr-BE" sz="3600" i="1" dirty="0" err="1"/>
              <a:t>Map</a:t>
            </a:r>
            <a:r>
              <a:rPr lang="fr-BE" sz="3600" dirty="0"/>
              <a:t> </a:t>
            </a:r>
            <a:br>
              <a:rPr lang="fr-BE" sz="3600" dirty="0"/>
            </a:br>
            <a:r>
              <a:rPr lang="fr-BE" sz="3600" dirty="0"/>
              <a:t>et </a:t>
            </a:r>
            <a:r>
              <a:rPr lang="fr-BE" sz="3600" i="1" dirty="0"/>
              <a:t>Set</a:t>
            </a:r>
            <a:r>
              <a:rPr lang="fr-BE" sz="3600" dirty="0"/>
              <a:t> sous forme d’arbre</a:t>
            </a:r>
          </a:p>
          <a:p>
            <a:pPr marL="536575" indent="-536575" hangingPunct="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6231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Map</a:t>
            </a:r>
            <a:r>
              <a:rPr lang="fr-BE" dirty="0"/>
              <a:t> non trié»</a:t>
            </a:r>
          </a:p>
        </p:txBody>
      </p:sp>
      <p:sp>
        <p:nvSpPr>
          <p:cNvPr id="3" name="AutoShape 4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53975" y="-19510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4" name="AutoShape 6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206375" y="-17986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4751" y="12116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« </a:t>
            </a:r>
            <a:r>
              <a:rPr lang="fr-BE" dirty="0" err="1"/>
              <a:t>Map</a:t>
            </a:r>
            <a:r>
              <a:rPr lang="fr-BE" dirty="0"/>
              <a:t> trié»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539552" y="244305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« Ensemble non trié»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17152" y="321014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« Ensemble trié»</a:t>
            </a:r>
          </a:p>
        </p:txBody>
      </p:sp>
    </p:spTree>
    <p:extLst>
      <p:ext uri="{BB962C8B-B14F-4D97-AF65-F5344CB8AC3E}">
        <p14:creationId xmlns:p14="http://schemas.microsoft.com/office/powerpoint/2010/main" val="2877806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29669"/>
              </p:ext>
            </p:extLst>
          </p:nvPr>
        </p:nvGraphicFramePr>
        <p:xfrm>
          <a:off x="395536" y="1340768"/>
          <a:ext cx="8291265" cy="4957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800" dirty="0" err="1"/>
                        <a:t>HashSet</a:t>
                      </a:r>
                      <a:endParaRPr lang="fr-BE" sz="2800" dirty="0"/>
                    </a:p>
                    <a:p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800" dirty="0" err="1"/>
                        <a:t>TreeSet</a:t>
                      </a:r>
                      <a:endParaRPr lang="fr-BE" sz="2800" dirty="0"/>
                    </a:p>
                    <a:p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O(1)</a:t>
                      </a: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O(1)</a:t>
                      </a: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O(1)</a:t>
                      </a: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contains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</a:t>
                      </a:r>
                      <a:r>
                        <a:rPr lang="fr-BE" sz="2000" b="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O(1)</a:t>
                      </a: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O(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logN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O(1)</a:t>
                      </a: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O(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logN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</a:t>
                      </a:r>
                      <a:r>
                        <a:rPr lang="fr-BE" sz="2000" b="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O(1)</a:t>
                      </a: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O(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logN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420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683867"/>
              </p:ext>
            </p:extLst>
          </p:nvPr>
        </p:nvGraphicFramePr>
        <p:xfrm>
          <a:off x="395536" y="1340768"/>
          <a:ext cx="8291265" cy="415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800" dirty="0" err="1"/>
                        <a:t>HashSet</a:t>
                      </a:r>
                      <a:endParaRPr lang="fr-BE" sz="2800" dirty="0"/>
                    </a:p>
                    <a:p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800" dirty="0" err="1"/>
                        <a:t>TreeSet</a:t>
                      </a:r>
                      <a:endParaRPr lang="fr-BE" sz="2800" dirty="0"/>
                    </a:p>
                    <a:p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first()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pollFirst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/</a:t>
                      </a: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fr-BE" sz="2000" b="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floor</a:t>
                      </a:r>
                      <a:r>
                        <a:rPr lang="fr-BE" sz="2000" b="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(E)</a:t>
                      </a:r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94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relations d’ordre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 err="1"/>
              <a:t>TreeSet</a:t>
            </a:r>
            <a:r>
              <a:rPr lang="fr-BE" dirty="0"/>
              <a:t>, </a:t>
            </a:r>
            <a:r>
              <a:rPr lang="fr-BE" dirty="0" err="1"/>
              <a:t>TreeMap</a:t>
            </a:r>
            <a:r>
              <a:rPr lang="fr-BE" dirty="0"/>
              <a:t> et beaucoup d’autres structures de données supposent que leurs éléments peuvent être comparés par une relation d’ordre. 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La classe des éléments </a:t>
            </a:r>
            <a:r>
              <a:rPr lang="fr-BE" u="sng" dirty="0">
                <a:solidFill>
                  <a:srgbClr val="FF0000"/>
                </a:solidFill>
              </a:rPr>
              <a:t>doit</a:t>
            </a:r>
            <a:r>
              <a:rPr lang="fr-BE" dirty="0"/>
              <a:t> implémenter l’interface Comparable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22617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Interface Comparable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Comparable&lt;E&gt; {</a:t>
            </a:r>
          </a:p>
          <a:p>
            <a:pPr marL="0" indent="0">
              <a:buNone/>
            </a:pP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Cette méthode retourne un entier &lt;0, nul ou &gt;0 selon que l‘élément auquel elle est appliquée précède, est égal ou suit l’élément passé en paramètre.</a:t>
            </a:r>
          </a:p>
        </p:txBody>
      </p:sp>
    </p:spTree>
    <p:extLst>
      <p:ext uri="{BB962C8B-B14F-4D97-AF65-F5344CB8AC3E}">
        <p14:creationId xmlns:p14="http://schemas.microsoft.com/office/powerpoint/2010/main" val="4157662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Interface Comparable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Comparable&lt;E&gt; {</a:t>
            </a:r>
          </a:p>
          <a:p>
            <a:pPr marL="0" indent="0">
              <a:buNone/>
            </a:pP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(E e);</a:t>
            </a:r>
          </a:p>
          <a:p>
            <a:pPr marL="0" indent="0">
              <a:buNone/>
            </a:pP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Attention contraintes sur cette méthode comme pour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BE" dirty="0"/>
              <a:t>et  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25080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Interface Comparable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Comparable&lt;E&gt; {</a:t>
            </a:r>
          </a:p>
          <a:p>
            <a:pPr marL="0" indent="0">
              <a:buNone/>
            </a:pP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(E e);</a:t>
            </a:r>
          </a:p>
          <a:p>
            <a:pPr marL="0" indent="0">
              <a:buNone/>
            </a:pP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dirty="0"/>
              <a:t>Si on veut un  autre  critère  de  comparaison  sachant  que 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BE" dirty="0"/>
              <a:t>doit être cohérent avec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dirty="0"/>
              <a:t>,  comme on ne peut l'implémenter  une  deuxième  fois </a:t>
            </a:r>
            <a:r>
              <a:rPr lang="fr-BE" dirty="0">
                <a:sym typeface="Wingdings" panose="05000000000000000000" pitchFamily="2" charset="2"/>
              </a:rPr>
              <a:t> Interface </a:t>
            </a:r>
            <a:r>
              <a:rPr lang="fr-BE" dirty="0" err="1">
                <a:sym typeface="Wingdings" panose="05000000000000000000" pitchFamily="2" charset="2"/>
              </a:rPr>
              <a:t>Comparator</a:t>
            </a:r>
            <a:r>
              <a:rPr lang="fr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5041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Interface </a:t>
            </a:r>
            <a:r>
              <a:rPr lang="fr-BE" dirty="0" err="1"/>
              <a:t>Comparator</a:t>
            </a:r>
            <a:r>
              <a:rPr lang="fr-BE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Comparator&lt;E&gt; 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compare(E e1,E e2);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equals(E e);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213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13877"/>
              </p:ext>
            </p:extLst>
          </p:nvPr>
        </p:nvGraphicFramePr>
        <p:xfrm>
          <a:off x="539552" y="1916832"/>
          <a:ext cx="7560840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73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800" dirty="0" err="1"/>
                        <a:t>TreeSet</a:t>
                      </a:r>
                      <a:endParaRPr lang="fr-BE" sz="2800" dirty="0"/>
                    </a:p>
                    <a:p>
                      <a:endParaRPr lang="fr-BE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492"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TreeSet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4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TreeSet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Comparator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&lt;? Super E&gt;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comparator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946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BE" dirty="0"/>
              <a:t>               Exemple - Voiture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639BEEA-E3F1-C4A9-312B-DB37DA019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373216"/>
            <a:ext cx="2571750" cy="6191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8FAA477-185F-8C4F-F391-5C99DE4CF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940" y="2372340"/>
            <a:ext cx="1178742" cy="130745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BDE17A2-E7A9-13C5-D83B-E319E9A34E49}"/>
              </a:ext>
            </a:extLst>
          </p:cNvPr>
          <p:cNvSpPr txBox="1"/>
          <p:nvPr/>
        </p:nvSpPr>
        <p:spPr>
          <a:xfrm>
            <a:off x="611560" y="1417638"/>
            <a:ext cx="8075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BE" sz="2400" dirty="0"/>
              <a:t>Le numéro de châssis,</a:t>
            </a:r>
            <a:r>
              <a:rPr lang="fr-BE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fr-BE" sz="2400" dirty="0"/>
              <a:t>est une suite unique de chiffres et de lettres de 17 caractères. </a:t>
            </a:r>
          </a:p>
          <a:p>
            <a:pPr algn="l"/>
            <a:endParaRPr lang="fr-BE" sz="2400" dirty="0"/>
          </a:p>
          <a:p>
            <a:pPr algn="l"/>
            <a:r>
              <a:rPr lang="fr-BE" sz="2400" dirty="0"/>
              <a:t>Il est attribué à tout véhicule neuf dès sa sortie de l’usine.</a:t>
            </a:r>
          </a:p>
          <a:p>
            <a:pPr algn="l"/>
            <a:r>
              <a:rPr lang="fr-BE" sz="2400" dirty="0"/>
              <a:t>Il est gravé sur une pièce impossible à détacher.</a:t>
            </a:r>
          </a:p>
          <a:p>
            <a:pPr algn="l"/>
            <a:endParaRPr lang="fr-BE" sz="2400" dirty="0"/>
          </a:p>
          <a:p>
            <a:pPr algn="l"/>
            <a:r>
              <a:rPr lang="fr-BE" sz="2400" dirty="0"/>
              <a:t>Il contient des informations cruciales sur le véhicule, comme son modèle de moteur, sa date et son lieu de construction,</a:t>
            </a:r>
          </a:p>
          <a:p>
            <a:pPr algn="l"/>
            <a:endParaRPr lang="fr-BE" sz="2400" dirty="0"/>
          </a:p>
          <a:p>
            <a:pPr algn="l"/>
            <a:r>
              <a:rPr lang="fr-BE" sz="2400" dirty="0"/>
              <a:t>Contrairement à la plaque d’immatriculation, il est immuable.</a:t>
            </a:r>
          </a:p>
        </p:txBody>
      </p:sp>
    </p:spTree>
    <p:extLst>
      <p:ext uri="{BB962C8B-B14F-4D97-AF65-F5344CB8AC3E}">
        <p14:creationId xmlns:p14="http://schemas.microsoft.com/office/powerpoint/2010/main" val="921417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classe </a:t>
            </a:r>
            <a:r>
              <a:rPr lang="fr-BE" i="1" dirty="0"/>
              <a:t>Voiture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8CEA09-2053-8F33-D48B-58C69BA8B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00808"/>
            <a:ext cx="63722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0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3304" y="836712"/>
            <a:ext cx="8283152" cy="1470025"/>
          </a:xfrm>
        </p:spPr>
        <p:txBody>
          <a:bodyPr>
            <a:normAutofit fontScale="90000"/>
          </a:bodyPr>
          <a:lstStyle/>
          <a:p>
            <a:pPr algn="l"/>
            <a:r>
              <a:rPr lang="fr-BE" dirty="0"/>
              <a:t>Structures non linéaires </a:t>
            </a:r>
            <a:br>
              <a:rPr lang="fr-BE" dirty="0"/>
            </a:br>
            <a:r>
              <a:rPr lang="fr-BE" dirty="0"/>
              <a:t>L’ordre des ajouts n’a pas d’importance</a:t>
            </a:r>
          </a:p>
        </p:txBody>
      </p:sp>
    </p:spTree>
    <p:extLst>
      <p:ext uri="{BB962C8B-B14F-4D97-AF65-F5344CB8AC3E}">
        <p14:creationId xmlns:p14="http://schemas.microsoft.com/office/powerpoint/2010/main" val="1187461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classe </a:t>
            </a:r>
            <a:r>
              <a:rPr lang="fr-BE" i="1" dirty="0"/>
              <a:t>Voiture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D5811D-65D2-7D8C-529F-6F6A166CC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268760"/>
            <a:ext cx="7603320" cy="509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14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 classe </a:t>
            </a:r>
            <a:r>
              <a:rPr lang="fr-BE" i="1" dirty="0" err="1"/>
              <a:t>TestComparable</a:t>
            </a:r>
            <a:endParaRPr lang="fr-BE" i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4D4BDA2-F386-EC78-D492-92841BE1E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" y="1268760"/>
            <a:ext cx="8810625" cy="50577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3D219AF-DBBD-AC56-2DD9-4AA5B5F42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4797152"/>
            <a:ext cx="32766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44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BE" dirty="0"/>
              <a:t>               Exemple - Voiture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7C834EA-227E-D026-9464-ADBDA7F85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333999"/>
            <a:ext cx="2021012" cy="244227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C9FA020-42DC-AAF3-C686-8BBE25A8F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2348880"/>
            <a:ext cx="2021012" cy="241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27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 classe </a:t>
            </a:r>
            <a:r>
              <a:rPr lang="fr-BE" i="1" dirty="0" err="1"/>
              <a:t>ComparateurVoiture</a:t>
            </a:r>
            <a:endParaRPr lang="fr-BE" i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86C641-391A-BDD1-A733-F799B6FAE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2119312"/>
            <a:ext cx="78676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94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classe </a:t>
            </a:r>
            <a:r>
              <a:rPr lang="fr-BE" i="1" dirty="0" err="1"/>
              <a:t>TestComparator</a:t>
            </a:r>
            <a:endParaRPr lang="fr-BE" i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A8859DA-CA5F-1479-8BCD-6C4B0A80D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5" y="1417638"/>
            <a:ext cx="8820150" cy="52959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B7E8F59-61ED-680A-0AB8-31E9FAE2F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195" y="5181316"/>
            <a:ext cx="32766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3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3304" y="836712"/>
            <a:ext cx="8283152" cy="1470025"/>
          </a:xfrm>
        </p:spPr>
        <p:txBody>
          <a:bodyPr>
            <a:normAutofit fontScale="90000"/>
          </a:bodyPr>
          <a:lstStyle/>
          <a:p>
            <a:pPr algn="l"/>
            <a:r>
              <a:rPr lang="fr-BE" dirty="0"/>
              <a:t>Structures non linéaires </a:t>
            </a:r>
            <a:br>
              <a:rPr lang="fr-BE" dirty="0"/>
            </a:br>
            <a:r>
              <a:rPr lang="fr-BE" dirty="0"/>
              <a:t>L’ordre des ajouts n’a pas d’importance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528120" y="230673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4000" dirty="0" err="1"/>
              <a:t>Map</a:t>
            </a:r>
            <a:r>
              <a:rPr lang="fr-BE" sz="4000" dirty="0"/>
              <a:t> : clé - valeur</a:t>
            </a:r>
          </a:p>
        </p:txBody>
      </p:sp>
    </p:spTree>
    <p:extLst>
      <p:ext uri="{BB962C8B-B14F-4D97-AF65-F5344CB8AC3E}">
        <p14:creationId xmlns:p14="http://schemas.microsoft.com/office/powerpoint/2010/main" val="270355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3304" y="836712"/>
            <a:ext cx="8283152" cy="1470025"/>
          </a:xfrm>
        </p:spPr>
        <p:txBody>
          <a:bodyPr>
            <a:normAutofit fontScale="90000"/>
          </a:bodyPr>
          <a:lstStyle/>
          <a:p>
            <a:pPr algn="l"/>
            <a:r>
              <a:rPr lang="fr-BE" dirty="0"/>
              <a:t>Structures non linéaires </a:t>
            </a:r>
            <a:br>
              <a:rPr lang="fr-BE" dirty="0"/>
            </a:br>
            <a:r>
              <a:rPr lang="fr-BE" dirty="0"/>
              <a:t>L’ordre des ajouts n’a pas d’importance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528120" y="230673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4000" dirty="0" err="1"/>
              <a:t>Map</a:t>
            </a:r>
            <a:r>
              <a:rPr lang="fr-BE" sz="4000" dirty="0"/>
              <a:t> : clé - valeur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539552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4000" dirty="0"/>
              <a:t>Ensemble : élément : clé - </a:t>
            </a:r>
            <a:r>
              <a:rPr lang="fr-BE" sz="4000" dirty="0" err="1"/>
              <a:t>null</a:t>
            </a:r>
            <a:endParaRPr lang="fr-BE" sz="4000" dirty="0"/>
          </a:p>
        </p:txBody>
      </p:sp>
    </p:spTree>
    <p:extLst>
      <p:ext uri="{BB962C8B-B14F-4D97-AF65-F5344CB8AC3E}">
        <p14:creationId xmlns:p14="http://schemas.microsoft.com/office/powerpoint/2010/main" val="335783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3304" y="836712"/>
            <a:ext cx="8283152" cy="1470025"/>
          </a:xfrm>
        </p:spPr>
        <p:txBody>
          <a:bodyPr>
            <a:normAutofit fontScale="90000"/>
          </a:bodyPr>
          <a:lstStyle/>
          <a:p>
            <a:pPr algn="l"/>
            <a:r>
              <a:rPr lang="fr-BE" dirty="0"/>
              <a:t>Structures non linéaires </a:t>
            </a:r>
            <a:br>
              <a:rPr lang="fr-BE" dirty="0"/>
            </a:br>
            <a:r>
              <a:rPr lang="fr-BE" dirty="0"/>
              <a:t>L’ordre des ajouts n’a pas d’importance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528120" y="230673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4000" dirty="0" err="1"/>
              <a:t>Map</a:t>
            </a:r>
            <a:r>
              <a:rPr lang="fr-BE" sz="4000" dirty="0"/>
              <a:t> : clé - valeur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539552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4000" dirty="0"/>
              <a:t>Ensemble : élément : clé - </a:t>
            </a:r>
            <a:r>
              <a:rPr lang="fr-BE" sz="4000" dirty="0" err="1"/>
              <a:t>null</a:t>
            </a:r>
            <a:endParaRPr lang="fr-BE" sz="4000" dirty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539552" y="471750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4000" dirty="0"/>
              <a:t>Unicité des clés (éléments)</a:t>
            </a:r>
          </a:p>
        </p:txBody>
      </p:sp>
    </p:spTree>
    <p:extLst>
      <p:ext uri="{BB962C8B-B14F-4D97-AF65-F5344CB8AC3E}">
        <p14:creationId xmlns:p14="http://schemas.microsoft.com/office/powerpoint/2010/main" val="185362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7544" y="548680"/>
            <a:ext cx="828092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dirty="0"/>
              <a:t> </a:t>
            </a:r>
          </a:p>
          <a:p>
            <a:pPr hangingPunct="0"/>
            <a:r>
              <a:rPr lang="fr-BE" sz="3600" dirty="0"/>
              <a:t>interface Ensemble&lt;E&gt; :</a:t>
            </a:r>
          </a:p>
          <a:p>
            <a:pPr hangingPunct="0"/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contient(E 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ajouter(E 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enlever(E 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6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7544" y="548680"/>
            <a:ext cx="828092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dirty="0"/>
              <a:t> </a:t>
            </a:r>
          </a:p>
          <a:p>
            <a:pPr hangingPunct="0"/>
            <a:r>
              <a:rPr lang="fr-BE" sz="3600" dirty="0"/>
              <a:t>interface </a:t>
            </a:r>
            <a:r>
              <a:rPr lang="fr-BE" sz="3600" dirty="0" err="1"/>
              <a:t>EnsembleTrie</a:t>
            </a:r>
            <a:r>
              <a:rPr lang="fr-BE" sz="3600" dirty="0"/>
              <a:t>&lt;E&gt; :</a:t>
            </a:r>
          </a:p>
          <a:p>
            <a:pPr hangingPunct="0"/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contient(E 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ajouter(E 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enlever(E 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7544" y="548680"/>
            <a:ext cx="828092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dirty="0"/>
              <a:t> </a:t>
            </a:r>
          </a:p>
          <a:p>
            <a:pPr hangingPunct="0"/>
            <a:r>
              <a:rPr lang="fr-BE" sz="3600" dirty="0"/>
              <a:t>interface </a:t>
            </a:r>
            <a:r>
              <a:rPr lang="fr-BE" sz="3600" dirty="0" err="1"/>
              <a:t>EnsembleTrie</a:t>
            </a:r>
            <a:r>
              <a:rPr lang="fr-BE" sz="3600" dirty="0"/>
              <a:t>&lt;E&gt; </a:t>
            </a:r>
            <a:r>
              <a:rPr lang="fr-BE" sz="3600" dirty="0" err="1"/>
              <a:t>extends</a:t>
            </a:r>
            <a:r>
              <a:rPr lang="fr-BE" sz="3600" dirty="0"/>
              <a:t> </a:t>
            </a:r>
            <a:r>
              <a:rPr lang="fr-BE" sz="3600" dirty="0" err="1"/>
              <a:t>Iterator</a:t>
            </a:r>
            <a:r>
              <a:rPr lang="fr-BE" sz="3600" dirty="0"/>
              <a:t>&lt;E&gt;:</a:t>
            </a:r>
          </a:p>
          <a:p>
            <a:pPr hangingPunct="0"/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contient(E 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ajouter(E 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enlever(E 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8750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1331</Words>
  <Application>Microsoft Office PowerPoint</Application>
  <PresentationFormat>Affichage à l'écran (4:3)</PresentationFormat>
  <Paragraphs>227</Paragraphs>
  <Slides>34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 New</vt:lpstr>
      <vt:lpstr>Helvetica Neue</vt:lpstr>
      <vt:lpstr>Wingdings</vt:lpstr>
      <vt:lpstr>Thème Office</vt:lpstr>
      <vt:lpstr>« DICO »</vt:lpstr>
      <vt:lpstr>« Map non trié»</vt:lpstr>
      <vt:lpstr>Structures non linéaires  L’ordre des ajouts n’a pas d’importance</vt:lpstr>
      <vt:lpstr>Structures non linéaires  L’ordre des ajouts n’a pas d’importance</vt:lpstr>
      <vt:lpstr>Structures non linéaires  L’ordre des ajouts n’a pas d’importance</vt:lpstr>
      <vt:lpstr>Structures non linéaires  L’ordre des ajouts n’a pas d’importance</vt:lpstr>
      <vt:lpstr>Présentation PowerPoint</vt:lpstr>
      <vt:lpstr>Présentation PowerPoint</vt:lpstr>
      <vt:lpstr>Présentation PowerPoint</vt:lpstr>
      <vt:lpstr>ET JAVA?</vt:lpstr>
      <vt:lpstr>ET JAVA?</vt:lpstr>
      <vt:lpstr>ET JAVA?</vt:lpstr>
      <vt:lpstr>ET JAVA?</vt:lpstr>
      <vt:lpstr>ET JAVA?</vt:lpstr>
      <vt:lpstr>Implémentation:</vt:lpstr>
      <vt:lpstr>Implémentation:</vt:lpstr>
      <vt:lpstr>ABR : coût de l’implémentation :</vt:lpstr>
      <vt:lpstr>Implémentation:</vt:lpstr>
      <vt:lpstr>Et JAVA?</vt:lpstr>
      <vt:lpstr>ET JAVA?</vt:lpstr>
      <vt:lpstr>ET JAVA?</vt:lpstr>
      <vt:lpstr>Les relations d’ordre </vt:lpstr>
      <vt:lpstr>Interface Comparable </vt:lpstr>
      <vt:lpstr>Interface Comparable </vt:lpstr>
      <vt:lpstr>Interface Comparable </vt:lpstr>
      <vt:lpstr>Interface Comparator </vt:lpstr>
      <vt:lpstr>Présentation PowerPoint</vt:lpstr>
      <vt:lpstr>               Exemple - Voiture</vt:lpstr>
      <vt:lpstr>classe Voiture</vt:lpstr>
      <vt:lpstr>classe Voiture</vt:lpstr>
      <vt:lpstr> classe TestComparable</vt:lpstr>
      <vt:lpstr>               Exemple - Voiture</vt:lpstr>
      <vt:lpstr> classe ComparateurVoiture</vt:lpstr>
      <vt:lpstr>classe TestComparator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</dc:creator>
  <cp:lastModifiedBy>Annick Dupont</cp:lastModifiedBy>
  <cp:revision>183</cp:revision>
  <dcterms:created xsi:type="dcterms:W3CDTF">2014-04-24T16:15:07Z</dcterms:created>
  <dcterms:modified xsi:type="dcterms:W3CDTF">2023-04-24T08:55:00Z</dcterms:modified>
</cp:coreProperties>
</file>