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5" r:id="rId9"/>
    <p:sldId id="284" r:id="rId10"/>
    <p:sldId id="285" r:id="rId11"/>
    <p:sldId id="286" r:id="rId12"/>
    <p:sldId id="287" r:id="rId13"/>
    <p:sldId id="28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80" r:id="rId22"/>
    <p:sldId id="283" r:id="rId23"/>
    <p:sldId id="339" r:id="rId24"/>
    <p:sldId id="347" r:id="rId25"/>
    <p:sldId id="341" r:id="rId26"/>
    <p:sldId id="317" r:id="rId27"/>
    <p:sldId id="342" r:id="rId28"/>
    <p:sldId id="306" r:id="rId29"/>
    <p:sldId id="338" r:id="rId30"/>
    <p:sldId id="318" r:id="rId31"/>
    <p:sldId id="299" r:id="rId32"/>
    <p:sldId id="355" r:id="rId33"/>
    <p:sldId id="356" r:id="rId34"/>
    <p:sldId id="358" r:id="rId35"/>
    <p:sldId id="343" r:id="rId36"/>
    <p:sldId id="344" r:id="rId37"/>
    <p:sldId id="345" r:id="rId38"/>
    <p:sldId id="346" r:id="rId39"/>
    <p:sldId id="301" r:id="rId40"/>
    <p:sldId id="323" r:id="rId41"/>
    <p:sldId id="324" r:id="rId42"/>
    <p:sldId id="325" r:id="rId43"/>
    <p:sldId id="326" r:id="rId44"/>
    <p:sldId id="327" r:id="rId45"/>
    <p:sldId id="309" r:id="rId46"/>
    <p:sldId id="332" r:id="rId47"/>
    <p:sldId id="333" r:id="rId48"/>
    <p:sldId id="334" r:id="rId49"/>
    <p:sldId id="335" r:id="rId50"/>
    <p:sldId id="336" r:id="rId5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104" d="100"/>
          <a:sy n="104" d="100"/>
        </p:scale>
        <p:origin x="627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 Ayachi" userId="903ee08f-5096-4eba-a00a-b0de5c4b892b" providerId="ADAL" clId="{68931DB7-DA37-4ECD-8C82-C399BE62C209}"/>
    <pc:docChg chg="modSld sldOrd">
      <pc:chgData name="Ibrahim Ayachi" userId="903ee08f-5096-4eba-a00a-b0de5c4b892b" providerId="ADAL" clId="{68931DB7-DA37-4ECD-8C82-C399BE62C209}" dt="2023-04-18T06:41:54.254" v="1"/>
      <pc:docMkLst>
        <pc:docMk/>
      </pc:docMkLst>
      <pc:sldChg chg="ord">
        <pc:chgData name="Ibrahim Ayachi" userId="903ee08f-5096-4eba-a00a-b0de5c4b892b" providerId="ADAL" clId="{68931DB7-DA37-4ECD-8C82-C399BE62C209}" dt="2023-04-18T06:41:54.254" v="1"/>
        <pc:sldMkLst>
          <pc:docMk/>
          <pc:sldMk cId="3239601212" sldId="3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46ADB-F1A6-4A7E-A2BD-4A14DE645B31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832A-F876-4981-8C6C-246D49274E7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81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530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41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41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Les appels sur les arbres vides ne sont pas représentés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la Liste : un seul nœud : le nœud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30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ce n’est pas l’arbre qui est </a:t>
            </a:r>
            <a:r>
              <a:rPr lang="fr-BE" dirty="0" err="1"/>
              <a:t>null</a:t>
            </a:r>
            <a:r>
              <a:rPr lang="fr-BE" dirty="0"/>
              <a:t>, mais sa racine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251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Pas de méthode d’ajout! Pour construire un arbre binaire, il faut passer par les constructeurs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10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L’arbre contient des entiers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89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</a:t>
            </a:r>
            <a:r>
              <a:rPr lang="fr-BE" baseline="0" dirty="0"/>
              <a:t> procède comme pour les listes.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0993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665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065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972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76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4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2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13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12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27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6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61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04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9CC6-E9FE-48F0-8FF7-E280EF8620A3}" type="datetimeFigureOut">
              <a:rPr lang="fr-BE" smtClean="0"/>
              <a:t>18-04-23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87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4" name="Image 3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0"/>
            <a:ext cx="2724150" cy="351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44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Un arbre contient </a:t>
            </a:r>
            <a:r>
              <a:rPr lang="fr-BE" sz="3600" b="1" dirty="0"/>
              <a:t>une</a:t>
            </a:r>
            <a:r>
              <a:rPr lang="fr-BE" sz="3600" dirty="0"/>
              <a:t> racine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e 6"/>
          <p:cNvSpPr/>
          <p:nvPr/>
        </p:nvSpPr>
        <p:spPr>
          <a:xfrm>
            <a:off x="4275369" y="29872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4505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Un arbre contient </a:t>
            </a:r>
            <a:r>
              <a:rPr lang="fr-BE" sz="3600" b="1" dirty="0"/>
              <a:t>un ou plusieurs </a:t>
            </a:r>
            <a:r>
              <a:rPr lang="fr-BE" sz="3600" dirty="0"/>
              <a:t>nœuds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99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Cet arbre contient </a:t>
            </a:r>
            <a:r>
              <a:rPr lang="fr-BE" sz="3600" b="1" dirty="0"/>
              <a:t>9 </a:t>
            </a:r>
            <a:r>
              <a:rPr lang="fr-BE" sz="3600" dirty="0"/>
              <a:t>nœuds :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e 6"/>
          <p:cNvSpPr/>
          <p:nvPr/>
        </p:nvSpPr>
        <p:spPr>
          <a:xfrm>
            <a:off x="4258994" y="301517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10</a:t>
            </a:r>
          </a:p>
        </p:txBody>
      </p:sp>
      <p:sp>
        <p:nvSpPr>
          <p:cNvPr id="6" name="Ellipse 5"/>
          <p:cNvSpPr/>
          <p:nvPr/>
        </p:nvSpPr>
        <p:spPr>
          <a:xfrm>
            <a:off x="305983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7</a:t>
            </a:r>
          </a:p>
        </p:txBody>
      </p:sp>
      <p:sp>
        <p:nvSpPr>
          <p:cNvPr id="8" name="Ellipse 7"/>
          <p:cNvSpPr/>
          <p:nvPr/>
        </p:nvSpPr>
        <p:spPr>
          <a:xfrm>
            <a:off x="558011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6</a:t>
            </a:r>
          </a:p>
        </p:txBody>
      </p:sp>
      <p:sp>
        <p:nvSpPr>
          <p:cNvPr id="9" name="Ellipse 8"/>
          <p:cNvSpPr/>
          <p:nvPr/>
        </p:nvSpPr>
        <p:spPr>
          <a:xfrm>
            <a:off x="2195736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220072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8</a:t>
            </a:r>
          </a:p>
        </p:txBody>
      </p:sp>
      <p:sp>
        <p:nvSpPr>
          <p:cNvPr id="11" name="Ellipse 10"/>
          <p:cNvSpPr/>
          <p:nvPr/>
        </p:nvSpPr>
        <p:spPr>
          <a:xfrm>
            <a:off x="3855190" y="50131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15</a:t>
            </a:r>
          </a:p>
        </p:txBody>
      </p:sp>
      <p:sp>
        <p:nvSpPr>
          <p:cNvPr id="12" name="Ellipse 11"/>
          <p:cNvSpPr/>
          <p:nvPr/>
        </p:nvSpPr>
        <p:spPr>
          <a:xfrm>
            <a:off x="3326695" y="57332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12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17</a:t>
            </a:r>
          </a:p>
        </p:txBody>
      </p:sp>
      <p:sp>
        <p:nvSpPr>
          <p:cNvPr id="14" name="Ellipse 13"/>
          <p:cNvSpPr/>
          <p:nvPr/>
        </p:nvSpPr>
        <p:spPr>
          <a:xfrm>
            <a:off x="5724128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1708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La racine est un nœud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e 6"/>
          <p:cNvSpPr/>
          <p:nvPr/>
        </p:nvSpPr>
        <p:spPr>
          <a:xfrm>
            <a:off x="4231285" y="299695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10</a:t>
            </a:r>
          </a:p>
        </p:txBody>
      </p:sp>
      <p:sp>
        <p:nvSpPr>
          <p:cNvPr id="6" name="Ellipse 5"/>
          <p:cNvSpPr/>
          <p:nvPr/>
        </p:nvSpPr>
        <p:spPr>
          <a:xfrm>
            <a:off x="305983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7</a:t>
            </a:r>
          </a:p>
        </p:txBody>
      </p:sp>
      <p:sp>
        <p:nvSpPr>
          <p:cNvPr id="8" name="Ellipse 7"/>
          <p:cNvSpPr/>
          <p:nvPr/>
        </p:nvSpPr>
        <p:spPr>
          <a:xfrm>
            <a:off x="558011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6</a:t>
            </a:r>
          </a:p>
        </p:txBody>
      </p:sp>
      <p:sp>
        <p:nvSpPr>
          <p:cNvPr id="9" name="Ellipse 8"/>
          <p:cNvSpPr/>
          <p:nvPr/>
        </p:nvSpPr>
        <p:spPr>
          <a:xfrm>
            <a:off x="2195736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220072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8</a:t>
            </a:r>
          </a:p>
        </p:txBody>
      </p:sp>
      <p:sp>
        <p:nvSpPr>
          <p:cNvPr id="11" name="Ellipse 10"/>
          <p:cNvSpPr/>
          <p:nvPr/>
        </p:nvSpPr>
        <p:spPr>
          <a:xfrm>
            <a:off x="3855190" y="50131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15</a:t>
            </a:r>
          </a:p>
        </p:txBody>
      </p:sp>
      <p:sp>
        <p:nvSpPr>
          <p:cNvPr id="12" name="Ellipse 11"/>
          <p:cNvSpPr/>
          <p:nvPr/>
        </p:nvSpPr>
        <p:spPr>
          <a:xfrm>
            <a:off x="3326695" y="57332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12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17</a:t>
            </a:r>
          </a:p>
        </p:txBody>
      </p:sp>
      <p:sp>
        <p:nvSpPr>
          <p:cNvPr id="14" name="Ellipse 13"/>
          <p:cNvSpPr/>
          <p:nvPr/>
        </p:nvSpPr>
        <p:spPr>
          <a:xfrm>
            <a:off x="5724128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1069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Chaque nœud a maximum 2 enfants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08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Chaque nœud a maximum 2 enfants :</a:t>
            </a:r>
          </a:p>
          <a:p>
            <a:pPr marL="0" indent="0">
              <a:buNone/>
            </a:pPr>
            <a:r>
              <a:rPr lang="fr-BE" sz="3600" b="1" dirty="0"/>
              <a:t>            fils gauche</a:t>
            </a:r>
            <a:r>
              <a:rPr lang="fr-BE" sz="3600" dirty="0"/>
              <a:t>  et  </a:t>
            </a:r>
            <a:r>
              <a:rPr lang="fr-BE" sz="3600" b="1" dirty="0"/>
              <a:t>fils droit</a:t>
            </a:r>
            <a:r>
              <a:rPr lang="fr-BE" sz="3600" dirty="0"/>
              <a:t>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44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b="1" dirty="0" err="1">
                <a:sym typeface="Wingdings" panose="05000000000000000000" pitchFamily="2" charset="2"/>
              </a:rPr>
              <a:t>sous-arbres</a:t>
            </a:r>
            <a:endParaRPr lang="fr-BE" sz="3600" b="1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1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2067995" y="3789040"/>
            <a:ext cx="3104783" cy="29527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314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716016" y="3856581"/>
            <a:ext cx="2600325" cy="29527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865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3060010" y="4617132"/>
            <a:ext cx="1876227" cy="218804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83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67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3095733" y="5517232"/>
            <a:ext cx="938113" cy="86409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308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Les feuilles sont des nœuds qui n’ont pas de fils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87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Cet arbre contient 4 feuilles :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2238280" y="503146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8</a:t>
            </a:r>
          </a:p>
        </p:txBody>
      </p:sp>
      <p:sp>
        <p:nvSpPr>
          <p:cNvPr id="12" name="Ellipse 11"/>
          <p:cNvSpPr/>
          <p:nvPr/>
        </p:nvSpPr>
        <p:spPr>
          <a:xfrm>
            <a:off x="3347864" y="57893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12</a:t>
            </a:r>
          </a:p>
        </p:txBody>
      </p:sp>
      <p:sp>
        <p:nvSpPr>
          <p:cNvPr id="13" name="Ellipse 12"/>
          <p:cNvSpPr/>
          <p:nvPr/>
        </p:nvSpPr>
        <p:spPr>
          <a:xfrm>
            <a:off x="4240560" y="57893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17</a:t>
            </a:r>
          </a:p>
        </p:txBody>
      </p:sp>
      <p:sp>
        <p:nvSpPr>
          <p:cNvPr id="14" name="Ellipse 13"/>
          <p:cNvSpPr/>
          <p:nvPr/>
        </p:nvSpPr>
        <p:spPr>
          <a:xfrm>
            <a:off x="5727844" y="57893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28988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151406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6510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contient : </a:t>
            </a:r>
          </a:p>
          <a:p>
            <a:pPr hangingPunct="0"/>
            <a:r>
              <a:rPr lang="fr-BE" sz="3400" dirty="0"/>
              <a:t>un élément </a:t>
            </a:r>
          </a:p>
          <a:p>
            <a:pPr hangingPunct="0">
              <a:spcBef>
                <a:spcPts val="0"/>
              </a:spcBef>
            </a:pPr>
            <a:r>
              <a:rPr lang="fr-BE" sz="3400" dirty="0"/>
              <a:t>un nœud qui correspond au sous-arbre de gauche</a:t>
            </a:r>
          </a:p>
          <a:p>
            <a:pPr hangingPunct="0"/>
            <a:r>
              <a:rPr lang="fr-BE" sz="3400" dirty="0"/>
              <a:t>un nœud qui correspond au sous-arbre de droite</a:t>
            </a:r>
          </a:p>
          <a:p>
            <a:pPr marL="0" indent="0">
              <a:buNone/>
            </a:pPr>
            <a:endParaRPr lang="fr-BE" sz="3400" dirty="0"/>
          </a:p>
        </p:txBody>
      </p:sp>
    </p:spTree>
    <p:extLst>
      <p:ext uri="{BB962C8B-B14F-4D97-AF65-F5344CB8AC3E}">
        <p14:creationId xmlns:p14="http://schemas.microsoft.com/office/powerpoint/2010/main" val="2082788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6510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contient : </a:t>
            </a:r>
          </a:p>
          <a:p>
            <a:pPr hangingPunct="0"/>
            <a:r>
              <a:rPr lang="fr-BE" sz="3400" dirty="0"/>
              <a:t>un élément </a:t>
            </a:r>
          </a:p>
          <a:p>
            <a:pPr hangingPunct="0">
              <a:spcBef>
                <a:spcPts val="0"/>
              </a:spcBef>
            </a:pPr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qui correspond au sous-arbre de gauche</a:t>
            </a:r>
          </a:p>
          <a:p>
            <a:pPr hangingPunct="0"/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qui correspond au sous-arbre de droite</a:t>
            </a:r>
          </a:p>
          <a:p>
            <a:pPr marL="0" indent="0">
              <a:buNone/>
            </a:pPr>
            <a:endParaRPr lang="fr-BE" sz="34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63668E2-CAD4-4095-B286-8E5F91A99188}"/>
              </a:ext>
            </a:extLst>
          </p:cNvPr>
          <p:cNvSpPr/>
          <p:nvPr/>
        </p:nvSpPr>
        <p:spPr>
          <a:xfrm>
            <a:off x="971600" y="1591961"/>
            <a:ext cx="13784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DCC29BC-BA69-49F2-9EC8-CBC67C433997}"/>
              </a:ext>
            </a:extLst>
          </p:cNvPr>
          <p:cNvSpPr/>
          <p:nvPr/>
        </p:nvSpPr>
        <p:spPr>
          <a:xfrm>
            <a:off x="1283078" y="2724127"/>
            <a:ext cx="13784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6D383CC-0113-4A65-814F-96079281FF70}"/>
              </a:ext>
            </a:extLst>
          </p:cNvPr>
          <p:cNvSpPr/>
          <p:nvPr/>
        </p:nvSpPr>
        <p:spPr>
          <a:xfrm>
            <a:off x="1303439" y="3868016"/>
            <a:ext cx="13784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B371B70-6D31-48B2-9F86-46F502C5F9BC}"/>
              </a:ext>
            </a:extLst>
          </p:cNvPr>
          <p:cNvSpPr/>
          <p:nvPr/>
        </p:nvSpPr>
        <p:spPr>
          <a:xfrm>
            <a:off x="3347864" y="4869160"/>
            <a:ext cx="936104" cy="418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6A21F5-806C-4F7A-8D4B-283CF48B5AB8}"/>
              </a:ext>
            </a:extLst>
          </p:cNvPr>
          <p:cNvSpPr txBox="1"/>
          <p:nvPr/>
        </p:nvSpPr>
        <p:spPr>
          <a:xfrm>
            <a:off x="4499992" y="4726885"/>
            <a:ext cx="368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</a:rPr>
              <a:t>structure récursive</a:t>
            </a:r>
          </a:p>
        </p:txBody>
      </p:sp>
    </p:spTree>
    <p:extLst>
      <p:ext uri="{BB962C8B-B14F-4D97-AF65-F5344CB8AC3E}">
        <p14:creationId xmlns:p14="http://schemas.microsoft.com/office/powerpoint/2010/main" val="330159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Un arbre binaire est constitué d’un </a:t>
            </a:r>
            <a:br>
              <a:rPr lang="fr-BE" sz="3600" dirty="0"/>
            </a:br>
            <a:r>
              <a:rPr lang="fr-BE" sz="3600" dirty="0"/>
              <a:t>nœud </a:t>
            </a:r>
            <a:r>
              <a:rPr lang="fr-BE" sz="3600" b="1" dirty="0"/>
              <a:t>racine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605509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1200"/>
              </a:spcAft>
              <a:buNone/>
            </a:pPr>
            <a:r>
              <a:rPr lang="fr-BE" sz="3600" dirty="0"/>
              <a:t>Un arbre binaire est constitué d’un </a:t>
            </a:r>
            <a:br>
              <a:rPr lang="fr-BE" sz="3600" dirty="0"/>
            </a:br>
            <a:r>
              <a:rPr lang="fr-BE" sz="3600" dirty="0"/>
              <a:t>nœud </a:t>
            </a:r>
            <a:r>
              <a:rPr lang="fr-BE" sz="3600" b="1" dirty="0"/>
              <a:t>racine</a:t>
            </a:r>
            <a:endParaRPr lang="fr-BE" sz="3600" dirty="0"/>
          </a:p>
          <a:p>
            <a:pPr marL="0" indent="0">
              <a:buNone/>
            </a:pPr>
            <a:r>
              <a:rPr lang="fr-BE" sz="3600" dirty="0"/>
              <a:t>L’arbre vide a sa racine à </a:t>
            </a:r>
            <a:r>
              <a:rPr lang="fr-BE" sz="3600" dirty="0" err="1"/>
              <a:t>null</a:t>
            </a:r>
            <a:r>
              <a:rPr lang="fr-BE" sz="3600" dirty="0"/>
              <a:t> :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960805" y="4128705"/>
            <a:ext cx="1222387" cy="1028487"/>
            <a:chOff x="4059436" y="2988706"/>
            <a:chExt cx="769848" cy="6477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391361-9D97-46BD-9789-C5E04115B267}"/>
                </a:ext>
              </a:extLst>
            </p:cNvPr>
            <p:cNvSpPr/>
            <p:nvPr/>
          </p:nvSpPr>
          <p:spPr>
            <a:xfrm>
              <a:off x="4211960" y="3356992"/>
              <a:ext cx="470396" cy="279446"/>
            </a:xfrm>
            <a:prstGeom prst="rect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4DBD88C-CC45-4CDF-B29C-51B35AEAFE45}"/>
                </a:ext>
              </a:extLst>
            </p:cNvPr>
            <p:cNvSpPr txBox="1"/>
            <p:nvPr/>
          </p:nvSpPr>
          <p:spPr>
            <a:xfrm>
              <a:off x="4059436" y="2988706"/>
              <a:ext cx="769848" cy="36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b="1" dirty="0">
                  <a:solidFill>
                    <a:schemeClr val="accent5">
                      <a:lumMod val="50000"/>
                    </a:schemeClr>
                  </a:solidFill>
                </a:rPr>
                <a:t>racine</a:t>
              </a: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AE40BF9-17EA-4E80-9DB8-79C39541F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309" y="3364045"/>
              <a:ext cx="462047" cy="257153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35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Implémentation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836712"/>
            <a:ext cx="7740352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0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Classe </a:t>
            </a:r>
            <a:r>
              <a:rPr lang="fr-BE" dirty="0" err="1"/>
              <a:t>Noeud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72816"/>
            <a:ext cx="8748464" cy="5184576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gauche;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droit;</a:t>
            </a:r>
          </a:p>
          <a:p>
            <a:pPr marL="0" indent="0" hangingPunc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g, 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d);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23960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eur droit avec flèche 3"/>
          <p:cNvCxnSpPr/>
          <p:nvPr/>
        </p:nvCxnSpPr>
        <p:spPr>
          <a:xfrm flipV="1">
            <a:off x="3886200" y="3376612"/>
            <a:ext cx="1189856" cy="1047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2627784" y="3176587"/>
            <a:ext cx="144016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effectLst/>
                <a:ea typeface="Times New Roman"/>
              </a:rPr>
              <a:t>racine</a:t>
            </a:r>
          </a:p>
        </p:txBody>
      </p:sp>
    </p:spTree>
    <p:extLst>
      <p:ext uri="{BB962C8B-B14F-4D97-AF65-F5344CB8AC3E}">
        <p14:creationId xmlns:p14="http://schemas.microsoft.com/office/powerpoint/2010/main" val="141718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5936" y="1556792"/>
            <a:ext cx="9011344" cy="4997152"/>
          </a:xfrm>
        </p:spPr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fr-BE" sz="4000" dirty="0"/>
              <a:t>L’implémentation propose 3 constructeurs :</a:t>
            </a:r>
          </a:p>
          <a:p>
            <a:pPr marL="0" indent="0" hangingPunct="0">
              <a:buNone/>
            </a:pPr>
            <a:r>
              <a:rPr lang="fr-BE" sz="3600" dirty="0"/>
              <a:t> </a:t>
            </a:r>
          </a:p>
          <a:p>
            <a:pPr marL="531813" indent="0" hangingPunct="0">
              <a:buNone/>
            </a:pP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531813" indent="0" hangingPunct="0">
              <a:buNone/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531813" indent="0" hangingPunct="0">
              <a:buNone/>
            </a:pP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1813" indent="0" hangingPunct="0">
              <a:buNone/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531813" indent="0" hangingPunct="0">
              <a:buNone/>
            </a:pP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filsGauche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filsDroit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hangingPunct="0">
              <a:buNone/>
            </a:pPr>
            <a:r>
              <a:rPr lang="fr-BE" sz="2900" dirty="0"/>
              <a:t> </a:t>
            </a:r>
          </a:p>
          <a:p>
            <a:pPr marL="0" indent="0">
              <a:buNone/>
            </a:pPr>
            <a:endParaRPr lang="fr-BE" sz="2900" dirty="0"/>
          </a:p>
        </p:txBody>
      </p:sp>
    </p:spTree>
    <p:extLst>
      <p:ext uri="{BB962C8B-B14F-4D97-AF65-F5344CB8AC3E}">
        <p14:creationId xmlns:p14="http://schemas.microsoft.com/office/powerpoint/2010/main" val="253689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533893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3400" dirty="0"/>
              <a:t>arbre  =  SD récursive </a:t>
            </a:r>
            <a:br>
              <a:rPr lang="fr-BE" sz="3400" dirty="0"/>
            </a:br>
            <a:endParaRPr lang="fr-BE" sz="3400" dirty="0"/>
          </a:p>
        </p:txBody>
      </p:sp>
      <p:sp>
        <p:nvSpPr>
          <p:cNvPr id="4" name="Rectangle 3"/>
          <p:cNvSpPr/>
          <p:nvPr/>
        </p:nvSpPr>
        <p:spPr>
          <a:xfrm>
            <a:off x="1907704" y="2486622"/>
            <a:ext cx="59584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400" dirty="0"/>
              <a:t>la plupart des méthodes sont elles-mêmes  </a:t>
            </a:r>
            <a:r>
              <a:rPr lang="fr-BE" sz="3400" b="1" dirty="0"/>
              <a:t>récursives</a:t>
            </a:r>
            <a:endParaRPr lang="fr-BE" sz="3400" dirty="0"/>
          </a:p>
        </p:txBody>
      </p:sp>
      <p:sp>
        <p:nvSpPr>
          <p:cNvPr id="5" name="ZoneTexte 4"/>
          <p:cNvSpPr txBox="1"/>
          <p:nvPr/>
        </p:nvSpPr>
        <p:spPr>
          <a:xfrm>
            <a:off x="779803" y="2276872"/>
            <a:ext cx="105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b="1" dirty="0">
                <a:sym typeface="Symbol"/>
              </a:rPr>
              <a:t></a:t>
            </a:r>
            <a:endParaRPr lang="fr-BE" sz="5400" b="1" dirty="0"/>
          </a:p>
        </p:txBody>
      </p:sp>
    </p:spTree>
    <p:extLst>
      <p:ext uri="{BB962C8B-B14F-4D97-AF65-F5344CB8AC3E}">
        <p14:creationId xmlns:p14="http://schemas.microsoft.com/office/powerpoint/2010/main" val="48714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3969142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4" name="Ellipse 3"/>
          <p:cNvSpPr/>
          <p:nvPr/>
        </p:nvSpPr>
        <p:spPr>
          <a:xfrm>
            <a:off x="2520839" y="1934745"/>
            <a:ext cx="2026447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721104" y="3766983"/>
            <a:ext cx="3360930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7710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6" name="ZoneTexte 3"/>
          <p:cNvSpPr txBox="1"/>
          <p:nvPr/>
        </p:nvSpPr>
        <p:spPr>
          <a:xfrm>
            <a:off x="5756248" y="2974315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3200" dirty="0">
                <a:solidFill>
                  <a:srgbClr val="0070C0"/>
                </a:solidFill>
              </a:rPr>
              <a:t>méthode récursive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4932040" y="3416643"/>
            <a:ext cx="824208" cy="3600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1D573765-4692-CA2A-7A3A-CAD461F8856B}"/>
              </a:ext>
            </a:extLst>
          </p:cNvPr>
          <p:cNvSpPr/>
          <p:nvPr/>
        </p:nvSpPr>
        <p:spPr>
          <a:xfrm>
            <a:off x="2520839" y="1934745"/>
            <a:ext cx="2026447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9955615-785C-31A6-F561-294015C74B87}"/>
              </a:ext>
            </a:extLst>
          </p:cNvPr>
          <p:cNvSpPr/>
          <p:nvPr/>
        </p:nvSpPr>
        <p:spPr>
          <a:xfrm>
            <a:off x="2721104" y="3766983"/>
            <a:ext cx="3360930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1272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2502526" y="27174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5"/>
            <a:ext cx="6323541" cy="2188232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22" name="Groupe 21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e 20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16" name="Connecteur droit 15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>
                  <a:cxnSpLocks/>
                  <a:stCxn id="14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angle 22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463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4"/>
            <a:ext cx="889248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sp>
        <p:nvSpPr>
          <p:cNvPr id="30" name="Rectangle 29"/>
          <p:cNvSpPr/>
          <p:nvPr/>
        </p:nvSpPr>
        <p:spPr>
          <a:xfrm>
            <a:off x="4330692" y="2116095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800" dirty="0"/>
              <a:t>100  +   </a:t>
            </a:r>
            <a:r>
              <a:rPr lang="fr-BE" sz="2800" i="1" dirty="0"/>
              <a:t>[20 + 5    </a:t>
            </a:r>
            <a:r>
              <a:rPr lang="fr-BE" sz="2800" dirty="0"/>
              <a:t>+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6937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3778694" y="2809075"/>
            <a:ext cx="576064" cy="370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4160759" y="1340768"/>
            <a:ext cx="4842083" cy="20812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sp>
        <p:nvSpPr>
          <p:cNvPr id="36" name="Rectangle 35"/>
          <p:cNvSpPr/>
          <p:nvPr/>
        </p:nvSpPr>
        <p:spPr>
          <a:xfrm>
            <a:off x="7241245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Forme libre 36"/>
          <p:cNvSpPr/>
          <p:nvPr/>
        </p:nvSpPr>
        <p:spPr>
          <a:xfrm rot="20807791">
            <a:off x="374566" y="2621098"/>
            <a:ext cx="5016717" cy="2897079"/>
          </a:xfrm>
          <a:custGeom>
            <a:avLst/>
            <a:gdLst>
              <a:gd name="connsiteX0" fmla="*/ 0 w 5569528"/>
              <a:gd name="connsiteY0" fmla="*/ 31231 h 2483485"/>
              <a:gd name="connsiteX1" fmla="*/ 2064328 w 5569528"/>
              <a:gd name="connsiteY1" fmla="*/ 72794 h 2483485"/>
              <a:gd name="connsiteX2" fmla="*/ 3962400 w 5569528"/>
              <a:gd name="connsiteY2" fmla="*/ 668540 h 2483485"/>
              <a:gd name="connsiteX3" fmla="*/ 4973782 w 5569528"/>
              <a:gd name="connsiteY3" fmla="*/ 1458249 h 2483485"/>
              <a:gd name="connsiteX4" fmla="*/ 5569528 w 5569528"/>
              <a:gd name="connsiteY4" fmla="*/ 2483485 h 24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9528" h="2483485">
                <a:moveTo>
                  <a:pt x="0" y="31231"/>
                </a:moveTo>
                <a:cubicBezTo>
                  <a:pt x="701964" y="-1097"/>
                  <a:pt x="1403928" y="-33424"/>
                  <a:pt x="2064328" y="72794"/>
                </a:cubicBezTo>
                <a:cubicBezTo>
                  <a:pt x="2724728" y="179012"/>
                  <a:pt x="3477491" y="437631"/>
                  <a:pt x="3962400" y="668540"/>
                </a:cubicBezTo>
                <a:cubicBezTo>
                  <a:pt x="4447309" y="899449"/>
                  <a:pt x="4705927" y="1155758"/>
                  <a:pt x="4973782" y="1458249"/>
                </a:cubicBezTo>
                <a:cubicBezTo>
                  <a:pt x="5241637" y="1760740"/>
                  <a:pt x="5472546" y="2294140"/>
                  <a:pt x="5569528" y="248348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6" name="Groupe 25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48" name="Groupe 47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Groupe 51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ZoneTexte 53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55" name="ZoneTexte 54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57" name="Connecteur droit 56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>
                  <a:cxnSpLocks/>
                  <a:stCxn id="56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ectangle 48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26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4"/>
            <a:ext cx="889248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sp>
        <p:nvSpPr>
          <p:cNvPr id="30" name="Rectangle 29"/>
          <p:cNvSpPr/>
          <p:nvPr/>
        </p:nvSpPr>
        <p:spPr>
          <a:xfrm>
            <a:off x="4330692" y="2116095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800" dirty="0"/>
              <a:t>100  +   </a:t>
            </a:r>
            <a:r>
              <a:rPr lang="fr-BE" sz="2800" i="1" dirty="0"/>
              <a:t>[20 + 5    </a:t>
            </a:r>
            <a:r>
              <a:rPr lang="fr-BE" sz="2800" dirty="0"/>
              <a:t>+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6937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3778694" y="2809075"/>
            <a:ext cx="576064" cy="370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4160759" y="1340768"/>
            <a:ext cx="4842083" cy="20812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sp>
        <p:nvSpPr>
          <p:cNvPr id="36" name="Rectangle 35"/>
          <p:cNvSpPr/>
          <p:nvPr/>
        </p:nvSpPr>
        <p:spPr>
          <a:xfrm>
            <a:off x="7241245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Forme libre 36"/>
          <p:cNvSpPr/>
          <p:nvPr/>
        </p:nvSpPr>
        <p:spPr>
          <a:xfrm rot="20807791">
            <a:off x="374566" y="2621098"/>
            <a:ext cx="5016717" cy="2897079"/>
          </a:xfrm>
          <a:custGeom>
            <a:avLst/>
            <a:gdLst>
              <a:gd name="connsiteX0" fmla="*/ 0 w 5569528"/>
              <a:gd name="connsiteY0" fmla="*/ 31231 h 2483485"/>
              <a:gd name="connsiteX1" fmla="*/ 2064328 w 5569528"/>
              <a:gd name="connsiteY1" fmla="*/ 72794 h 2483485"/>
              <a:gd name="connsiteX2" fmla="*/ 3962400 w 5569528"/>
              <a:gd name="connsiteY2" fmla="*/ 668540 h 2483485"/>
              <a:gd name="connsiteX3" fmla="*/ 4973782 w 5569528"/>
              <a:gd name="connsiteY3" fmla="*/ 1458249 h 2483485"/>
              <a:gd name="connsiteX4" fmla="*/ 5569528 w 5569528"/>
              <a:gd name="connsiteY4" fmla="*/ 2483485 h 24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9528" h="2483485">
                <a:moveTo>
                  <a:pt x="0" y="31231"/>
                </a:moveTo>
                <a:cubicBezTo>
                  <a:pt x="701964" y="-1097"/>
                  <a:pt x="1403928" y="-33424"/>
                  <a:pt x="2064328" y="72794"/>
                </a:cubicBezTo>
                <a:cubicBezTo>
                  <a:pt x="2724728" y="179012"/>
                  <a:pt x="3477491" y="437631"/>
                  <a:pt x="3962400" y="668540"/>
                </a:cubicBezTo>
                <a:cubicBezTo>
                  <a:pt x="4447309" y="899449"/>
                  <a:pt x="4705927" y="1155758"/>
                  <a:pt x="4973782" y="1458249"/>
                </a:cubicBezTo>
                <a:cubicBezTo>
                  <a:pt x="5241637" y="1760740"/>
                  <a:pt x="5472546" y="2294140"/>
                  <a:pt x="5569528" y="248348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 26"/>
          <p:cNvSpPr/>
          <p:nvPr/>
        </p:nvSpPr>
        <p:spPr>
          <a:xfrm>
            <a:off x="4843191" y="4869160"/>
            <a:ext cx="4409329" cy="12157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endParaRPr lang="fr-BE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+ ?</a:t>
            </a:r>
          </a:p>
          <a:p>
            <a:pPr>
              <a:spcAft>
                <a:spcPts val="600"/>
              </a:spcAft>
            </a:pP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+ ?</a:t>
            </a:r>
            <a:endParaRPr lang="fr-BE" sz="2100" b="1" dirty="0"/>
          </a:p>
        </p:txBody>
      </p:sp>
      <p:grpSp>
        <p:nvGrpSpPr>
          <p:cNvPr id="49" name="Groupe 48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50" name="Groupe 49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ZoneTexte 55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57" name="ZoneTexte 56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59" name="Connecteur droit 58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>
                  <a:cxnSpLocks/>
                  <a:stCxn id="58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263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4"/>
            <a:ext cx="889248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sp>
        <p:nvSpPr>
          <p:cNvPr id="30" name="Rectangle 29"/>
          <p:cNvSpPr/>
          <p:nvPr/>
        </p:nvSpPr>
        <p:spPr>
          <a:xfrm>
            <a:off x="4330692" y="2116095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800" dirty="0"/>
              <a:t>100  +   </a:t>
            </a:r>
            <a:r>
              <a:rPr lang="fr-BE" sz="2800" i="1" dirty="0"/>
              <a:t>[20 + 5    </a:t>
            </a:r>
            <a:r>
              <a:rPr lang="fr-BE" sz="2800" dirty="0"/>
              <a:t>+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6937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3778694" y="2809075"/>
            <a:ext cx="576064" cy="370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4160759" y="1340768"/>
            <a:ext cx="4842083" cy="20812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sp>
        <p:nvSpPr>
          <p:cNvPr id="36" name="Rectangle 35"/>
          <p:cNvSpPr/>
          <p:nvPr/>
        </p:nvSpPr>
        <p:spPr>
          <a:xfrm>
            <a:off x="7241245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Forme libre 36"/>
          <p:cNvSpPr/>
          <p:nvPr/>
        </p:nvSpPr>
        <p:spPr>
          <a:xfrm rot="20807791">
            <a:off x="374566" y="2621098"/>
            <a:ext cx="5016717" cy="2897079"/>
          </a:xfrm>
          <a:custGeom>
            <a:avLst/>
            <a:gdLst>
              <a:gd name="connsiteX0" fmla="*/ 0 w 5569528"/>
              <a:gd name="connsiteY0" fmla="*/ 31231 h 2483485"/>
              <a:gd name="connsiteX1" fmla="*/ 2064328 w 5569528"/>
              <a:gd name="connsiteY1" fmla="*/ 72794 h 2483485"/>
              <a:gd name="connsiteX2" fmla="*/ 3962400 w 5569528"/>
              <a:gd name="connsiteY2" fmla="*/ 668540 h 2483485"/>
              <a:gd name="connsiteX3" fmla="*/ 4973782 w 5569528"/>
              <a:gd name="connsiteY3" fmla="*/ 1458249 h 2483485"/>
              <a:gd name="connsiteX4" fmla="*/ 5569528 w 5569528"/>
              <a:gd name="connsiteY4" fmla="*/ 2483485 h 24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9528" h="2483485">
                <a:moveTo>
                  <a:pt x="0" y="31231"/>
                </a:moveTo>
                <a:cubicBezTo>
                  <a:pt x="701964" y="-1097"/>
                  <a:pt x="1403928" y="-33424"/>
                  <a:pt x="2064328" y="72794"/>
                </a:cubicBezTo>
                <a:cubicBezTo>
                  <a:pt x="2724728" y="179012"/>
                  <a:pt x="3477491" y="437631"/>
                  <a:pt x="3962400" y="668540"/>
                </a:cubicBezTo>
                <a:cubicBezTo>
                  <a:pt x="4447309" y="899449"/>
                  <a:pt x="4705927" y="1155758"/>
                  <a:pt x="4973782" y="1458249"/>
                </a:cubicBezTo>
                <a:cubicBezTo>
                  <a:pt x="5241637" y="1760740"/>
                  <a:pt x="5472546" y="2294140"/>
                  <a:pt x="5569528" y="248348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/>
          <p:cNvSpPr/>
          <p:nvPr/>
        </p:nvSpPr>
        <p:spPr>
          <a:xfrm>
            <a:off x="4565246" y="4876777"/>
            <a:ext cx="4468741" cy="12157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+ somme(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noeud.gauche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+ somme(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noeud.droit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0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2502526" y="27174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grpSp>
        <p:nvGrpSpPr>
          <p:cNvPr id="49" name="Groupe 48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50" name="Groupe 49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ZoneTexte 55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57" name="ZoneTexte 56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59" name="Connecteur droit 58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>
                  <a:cxnSpLocks/>
                  <a:stCxn id="58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00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313978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eur droit avec flèche 3"/>
          <p:cNvCxnSpPr/>
          <p:nvPr/>
        </p:nvCxnSpPr>
        <p:spPr>
          <a:xfrm>
            <a:off x="4514129" y="3786187"/>
            <a:ext cx="1189856" cy="43490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2843808" y="34117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effectLst/>
                <a:ea typeface="Times New Roman"/>
              </a:rPr>
              <a:t>nœuds 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514129" y="4003637"/>
            <a:ext cx="1491953" cy="9331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28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6" name="Zone de texte 2">
            <a:extLst>
              <a:ext uri="{FF2B5EF4-FFF2-40B4-BE49-F238E27FC236}">
                <a16:creationId xmlns:a16="http://schemas.microsoft.com/office/drawing/2014/main" id="{BE6C5B4D-0FA5-4591-A100-5C1687310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2852935"/>
            <a:ext cx="6192688" cy="130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c</a:t>
            </a:r>
            <a:r>
              <a:rPr lang="fr-BE" sz="3200" kern="50" dirty="0">
                <a:solidFill>
                  <a:srgbClr val="0070C0"/>
                </a:solidFill>
                <a:effectLst/>
                <a:ea typeface="Times New Roman"/>
              </a:rPr>
              <a:t>as </a:t>
            </a: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terminal</a:t>
            </a:r>
            <a:r>
              <a:rPr lang="fr-BE" sz="3200" kern="50" dirty="0">
                <a:solidFill>
                  <a:srgbClr val="0070C0"/>
                </a:solidFill>
                <a:effectLst/>
                <a:ea typeface="Times New Roman"/>
              </a:rPr>
              <a:t>  </a:t>
            </a:r>
            <a:r>
              <a:rPr lang="fr-BE" sz="3200" kern="50" dirty="0">
                <a:solidFill>
                  <a:srgbClr val="0070C0"/>
                </a:solidFill>
                <a:effectLst/>
                <a:ea typeface="Times New Roman"/>
                <a:sym typeface="Symbol"/>
              </a:rPr>
              <a:t>  fin de récursivité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025FF37-071F-4708-ADDF-7DB731CE598C}"/>
              </a:ext>
            </a:extLst>
          </p:cNvPr>
          <p:cNvSpPr/>
          <p:nvPr/>
        </p:nvSpPr>
        <p:spPr>
          <a:xfrm>
            <a:off x="1920262" y="4158079"/>
            <a:ext cx="2448272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ED732D6-E5B8-4C00-9DE7-0D104D8F6E93}"/>
              </a:ext>
            </a:extLst>
          </p:cNvPr>
          <p:cNvCxnSpPr>
            <a:cxnSpLocks/>
          </p:cNvCxnSpPr>
          <p:nvPr/>
        </p:nvCxnSpPr>
        <p:spPr>
          <a:xfrm flipV="1">
            <a:off x="3707904" y="3472542"/>
            <a:ext cx="353779" cy="718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59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025FF37-071F-4708-ADDF-7DB731CE598C}"/>
              </a:ext>
            </a:extLst>
          </p:cNvPr>
          <p:cNvSpPr/>
          <p:nvPr/>
        </p:nvSpPr>
        <p:spPr>
          <a:xfrm>
            <a:off x="2483768" y="4660522"/>
            <a:ext cx="2448272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ED732D6-E5B8-4C00-9DE7-0D104D8F6E93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573499" y="3470642"/>
            <a:ext cx="1324988" cy="12742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>
            <a:extLst>
              <a:ext uri="{FF2B5EF4-FFF2-40B4-BE49-F238E27FC236}">
                <a16:creationId xmlns:a16="http://schemas.microsoft.com/office/drawing/2014/main" id="{BE6C5B4D-0FA5-4591-A100-5C1687310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487" y="2420888"/>
            <a:ext cx="3088976" cy="1296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traitement du</a:t>
            </a:r>
            <a:br>
              <a:rPr lang="fr-BE" sz="3200" kern="50" dirty="0">
                <a:solidFill>
                  <a:srgbClr val="0070C0"/>
                </a:solidFill>
                <a:ea typeface="Times New Roman"/>
              </a:rPr>
            </a:b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nœud courant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2417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2843808" y="5120616"/>
            <a:ext cx="3528392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6156176" y="3548302"/>
            <a:ext cx="504056" cy="17281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4FB21A63-D549-4820-AB03-F1A021EC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244" y="2869312"/>
            <a:ext cx="3547756" cy="4876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2 appels récursifs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E306485-BE57-491C-A858-3A80506B358D}"/>
              </a:ext>
            </a:extLst>
          </p:cNvPr>
          <p:cNvSpPr/>
          <p:nvPr/>
        </p:nvSpPr>
        <p:spPr>
          <a:xfrm>
            <a:off x="2823936" y="5621718"/>
            <a:ext cx="3548264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CF8CF03-414C-4BE0-8C19-B6153DE62A4B}"/>
              </a:ext>
            </a:extLst>
          </p:cNvPr>
          <p:cNvCxnSpPr>
            <a:cxnSpLocks/>
          </p:cNvCxnSpPr>
          <p:nvPr/>
        </p:nvCxnSpPr>
        <p:spPr>
          <a:xfrm flipV="1">
            <a:off x="6300192" y="3573016"/>
            <a:ext cx="720080" cy="2232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1654674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2843808" y="5120616"/>
            <a:ext cx="3377031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5940152" y="3549939"/>
            <a:ext cx="1087465" cy="1691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4FB21A63-D549-4820-AB03-F1A021EC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884" y="2368714"/>
            <a:ext cx="2644116" cy="4876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Traitement du</a:t>
            </a:r>
          </a:p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fils gauche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487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2771800" y="5601301"/>
            <a:ext cx="3650595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6084168" y="3702921"/>
            <a:ext cx="943449" cy="2017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4FB21A63-D549-4820-AB03-F1A021EC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395" y="2476355"/>
            <a:ext cx="2614101" cy="4876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/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Traitement du</a:t>
            </a:r>
          </a:p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fils droit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1397125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</p:spTree>
    <p:extLst>
      <p:ext uri="{BB962C8B-B14F-4D97-AF65-F5344CB8AC3E}">
        <p14:creationId xmlns:p14="http://schemas.microsoft.com/office/powerpoint/2010/main" val="2757692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5800491" y="-1111859"/>
            <a:ext cx="135305" cy="576064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5643452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8D61D-037B-486B-90A1-E02D38C59E0C}"/>
              </a:ext>
            </a:extLst>
          </p:cNvPr>
          <p:cNvSpPr/>
          <p:nvPr/>
        </p:nvSpPr>
        <p:spPr>
          <a:xfrm>
            <a:off x="454151" y="2412178"/>
            <a:ext cx="5558009" cy="3897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8565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5652118" y="548684"/>
            <a:ext cx="144019" cy="2448272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5508104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[2]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94263-1EED-4F3B-A379-9D547D1932A7}"/>
              </a:ext>
            </a:extLst>
          </p:cNvPr>
          <p:cNvSpPr/>
          <p:nvPr/>
        </p:nvSpPr>
        <p:spPr>
          <a:xfrm>
            <a:off x="755576" y="3645024"/>
            <a:ext cx="3024336" cy="243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9421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5506204" y="1587724"/>
            <a:ext cx="144023" cy="3702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5364088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B4A40-2C2D-4360-8A8E-7A9861CCEF93}"/>
              </a:ext>
            </a:extLst>
          </p:cNvPr>
          <p:cNvSpPr/>
          <p:nvPr/>
        </p:nvSpPr>
        <p:spPr>
          <a:xfrm>
            <a:off x="971600" y="4797152"/>
            <a:ext cx="1152128" cy="853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434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6454368" y="1546638"/>
            <a:ext cx="144015" cy="452368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6300192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[4]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7D1CC-060C-4733-8B35-2B525D3A6400}"/>
              </a:ext>
            </a:extLst>
          </p:cNvPr>
          <p:cNvSpPr/>
          <p:nvPr/>
        </p:nvSpPr>
        <p:spPr>
          <a:xfrm>
            <a:off x="2388314" y="4795292"/>
            <a:ext cx="1224136" cy="853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57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eur droit avec flèche 3"/>
          <p:cNvCxnSpPr/>
          <p:nvPr/>
        </p:nvCxnSpPr>
        <p:spPr>
          <a:xfrm>
            <a:off x="4355976" y="4021388"/>
            <a:ext cx="2160240" cy="10637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2843808" y="34117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ea typeface="Times New Roman"/>
              </a:rPr>
              <a:t>feuille</a:t>
            </a:r>
            <a:r>
              <a:rPr lang="fr-BE" sz="3600" kern="50" dirty="0">
                <a:effectLst/>
                <a:ea typeface="Times New Roman"/>
              </a:rPr>
              <a:t>s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995936" y="4221088"/>
            <a:ext cx="1113121" cy="115378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63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8129422" y="1412781"/>
            <a:ext cx="144011" cy="72007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7993550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56FA99-BE4B-4A49-8D05-FC91177BDD3F}"/>
              </a:ext>
            </a:extLst>
          </p:cNvPr>
          <p:cNvSpPr/>
          <p:nvPr/>
        </p:nvSpPr>
        <p:spPr>
          <a:xfrm>
            <a:off x="4044498" y="3645024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21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Structure de données qui peut se représenter de la façon suivante : 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5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avec flèche 5"/>
          <p:cNvCxnSpPr>
            <a:stCxn id="7" idx="1"/>
          </p:cNvCxnSpPr>
          <p:nvPr/>
        </p:nvCxnSpPr>
        <p:spPr>
          <a:xfrm flipH="1">
            <a:off x="4788024" y="2836168"/>
            <a:ext cx="1158521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5946545" y="2531368"/>
            <a:ext cx="144016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solidFill>
                  <a:srgbClr val="0070C0"/>
                </a:solidFill>
                <a:effectLst/>
                <a:ea typeface="Times New Roman"/>
              </a:rPr>
              <a:t>racine</a:t>
            </a:r>
          </a:p>
        </p:txBody>
      </p:sp>
    </p:spTree>
    <p:extLst>
      <p:ext uri="{BB962C8B-B14F-4D97-AF65-F5344CB8AC3E}">
        <p14:creationId xmlns:p14="http://schemas.microsoft.com/office/powerpoint/2010/main" val="384618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1475656" y="28021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solidFill>
                  <a:srgbClr val="0070C0"/>
                </a:solidFill>
                <a:effectLst/>
                <a:ea typeface="Times New Roman"/>
              </a:rPr>
              <a:t>nœuds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483768" y="3411788"/>
            <a:ext cx="792088" cy="7372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016424" y="3347942"/>
            <a:ext cx="2491680" cy="95353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2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1475656" y="28021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solidFill>
                  <a:srgbClr val="0070C0"/>
                </a:solidFill>
                <a:effectLst/>
                <a:ea typeface="Times New Roman"/>
              </a:rPr>
              <a:t>feuilles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483768" y="3411788"/>
            <a:ext cx="0" cy="14573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915816" y="3411788"/>
            <a:ext cx="2592288" cy="246548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42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Microsoft Office PowerPoint</Application>
  <PresentationFormat>Affichage à l'écran (4:3)</PresentationFormat>
  <Paragraphs>300</Paragraphs>
  <Slides>50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Courier New</vt:lpstr>
      <vt:lpstr>Thème Office</vt:lpstr>
      <vt:lpstr>Les Arbres</vt:lpstr>
      <vt:lpstr>Les Arbres</vt:lpstr>
      <vt:lpstr>Les Arbres</vt:lpstr>
      <vt:lpstr>Les Arbres</vt:lpstr>
      <vt:lpstr>Les Arbres</vt:lpstr>
      <vt:lpstr>Arbre binaire</vt:lpstr>
      <vt:lpstr>Arbre binaire</vt:lpstr>
      <vt:lpstr>Arbre binaire</vt:lpstr>
      <vt:lpstr>Arbre binaire</vt:lpstr>
      <vt:lpstr>Arbres binaires</vt:lpstr>
      <vt:lpstr>Arbres binaires</vt:lpstr>
      <vt:lpstr>Arbres binaires</vt:lpstr>
      <vt:lpstr>Arbre binaire</vt:lpstr>
      <vt:lpstr>Arbres binaires</vt:lpstr>
      <vt:lpstr>Arbres binaires</vt:lpstr>
      <vt:lpstr>Arbres binaires</vt:lpstr>
      <vt:lpstr>Arbre binaire</vt:lpstr>
      <vt:lpstr>Arbre binaire</vt:lpstr>
      <vt:lpstr>Arbre binaire</vt:lpstr>
      <vt:lpstr>Arbre binaire</vt:lpstr>
      <vt:lpstr>Arbre binaire</vt:lpstr>
      <vt:lpstr>Arbre binaire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Classe Noeud</vt:lpstr>
      <vt:lpstr>Implémentation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Arbres</dc:title>
  <dc:creator>annick</dc:creator>
  <cp:lastModifiedBy>Ibrahim Ayachi</cp:lastModifiedBy>
  <cp:revision>153</cp:revision>
  <dcterms:created xsi:type="dcterms:W3CDTF">2014-04-20T20:12:34Z</dcterms:created>
  <dcterms:modified xsi:type="dcterms:W3CDTF">2023-04-18T06:42:05Z</dcterms:modified>
</cp:coreProperties>
</file>