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04" r:id="rId5"/>
    <p:sldId id="305" r:id="rId6"/>
    <p:sldId id="306" r:id="rId7"/>
    <p:sldId id="307" r:id="rId8"/>
    <p:sldId id="308" r:id="rId9"/>
    <p:sldId id="262" r:id="rId10"/>
    <p:sldId id="309" r:id="rId11"/>
    <p:sldId id="310" r:id="rId12"/>
    <p:sldId id="311" r:id="rId13"/>
    <p:sldId id="312" r:id="rId14"/>
    <p:sldId id="313" r:id="rId15"/>
    <p:sldId id="314" r:id="rId16"/>
    <p:sldId id="318" r:id="rId17"/>
    <p:sldId id="315" r:id="rId18"/>
    <p:sldId id="316" r:id="rId19"/>
    <p:sldId id="317" r:id="rId20"/>
    <p:sldId id="268" r:id="rId21"/>
    <p:sldId id="269" r:id="rId22"/>
    <p:sldId id="270" r:id="rId23"/>
    <p:sldId id="283" r:id="rId24"/>
    <p:sldId id="284" r:id="rId25"/>
    <p:sldId id="291" r:id="rId26"/>
    <p:sldId id="271" r:id="rId27"/>
    <p:sldId id="285" r:id="rId28"/>
    <p:sldId id="286" r:id="rId29"/>
    <p:sldId id="292" r:id="rId30"/>
    <p:sldId id="272" r:id="rId31"/>
    <p:sldId id="319" r:id="rId32"/>
    <p:sldId id="321" r:id="rId33"/>
    <p:sldId id="320" r:id="rId34"/>
    <p:sldId id="273" r:id="rId35"/>
    <p:sldId id="322" r:id="rId36"/>
    <p:sldId id="298" r:id="rId37"/>
    <p:sldId id="300" r:id="rId38"/>
    <p:sldId id="301" r:id="rId39"/>
    <p:sldId id="299" r:id="rId40"/>
    <p:sldId id="325" r:id="rId41"/>
    <p:sldId id="302" r:id="rId42"/>
    <p:sldId id="327" r:id="rId43"/>
    <p:sldId id="326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81763" autoAdjust="0"/>
  </p:normalViewPr>
  <p:slideViewPr>
    <p:cSldViewPr>
      <p:cViewPr varScale="1">
        <p:scale>
          <a:sx n="90" d="100"/>
          <a:sy n="90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7BCA7-D005-44FF-BC25-C2564CC333BA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7AD49-8D14-4F4A-9494-38841C058D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303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461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Attention: la version </a:t>
            </a:r>
            <a:r>
              <a:rPr lang="fr-BE" i="1" dirty="0"/>
              <a:t>for </a:t>
            </a:r>
            <a:r>
              <a:rPr lang="fr-BE" i="1" dirty="0" err="1"/>
              <a:t>each</a:t>
            </a:r>
            <a:r>
              <a:rPr lang="fr-BE" i="0" baseline="0" dirty="0"/>
              <a:t> donne uniquement accès à l’itérateur renvoyé par la méthode </a:t>
            </a:r>
            <a:r>
              <a:rPr lang="fr-BE" i="1" baseline="0" dirty="0" err="1"/>
              <a:t>iterator</a:t>
            </a:r>
            <a:r>
              <a:rPr lang="fr-BE" i="1" baseline="0" dirty="0"/>
              <a:t>()</a:t>
            </a:r>
            <a:r>
              <a:rPr lang="fr-BE" i="0" baseline="0" dirty="0"/>
              <a:t> (de l’interface </a:t>
            </a:r>
            <a:r>
              <a:rPr lang="fr-BE" i="1" baseline="0" dirty="0" err="1"/>
              <a:t>Iterable</a:t>
            </a:r>
            <a:r>
              <a:rPr lang="fr-BE" i="0" baseline="0" dirty="0"/>
              <a:t>) qui peut être un itérateur pré/in/post-ordre ou par niveau.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7AD49-8D14-4F4A-9494-38841C058D54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604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34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62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7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6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6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9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41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4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694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701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005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74586-5FCD-48CD-BF3E-A032444F8F93}" type="datetimeFigureOut">
              <a:rPr lang="fr-BE" smtClean="0"/>
              <a:t>25-04-23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D413-9C6F-40BE-B709-162017B2DB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436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Parcours </a:t>
            </a:r>
            <a:r>
              <a:rPr lang="fr-BE" dirty="0" smtClean="0"/>
              <a:t>d’arbres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87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/>
              <a:t>((5 + 20) + 30)   </a:t>
            </a:r>
            <a:r>
              <a:rPr lang="fr-BE" sz="2400" dirty="0"/>
              <a:t>+</a:t>
            </a:r>
            <a:r>
              <a:rPr lang="fr-BE" sz="2400" i="1" dirty="0"/>
              <a:t>  </a:t>
            </a:r>
            <a:r>
              <a:rPr lang="fr-BE" sz="2400" dirty="0"/>
              <a:t>100   +   (200)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9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+ 20) + 30)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9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+ 20) + 30) 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+ 20) + 30) 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dirty="0">
                <a:solidFill>
                  <a:srgbClr val="00B050"/>
                </a:solidFill>
              </a:rPr>
              <a:t>(200)</a:t>
            </a: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/>
              <a:t>(20 + (5 + 30))  </a:t>
            </a:r>
            <a:r>
              <a:rPr lang="fr-BE" sz="2400" dirty="0"/>
              <a:t> +   (200)  </a:t>
            </a:r>
            <a:r>
              <a:rPr lang="fr-BE" sz="2400" i="1" dirty="0"/>
              <a:t> </a:t>
            </a:r>
            <a:r>
              <a:rPr lang="fr-BE" sz="2400" dirty="0"/>
              <a:t>+   </a:t>
            </a:r>
            <a:r>
              <a:rPr lang="fr-BE" sz="2400" b="1" dirty="0"/>
              <a:t>100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366386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+ 30) + 20))</a:t>
            </a:r>
            <a:endParaRPr lang="fr-B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8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+ 30) + 20)  </a:t>
            </a:r>
            <a:r>
              <a:rPr lang="fr-BE" sz="2400" dirty="0"/>
              <a:t> +   </a:t>
            </a:r>
            <a:r>
              <a:rPr lang="fr-BE" sz="2400" dirty="0">
                <a:solidFill>
                  <a:srgbClr val="00B050"/>
                </a:solidFill>
              </a:rPr>
              <a:t>(200)  </a:t>
            </a:r>
            <a:r>
              <a:rPr lang="fr-BE" sz="2400" i="1" dirty="0">
                <a:solidFill>
                  <a:srgbClr val="0070C0"/>
                </a:solidFill>
              </a:rPr>
              <a:t> </a:t>
            </a:r>
            <a:endParaRPr lang="fr-BE" sz="2400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 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+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i="1" dirty="0">
                <a:solidFill>
                  <a:srgbClr val="0070C0"/>
                </a:solidFill>
              </a:rPr>
              <a:t>((5 + 30) + 20)  </a:t>
            </a:r>
            <a:r>
              <a:rPr lang="fr-BE" sz="2400" dirty="0"/>
              <a:t> +   </a:t>
            </a:r>
            <a:r>
              <a:rPr lang="fr-BE" sz="2400" dirty="0">
                <a:solidFill>
                  <a:srgbClr val="00B050"/>
                </a:solidFill>
              </a:rPr>
              <a:t>(200)  </a:t>
            </a:r>
            <a:r>
              <a:rPr lang="fr-BE" sz="2400" i="1" dirty="0">
                <a:solidFill>
                  <a:srgbClr val="0070C0"/>
                </a:solidFill>
              </a:rPr>
              <a:t> </a:t>
            </a:r>
            <a:r>
              <a:rPr lang="fr-BE" sz="2400" dirty="0"/>
              <a:t>+   </a:t>
            </a: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400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3626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 </a:t>
            </a:r>
            <a:r>
              <a:rPr lang="fr-BE" sz="3600" b="1" dirty="0"/>
              <a:t>parcours</a:t>
            </a:r>
            <a:r>
              <a:rPr lang="fr-BE" sz="3600" dirty="0"/>
              <a:t> d’un arbre est une façon d’aller explorer tour à tour chacun des nœuds de cet arbre.</a:t>
            </a:r>
          </a:p>
        </p:txBody>
      </p:sp>
    </p:spTree>
    <p:extLst>
      <p:ext uri="{BB962C8B-B14F-4D97-AF65-F5344CB8AC3E}">
        <p14:creationId xmlns:p14="http://schemas.microsoft.com/office/powerpoint/2010/main" val="120175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3600" dirty="0"/>
              <a:t>Le </a:t>
            </a:r>
            <a:r>
              <a:rPr lang="fr-BE" sz="3600" b="1" dirty="0"/>
              <a:t>parcours</a:t>
            </a:r>
            <a:r>
              <a:rPr lang="fr-BE" sz="3600" dirty="0"/>
              <a:t> d’un arbre est une façon d’aller explorer tour à tour chacun des nœuds de cet arbre.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Il existe différents types de parcours, </a:t>
            </a:r>
            <a:br>
              <a:rPr lang="fr-BE" sz="3600" dirty="0"/>
            </a:br>
            <a:r>
              <a:rPr lang="fr-BE" sz="3600" dirty="0"/>
              <a:t>la différence est l’ordre dans lequel on visite les nœuds.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93969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/>
              <a:t>10, 7, 2, 15, 12, 17, 6, 8, 11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08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FF0000"/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70C0"/>
                </a:solidFill>
              </a:rPr>
              <a:t>7, 2, 15, 12, 17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3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>
                <a:solidFill>
                  <a:srgbClr val="0070C0"/>
                </a:solidFill>
              </a:rPr>
              <a:t>, 2, </a:t>
            </a:r>
            <a:r>
              <a:rPr lang="fr-BE" sz="3600" dirty="0">
                <a:solidFill>
                  <a:srgbClr val="00B050"/>
                </a:solidFill>
              </a:rPr>
              <a:t>15, 12, 17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58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pré-ordre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tout élément est visité avant ses enfants 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7, 2,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>
                <a:solidFill>
                  <a:srgbClr val="00B050"/>
                </a:solidFill>
              </a:rPr>
              <a:t>, </a:t>
            </a:r>
            <a:r>
              <a:rPr lang="fr-BE" sz="3600" dirty="0">
                <a:solidFill>
                  <a:srgbClr val="0070C0"/>
                </a:solidFill>
              </a:rPr>
              <a:t>12</a:t>
            </a:r>
            <a:r>
              <a:rPr lang="fr-BE" sz="3600" dirty="0">
                <a:solidFill>
                  <a:srgbClr val="00B050"/>
                </a:solidFill>
              </a:rPr>
              <a:t>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6, 8, 11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44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/>
              <a:t>2, 7, 12, 15, 17, 10, 8, 11, 6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89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B0F0"/>
                </a:solidFill>
              </a:rPr>
              <a:t>2, 7, 12, 15, 17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10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09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B0F0"/>
                </a:solidFill>
              </a:rPr>
              <a:t>2,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>
                <a:solidFill>
                  <a:srgbClr val="00B0F0"/>
                </a:solidFill>
              </a:rPr>
              <a:t>, </a:t>
            </a:r>
            <a:r>
              <a:rPr lang="fr-BE" sz="3600" dirty="0">
                <a:solidFill>
                  <a:srgbClr val="00B050"/>
                </a:solidFill>
              </a:rPr>
              <a:t>12, 15, 17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80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42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in-ordre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est visité après sa descendance gauche, mais avant sa descendance droite 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2, 7</a:t>
            </a:r>
            <a:r>
              <a:rPr lang="fr-BE" sz="3600" dirty="0">
                <a:solidFill>
                  <a:srgbClr val="00B0F0"/>
                </a:solidFill>
              </a:rPr>
              <a:t>, 12</a:t>
            </a:r>
            <a:r>
              <a:rPr lang="fr-BE" sz="3600" dirty="0">
                <a:solidFill>
                  <a:srgbClr val="00B050"/>
                </a:solidFill>
              </a:rPr>
              <a:t>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>
                <a:solidFill>
                  <a:srgbClr val="00B050"/>
                </a:solidFill>
              </a:rPr>
              <a:t>, 17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75000"/>
                  </a:schemeClr>
                </a:solidFill>
              </a:rPr>
              <a:t>10, 8, 11, 6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2" y="3789040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Exemple : </a:t>
            </a:r>
          </a:p>
          <a:p>
            <a:pPr marL="0" indent="0">
              <a:buNone/>
            </a:pPr>
            <a:r>
              <a:rPr lang="fr-BE" sz="3600" dirty="0"/>
              <a:t>La méthode somme() calcule et renvoie la somme des entiers contenus dans l’arbre binaire passé en paramètre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478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/>
              <a:t>2, 12, 17, 15, 7, 11, 8, 6, 10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94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70C0"/>
                </a:solidFill>
              </a:rPr>
              <a:t>2, 12, 17, 15, 7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11, 8, 6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23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rgbClr val="0070C0"/>
                </a:solidFill>
              </a:rPr>
              <a:t>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12, 17, 15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7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57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Post-ordre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962" y="1417638"/>
            <a:ext cx="8768533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en </a:t>
            </a:r>
            <a:r>
              <a:rPr lang="fr-BE" sz="3600" b="1" dirty="0"/>
              <a:t>post-ordre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un élément sera visité après ses descendants: </a:t>
            </a:r>
          </a:p>
          <a:p>
            <a:pPr marL="0" indent="0">
              <a:buNone/>
            </a:pP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70C0"/>
                </a:solidFill>
              </a:rPr>
              <a:t>12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00B050"/>
                </a:solidFill>
              </a:rPr>
              <a:t>17</a:t>
            </a:r>
            <a:r>
              <a:rPr lang="fr-BE" sz="3600" dirty="0"/>
              <a:t>, </a:t>
            </a:r>
            <a:r>
              <a:rPr lang="fr-BE" sz="3600" dirty="0">
                <a:solidFill>
                  <a:srgbClr val="FF0000"/>
                </a:solidFill>
              </a:rPr>
              <a:t>15</a:t>
            </a:r>
            <a:r>
              <a:rPr lang="fr-BE" sz="3600" dirty="0"/>
              <a:t>, </a:t>
            </a:r>
            <a:r>
              <a:rPr lang="fr-BE" sz="3600" dirty="0">
                <a:solidFill>
                  <a:schemeClr val="bg1">
                    <a:lumMod val="50000"/>
                  </a:schemeClr>
                </a:solidFill>
              </a:rPr>
              <a:t>7, 11, 8, 6, 10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22" y="3341859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801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</a:t>
            </a:r>
            <a:r>
              <a:rPr lang="fr-BE" sz="3600" b="1" dirty="0"/>
              <a:t>par niveau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commence par la racine générale, puis passe à ses deux fils, puis ses quatre petits fils, et ainsi de suite : </a:t>
            </a:r>
          </a:p>
          <a:p>
            <a:pPr marL="0" indent="0">
              <a:buNone/>
            </a:pPr>
            <a:r>
              <a:rPr lang="fr-BE" sz="3600" dirty="0"/>
              <a:t>10, 7, 6, 2, 15, 8, 12, 17, 11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429000" cy="296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1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Par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17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BE" sz="3600" dirty="0"/>
              <a:t>Le parcours </a:t>
            </a:r>
            <a:r>
              <a:rPr lang="fr-BE" sz="3600" b="1" dirty="0"/>
              <a:t>par niveau</a:t>
            </a:r>
            <a:r>
              <a:rPr lang="fr-BE" sz="3600" dirty="0"/>
              <a:t> : </a:t>
            </a:r>
          </a:p>
          <a:p>
            <a:pPr marL="0" indent="0">
              <a:buNone/>
            </a:pPr>
            <a:r>
              <a:rPr lang="fr-BE" sz="3600" dirty="0"/>
              <a:t>commence par la racine générale, puis passe à ses deux fils, puis ses quatre petits fils, et ainsi de suite : </a:t>
            </a:r>
          </a:p>
          <a:p>
            <a:pPr marL="0" indent="0">
              <a:buNone/>
            </a:pPr>
            <a:r>
              <a:rPr lang="fr-BE" sz="3600" dirty="0"/>
              <a:t>10, 7, 6, 2, 15, 8, 12, 17, 11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 descr="ArbreBina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4290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448931" y="5435797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961099" y="3694531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105387" y="4665832"/>
            <a:ext cx="25839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6368792" y="6046161"/>
            <a:ext cx="264544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Parenthèse fermante 8">
            <a:extLst>
              <a:ext uri="{FF2B5EF4-FFF2-40B4-BE49-F238E27FC236}">
                <a16:creationId xmlns:a16="http://schemas.microsoft.com/office/drawing/2014/main" id="{EA9BB2A4-6F94-4ACC-8C47-43C68191BAA1}"/>
              </a:ext>
            </a:extLst>
          </p:cNvPr>
          <p:cNvSpPr/>
          <p:nvPr/>
        </p:nvSpPr>
        <p:spPr>
          <a:xfrm rot="5400000">
            <a:off x="717963" y="4054357"/>
            <a:ext cx="111420" cy="588899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Parenthèse fermante 9">
            <a:extLst>
              <a:ext uri="{FF2B5EF4-FFF2-40B4-BE49-F238E27FC236}">
                <a16:creationId xmlns:a16="http://schemas.microsoft.com/office/drawing/2014/main" id="{33612805-A6F6-402E-9818-7032F1008CE6}"/>
              </a:ext>
            </a:extLst>
          </p:cNvPr>
          <p:cNvSpPr/>
          <p:nvPr/>
        </p:nvSpPr>
        <p:spPr>
          <a:xfrm rot="5400000">
            <a:off x="1515125" y="3967225"/>
            <a:ext cx="111419" cy="763163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Parenthèse fermante 10">
            <a:extLst>
              <a:ext uri="{FF2B5EF4-FFF2-40B4-BE49-F238E27FC236}">
                <a16:creationId xmlns:a16="http://schemas.microsoft.com/office/drawing/2014/main" id="{31ED57D9-4702-4E4F-AEC0-87E8BDA97BC1}"/>
              </a:ext>
            </a:extLst>
          </p:cNvPr>
          <p:cNvSpPr/>
          <p:nvPr/>
        </p:nvSpPr>
        <p:spPr>
          <a:xfrm rot="5400000">
            <a:off x="2771247" y="3579838"/>
            <a:ext cx="106271" cy="1529915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Parenthèse fermante 11">
            <a:extLst>
              <a:ext uri="{FF2B5EF4-FFF2-40B4-BE49-F238E27FC236}">
                <a16:creationId xmlns:a16="http://schemas.microsoft.com/office/drawing/2014/main" id="{B60DD582-FE3C-4E48-A4D4-1D1544A66621}"/>
              </a:ext>
            </a:extLst>
          </p:cNvPr>
          <p:cNvSpPr/>
          <p:nvPr/>
        </p:nvSpPr>
        <p:spPr>
          <a:xfrm rot="5400000">
            <a:off x="4530111" y="3433663"/>
            <a:ext cx="111419" cy="1817117"/>
          </a:xfrm>
          <a:prstGeom prst="rightBracket">
            <a:avLst/>
          </a:prstGeom>
          <a:ln w="22225"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879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endParaRPr lang="fr-BE" sz="3600" dirty="0"/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235612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r>
              <a:rPr lang="fr-BE" sz="3600" dirty="0"/>
              <a:t>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Toutes ces méthodes peuvent s’écrire de façon itérative en utilisant un </a:t>
            </a:r>
            <a:r>
              <a:rPr lang="fr-BE" sz="3600" dirty="0" err="1"/>
              <a:t>itérateur</a:t>
            </a:r>
            <a:r>
              <a:rPr lang="fr-BE" sz="3600" dirty="0"/>
              <a:t>!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6657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 dirty="0"/>
              <a:t>La plupart des méthodes appliquées aux arbres sont </a:t>
            </a:r>
            <a:r>
              <a:rPr lang="fr-BE" sz="3600" u="sng" dirty="0"/>
              <a:t>récursives</a:t>
            </a:r>
            <a:r>
              <a:rPr lang="fr-BE" sz="3600" dirty="0"/>
              <a:t>.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Toutes ces méthodes peuvent s’écrire de façon itérative en utilisant un </a:t>
            </a:r>
            <a:r>
              <a:rPr lang="fr-BE" sz="3600" dirty="0" err="1"/>
              <a:t>itérateur</a:t>
            </a:r>
            <a:r>
              <a:rPr lang="fr-BE" sz="3600" dirty="0"/>
              <a:t>!</a:t>
            </a:r>
          </a:p>
          <a:p>
            <a:pPr marL="0" indent="0">
              <a:buNone/>
            </a:pPr>
            <a:endParaRPr lang="fr-BE" sz="3600" dirty="0"/>
          </a:p>
          <a:p>
            <a:pPr marL="0" indent="0">
              <a:buNone/>
            </a:pPr>
            <a:r>
              <a:rPr lang="fr-BE" sz="3600" dirty="0"/>
              <a:t>L’</a:t>
            </a:r>
            <a:r>
              <a:rPr lang="fr-BE" sz="3600" dirty="0" err="1"/>
              <a:t>itérateur</a:t>
            </a:r>
            <a:r>
              <a:rPr lang="fr-BE" sz="3600" dirty="0"/>
              <a:t> s’écrit de façon récursive!</a:t>
            </a:r>
          </a:p>
        </p:txBody>
      </p:sp>
    </p:spTree>
    <p:extLst>
      <p:ext uri="{BB962C8B-B14F-4D97-AF65-F5344CB8AC3E}">
        <p14:creationId xmlns:p14="http://schemas.microsoft.com/office/powerpoint/2010/main" val="305592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it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PreIterateur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16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1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new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PreIterateur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8293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(Integer el : this) 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el;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63071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el : this)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2752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el : this)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38B2BD2-D5A3-46B0-BD36-2F679FF23834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3068960"/>
            <a:ext cx="792088" cy="192670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6DD3E8-9FE9-472F-9DD8-2CEF2E7EF4C9}"/>
              </a:ext>
            </a:extLst>
          </p:cNvPr>
          <p:cNvSpPr txBox="1">
            <a:spLocks/>
          </p:cNvSpPr>
          <p:nvPr/>
        </p:nvSpPr>
        <p:spPr>
          <a:xfrm>
            <a:off x="2375756" y="4995664"/>
            <a:ext cx="6552728" cy="158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Le « for </a:t>
            </a:r>
            <a:r>
              <a:rPr lang="fr-BE" sz="28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 » parcourt l’arbre selon l’ordre de l’itérateur renvoyé par la méthode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fr-BE" sz="2800" i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 (de l’interface </a:t>
            </a:r>
            <a:r>
              <a:rPr lang="fr-BE" sz="28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fr-BE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1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somme(racine);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dirty="0"/>
              <a:t>100   +   </a:t>
            </a:r>
            <a:r>
              <a:rPr lang="fr-BE" sz="2400" i="1" dirty="0"/>
              <a:t>((20 + 5) + 30)   </a:t>
            </a:r>
            <a:r>
              <a:rPr lang="fr-BE" sz="2400" dirty="0"/>
              <a:t>+   (200)</a:t>
            </a:r>
          </a:p>
          <a:p>
            <a:pPr marL="0" indent="0" hangingPunct="0">
              <a:buFont typeface="Arial" panose="020B0604020202020204" pitchFamily="34" charset="0"/>
              <a:buNone/>
            </a:pPr>
            <a:endParaRPr lang="fr-B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5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77330" y="5415123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endParaRPr lang="fr-BE" sz="2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41168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5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somme(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Font typeface="Arial" panose="020B0604020202020204" pitchFamily="34" charset="0"/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i="1" dirty="0">
                <a:solidFill>
                  <a:srgbClr val="0070C0"/>
                </a:solidFill>
              </a:rPr>
              <a:t>((20 + 5) + 30)</a:t>
            </a:r>
            <a:endParaRPr lang="fr-BE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775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dirty="0"/>
              <a:t>Somme : version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8420"/>
            <a:ext cx="8229600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BE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somme(racine)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spcAft>
                <a:spcPts val="1200"/>
              </a:spcAft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hangingPunct="0">
              <a:buNone/>
            </a:pP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somme (</a:t>
            </a:r>
            <a:r>
              <a:rPr lang="fr-B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 (n == null) return 0;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BE" sz="2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n.entier</a:t>
            </a:r>
            <a:endParaRPr lang="fr-BE" sz="2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n.gauche</a:t>
            </a:r>
            <a:r>
              <a:rPr lang="fr-B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buNone/>
            </a:pP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  + 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somme(</a:t>
            </a:r>
            <a:r>
              <a:rPr lang="fr-BE" sz="2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n.droit</a:t>
            </a:r>
            <a:r>
              <a:rPr lang="fr-BE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hangingPunc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67710"/>
            <a:ext cx="24003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7239810" y="4941168"/>
            <a:ext cx="720080" cy="576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192983" y="5475821"/>
            <a:ext cx="1719772" cy="10898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477330" y="5441665"/>
            <a:ext cx="4762872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fr-BE" sz="2400" b="1" dirty="0">
                <a:solidFill>
                  <a:srgbClr val="FF0000"/>
                </a:solidFill>
              </a:rPr>
              <a:t>100</a:t>
            </a:r>
            <a:r>
              <a:rPr lang="fr-BE" sz="2400" dirty="0"/>
              <a:t>   +   </a:t>
            </a:r>
            <a:r>
              <a:rPr lang="fr-BE" sz="2400" i="1" dirty="0">
                <a:solidFill>
                  <a:srgbClr val="0070C0"/>
                </a:solidFill>
              </a:rPr>
              <a:t>((20 + 5) + 30)  </a:t>
            </a:r>
            <a:r>
              <a:rPr lang="fr-BE" sz="2400" dirty="0"/>
              <a:t>+   </a:t>
            </a:r>
            <a:r>
              <a:rPr lang="fr-BE" sz="2400" dirty="0">
                <a:solidFill>
                  <a:srgbClr val="00B050"/>
                </a:solidFill>
              </a:rPr>
              <a:t>(200)</a:t>
            </a:r>
          </a:p>
        </p:txBody>
      </p:sp>
      <p:sp>
        <p:nvSpPr>
          <p:cNvPr id="9" name="Ellipse 8"/>
          <p:cNvSpPr/>
          <p:nvPr/>
        </p:nvSpPr>
        <p:spPr>
          <a:xfrm>
            <a:off x="7718087" y="5408887"/>
            <a:ext cx="685783" cy="5760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9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Somme : version 1</a:t>
            </a:r>
          </a:p>
        </p:txBody>
      </p:sp>
      <p:pic>
        <p:nvPicPr>
          <p:cNvPr id="4" name="Espace réservé du contenu 3" descr="RecursionBinai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19" y="1600200"/>
            <a:ext cx="63643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83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1779</Words>
  <Application>Microsoft Office PowerPoint</Application>
  <PresentationFormat>Affichage à l'écran (4:3)</PresentationFormat>
  <Paragraphs>291</Paragraphs>
  <Slides>43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Thème Office</vt:lpstr>
      <vt:lpstr>Parcours d’arbres</vt:lpstr>
      <vt:lpstr>Programmation</vt:lpstr>
      <vt:lpstr>Programmation</vt:lpstr>
      <vt:lpstr>Somme : version 1</vt:lpstr>
      <vt:lpstr>Somme : version 1</vt:lpstr>
      <vt:lpstr>Somme : version 1</vt:lpstr>
      <vt:lpstr>Somme : version 1</vt:lpstr>
      <vt:lpstr>Somme : version 1</vt:lpstr>
      <vt:lpstr>Somme : version 1</vt:lpstr>
      <vt:lpstr>Somme : version 2</vt:lpstr>
      <vt:lpstr>Somme : version 2</vt:lpstr>
      <vt:lpstr>Somme : version 2</vt:lpstr>
      <vt:lpstr>Somme : version 2</vt:lpstr>
      <vt:lpstr>Somme : version 2</vt:lpstr>
      <vt:lpstr>Somme : version 3</vt:lpstr>
      <vt:lpstr>Somme : version 3</vt:lpstr>
      <vt:lpstr>Somme : version 3</vt:lpstr>
      <vt:lpstr>Somme : version 3</vt:lpstr>
      <vt:lpstr>Somme : version 3</vt:lpstr>
      <vt:lpstr>Définition</vt:lpstr>
      <vt:lpstr>Définition</vt:lpstr>
      <vt:lpstr>Pré-ordre</vt:lpstr>
      <vt:lpstr>Pré-ordre</vt:lpstr>
      <vt:lpstr>Pré-ordre</vt:lpstr>
      <vt:lpstr>Pré-ordre</vt:lpstr>
      <vt:lpstr>In-ordre</vt:lpstr>
      <vt:lpstr>In-ordre</vt:lpstr>
      <vt:lpstr>In-ordre</vt:lpstr>
      <vt:lpstr>In-ordre</vt:lpstr>
      <vt:lpstr>Post-ordre</vt:lpstr>
      <vt:lpstr>Post-ordre</vt:lpstr>
      <vt:lpstr>Post-ordre</vt:lpstr>
      <vt:lpstr>Post-ordre</vt:lpstr>
      <vt:lpstr>Par niveau</vt:lpstr>
      <vt:lpstr>Par niveau</vt:lpstr>
      <vt:lpstr>Programmation</vt:lpstr>
      <vt:lpstr>Programmation</vt:lpstr>
      <vt:lpstr>Programmation</vt:lpstr>
      <vt:lpstr>Somme : version 1</vt:lpstr>
      <vt:lpstr>Somme : version 1</vt:lpstr>
      <vt:lpstr>Somme : version 2</vt:lpstr>
      <vt:lpstr>Somme : version 2</vt:lpstr>
      <vt:lpstr>Somme : version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d’arbre</dc:title>
  <dc:creator>annick</dc:creator>
  <cp:lastModifiedBy>Anthony Legrand</cp:lastModifiedBy>
  <cp:revision>52</cp:revision>
  <dcterms:created xsi:type="dcterms:W3CDTF">2014-05-03T19:15:18Z</dcterms:created>
  <dcterms:modified xsi:type="dcterms:W3CDTF">2023-04-25T10:04:01Z</dcterms:modified>
</cp:coreProperties>
</file>