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5" r:id="rId4"/>
    <p:sldId id="258" r:id="rId5"/>
    <p:sldId id="273" r:id="rId6"/>
    <p:sldId id="277" r:id="rId7"/>
    <p:sldId id="276" r:id="rId8"/>
    <p:sldId id="278" r:id="rId9"/>
    <p:sldId id="262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8273" autoAdjust="0"/>
  </p:normalViewPr>
  <p:slideViewPr>
    <p:cSldViewPr snapToGrid="0">
      <p:cViewPr varScale="1">
        <p:scale>
          <a:sx n="52" d="100"/>
          <a:sy n="52" d="100"/>
        </p:scale>
        <p:origin x="1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F1B43-42FE-49F9-94B2-551CDFDFFC68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CD791-F108-4437-8604-7D623665194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420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Retour sur les alternatives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227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Remarquez par exemple la non présence d’un break pour le cas 2 : l’exécution continue jusqu’au moment où « on » tombe sur un break ou à la fin du switch.</a:t>
            </a:r>
          </a:p>
          <a:p>
            <a:r>
              <a:rPr lang="fr-BE" dirty="0"/>
              <a:t>Remarquez par exemple le cas 0 qui a été placé après le default. Le default n’a pas été fait. Par contre 7 n’est pas un cas, donc passe par le default mais le default n’a pas de break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2795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switch a une utilisation limitée.</a:t>
            </a:r>
          </a:p>
          <a:p>
            <a:r>
              <a:rPr lang="fr-BE" dirty="0"/>
              <a:t>Mais elle trouve toute son utilité pour un menu.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2956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menu présente 6 dessins.</a:t>
            </a:r>
          </a:p>
          <a:p>
            <a:r>
              <a:rPr lang="fr-BE" dirty="0"/>
              <a:t>L’utilisateur est invité à choisir un dessin en introduisant un chiffre compris entre 1 et 6.</a:t>
            </a:r>
          </a:p>
          <a:p>
            <a:r>
              <a:rPr lang="fr-BE" dirty="0"/>
              <a:t>Jolie découpe en méthode.</a:t>
            </a:r>
          </a:p>
          <a:p>
            <a:r>
              <a:rPr lang="fr-BE" dirty="0"/>
              <a:t>(Les break n’ont pas été oublié, sous peine de recevoir plusieurs dessins !)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601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Pour ne pas surcharger le main(), on a introduit une méthode </a:t>
            </a:r>
            <a:r>
              <a:rPr lang="fr-BE" dirty="0" err="1"/>
              <a:t>afficherMenu</a:t>
            </a:r>
            <a:r>
              <a:rPr lang="fr-BE" dirty="0"/>
              <a:t>() et une méthode </a:t>
            </a:r>
            <a:r>
              <a:rPr lang="fr-BE"/>
              <a:t>par dessin.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558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y a le « if » mais également le « switch ». </a:t>
            </a:r>
          </a:p>
          <a:p>
            <a:r>
              <a:rPr lang="fr-BE" dirty="0"/>
              <a:t>L’alternative « if » possède 2 branches, mais peut devenir une alternative à N branches à condition d’imbriquer les « if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642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switch existe, mais a une utilisation très restreinte.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6460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Voici la syntaxe du switch.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7044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teste une expression. </a:t>
            </a:r>
          </a:p>
          <a:p>
            <a:r>
              <a:rPr lang="fr-BE" dirty="0"/>
              <a:t>L’expression doit être de type primitif et énumérable.</a:t>
            </a:r>
          </a:p>
          <a:p>
            <a:r>
              <a:rPr lang="fr-BE" dirty="0"/>
              <a:t>Après 1 il y a 2. Après 2, il y a 3, …</a:t>
            </a:r>
          </a:p>
          <a:p>
            <a:r>
              <a:rPr lang="fr-BE" dirty="0"/>
              <a:t>Après A, il y a B; Après B, il y a C, …</a:t>
            </a:r>
          </a:p>
          <a:p>
            <a:r>
              <a:rPr lang="fr-BE" dirty="0"/>
              <a:t>Le réel n’est pas énumérable.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376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test est l’égalité ==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8236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On peut proposer un cas défaut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70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Il ne faut pas oublier de mettre des break ! (ou return, ou </a:t>
            </a:r>
            <a:r>
              <a:rPr lang="fr-BE" dirty="0" err="1"/>
              <a:t>throw</a:t>
            </a:r>
            <a:r>
              <a:rPr lang="fr-BE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172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Exemple (de ce qu’il faut éviter de faire !)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CD791-F108-4437-8604-7D623665194A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852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22-10-22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82F1BC-5A1D-4769-824E-D23A4EBE8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fr-BE" sz="6600" dirty="0">
                <a:solidFill>
                  <a:srgbClr val="FFFFFF"/>
                </a:solidFill>
              </a:rPr>
              <a:t>Les alternatives</a:t>
            </a:r>
          </a:p>
        </p:txBody>
      </p:sp>
    </p:spTree>
    <p:extLst>
      <p:ext uri="{BB962C8B-B14F-4D97-AF65-F5344CB8AC3E}">
        <p14:creationId xmlns:p14="http://schemas.microsoft.com/office/powerpoint/2010/main" val="2793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exemple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3A5BE0-2DA8-4722-A08B-BAC1909D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0" y="2860105"/>
            <a:ext cx="6873567" cy="3359028"/>
          </a:xfrm>
          <a:prstGeom prst="rect">
            <a:avLst/>
          </a:prstGeom>
        </p:spPr>
      </p:pic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0132C0E2-6998-466E-BD95-A61C84C1D16A}"/>
              </a:ext>
            </a:extLst>
          </p:cNvPr>
          <p:cNvGraphicFramePr>
            <a:graphicFrameLocks noGrp="1"/>
          </p:cNvGraphicFramePr>
          <p:nvPr/>
        </p:nvGraphicFramePr>
        <p:xfrm>
          <a:off x="7400752" y="2631865"/>
          <a:ext cx="4505190" cy="3972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391384281"/>
                    </a:ext>
                  </a:extLst>
                </a:gridCol>
                <a:gridCol w="2657340">
                  <a:extLst>
                    <a:ext uri="{9D8B030D-6E8A-4147-A177-3AD203B41FA5}">
                      <a16:colId xmlns:a16="http://schemas.microsoft.com/office/drawing/2014/main" val="3497964757"/>
                    </a:ext>
                  </a:extLst>
                </a:gridCol>
              </a:tblGrid>
              <a:tr h="331029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valeur de  a+b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ce qui sera affiché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408315651"/>
                  </a:ext>
                </a:extLst>
              </a:tr>
              <a:tr h="331029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0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zéro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672869993"/>
                  </a:ext>
                </a:extLst>
              </a:tr>
              <a:tr h="662057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1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un</a:t>
                      </a:r>
                      <a:endParaRPr lang="fr-BE" sz="2000">
                        <a:effectLst/>
                      </a:endParaRPr>
                    </a:p>
                    <a:p>
                      <a:pPr algn="ctr"/>
                      <a:r>
                        <a:rPr lang="fr-FR" sz="2000">
                          <a:effectLst/>
                        </a:rPr>
                        <a:t>one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741890060"/>
                  </a:ext>
                </a:extLst>
              </a:tr>
              <a:tr h="662057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2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deux</a:t>
                      </a:r>
                      <a:endParaRPr lang="fr-BE" sz="2000">
                        <a:effectLst/>
                      </a:endParaRPr>
                    </a:p>
                    <a:p>
                      <a:pPr algn="ctr"/>
                      <a:r>
                        <a:rPr lang="fr-FR" sz="2000">
                          <a:effectLst/>
                        </a:rPr>
                        <a:t>trois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04550385"/>
                  </a:ext>
                </a:extLst>
              </a:tr>
              <a:tr h="331029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</a:rPr>
                        <a:t>3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trois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651604518"/>
                  </a:ext>
                </a:extLst>
              </a:tr>
              <a:tr h="331029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4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de 4 à 6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846198594"/>
                  </a:ext>
                </a:extLst>
              </a:tr>
              <a:tr h="331029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5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de 4 à 6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05227659"/>
                  </a:ext>
                </a:extLst>
              </a:tr>
              <a:tr h="331029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6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de 4 à 6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177770042"/>
                  </a:ext>
                </a:extLst>
              </a:tr>
              <a:tr h="662057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7</a:t>
                      </a:r>
                      <a:endParaRPr lang="fr-BE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</a:rPr>
                        <a:t>autre nombre</a:t>
                      </a:r>
                      <a:endParaRPr lang="fr-BE" sz="2000" dirty="0">
                        <a:effectLst/>
                      </a:endParaRPr>
                    </a:p>
                    <a:p>
                      <a:pPr algn="ctr"/>
                      <a:r>
                        <a:rPr lang="fr-FR" sz="2000" dirty="0">
                          <a:effectLst/>
                        </a:rPr>
                        <a:t>zéro</a:t>
                      </a:r>
                      <a:endParaRPr lang="fr-B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76423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09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les menus : exemple Dessins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E33694-EA95-43DA-9737-31BC2143D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227" y="1759251"/>
            <a:ext cx="7834457" cy="50987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84EAAD-048B-4846-9D45-CC97225CE9E8}"/>
              </a:ext>
            </a:extLst>
          </p:cNvPr>
          <p:cNvSpPr txBox="1"/>
          <p:nvPr/>
        </p:nvSpPr>
        <p:spPr>
          <a:xfrm>
            <a:off x="72036" y="6165503"/>
            <a:ext cx="2707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 err="1"/>
              <a:t>Cfr</a:t>
            </a:r>
            <a:r>
              <a:rPr lang="fr-BE" sz="2400" dirty="0"/>
              <a:t> </a:t>
            </a:r>
            <a:r>
              <a:rPr lang="fr-BE" sz="2400" dirty="0" err="1"/>
              <a:t>FicheForDansFor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7134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les menus : exemple Dessins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CD15FE-1783-42B6-83D2-344406C3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963" y="1690459"/>
            <a:ext cx="6202983" cy="50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les menus : exemple Dessins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3852BB-B16D-4C33-BD60-EF42420D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31" y="1671320"/>
            <a:ext cx="5664401" cy="51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9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DDD40-37C2-4DB3-9262-A36B183E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01" y="3716323"/>
            <a:ext cx="4126764" cy="1946248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EFFFF"/>
                </a:solidFill>
              </a:rPr>
              <a:t>Alternative à N branches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0"/>
            <a:ext cx="5149124" cy="2870805"/>
          </a:xfrm>
        </p:spPr>
        <p:txBody>
          <a:bodyPr>
            <a:normAutofit/>
          </a:bodyPr>
          <a:lstStyle/>
          <a:p>
            <a:pPr algn="r"/>
            <a:r>
              <a:rPr lang="fr-BE" sz="4800" dirty="0">
                <a:solidFill>
                  <a:srgbClr val="FFFFFF"/>
                </a:solidFill>
              </a:rPr>
              <a:t>Les alternatives</a:t>
            </a:r>
          </a:p>
        </p:txBody>
      </p:sp>
    </p:spTree>
    <p:extLst>
      <p:ext uri="{BB962C8B-B14F-4D97-AF65-F5344CB8AC3E}">
        <p14:creationId xmlns:p14="http://schemas.microsoft.com/office/powerpoint/2010/main" val="249375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4285630-E11A-4CC4-800A-68532E743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69B0493-EC1B-42FD-A38E-D4620EA2C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78280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CDDD40-37C2-4DB3-9262-A36B183E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401" y="3716323"/>
            <a:ext cx="4126764" cy="1946248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EFFFF"/>
                </a:solidFill>
              </a:rPr>
              <a:t>Le switch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263E12D-D6FE-41E6-98B7-EBA88FED2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80FAEE97-8C0C-4ED5-BC7D-C6870947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BFAC9A7-CED6-40CD-BC73-6B06ECAC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0D38C5-CFB9-4498-AD9C-38B2BBF6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9168" y="1126737"/>
            <a:ext cx="5795510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541CA-8D42-437F-8D5F-BC00E252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113" y="1448470"/>
            <a:ext cx="5149124" cy="2870805"/>
          </a:xfrm>
        </p:spPr>
        <p:txBody>
          <a:bodyPr>
            <a:normAutofit/>
          </a:bodyPr>
          <a:lstStyle/>
          <a:p>
            <a:pPr algn="r"/>
            <a:r>
              <a:rPr lang="fr-BE" sz="4800" dirty="0">
                <a:solidFill>
                  <a:srgbClr val="FFFFFF"/>
                </a:solidFill>
              </a:rPr>
              <a:t>Les alternatives</a:t>
            </a:r>
          </a:p>
        </p:txBody>
      </p:sp>
    </p:spTree>
    <p:extLst>
      <p:ext uri="{BB962C8B-B14F-4D97-AF65-F5344CB8AC3E}">
        <p14:creationId xmlns:p14="http://schemas.microsoft.com/office/powerpoint/2010/main" val="171956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965070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syntaxe Java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6498A-6D6E-4FA4-8A08-40B80CC3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90" y="2175585"/>
            <a:ext cx="3389979" cy="46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57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965070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syntaxe Java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6498A-6D6E-4FA4-8A08-40B80CC3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90" y="2175585"/>
            <a:ext cx="3389979" cy="468400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2FEBF55-BAE4-42FE-A81B-4267286EF97E}"/>
              </a:ext>
            </a:extLst>
          </p:cNvPr>
          <p:cNvCxnSpPr>
            <a:cxnSpLocks/>
          </p:cNvCxnSpPr>
          <p:nvPr/>
        </p:nvCxnSpPr>
        <p:spPr>
          <a:xfrm>
            <a:off x="3524250" y="2427831"/>
            <a:ext cx="1771650" cy="9598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D9B0025-191B-40CF-8E11-DFC7BA16586E}"/>
              </a:ext>
            </a:extLst>
          </p:cNvPr>
          <p:cNvSpPr txBox="1"/>
          <p:nvPr/>
        </p:nvSpPr>
        <p:spPr>
          <a:xfrm>
            <a:off x="5410200" y="3429000"/>
            <a:ext cx="53004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Type primitif </a:t>
            </a:r>
          </a:p>
          <a:p>
            <a:r>
              <a:rPr lang="fr-BE" sz="2400" dirty="0"/>
              <a:t>dont les valeurs peuvent être énumérées</a:t>
            </a:r>
          </a:p>
          <a:p>
            <a:r>
              <a:rPr lang="fr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2400" dirty="0"/>
              <a:t>,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fr-BE" sz="2400" dirty="0"/>
              <a:t>, …</a:t>
            </a:r>
          </a:p>
          <a:p>
            <a:endParaRPr lang="fr-BE" sz="2400" dirty="0"/>
          </a:p>
          <a:p>
            <a:r>
              <a:rPr lang="fr-BE" sz="2400" dirty="0"/>
              <a:t>Pas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BE" sz="24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14860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965070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syntaxe Java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6498A-6D6E-4FA4-8A08-40B80CC3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90" y="2175585"/>
            <a:ext cx="3389979" cy="468400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2FEBF55-BAE4-42FE-A81B-4267286EF97E}"/>
              </a:ext>
            </a:extLst>
          </p:cNvPr>
          <p:cNvCxnSpPr>
            <a:cxnSpLocks/>
          </p:cNvCxnSpPr>
          <p:nvPr/>
        </p:nvCxnSpPr>
        <p:spPr>
          <a:xfrm>
            <a:off x="2928658" y="2637923"/>
            <a:ext cx="2320386" cy="1021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D9B0025-191B-40CF-8E11-DFC7BA16586E}"/>
              </a:ext>
            </a:extLst>
          </p:cNvPr>
          <p:cNvSpPr txBox="1"/>
          <p:nvPr/>
        </p:nvSpPr>
        <p:spPr>
          <a:xfrm>
            <a:off x="5410200" y="3429000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constantes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C7D396F-BB8E-470B-B239-67D0024B2EDA}"/>
              </a:ext>
            </a:extLst>
          </p:cNvPr>
          <p:cNvCxnSpPr>
            <a:cxnSpLocks/>
          </p:cNvCxnSpPr>
          <p:nvPr/>
        </p:nvCxnSpPr>
        <p:spPr>
          <a:xfrm>
            <a:off x="2955088" y="3578602"/>
            <a:ext cx="2293956" cy="212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6A0CC80-795A-41F3-B0C9-380ABE66C9DB}"/>
              </a:ext>
            </a:extLst>
          </p:cNvPr>
          <p:cNvCxnSpPr>
            <a:cxnSpLocks/>
          </p:cNvCxnSpPr>
          <p:nvPr/>
        </p:nvCxnSpPr>
        <p:spPr>
          <a:xfrm flipV="1">
            <a:off x="3054622" y="3890665"/>
            <a:ext cx="2355578" cy="9176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0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965070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syntaxe Java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6498A-6D6E-4FA4-8A08-40B80CC3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90" y="2175585"/>
            <a:ext cx="3389979" cy="4684003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2FEBF55-BAE4-42FE-A81B-4267286EF97E}"/>
              </a:ext>
            </a:extLst>
          </p:cNvPr>
          <p:cNvCxnSpPr>
            <a:cxnSpLocks/>
          </p:cNvCxnSpPr>
          <p:nvPr/>
        </p:nvCxnSpPr>
        <p:spPr>
          <a:xfrm flipV="1">
            <a:off x="2076450" y="3838575"/>
            <a:ext cx="3238500" cy="1866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D9B0025-191B-40CF-8E11-DFC7BA16586E}"/>
              </a:ext>
            </a:extLst>
          </p:cNvPr>
          <p:cNvSpPr txBox="1"/>
          <p:nvPr/>
        </p:nvSpPr>
        <p:spPr>
          <a:xfrm>
            <a:off x="5410200" y="3429000"/>
            <a:ext cx="479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La branche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fr-BE" sz="2400" dirty="0"/>
              <a:t> est facultative </a:t>
            </a:r>
          </a:p>
        </p:txBody>
      </p:sp>
    </p:spTree>
    <p:extLst>
      <p:ext uri="{BB962C8B-B14F-4D97-AF65-F5344CB8AC3E}">
        <p14:creationId xmlns:p14="http://schemas.microsoft.com/office/powerpoint/2010/main" val="284571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20" y="965070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syntaxe Java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6498A-6D6E-4FA4-8A08-40B80CC3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90" y="2175585"/>
            <a:ext cx="3389979" cy="468400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D9B0025-191B-40CF-8E11-DFC7BA16586E}"/>
              </a:ext>
            </a:extLst>
          </p:cNvPr>
          <p:cNvSpPr txBox="1"/>
          <p:nvPr/>
        </p:nvSpPr>
        <p:spPr>
          <a:xfrm>
            <a:off x="5410200" y="3429000"/>
            <a:ext cx="377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400" dirty="0"/>
              <a:t>Rôle du </a:t>
            </a:r>
            <a:r>
              <a:rPr lang="fr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fr-BE" sz="2400" dirty="0"/>
              <a:t> non anodin! </a:t>
            </a:r>
          </a:p>
        </p:txBody>
      </p:sp>
    </p:spTree>
    <p:extLst>
      <p:ext uri="{BB962C8B-B14F-4D97-AF65-F5344CB8AC3E}">
        <p14:creationId xmlns:p14="http://schemas.microsoft.com/office/powerpoint/2010/main" val="227157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Le switch : exemple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3A5BE0-2DA8-4722-A08B-BAC1909D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0" y="2860105"/>
            <a:ext cx="6873567" cy="335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56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452</Words>
  <Application>Microsoft Office PowerPoint</Application>
  <PresentationFormat>Grand écran</PresentationFormat>
  <Paragraphs>81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Thème Office</vt:lpstr>
      <vt:lpstr>Les alternatives</vt:lpstr>
      <vt:lpstr>Les alternatives</vt:lpstr>
      <vt:lpstr>Les alternatives</vt:lpstr>
      <vt:lpstr>Le switch : syntaxe Java</vt:lpstr>
      <vt:lpstr>Le switch : syntaxe Java</vt:lpstr>
      <vt:lpstr>Le switch : syntaxe Java</vt:lpstr>
      <vt:lpstr>Le switch : syntaxe Java</vt:lpstr>
      <vt:lpstr>Le switch : syntaxe Java</vt:lpstr>
      <vt:lpstr>Le switch : exemple</vt:lpstr>
      <vt:lpstr>Le switch : exemple</vt:lpstr>
      <vt:lpstr>Le switch : les menus : exemple Dessins</vt:lpstr>
      <vt:lpstr>Le switch : les menus : exemple Dessins</vt:lpstr>
      <vt:lpstr>Le switch : les menus : exemple Dessins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80</cp:revision>
  <dcterms:created xsi:type="dcterms:W3CDTF">2021-09-12T13:33:57Z</dcterms:created>
  <dcterms:modified xsi:type="dcterms:W3CDTF">2022-10-22T10:01:54Z</dcterms:modified>
</cp:coreProperties>
</file>