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6" r:id="rId3"/>
    <p:sldId id="270" r:id="rId4"/>
    <p:sldId id="261" r:id="rId5"/>
    <p:sldId id="265" r:id="rId6"/>
    <p:sldId id="303" r:id="rId7"/>
    <p:sldId id="296" r:id="rId8"/>
    <p:sldId id="278" r:id="rId9"/>
    <p:sldId id="297" r:id="rId10"/>
    <p:sldId id="298" r:id="rId11"/>
    <p:sldId id="268" r:id="rId12"/>
    <p:sldId id="301" r:id="rId13"/>
    <p:sldId id="295" r:id="rId14"/>
    <p:sldId id="281" r:id="rId15"/>
    <p:sldId id="302" r:id="rId16"/>
    <p:sldId id="286" r:id="rId17"/>
    <p:sldId id="28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ck Dupont" initials="AD" lastIdx="3" clrIdx="0">
    <p:extLst>
      <p:ext uri="{19B8F6BF-5375-455C-9EA6-DF929625EA0E}">
        <p15:presenceInfo xmlns:p15="http://schemas.microsoft.com/office/powerpoint/2012/main" userId="S::annick.dupont@vinci.be::432329f4-5063-427d-9ccb-f59cadb605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95" autoAdjust="0"/>
  </p:normalViewPr>
  <p:slideViewPr>
    <p:cSldViewPr snapToGrid="0">
      <p:cViewPr varScale="1">
        <p:scale>
          <a:sx n="71" d="100"/>
          <a:sy n="71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26125-D637-42BD-83CE-288432A1D64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694AF7-DB2F-4D2F-BC31-4F9E299A2F66}">
      <dgm:prSet/>
      <dgm:spPr/>
      <dgm:t>
        <a:bodyPr/>
        <a:lstStyle/>
        <a:p>
          <a:r>
            <a:rPr lang="fr-BE"/>
            <a:t>Nombre de crédits : 6</a:t>
          </a:r>
          <a:endParaRPr lang="en-US"/>
        </a:p>
      </dgm:t>
    </dgm:pt>
    <dgm:pt modelId="{6A8EED32-09F1-425A-A4E6-6273E3A3EB88}" type="parTrans" cxnId="{0F40DE6D-ACCB-4929-BA67-B2F8EE44BB82}">
      <dgm:prSet/>
      <dgm:spPr/>
      <dgm:t>
        <a:bodyPr/>
        <a:lstStyle/>
        <a:p>
          <a:endParaRPr lang="en-US"/>
        </a:p>
      </dgm:t>
    </dgm:pt>
    <dgm:pt modelId="{CA821194-ED99-4A5B-882C-99A36FB68EAE}" type="sibTrans" cxnId="{0F40DE6D-ACCB-4929-BA67-B2F8EE44BB82}">
      <dgm:prSet/>
      <dgm:spPr/>
      <dgm:t>
        <a:bodyPr/>
        <a:lstStyle/>
        <a:p>
          <a:endParaRPr lang="en-US"/>
        </a:p>
      </dgm:t>
    </dgm:pt>
    <dgm:pt modelId="{1B76521E-DBD3-4587-913F-CFACCFAB28E4}">
      <dgm:prSet/>
      <dgm:spPr/>
      <dgm:t>
        <a:bodyPr/>
        <a:lstStyle/>
        <a:p>
          <a:r>
            <a:rPr lang="fr-BE"/>
            <a:t>Nombre d’heures : 72</a:t>
          </a:r>
          <a:endParaRPr lang="en-US"/>
        </a:p>
      </dgm:t>
    </dgm:pt>
    <dgm:pt modelId="{B4CB9556-7CF1-41EB-AE9B-985BC4056FEB}" type="parTrans" cxnId="{24426210-E6BD-4F4A-B867-347D170CAA0B}">
      <dgm:prSet/>
      <dgm:spPr/>
      <dgm:t>
        <a:bodyPr/>
        <a:lstStyle/>
        <a:p>
          <a:endParaRPr lang="en-US"/>
        </a:p>
      </dgm:t>
    </dgm:pt>
    <dgm:pt modelId="{FE2C2CC5-2F47-4DB3-9156-C152CD738734}" type="sibTrans" cxnId="{24426210-E6BD-4F4A-B867-347D170CAA0B}">
      <dgm:prSet/>
      <dgm:spPr/>
      <dgm:t>
        <a:bodyPr/>
        <a:lstStyle/>
        <a:p>
          <a:endParaRPr lang="en-US"/>
        </a:p>
      </dgm:t>
    </dgm:pt>
    <dgm:pt modelId="{AF42C4FB-D872-434D-B07E-1329752BDB63}">
      <dgm:prSet/>
      <dgm:spPr/>
      <dgm:t>
        <a:bodyPr/>
        <a:lstStyle/>
        <a:p>
          <a:r>
            <a:rPr lang="fr-BE"/>
            <a:t>Responsable de l’UE : A. Dupont</a:t>
          </a:r>
          <a:endParaRPr lang="en-US"/>
        </a:p>
      </dgm:t>
    </dgm:pt>
    <dgm:pt modelId="{336EB9B6-BDF3-495C-B97F-7DC629C1DF8F}" type="parTrans" cxnId="{E5782034-7935-4943-B4B0-FAE04B86CBFE}">
      <dgm:prSet/>
      <dgm:spPr/>
      <dgm:t>
        <a:bodyPr/>
        <a:lstStyle/>
        <a:p>
          <a:endParaRPr lang="en-US"/>
        </a:p>
      </dgm:t>
    </dgm:pt>
    <dgm:pt modelId="{F0CE0A7B-F999-456D-A921-80F73F584706}" type="sibTrans" cxnId="{E5782034-7935-4943-B4B0-FAE04B86CBFE}">
      <dgm:prSet/>
      <dgm:spPr/>
      <dgm:t>
        <a:bodyPr/>
        <a:lstStyle/>
        <a:p>
          <a:endParaRPr lang="en-US"/>
        </a:p>
      </dgm:t>
    </dgm:pt>
    <dgm:pt modelId="{6FF3F89E-3C40-4F27-AD24-9D4A6BE977BF}">
      <dgm:prSet/>
      <dgm:spPr/>
      <dgm:t>
        <a:bodyPr/>
        <a:lstStyle/>
        <a:p>
          <a:r>
            <a:rPr lang="fr-BE" dirty="0"/>
            <a:t>Professeurs intervenants :</a:t>
          </a:r>
          <a:endParaRPr lang="en-US" dirty="0"/>
        </a:p>
      </dgm:t>
    </dgm:pt>
    <dgm:pt modelId="{3F336E4F-D6E5-4E02-A1FC-370FDFBAC58E}" type="parTrans" cxnId="{AE35960D-D061-4030-8CFE-CF0010A8EF2E}">
      <dgm:prSet/>
      <dgm:spPr/>
      <dgm:t>
        <a:bodyPr/>
        <a:lstStyle/>
        <a:p>
          <a:endParaRPr lang="en-US"/>
        </a:p>
      </dgm:t>
    </dgm:pt>
    <dgm:pt modelId="{80FE37F5-5775-4A95-8595-A59AB84CD0A8}" type="sibTrans" cxnId="{AE35960D-D061-4030-8CFE-CF0010A8EF2E}">
      <dgm:prSet/>
      <dgm:spPr/>
      <dgm:t>
        <a:bodyPr/>
        <a:lstStyle/>
        <a:p>
          <a:endParaRPr lang="en-US"/>
        </a:p>
      </dgm:t>
    </dgm:pt>
    <dgm:pt modelId="{1DD4E036-0E24-455E-B6FF-BDBE4F833315}">
      <dgm:prSet/>
      <dgm:spPr/>
      <dgm:t>
        <a:bodyPr/>
        <a:lstStyle/>
        <a:p>
          <a:r>
            <a:rPr lang="fr-BE" dirty="0"/>
            <a:t>I. Cambron</a:t>
          </a:r>
          <a:endParaRPr lang="en-US" dirty="0"/>
        </a:p>
      </dgm:t>
    </dgm:pt>
    <dgm:pt modelId="{101BB78E-B09E-4294-808F-20BFB5D5AFDA}" type="parTrans" cxnId="{BDF19678-BDBC-4F7B-8D6D-05FD0D6B96CD}">
      <dgm:prSet/>
      <dgm:spPr/>
      <dgm:t>
        <a:bodyPr/>
        <a:lstStyle/>
        <a:p>
          <a:endParaRPr lang="en-US"/>
        </a:p>
      </dgm:t>
    </dgm:pt>
    <dgm:pt modelId="{F7C2AEDD-5E8D-43F5-AEEF-BC159F69915B}" type="sibTrans" cxnId="{BDF19678-BDBC-4F7B-8D6D-05FD0D6B96CD}">
      <dgm:prSet/>
      <dgm:spPr/>
      <dgm:t>
        <a:bodyPr/>
        <a:lstStyle/>
        <a:p>
          <a:endParaRPr lang="en-US"/>
        </a:p>
      </dgm:t>
    </dgm:pt>
    <dgm:pt modelId="{A91A4D43-14FC-4ADF-AABC-3999E52D2F47}">
      <dgm:prSet/>
      <dgm:spPr/>
      <dgm:t>
        <a:bodyPr/>
        <a:lstStyle/>
        <a:p>
          <a:r>
            <a:rPr lang="fr-BE"/>
            <a:t>A. Legrand</a:t>
          </a:r>
          <a:endParaRPr lang="en-US"/>
        </a:p>
      </dgm:t>
    </dgm:pt>
    <dgm:pt modelId="{182AF293-356D-4FDD-B533-7E28CC60CBDC}" type="parTrans" cxnId="{53D09326-FAB8-499F-AAA3-2D2A3D51449E}">
      <dgm:prSet/>
      <dgm:spPr/>
      <dgm:t>
        <a:bodyPr/>
        <a:lstStyle/>
        <a:p>
          <a:endParaRPr lang="en-US"/>
        </a:p>
      </dgm:t>
    </dgm:pt>
    <dgm:pt modelId="{132F77B1-16A2-424F-B06D-C5D2889497BD}" type="sibTrans" cxnId="{53D09326-FAB8-499F-AAA3-2D2A3D51449E}">
      <dgm:prSet/>
      <dgm:spPr/>
      <dgm:t>
        <a:bodyPr/>
        <a:lstStyle/>
        <a:p>
          <a:endParaRPr lang="en-US"/>
        </a:p>
      </dgm:t>
    </dgm:pt>
    <dgm:pt modelId="{D1DE5679-A071-4F95-81F7-6FBF621E837C}">
      <dgm:prSet/>
      <dgm:spPr/>
      <dgm:t>
        <a:bodyPr/>
        <a:lstStyle/>
        <a:p>
          <a:r>
            <a:rPr lang="en-US" dirty="0"/>
            <a:t>G. </a:t>
          </a:r>
          <a:r>
            <a:rPr lang="en-US" dirty="0" err="1"/>
            <a:t>Seront</a:t>
          </a:r>
          <a:endParaRPr lang="en-US" dirty="0"/>
        </a:p>
      </dgm:t>
    </dgm:pt>
    <dgm:pt modelId="{B0AC3B69-D0A5-4CC5-A0C5-F22DE280F046}" type="parTrans" cxnId="{51709AAC-0C7C-4F53-A355-0E4FB7358F18}">
      <dgm:prSet/>
      <dgm:spPr/>
      <dgm:t>
        <a:bodyPr/>
        <a:lstStyle/>
        <a:p>
          <a:endParaRPr lang="en-US"/>
        </a:p>
      </dgm:t>
    </dgm:pt>
    <dgm:pt modelId="{87282F8B-C1B0-4812-9F22-9B489AC49E58}" type="sibTrans" cxnId="{51709AAC-0C7C-4F53-A355-0E4FB7358F18}">
      <dgm:prSet/>
      <dgm:spPr/>
      <dgm:t>
        <a:bodyPr/>
        <a:lstStyle/>
        <a:p>
          <a:endParaRPr lang="en-US"/>
        </a:p>
      </dgm:t>
    </dgm:pt>
    <dgm:pt modelId="{9C371CC1-A191-4A17-BCC9-5F50E0592C47}">
      <dgm:prSet/>
      <dgm:spPr/>
      <dgm:t>
        <a:bodyPr/>
        <a:lstStyle/>
        <a:p>
          <a:r>
            <a:rPr lang="en-US" dirty="0"/>
            <a:t>J. Vander Meulen</a:t>
          </a:r>
        </a:p>
      </dgm:t>
    </dgm:pt>
    <dgm:pt modelId="{55569B85-77FB-4686-8864-74B31F930806}" type="parTrans" cxnId="{B82F8A47-47F1-4F56-B187-E3ED01774FCA}">
      <dgm:prSet/>
      <dgm:spPr/>
    </dgm:pt>
    <dgm:pt modelId="{4109617E-F7C6-4965-946C-50437BEF0899}" type="sibTrans" cxnId="{B82F8A47-47F1-4F56-B187-E3ED01774FCA}">
      <dgm:prSet/>
      <dgm:spPr/>
    </dgm:pt>
    <dgm:pt modelId="{C778682C-FD1A-48AA-B6C2-9EC8DF231E25}" type="pres">
      <dgm:prSet presAssocID="{0D426125-D637-42BD-83CE-288432A1D648}" presName="matrix" presStyleCnt="0">
        <dgm:presLayoutVars>
          <dgm:chMax val="1"/>
          <dgm:dir/>
          <dgm:resizeHandles val="exact"/>
        </dgm:presLayoutVars>
      </dgm:prSet>
      <dgm:spPr/>
    </dgm:pt>
    <dgm:pt modelId="{71A71610-957A-4EA0-8777-20C0552B3946}" type="pres">
      <dgm:prSet presAssocID="{0D426125-D637-42BD-83CE-288432A1D648}" presName="diamond" presStyleLbl="bgShp" presStyleIdx="0" presStyleCnt="1"/>
      <dgm:spPr/>
    </dgm:pt>
    <dgm:pt modelId="{5044B500-3CB5-4D86-B502-B788AA99F0CD}" type="pres">
      <dgm:prSet presAssocID="{0D426125-D637-42BD-83CE-288432A1D64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F883512-E32A-442D-AB89-F5F984B9D501}" type="pres">
      <dgm:prSet presAssocID="{0D426125-D637-42BD-83CE-288432A1D64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55B5AC8-6488-4A34-A5B4-9992547EAB83}" type="pres">
      <dgm:prSet presAssocID="{0D426125-D637-42BD-83CE-288432A1D64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EA811EE-6A1A-40B8-B21A-55074833A40E}" type="pres">
      <dgm:prSet presAssocID="{0D426125-D637-42BD-83CE-288432A1D64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602006-C26F-48BC-95F9-CD3EDF809655}" type="presOf" srcId="{D1DE5679-A071-4F95-81F7-6FBF621E837C}" destId="{0EA811EE-6A1A-40B8-B21A-55074833A40E}" srcOrd="0" destOrd="3" presId="urn:microsoft.com/office/officeart/2005/8/layout/matrix3"/>
    <dgm:cxn modelId="{AE35960D-D061-4030-8CFE-CF0010A8EF2E}" srcId="{0D426125-D637-42BD-83CE-288432A1D648}" destId="{6FF3F89E-3C40-4F27-AD24-9D4A6BE977BF}" srcOrd="3" destOrd="0" parTransId="{3F336E4F-D6E5-4E02-A1FC-370FDFBAC58E}" sibTransId="{80FE37F5-5775-4A95-8595-A59AB84CD0A8}"/>
    <dgm:cxn modelId="{24426210-E6BD-4F4A-B867-347D170CAA0B}" srcId="{0D426125-D637-42BD-83CE-288432A1D648}" destId="{1B76521E-DBD3-4587-913F-CFACCFAB28E4}" srcOrd="1" destOrd="0" parTransId="{B4CB9556-7CF1-41EB-AE9B-985BC4056FEB}" sibTransId="{FE2C2CC5-2F47-4DB3-9156-C152CD738734}"/>
    <dgm:cxn modelId="{53D09326-FAB8-499F-AAA3-2D2A3D51449E}" srcId="{6FF3F89E-3C40-4F27-AD24-9D4A6BE977BF}" destId="{A91A4D43-14FC-4ADF-AABC-3999E52D2F47}" srcOrd="1" destOrd="0" parTransId="{182AF293-356D-4FDD-B533-7E28CC60CBDC}" sibTransId="{132F77B1-16A2-424F-B06D-C5D2889497BD}"/>
    <dgm:cxn modelId="{5A54C32C-5714-443A-AD8D-E8DDBF07F413}" type="presOf" srcId="{BB694AF7-DB2F-4D2F-BC31-4F9E299A2F66}" destId="{5044B500-3CB5-4D86-B502-B788AA99F0CD}" srcOrd="0" destOrd="0" presId="urn:microsoft.com/office/officeart/2005/8/layout/matrix3"/>
    <dgm:cxn modelId="{E5782034-7935-4943-B4B0-FAE04B86CBFE}" srcId="{0D426125-D637-42BD-83CE-288432A1D648}" destId="{AF42C4FB-D872-434D-B07E-1329752BDB63}" srcOrd="2" destOrd="0" parTransId="{336EB9B6-BDF3-495C-B97F-7DC629C1DF8F}" sibTransId="{F0CE0A7B-F999-456D-A921-80F73F584706}"/>
    <dgm:cxn modelId="{207DE363-0B90-4509-B9F7-771A140D8D3A}" type="presOf" srcId="{0D426125-D637-42BD-83CE-288432A1D648}" destId="{C778682C-FD1A-48AA-B6C2-9EC8DF231E25}" srcOrd="0" destOrd="0" presId="urn:microsoft.com/office/officeart/2005/8/layout/matrix3"/>
    <dgm:cxn modelId="{B82F8A47-47F1-4F56-B187-E3ED01774FCA}" srcId="{6FF3F89E-3C40-4F27-AD24-9D4A6BE977BF}" destId="{9C371CC1-A191-4A17-BCC9-5F50E0592C47}" srcOrd="3" destOrd="0" parTransId="{55569B85-77FB-4686-8864-74B31F930806}" sibTransId="{4109617E-F7C6-4965-946C-50437BEF0899}"/>
    <dgm:cxn modelId="{0F40DE6D-ACCB-4929-BA67-B2F8EE44BB82}" srcId="{0D426125-D637-42BD-83CE-288432A1D648}" destId="{BB694AF7-DB2F-4D2F-BC31-4F9E299A2F66}" srcOrd="0" destOrd="0" parTransId="{6A8EED32-09F1-425A-A4E6-6273E3A3EB88}" sibTransId="{CA821194-ED99-4A5B-882C-99A36FB68EAE}"/>
    <dgm:cxn modelId="{BDF19678-BDBC-4F7B-8D6D-05FD0D6B96CD}" srcId="{6FF3F89E-3C40-4F27-AD24-9D4A6BE977BF}" destId="{1DD4E036-0E24-455E-B6FF-BDBE4F833315}" srcOrd="0" destOrd="0" parTransId="{101BB78E-B09E-4294-808F-20BFB5D5AFDA}" sibTransId="{F7C2AEDD-5E8D-43F5-AEEF-BC159F69915B}"/>
    <dgm:cxn modelId="{8B1AB085-A0CC-4D92-A618-716899EFAC59}" type="presOf" srcId="{A91A4D43-14FC-4ADF-AABC-3999E52D2F47}" destId="{0EA811EE-6A1A-40B8-B21A-55074833A40E}" srcOrd="0" destOrd="2" presId="urn:microsoft.com/office/officeart/2005/8/layout/matrix3"/>
    <dgm:cxn modelId="{DE57ED86-8215-4993-996D-2439FF035C8E}" type="presOf" srcId="{1DD4E036-0E24-455E-B6FF-BDBE4F833315}" destId="{0EA811EE-6A1A-40B8-B21A-55074833A40E}" srcOrd="0" destOrd="1" presId="urn:microsoft.com/office/officeart/2005/8/layout/matrix3"/>
    <dgm:cxn modelId="{51709AAC-0C7C-4F53-A355-0E4FB7358F18}" srcId="{6FF3F89E-3C40-4F27-AD24-9D4A6BE977BF}" destId="{D1DE5679-A071-4F95-81F7-6FBF621E837C}" srcOrd="2" destOrd="0" parTransId="{B0AC3B69-D0A5-4CC5-A0C5-F22DE280F046}" sibTransId="{87282F8B-C1B0-4812-9F22-9B489AC49E58}"/>
    <dgm:cxn modelId="{DDF945C0-D09D-4E5B-B8B4-2DD0B1B835E4}" type="presOf" srcId="{AF42C4FB-D872-434D-B07E-1329752BDB63}" destId="{055B5AC8-6488-4A34-A5B4-9992547EAB83}" srcOrd="0" destOrd="0" presId="urn:microsoft.com/office/officeart/2005/8/layout/matrix3"/>
    <dgm:cxn modelId="{4AC017DA-87F3-44A2-B2BF-88857975F36F}" type="presOf" srcId="{6FF3F89E-3C40-4F27-AD24-9D4A6BE977BF}" destId="{0EA811EE-6A1A-40B8-B21A-55074833A40E}" srcOrd="0" destOrd="0" presId="urn:microsoft.com/office/officeart/2005/8/layout/matrix3"/>
    <dgm:cxn modelId="{765B67ED-1CB0-4694-A581-EEFEBB9CA5D5}" type="presOf" srcId="{1B76521E-DBD3-4587-913F-CFACCFAB28E4}" destId="{4F883512-E32A-442D-AB89-F5F984B9D501}" srcOrd="0" destOrd="0" presId="urn:microsoft.com/office/officeart/2005/8/layout/matrix3"/>
    <dgm:cxn modelId="{BC844BF3-63DB-417E-A3D6-88448160697B}" type="presOf" srcId="{9C371CC1-A191-4A17-BCC9-5F50E0592C47}" destId="{0EA811EE-6A1A-40B8-B21A-55074833A40E}" srcOrd="0" destOrd="4" presId="urn:microsoft.com/office/officeart/2005/8/layout/matrix3"/>
    <dgm:cxn modelId="{17F189B6-36E2-4D85-9678-E367B5DC36B6}" type="presParOf" srcId="{C778682C-FD1A-48AA-B6C2-9EC8DF231E25}" destId="{71A71610-957A-4EA0-8777-20C0552B3946}" srcOrd="0" destOrd="0" presId="urn:microsoft.com/office/officeart/2005/8/layout/matrix3"/>
    <dgm:cxn modelId="{EFEB8D54-0FBA-4057-8E30-363F44D133BE}" type="presParOf" srcId="{C778682C-FD1A-48AA-B6C2-9EC8DF231E25}" destId="{5044B500-3CB5-4D86-B502-B788AA99F0CD}" srcOrd="1" destOrd="0" presId="urn:microsoft.com/office/officeart/2005/8/layout/matrix3"/>
    <dgm:cxn modelId="{1A250250-EE18-4FB8-99AE-26489FAB3D9B}" type="presParOf" srcId="{C778682C-FD1A-48AA-B6C2-9EC8DF231E25}" destId="{4F883512-E32A-442D-AB89-F5F984B9D501}" srcOrd="2" destOrd="0" presId="urn:microsoft.com/office/officeart/2005/8/layout/matrix3"/>
    <dgm:cxn modelId="{64E2F3A0-9C04-4566-BD7C-1A328354D107}" type="presParOf" srcId="{C778682C-FD1A-48AA-B6C2-9EC8DF231E25}" destId="{055B5AC8-6488-4A34-A5B4-9992547EAB83}" srcOrd="3" destOrd="0" presId="urn:microsoft.com/office/officeart/2005/8/layout/matrix3"/>
    <dgm:cxn modelId="{7C893FFE-D6CD-498C-8E76-A18F5C74C222}" type="presParOf" srcId="{C778682C-FD1A-48AA-B6C2-9EC8DF231E25}" destId="{0EA811EE-6A1A-40B8-B21A-55074833A40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71610-957A-4EA0-8777-20C0552B3946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4B500-3CB5-4D86-B502-B788AA99F0CD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/>
            <a:t>Nombre de crédits : 6</a:t>
          </a:r>
          <a:endParaRPr lang="en-US" sz="2100" kern="1200"/>
        </a:p>
      </dsp:txBody>
      <dsp:txXfrm>
        <a:off x="1007221" y="627745"/>
        <a:ext cx="1937228" cy="1937228"/>
      </dsp:txXfrm>
    </dsp:sp>
    <dsp:sp modelId="{4F883512-E32A-442D-AB89-F5F984B9D501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/>
            <a:t>Nombre d’heures : 72</a:t>
          </a:r>
          <a:endParaRPr lang="en-US" sz="2100" kern="1200"/>
        </a:p>
      </dsp:txBody>
      <dsp:txXfrm>
        <a:off x="3319190" y="627745"/>
        <a:ext cx="1937228" cy="1937228"/>
      </dsp:txXfrm>
    </dsp:sp>
    <dsp:sp modelId="{055B5AC8-6488-4A34-A5B4-9992547EAB83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/>
            <a:t>Responsable de l’UE : A. Dupont</a:t>
          </a:r>
          <a:endParaRPr lang="en-US" sz="2100" kern="1200"/>
        </a:p>
      </dsp:txBody>
      <dsp:txXfrm>
        <a:off x="1007221" y="2939714"/>
        <a:ext cx="1937228" cy="1937228"/>
      </dsp:txXfrm>
    </dsp:sp>
    <dsp:sp modelId="{0EA811EE-6A1A-40B8-B21A-55074833A40E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 dirty="0"/>
            <a:t>Professeurs intervenants :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I. Cambron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/>
            <a:t>A. Legrand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G. </a:t>
          </a:r>
          <a:r>
            <a:rPr lang="en-US" sz="1600" kern="1200" dirty="0" err="1"/>
            <a:t>Seront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J. Vander Meulen</a:t>
          </a:r>
        </a:p>
      </dsp:txBody>
      <dsp:txXfrm>
        <a:off x="3319190" y="2939714"/>
        <a:ext cx="1937228" cy="193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C8FFE-4EFB-439F-A6F4-79BD39B02D51}" type="datetimeFigureOut">
              <a:rPr lang="fr-BE" smtClean="0"/>
              <a:t>13-09-22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8D6C2-F2E8-443C-BB9E-A0F373B2A18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205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8D6C2-F2E8-443C-BB9E-A0F373B2A18B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614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nom de cette fiche commencera toujours par fiche. </a:t>
            </a:r>
            <a:r>
              <a:rPr lang="fr-BE" dirty="0" err="1"/>
              <a:t>ficheTortue</a:t>
            </a:r>
            <a:r>
              <a:rPr lang="fr-BE" dirty="0"/>
              <a:t>, </a:t>
            </a:r>
            <a:r>
              <a:rPr lang="fr-BE" dirty="0" err="1"/>
              <a:t>ficheIf</a:t>
            </a:r>
            <a:r>
              <a:rPr lang="fr-BE" dirty="0"/>
              <a:t>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8D6C2-F2E8-443C-BB9E-A0F373B2A18B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600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Les exercices « défis » présentent une difficulté qu’un étudiant débutant n’est pas sensé affronter à ce stade de l’année.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8D6C2-F2E8-443C-BB9E-A0F373B2A18B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954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 vous avez terminé tous les exercices obligatoires, passez aux exercices supplémentaires et « défis » qui sont précédés d’un cœur.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Ne pas se laisser traîner par les autres. Toujours terminer tous les exercices obligatoires !!! 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8D6C2-F2E8-443C-BB9E-A0F373B2A18B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264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premier mini-projet aura lieu la semaine prochaine. On en parlera plus à cette occasion.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8D6C2-F2E8-443C-BB9E-A0F373B2A18B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314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Interros surprises ! On en parlera la semaine prochaine. Pas d’interro avant la 3</a:t>
            </a:r>
            <a:r>
              <a:rPr lang="fr-BE" baseline="30000" dirty="0"/>
              <a:t>ème</a:t>
            </a:r>
            <a:r>
              <a:rPr lang="fr-BE" dirty="0"/>
              <a:t> semaine.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8D6C2-F2E8-443C-BB9E-A0F373B2A18B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463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Ne pas se lancer directement dans les tests. Il faut d’abord voir un peu de théorie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8D6C2-F2E8-443C-BB9E-A0F373B2A18B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966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8D6C2-F2E8-443C-BB9E-A0F373B2A18B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287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document dont le nom commence par quizz présente le déroulé du cours. Suivez ce déroulé. Il propose une alternance de théorie et de quizz. Il y a des explications pour certains quizz.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8D6C2-F2E8-443C-BB9E-A0F373B2A18B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180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théorie se trouve sous différents formats . On retrouve des </a:t>
            </a:r>
            <a:r>
              <a:rPr lang="fr-BE" dirty="0" err="1"/>
              <a:t>powerPoint</a:t>
            </a:r>
            <a:r>
              <a:rPr lang="fr-BE" dirty="0"/>
              <a:t>, des vidéos,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8D6C2-F2E8-443C-BB9E-A0F373B2A18B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507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8D6C2-F2E8-443C-BB9E-A0F373B2A18B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4227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professeur affiche une main levée lorsqu’il appelle un étudiant. Il suit l’ordre. Si pas de réponse de l’étudiant, il passe au suivant. Attention d’utiliser Teams via son adresse </a:t>
            </a:r>
            <a:r>
              <a:rPr lang="fr-BE" dirty="0" err="1"/>
              <a:t>vinci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8D6C2-F2E8-443C-BB9E-A0F373B2A18B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487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E04F3-3935-46CB-AA38-4CDFDF56B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79A19-FACF-40E6-B0F8-E14A058A8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0243E-B7C6-4456-9C92-F0D83296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B15-8346-44B8-82B0-174FA2A43519}" type="datetime1">
              <a:rPr lang="fr-BE" smtClean="0"/>
              <a:t>13-09-22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722A8-A0FE-4CBD-82C4-8C754F30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290A9-44CA-417E-B0C5-EEBDAE8B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212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F5956-D8CE-443E-A587-D566818E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3070DA-55B2-44DF-BF5A-11392BF1F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47C3A8-B8E2-4ED4-A48A-32332F72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E1C3-A3E0-44FE-AB41-B96F8A178870}" type="datetime1">
              <a:rPr lang="fr-BE" smtClean="0"/>
              <a:t>13-09-22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42821-EAA3-44F0-93C0-A1B96F86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855CAD-B61B-4918-849D-C85EF7FD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229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4A0D10-BE6E-4E46-A352-49833407B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D8AA0F-1880-46D6-848D-E005800A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BF014E-B528-412E-9F21-D9EA0D07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8F57-BA4F-4A98-A176-504548359F0B}" type="datetime1">
              <a:rPr lang="fr-BE" smtClean="0"/>
              <a:t>13-09-22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18791-9E4D-4405-BC7F-4B7762AC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0E846B-3186-42AC-AB47-36F4992C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418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D8E91-09D1-4F63-B43F-C8CD0191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145B7-D15C-48B5-B9AF-D04DE7CB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1CD111-5BAF-46B1-B01E-533D5D70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97A7-809D-4201-94A4-F652302DC971}" type="datetime1">
              <a:rPr lang="fr-BE" smtClean="0"/>
              <a:t>13-09-22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C60EC-474D-4785-BA5A-6D2B6F7D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17EEC9-1C63-4F7E-BE65-612E5151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85923D2-6E5F-448B-BEC3-B6E120D0B65C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17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B7E32-BB85-4467-80DE-25362188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0B5D2-BC1F-417A-AE69-F3295AB1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13E27F-51DA-4D6E-A05A-295246D9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9FF6-FF3F-4CA0-AD01-DB82CFE2CEAA}" type="datetime1">
              <a:rPr lang="fr-BE" smtClean="0"/>
              <a:t>13-09-22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9BF4C9-82EB-4059-AA5C-6FC0CAE9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ED557-7F57-4B42-8B15-4BAD7150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85923D2-6E5F-448B-BEC3-B6E120D0B65C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86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3D23-857A-4C1D-BCC3-EDA9F0F1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92E7B7-E651-4A1B-979B-1300B6CEC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92A2E5-A3CB-451C-8C00-0377C545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69424C-D1F8-4D82-BBDD-C6624439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0DB4-835D-4A7E-9BAC-E6D0AD49D805}" type="datetime1">
              <a:rPr lang="fr-BE" smtClean="0"/>
              <a:t>13-09-22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9B7551-57D9-4BE4-B34F-8006853C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66DAE0-AE4D-468F-9D3F-BF116305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85923D2-6E5F-448B-BEC3-B6E120D0B65C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56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90D03-B368-4746-8497-B05AABD6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901ED5-AED2-472F-A38C-3976E1922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F85CCB-3E11-490A-BD18-5EA353AB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E16CEF-7515-4F89-A61E-418C3213B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E18F81-699B-4125-86FD-DAFD1D84B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D195C0-96D4-4465-B544-019D434B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241-03F8-42F2-A689-699FC90FCE44}" type="datetime1">
              <a:rPr lang="fr-BE" smtClean="0"/>
              <a:t>13-09-22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692AE3-FAC7-4023-B2DF-35BEFBA9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7ED840-478F-4629-A9B7-FF3E431F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352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C47C6-D514-403E-9709-8F4A9E7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C278C1-C4B8-45ED-B4BC-EC75FD16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1641-7CDE-48F7-A028-1AAE2ECEBF66}" type="datetime1">
              <a:rPr lang="fr-BE" smtClean="0"/>
              <a:t>13-09-22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7B2CE2-225A-49BB-9BEF-58752E8B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6700A0-D6EE-4051-A5FB-C43EBDD5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800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3C0829-9FF3-4F69-9FC2-0A669A11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90DE-8C29-448E-84D9-989A2A82A180}" type="datetime1">
              <a:rPr lang="fr-BE" smtClean="0"/>
              <a:t>13-09-22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EBA019-1F20-45F8-8E21-002B9DA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217936-4C7E-4C31-B33A-48364D8D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176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56F5-AD2E-4355-8C65-8D46B2F9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DDED4-7128-41BF-9780-F87C7418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B4FC69-68D3-4D76-B38C-E63FFEBE6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B201F-43ED-4C7C-9C4E-0A3A7ED8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A5CA-8E7C-4410-A597-938388B7CBBE}" type="datetime1">
              <a:rPr lang="fr-BE" smtClean="0"/>
              <a:t>13-09-22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AFB41B-E922-42D9-9716-5A6EA679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23FA56-B425-4C0A-8469-77803DFF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150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8B477-301C-4129-94CB-8E544CEC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3961A0-B154-49CF-AA27-3A988FC26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6BF1F-C136-48A2-AA69-759CAE0B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880CD7-0386-42B3-8528-1F17DFD4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A2DF-2AD6-4C10-AA25-4927D8429E23}" type="datetime1">
              <a:rPr lang="fr-BE" smtClean="0"/>
              <a:t>13-09-22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680C25-41E0-412E-B601-1BC7F38E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7E61CA-242F-4794-822B-2DBE81A8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052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F3B47D-A89E-4CE6-B55B-5B909E0D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5E28CF-22AF-4D6F-9F34-FB84D4A3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5F4E15-1C7F-45D6-9F34-0A23A036C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DEE20-E588-4DAD-80C1-ADD48F730C28}" type="datetime1">
              <a:rPr lang="fr-BE" smtClean="0"/>
              <a:t>13-09-22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FB58EF-6DBB-4383-9281-7BD6B9363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701F53-9153-481D-B973-0965CEB0F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23D2-6E5F-448B-BEC3-B6E120D0B6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155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4016438" cy="5504688"/>
          </a:xfrm>
        </p:spPr>
        <p:txBody>
          <a:bodyPr>
            <a:normAutofit/>
          </a:bodyPr>
          <a:lstStyle/>
          <a:p>
            <a:r>
              <a:rPr lang="fr-BE" sz="6000" dirty="0">
                <a:solidFill>
                  <a:schemeClr val="bg1"/>
                </a:solidFill>
              </a:rPr>
              <a:t>Algo</a:t>
            </a:r>
            <a:br>
              <a:rPr lang="fr-BE" sz="6000" dirty="0">
                <a:solidFill>
                  <a:schemeClr val="bg1"/>
                </a:solidFill>
              </a:rPr>
            </a:br>
            <a:r>
              <a:rPr lang="fr-BE" sz="6000" dirty="0">
                <a:solidFill>
                  <a:schemeClr val="bg1"/>
                </a:solidFill>
              </a:rPr>
              <a:t>BINV1010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315201" y="2998113"/>
            <a:ext cx="34240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1650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Déroulement du cours théorique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5825B1F-B40A-4337-846A-33D4B31D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32" y="2354089"/>
            <a:ext cx="1752600" cy="514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864A9AA-F8F6-4F51-BA4B-579D8D1A6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467" y="2260369"/>
            <a:ext cx="4641850" cy="4194175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D0A213B5-AF41-414A-8F07-679D82DFF8F3}"/>
              </a:ext>
            </a:extLst>
          </p:cNvPr>
          <p:cNvSpPr/>
          <p:nvPr/>
        </p:nvSpPr>
        <p:spPr>
          <a:xfrm>
            <a:off x="3306862" y="3740378"/>
            <a:ext cx="1819275" cy="5810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64047E-1E63-4917-B13F-3DAB60558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754" y="2970652"/>
            <a:ext cx="3200400" cy="2905125"/>
          </a:xfrm>
          <a:prstGeom prst="rect">
            <a:avLst/>
          </a:prstGeom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BD9408BB-1EF8-4924-B2E0-D5EEC90BA500}"/>
              </a:ext>
            </a:extLst>
          </p:cNvPr>
          <p:cNvSpPr/>
          <p:nvPr/>
        </p:nvSpPr>
        <p:spPr>
          <a:xfrm>
            <a:off x="8479712" y="3976099"/>
            <a:ext cx="417708" cy="140755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10</a:t>
            </a:fld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06F281B-1D8E-437A-AC87-4E4DFDF33A83}"/>
              </a:ext>
            </a:extLst>
          </p:cNvPr>
          <p:cNvSpPr txBox="1"/>
          <p:nvPr/>
        </p:nvSpPr>
        <p:spPr>
          <a:xfrm>
            <a:off x="9203686" y="4202824"/>
            <a:ext cx="2575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Fichiers théoriques</a:t>
            </a:r>
          </a:p>
        </p:txBody>
      </p:sp>
    </p:spTree>
    <p:extLst>
      <p:ext uri="{BB962C8B-B14F-4D97-AF65-F5344CB8AC3E}">
        <p14:creationId xmlns:p14="http://schemas.microsoft.com/office/powerpoint/2010/main" val="220885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Déroulement du cours théorique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8A3CBE-B199-4E08-BEC9-ABF185F7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93" y="2604690"/>
            <a:ext cx="10515600" cy="3617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L’apprentissage de la théorie se fait en autonomie.</a:t>
            </a:r>
          </a:p>
          <a:p>
            <a:pPr marL="0" indent="0">
              <a:buNone/>
            </a:pPr>
            <a:r>
              <a:rPr lang="fr-BE" dirty="0"/>
              <a:t>Chacun suit son rythme.</a:t>
            </a:r>
          </a:p>
          <a:p>
            <a:pPr marL="0" indent="0">
              <a:buNone/>
            </a:pPr>
            <a:r>
              <a:rPr lang="fr-BE" dirty="0"/>
              <a:t>Chacun utilise ce qui lui convient le mieux pour aborder la théorie.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Un professeur est disponible via Teams pour répondre aux questions de façon individuelle.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F3873B-C76A-414C-AF04-75D4944A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648" y="5462204"/>
            <a:ext cx="3209925" cy="46672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667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Déroulement du cours théorique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8A3CBE-B199-4E08-BEC9-ABF185F7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93" y="2604690"/>
            <a:ext cx="10515600" cy="3617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L’étudiant qui désire de l’aide se manifeste dans la conversation.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« J’ai besoin d’aide »</a:t>
            </a:r>
          </a:p>
          <a:p>
            <a:pPr marL="0" indent="0">
              <a:buNone/>
            </a:pPr>
            <a:r>
              <a:rPr lang="fr-BE" dirty="0"/>
              <a:t>C’est le professeur qui rappelle !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3B988D-ADD1-4A09-BB20-FCE22A381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857" y="3480385"/>
            <a:ext cx="838200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99C12D-E67A-41E8-91B7-6789CC407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795" y="5798789"/>
            <a:ext cx="593082" cy="4942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921712C-CEFF-4B6F-8C58-53DD7A97707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343" y="3117851"/>
            <a:ext cx="36576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614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Déroulement des 2 séances d’exercices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5825B1F-B40A-4337-846A-33D4B31D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32" y="2354089"/>
            <a:ext cx="1752600" cy="5143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374FD04-D99A-4C90-9C59-B01300637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641" y="2879741"/>
            <a:ext cx="6448425" cy="25908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564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Déroulement des 2 séances d’exercices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3EE50A-79C3-4505-B0C6-B9C29073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32" y="2354089"/>
            <a:ext cx="1752600" cy="514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3E26F17-71E7-4814-85BE-ACB95743F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773" y="2868439"/>
            <a:ext cx="6448425" cy="25908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00AD2B1-D6BB-4B15-A151-0DE4ABBC3337}"/>
              </a:ext>
            </a:extLst>
          </p:cNvPr>
          <p:cNvSpPr txBox="1"/>
          <p:nvPr/>
        </p:nvSpPr>
        <p:spPr>
          <a:xfrm>
            <a:off x="6487742" y="4727459"/>
            <a:ext cx="506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classes Java nécessaires pour les exercices proposés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2366B98-F683-4B4D-A38C-F5C46D800F09}"/>
              </a:ext>
            </a:extLst>
          </p:cNvPr>
          <p:cNvCxnSpPr>
            <a:cxnSpLocks/>
          </p:cNvCxnSpPr>
          <p:nvPr/>
        </p:nvCxnSpPr>
        <p:spPr>
          <a:xfrm>
            <a:off x="4815572" y="4723930"/>
            <a:ext cx="1523583" cy="356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182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Déroulement des 2 séances d’exercices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3EE50A-79C3-4505-B0C6-B9C290734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32" y="2354089"/>
            <a:ext cx="1752600" cy="514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3E26F17-71E7-4814-85BE-ACB95743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773" y="2868439"/>
            <a:ext cx="6448425" cy="25908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342A47B-89EF-4EEE-9476-E95B01F5A048}"/>
              </a:ext>
            </a:extLst>
          </p:cNvPr>
          <p:cNvSpPr txBox="1"/>
          <p:nvPr/>
        </p:nvSpPr>
        <p:spPr>
          <a:xfrm>
            <a:off x="6239130" y="4720863"/>
            <a:ext cx="4118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fiche avec les exercices de la semaine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8216F82-8AEE-409E-A084-7B5944A0471E}"/>
              </a:ext>
            </a:extLst>
          </p:cNvPr>
          <p:cNvCxnSpPr>
            <a:cxnSpLocks/>
          </p:cNvCxnSpPr>
          <p:nvPr/>
        </p:nvCxnSpPr>
        <p:spPr>
          <a:xfrm flipV="1">
            <a:off x="4859676" y="5024063"/>
            <a:ext cx="1234340" cy="154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68254B3-EFB3-4F37-AA3F-F1F3909BF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985" y="4202076"/>
            <a:ext cx="2200275" cy="39052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261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Fiche d’exercices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CAC5298-2EFA-4ADE-AC7E-4EA50C15627D}"/>
              </a:ext>
            </a:extLst>
          </p:cNvPr>
          <p:cNvSpPr txBox="1"/>
          <p:nvPr/>
        </p:nvSpPr>
        <p:spPr>
          <a:xfrm>
            <a:off x="3345839" y="3975516"/>
            <a:ext cx="54900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exercices de 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Les exercices obligatoires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Les exercices supplémentaires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exercices « défis »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D8CDFB-35D5-4756-BAA7-E3AC9A98F1AA}"/>
              </a:ext>
            </a:extLst>
          </p:cNvPr>
          <p:cNvSpPr txBox="1"/>
          <p:nvPr/>
        </p:nvSpPr>
        <p:spPr>
          <a:xfrm>
            <a:off x="1327464" y="2544482"/>
            <a:ext cx="67608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exercices au sein d’une fiche sont classés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deux niveaux de difficultés :</a:t>
            </a:r>
            <a:endParaRPr kumimoji="0" lang="fr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383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Fiche d’exercices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D8CDFB-35D5-4756-BAA7-E3AC9A98F1AA}"/>
              </a:ext>
            </a:extLst>
          </p:cNvPr>
          <p:cNvSpPr txBox="1"/>
          <p:nvPr/>
        </p:nvSpPr>
        <p:spPr>
          <a:xfrm>
            <a:off x="2312369" y="2884354"/>
            <a:ext cx="8340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Programmer, c’est avant tout du drill</a:t>
            </a:r>
            <a:endParaRPr kumimoji="0" lang="fr-BE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017CB2C-ED9D-46A5-AD47-0F36CD696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877" y="5349723"/>
            <a:ext cx="863274" cy="70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5FCFF01-A1AE-48F5-BA7E-90A3FDF72144}"/>
              </a:ext>
            </a:extLst>
          </p:cNvPr>
          <p:cNvSpPr txBox="1"/>
          <p:nvPr/>
        </p:nvSpPr>
        <p:spPr>
          <a:xfrm>
            <a:off x="1425396" y="4216516"/>
            <a:ext cx="9330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Les exercices obligatoires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28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exercices supplémentaires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2800" dirty="0">
                <a:solidFill>
                  <a:prstClr val="black"/>
                </a:solidFill>
                <a:latin typeface="Calibri" panose="020F0502020204030204"/>
              </a:rPr>
              <a:t>           </a:t>
            </a: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exercices « défis »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855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BE" sz="6000">
                <a:solidFill>
                  <a:schemeClr val="bg1"/>
                </a:solidFill>
              </a:rPr>
              <a:t>Généralités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2833159-F68E-4008-88B2-111929C0C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15925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614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Matière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446F5-6368-472D-9783-61F8AD10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fr-BE" sz="3000" dirty="0"/>
              <a:t>Apprendre les fondements de la programmation structurée :</a:t>
            </a:r>
          </a:p>
          <a:p>
            <a:r>
              <a:rPr lang="fr-BE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alternatives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boucles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tableaux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sz="3000" dirty="0"/>
              <a:t>Développer un raisonnement logique et algorithmique</a:t>
            </a:r>
            <a:br>
              <a:rPr lang="fr-BE" sz="3000" dirty="0"/>
            </a:br>
            <a:r>
              <a:rPr lang="fr-BE" sz="3000" dirty="0"/>
              <a:t> </a:t>
            </a:r>
            <a:br>
              <a:rPr lang="fr-BE" sz="3000" dirty="0"/>
            </a:br>
            <a:r>
              <a:rPr lang="fr-BE" sz="3000" dirty="0"/>
              <a:t>Voir quelques algorithmes incontournables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663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Matière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446F5-6368-472D-9783-61F8AD10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37" y="2378076"/>
            <a:ext cx="9708995" cy="24717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Langage utilisé : Java</a:t>
            </a:r>
          </a:p>
          <a:p>
            <a:pPr marL="0" indent="0">
              <a:buNone/>
            </a:pPr>
            <a:br>
              <a:rPr lang="fr-BE" dirty="0"/>
            </a:br>
            <a:r>
              <a:rPr lang="fr-BE" dirty="0"/>
              <a:t>Concept orienté objet utilisé mais ses fondements sont vus dans une autre UE (APOO)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398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Déroulement d’une semaine type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8A3CBE-B199-4E08-BEC9-ABF185F7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690" y="26071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BE" u="sng" dirty="0"/>
              <a:t>A distance (2h)</a:t>
            </a:r>
          </a:p>
          <a:p>
            <a:pPr marL="0" indent="0">
              <a:buNone/>
            </a:pPr>
            <a:r>
              <a:rPr lang="fr-BE" dirty="0"/>
              <a:t>Théorie</a:t>
            </a:r>
          </a:p>
          <a:p>
            <a:pPr marL="0" indent="0">
              <a:buNone/>
            </a:pPr>
            <a:r>
              <a:rPr lang="fr-BE" dirty="0"/>
              <a:t>Tests Moodle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/>
              <a:t>En présentiel (4h)</a:t>
            </a:r>
          </a:p>
          <a:p>
            <a:pPr marL="0" indent="0">
              <a:buNone/>
            </a:pPr>
            <a:r>
              <a:rPr lang="fr-BE" dirty="0"/>
              <a:t>Exercices </a:t>
            </a:r>
          </a:p>
          <a:p>
            <a:pPr marL="0" indent="0">
              <a:buNone/>
            </a:pPr>
            <a:r>
              <a:rPr lang="fr-BE" dirty="0"/>
              <a:t>Mini-projets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286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Déroulement d’une semaine type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8A3CBE-B199-4E08-BEC9-ABF185F7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690" y="26071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BE" u="sng" dirty="0"/>
              <a:t>A distance (2h)</a:t>
            </a:r>
          </a:p>
          <a:p>
            <a:pPr marL="0" indent="0">
              <a:buNone/>
            </a:pPr>
            <a:r>
              <a:rPr lang="fr-BE" dirty="0"/>
              <a:t>Théorie</a:t>
            </a:r>
          </a:p>
          <a:p>
            <a:pPr marL="0" indent="0">
              <a:buNone/>
            </a:pPr>
            <a:r>
              <a:rPr lang="fr-BE" dirty="0"/>
              <a:t>Tests Moodle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/>
              <a:t>En présentiel (4h)</a:t>
            </a:r>
          </a:p>
          <a:p>
            <a:pPr marL="0" indent="0">
              <a:buNone/>
            </a:pPr>
            <a:r>
              <a:rPr lang="fr-BE" dirty="0"/>
              <a:t>Exercices </a:t>
            </a:r>
          </a:p>
          <a:p>
            <a:pPr marL="0" indent="0">
              <a:buNone/>
            </a:pPr>
            <a:r>
              <a:rPr lang="fr-BE" dirty="0"/>
              <a:t>Mini-projets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B765B6-C019-4FAA-9118-29B798B94A58}"/>
              </a:ext>
            </a:extLst>
          </p:cNvPr>
          <p:cNvSpPr txBox="1"/>
          <p:nvPr/>
        </p:nvSpPr>
        <p:spPr>
          <a:xfrm>
            <a:off x="5452370" y="3219557"/>
            <a:ext cx="6099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b="1" dirty="0">
                <a:solidFill>
                  <a:srgbClr val="FF0000"/>
                </a:solidFill>
              </a:rPr>
              <a:t>Il est indispensable d’avoir fait tous les tests Moodle proposés avant la 1</a:t>
            </a:r>
            <a:r>
              <a:rPr lang="fr-BE" sz="3200" b="1" baseline="30000" dirty="0">
                <a:solidFill>
                  <a:srgbClr val="FF0000"/>
                </a:solidFill>
              </a:rPr>
              <a:t>ère</a:t>
            </a:r>
            <a:r>
              <a:rPr lang="fr-BE" sz="3200" b="1" dirty="0">
                <a:solidFill>
                  <a:srgbClr val="FF0000"/>
                </a:solidFill>
              </a:rPr>
              <a:t> séance d’exercices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088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Déroulement du cours théorique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5825B1F-B40A-4337-846A-33D4B31D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32" y="2354089"/>
            <a:ext cx="1752600" cy="514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864A9AA-F8F6-4F51-BA4B-579D8D1A6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467" y="2260369"/>
            <a:ext cx="4641850" cy="4194175"/>
          </a:xfrm>
          <a:prstGeom prst="rect">
            <a:avLst/>
          </a:prstGeom>
        </p:spPr>
      </p:pic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D3612E95-5C12-444A-90D7-E66AF1A6A4AE}"/>
              </a:ext>
            </a:extLst>
          </p:cNvPr>
          <p:cNvSpPr/>
          <p:nvPr/>
        </p:nvSpPr>
        <p:spPr>
          <a:xfrm>
            <a:off x="5133120" y="4243228"/>
            <a:ext cx="417708" cy="221131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7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35A090-4A7A-9833-6577-1F22A27843C6}"/>
              </a:ext>
            </a:extLst>
          </p:cNvPr>
          <p:cNvSpPr txBox="1"/>
          <p:nvPr/>
        </p:nvSpPr>
        <p:spPr>
          <a:xfrm>
            <a:off x="5774660" y="5087276"/>
            <a:ext cx="257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8458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Déroulement du cours théorique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5825B1F-B40A-4337-846A-33D4B31D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32" y="2354089"/>
            <a:ext cx="1752600" cy="514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864A9AA-F8F6-4F51-BA4B-579D8D1A6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467" y="2260369"/>
            <a:ext cx="4641850" cy="4194175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D0A213B5-AF41-414A-8F07-679D82DFF8F3}"/>
              </a:ext>
            </a:extLst>
          </p:cNvPr>
          <p:cNvSpPr/>
          <p:nvPr/>
        </p:nvSpPr>
        <p:spPr>
          <a:xfrm>
            <a:off x="3306862" y="3740378"/>
            <a:ext cx="1819275" cy="5810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64047E-1E63-4917-B13F-3DAB60558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754" y="2970652"/>
            <a:ext cx="3200400" cy="290512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898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FD30B-0FCB-4D87-B75B-4AFE149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Déroulement du cours théorique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5825B1F-B40A-4337-846A-33D4B31D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32" y="2354089"/>
            <a:ext cx="1752600" cy="514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864A9AA-F8F6-4F51-BA4B-579D8D1A6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467" y="2260369"/>
            <a:ext cx="4641850" cy="4194175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D0A213B5-AF41-414A-8F07-679D82DFF8F3}"/>
              </a:ext>
            </a:extLst>
          </p:cNvPr>
          <p:cNvSpPr/>
          <p:nvPr/>
        </p:nvSpPr>
        <p:spPr>
          <a:xfrm>
            <a:off x="3306862" y="3740378"/>
            <a:ext cx="1819275" cy="5810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64047E-1E63-4917-B13F-3DAB60558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754" y="2970652"/>
            <a:ext cx="3200400" cy="29051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06F281B-1D8E-437A-AC87-4E4DFDF33A83}"/>
              </a:ext>
            </a:extLst>
          </p:cNvPr>
          <p:cNvSpPr txBox="1"/>
          <p:nvPr/>
        </p:nvSpPr>
        <p:spPr>
          <a:xfrm>
            <a:off x="9261771" y="5312767"/>
            <a:ext cx="2575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2800" dirty="0">
                <a:solidFill>
                  <a:srgbClr val="0070C0"/>
                </a:solidFill>
                <a:latin typeface="Calibri" panose="020F0502020204030204"/>
              </a:rPr>
              <a:t>d</a:t>
            </a:r>
            <a:r>
              <a:rPr kumimoji="0" lang="fr-B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éroulé</a:t>
            </a: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 cours : A SUIVRE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F5A60AD-4931-4744-B7B5-45BEB232EF2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7911101" y="5624581"/>
            <a:ext cx="1350670" cy="165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ECC775C-FF4C-4FFA-BAA5-00AC97D37A5B}"/>
              </a:ext>
            </a:extLst>
          </p:cNvPr>
          <p:cNvSpPr/>
          <p:nvPr/>
        </p:nvSpPr>
        <p:spPr>
          <a:xfrm>
            <a:off x="6482993" y="5373384"/>
            <a:ext cx="1428108" cy="50239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23D2-6E5F-448B-BEC3-B6E120D0B65C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99158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565</Words>
  <Application>Microsoft Office PowerPoint</Application>
  <PresentationFormat>Grand écran</PresentationFormat>
  <Paragraphs>121</Paragraphs>
  <Slides>17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Thème Office</vt:lpstr>
      <vt:lpstr>Algo BINV1010</vt:lpstr>
      <vt:lpstr>Généralités</vt:lpstr>
      <vt:lpstr>Matière</vt:lpstr>
      <vt:lpstr>Matière</vt:lpstr>
      <vt:lpstr>Déroulement d’une semaine type</vt:lpstr>
      <vt:lpstr>Déroulement d’une semaine type</vt:lpstr>
      <vt:lpstr>Déroulement du cours théorique</vt:lpstr>
      <vt:lpstr>Déroulement du cours théorique</vt:lpstr>
      <vt:lpstr>Déroulement du cours théorique</vt:lpstr>
      <vt:lpstr>Déroulement du cours théorique</vt:lpstr>
      <vt:lpstr>Déroulement du cours théorique</vt:lpstr>
      <vt:lpstr>Déroulement du cours théorique</vt:lpstr>
      <vt:lpstr>Déroulement des 2 séances d’exercices</vt:lpstr>
      <vt:lpstr>Déroulement des 2 séances d’exercices</vt:lpstr>
      <vt:lpstr>Déroulement des 2 séances d’exercices</vt:lpstr>
      <vt:lpstr>Fiche d’exercices</vt:lpstr>
      <vt:lpstr>Fiche d’exercices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Anthony</cp:lastModifiedBy>
  <cp:revision>39</cp:revision>
  <dcterms:created xsi:type="dcterms:W3CDTF">2021-09-01T09:46:02Z</dcterms:created>
  <dcterms:modified xsi:type="dcterms:W3CDTF">2022-09-13T21:09:41Z</dcterms:modified>
</cp:coreProperties>
</file>