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66" r:id="rId3"/>
    <p:sldId id="391" r:id="rId4"/>
    <p:sldId id="392" r:id="rId5"/>
    <p:sldId id="369" r:id="rId6"/>
    <p:sldId id="388" r:id="rId7"/>
    <p:sldId id="384" r:id="rId8"/>
    <p:sldId id="387" r:id="rId9"/>
    <p:sldId id="386" r:id="rId10"/>
    <p:sldId id="383" r:id="rId11"/>
    <p:sldId id="389" r:id="rId12"/>
    <p:sldId id="370" r:id="rId13"/>
    <p:sldId id="371" r:id="rId14"/>
    <p:sldId id="372" r:id="rId15"/>
    <p:sldId id="363" r:id="rId16"/>
    <p:sldId id="382" r:id="rId17"/>
    <p:sldId id="374" r:id="rId18"/>
    <p:sldId id="375" r:id="rId19"/>
    <p:sldId id="376" r:id="rId20"/>
    <p:sldId id="377" r:id="rId21"/>
    <p:sldId id="380" r:id="rId22"/>
    <p:sldId id="381" r:id="rId23"/>
    <p:sldId id="39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972" autoAdjust="0"/>
  </p:normalViewPr>
  <p:slideViewPr>
    <p:cSldViewPr>
      <p:cViewPr varScale="1">
        <p:scale>
          <a:sx n="71" d="100"/>
          <a:sy n="71" d="100"/>
        </p:scale>
        <p:origin x="56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adi Gaddih" userId="c356c182-35c5-471f-ae66-c44be2dc7e1a" providerId="ADAL" clId="{59959521-76B8-4812-9BBA-3F7FE1B7BEB3}"/>
    <pc:docChg chg="modSld">
      <pc:chgData name="Hamadi Gaddih" userId="c356c182-35c5-471f-ae66-c44be2dc7e1a" providerId="ADAL" clId="{59959521-76B8-4812-9BBA-3F7FE1B7BEB3}" dt="2023-03-28T09:46:22.197" v="0" actId="1035"/>
      <pc:docMkLst>
        <pc:docMk/>
      </pc:docMkLst>
      <pc:sldChg chg="modSp mod">
        <pc:chgData name="Hamadi Gaddih" userId="c356c182-35c5-471f-ae66-c44be2dc7e1a" providerId="ADAL" clId="{59959521-76B8-4812-9BBA-3F7FE1B7BEB3}" dt="2023-03-28T09:46:22.197" v="0" actId="1035"/>
        <pc:sldMkLst>
          <pc:docMk/>
          <pc:sldMk cId="2279590564" sldId="381"/>
        </pc:sldMkLst>
        <pc:picChg chg="mod">
          <ac:chgData name="Hamadi Gaddih" userId="c356c182-35c5-471f-ae66-c44be2dc7e1a" providerId="ADAL" clId="{59959521-76B8-4812-9BBA-3F7FE1B7BEB3}" dt="2023-03-28T09:46:22.197" v="0" actId="1035"/>
          <ac:picMkLst>
            <pc:docMk/>
            <pc:sldMk cId="2279590564" sldId="381"/>
            <ac:picMk id="4" creationId="{13D4CEE7-73AC-466F-915A-45C4AE0A49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96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est implémentée</a:t>
            </a:r>
            <a:r>
              <a:rPr lang="fr-BE" baseline="0" dirty="0"/>
              <a:t> avec une liste doublement chaînée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127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95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permet les doublons. Utilisation de </a:t>
            </a:r>
            <a:r>
              <a:rPr lang="fr-BE" dirty="0" err="1"/>
              <a:t>contains</a:t>
            </a:r>
            <a:r>
              <a:rPr lang="fr-BE" dirty="0"/>
              <a:t>() pour les éviter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651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insérer avant</a:t>
            </a:r>
            <a:r>
              <a:rPr lang="fr-BE" baseline="0" dirty="0"/>
              <a:t> ou après un élément</a:t>
            </a:r>
            <a:r>
              <a:rPr lang="fr-BE" dirty="0"/>
              <a:t>, il faut passer par la méthode </a:t>
            </a:r>
            <a:r>
              <a:rPr lang="fr-BE" dirty="0" err="1"/>
              <a:t>add</a:t>
            </a:r>
            <a:r>
              <a:rPr lang="fr-BE" dirty="0"/>
              <a:t> qui demande un index (2 parcours)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9021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donner l’élément qui se trouve avant ou après un autre, il faut passer</a:t>
            </a:r>
            <a:r>
              <a:rPr lang="fr-BE" baseline="0" dirty="0"/>
              <a:t> par les index (2 parcours)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90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28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Intéressons</a:t>
            </a:r>
            <a:r>
              <a:rPr lang="fr-BE" baseline="0" dirty="0"/>
              <a:t> nous, par exemple, à la suppression.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36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met</a:t>
            </a:r>
            <a:r>
              <a:rPr lang="fr-BE" baseline="0" dirty="0"/>
              <a:t> des « ponts »!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456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suppression d’un nœud est vraiment peu coûteuse : 2 « ponts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9953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</a:t>
            </a:r>
            <a:r>
              <a:rPr lang="fr-BE" baseline="0" dirty="0"/>
              <a:t> faut trouver le nœud qui contient l’élément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11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2452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Et si on pouvait trouver ce nœud en O(1)!!! Oui c’est possible en utilisant un </a:t>
            </a:r>
            <a:r>
              <a:rPr lang="fr-BE" dirty="0" err="1"/>
              <a:t>map</a:t>
            </a:r>
            <a:r>
              <a:rPr lang="fr-BE" dirty="0"/>
              <a:t>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283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map</a:t>
            </a:r>
            <a:r>
              <a:rPr lang="fr-BE" dirty="0"/>
              <a:t> associe à chaque élément présent, le nœud dans lequel il se trouve. C’est cette implémentation qui a été choisie pour le</a:t>
            </a:r>
            <a:r>
              <a:rPr lang="fr-BE" baseline="0" dirty="0"/>
              <a:t> </a:t>
            </a:r>
            <a:r>
              <a:rPr lang="fr-BE" baseline="0" dirty="0" err="1"/>
              <a:t>LinkedHashSet</a:t>
            </a:r>
            <a:r>
              <a:rPr lang="fr-BE" baseline="0" dirty="0"/>
              <a:t>!</a:t>
            </a:r>
          </a:p>
          <a:p>
            <a:r>
              <a:rPr lang="fr-BE" baseline="0" dirty="0"/>
              <a:t>L’ajout de sentinelles permet d’éviter de nombreux cas particuliers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9473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Toujours se</a:t>
            </a:r>
            <a:r>
              <a:rPr lang="fr-BE" baseline="0" dirty="0"/>
              <a:t> mettre au courant de ce qui existe! Mais si on peut faire mieux et qu’on a du temps, allons-y!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207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Il</a:t>
            </a:r>
            <a:r>
              <a:rPr lang="fr-BE" baseline="0" dirty="0"/>
              <a:t> y a quelques semaines, on implémentait la </a:t>
            </a:r>
            <a:r>
              <a:rPr lang="fr-BE" baseline="0" dirty="0" err="1"/>
              <a:t>listeSimple</a:t>
            </a:r>
            <a:r>
              <a:rPr lang="fr-BE" baseline="0" dirty="0"/>
              <a:t> avec une liste simplement chaînée.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La </a:t>
            </a:r>
            <a:r>
              <a:rPr lang="fr-BE" baseline="0" dirty="0" err="1"/>
              <a:t>listeSD</a:t>
            </a:r>
            <a:r>
              <a:rPr lang="fr-BE" baseline="0" dirty="0"/>
              <a:t> sera implémentée avec une liste doublement chainée.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904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retrouve les méthodes de la </a:t>
            </a:r>
            <a:r>
              <a:rPr lang="fr-BE" dirty="0" err="1"/>
              <a:t>ListeSimple</a:t>
            </a:r>
            <a:r>
              <a:rPr lang="fr-BE" dirty="0"/>
              <a:t> +</a:t>
            </a:r>
            <a:r>
              <a:rPr lang="fr-BE" baseline="0" dirty="0"/>
              <a:t> les méthodes duales.  Attention au fait que la liste ne peut contenir des doublons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1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</a:t>
            </a:r>
            <a:r>
              <a:rPr lang="fr-BE" dirty="0" err="1"/>
              <a:t>LinkedHashSet</a:t>
            </a:r>
            <a:r>
              <a:rPr lang="fr-BE" dirty="0"/>
              <a:t> est implémentée</a:t>
            </a:r>
            <a:r>
              <a:rPr lang="fr-BE" baseline="0" dirty="0"/>
              <a:t> avec une liste doublement chaînée. Principe d’un set </a:t>
            </a:r>
            <a:r>
              <a:rPr lang="fr-BE" baseline="0" dirty="0">
                <a:sym typeface="Wingdings" panose="05000000000000000000" pitchFamily="2" charset="2"/>
              </a:rPr>
              <a:t> pas de doublon!</a:t>
            </a:r>
          </a:p>
          <a:p>
            <a:endParaRPr lang="fr-BE" baseline="0" dirty="0">
              <a:sym typeface="Wingdings" panose="05000000000000000000" pitchFamily="2" charset="2"/>
            </a:endParaRPr>
          </a:p>
          <a:p>
            <a:r>
              <a:rPr lang="fr-BE" baseline="0" dirty="0">
                <a:sym typeface="Wingdings" panose="05000000000000000000" pitchFamily="2" charset="2"/>
              </a:rPr>
              <a:t>L’itérateur parcourt les éléments selon l’ordre des insertions. (ce qui n’est pas le cas de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HashSet</a:t>
            </a:r>
            <a:r>
              <a:rPr lang="fr-BE" baseline="0" dirty="0">
                <a:sym typeface="Wingdings" panose="05000000000000000000" pitchFamily="2" charset="2"/>
              </a:rPr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1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>
                <a:sym typeface="Wingdings" panose="05000000000000000000" pitchFamily="2" charset="2"/>
              </a:rPr>
              <a:t>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LinkedHashSet</a:t>
            </a:r>
            <a:r>
              <a:rPr lang="fr-BE" baseline="0" dirty="0">
                <a:sym typeface="Wingdings" panose="05000000000000000000" pitchFamily="2" charset="2"/>
              </a:rPr>
              <a:t> parcourt les éléments selon l’ordre des insertions. (ce qui n’est pas le cas de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du </a:t>
            </a:r>
            <a:r>
              <a:rPr lang="fr-BE" baseline="0" dirty="0" err="1">
                <a:sym typeface="Wingdings" panose="05000000000000000000" pitchFamily="2" charset="2"/>
              </a:rPr>
              <a:t>HashSet</a:t>
            </a:r>
            <a:r>
              <a:rPr lang="fr-BE" baseline="0" dirty="0">
                <a:sym typeface="Wingdings" panose="05000000000000000000" pitchFamily="2" charset="2"/>
              </a:rPr>
              <a:t>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021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ensemble : nombre</a:t>
            </a:r>
            <a:r>
              <a:rPr lang="fr-BE" baseline="0" dirty="0"/>
              <a:t> très limité de méthodes – certaines sont possibles via </a:t>
            </a:r>
            <a:r>
              <a:rPr lang="fr-BE" baseline="0" dirty="0" err="1"/>
              <a:t>itérateur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565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</a:t>
            </a:r>
            <a:r>
              <a:rPr lang="fr-BE" baseline="0" dirty="0"/>
              <a:t> </a:t>
            </a:r>
            <a:r>
              <a:rPr lang="fr-BE" baseline="0" dirty="0" err="1"/>
              <a:t>LinkedHashSet</a:t>
            </a:r>
            <a:r>
              <a:rPr lang="fr-BE" baseline="0" dirty="0"/>
              <a:t> : ajout en fin de liste uniquement! C’est un ensemble et non une liste!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705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Ces méthodes sont possibles via </a:t>
            </a:r>
            <a:r>
              <a:rPr lang="fr-BE" dirty="0" err="1"/>
              <a:t>itérateur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 mais gros </a:t>
            </a:r>
            <a:r>
              <a:rPr lang="fr-BE" dirty="0" err="1">
                <a:sym typeface="Wingdings" panose="05000000000000000000" pitchFamily="2" charset="2"/>
              </a:rPr>
              <a:t>chipo</a:t>
            </a:r>
            <a:r>
              <a:rPr lang="fr-BE" dirty="0">
                <a:sym typeface="Wingdings" panose="05000000000000000000" pitchFamily="2" charset="2"/>
              </a:rPr>
              <a:t>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13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28-03-23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52894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6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6499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1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41577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dernier()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getLast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insererEnQueue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addLast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4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09574"/>
              </p:ext>
            </p:extLst>
          </p:nvPr>
        </p:nvGraphicFramePr>
        <p:xfrm>
          <a:off x="395536" y="1700808"/>
          <a:ext cx="8496944" cy="422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insererAvant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9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4759"/>
              </p:ext>
            </p:extLst>
          </p:nvPr>
        </p:nvGraphicFramePr>
        <p:xfrm>
          <a:off x="395536" y="1700808"/>
          <a:ext cx="8496944" cy="342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donnerSuivant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get(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donnerPrecedent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get(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4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La </a:t>
            </a:r>
            <a:r>
              <a:rPr lang="fr-BE" dirty="0" err="1"/>
              <a:t>LinkedList</a:t>
            </a:r>
            <a:r>
              <a:rPr lang="fr-BE" dirty="0"/>
              <a:t> est coûteuse!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85463"/>
              </p:ext>
            </p:extLst>
          </p:nvPr>
        </p:nvGraphicFramePr>
        <p:xfrm>
          <a:off x="864792" y="1445736"/>
          <a:ext cx="7379616" cy="443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219">
                  <a:extLst>
                    <a:ext uri="{9D8B030D-6E8A-4147-A177-3AD203B41FA5}">
                      <a16:colId xmlns:a16="http://schemas.microsoft.com/office/drawing/2014/main" val="3357475600"/>
                    </a:ext>
                  </a:extLst>
                </a:gridCol>
                <a:gridCol w="2280397">
                  <a:extLst>
                    <a:ext uri="{9D8B030D-6E8A-4147-A177-3AD203B41FA5}">
                      <a16:colId xmlns:a16="http://schemas.microsoft.com/office/drawing/2014/main" val="2011201361"/>
                    </a:ext>
                  </a:extLst>
                </a:gridCol>
              </a:tblGrid>
              <a:tr h="607544">
                <a:tc>
                  <a:txBody>
                    <a:bodyPr/>
                    <a:lstStyle/>
                    <a:p>
                      <a:pPr algn="l"/>
                      <a:r>
                        <a:rPr lang="fr-BE" dirty="0"/>
                        <a:t>Opération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err="1"/>
                        <a:t>LinkedList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994629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805544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337345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(Object 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516952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algn="l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2215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kern="12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000" dirty="0"/>
                        <a:t>O(N)</a:t>
                      </a:r>
                    </a:p>
                    <a:p>
                      <a:pPr algn="ctr"/>
                      <a:endParaRPr lang="fr-B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0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90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err="1"/>
              <a:t>LinkedList</a:t>
            </a:r>
            <a:r>
              <a:rPr lang="fr-BE" dirty="0"/>
              <a:t> est coûteuse.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37712" y="1417638"/>
            <a:ext cx="84249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Ce sont les parcours qui coûtent chers!</a:t>
            </a:r>
          </a:p>
        </p:txBody>
      </p:sp>
    </p:spTree>
    <p:extLst>
      <p:ext uri="{BB962C8B-B14F-4D97-AF65-F5344CB8AC3E}">
        <p14:creationId xmlns:p14="http://schemas.microsoft.com/office/powerpoint/2010/main" val="229663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Suppression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Suppression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425947" y="2132856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Arc 21"/>
          <p:cNvSpPr/>
          <p:nvPr/>
        </p:nvSpPr>
        <p:spPr>
          <a:xfrm rot="10800000">
            <a:off x="2474302" y="2455985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2794112" y="2670432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2849524" y="2663916"/>
            <a:ext cx="449887" cy="36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137545" y="2690815"/>
            <a:ext cx="392627" cy="28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85109" y="2638069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2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>
                <a:latin typeface="Calibri" panose="020F0502020204030204" pitchFamily="34" charset="0"/>
              </a:rPr>
              <a:t>Suppression</a:t>
            </a:r>
            <a:r>
              <a:rPr lang="fr-BE" dirty="0">
                <a:latin typeface="+mn-lt"/>
              </a:rPr>
              <a:t> d’un nœud :</a:t>
            </a:r>
          </a:p>
        </p:txBody>
      </p:sp>
      <p:grpSp>
        <p:nvGrpSpPr>
          <p:cNvPr id="4" name="Zone de dessin 317"/>
          <p:cNvGrpSpPr/>
          <p:nvPr/>
        </p:nvGrpSpPr>
        <p:grpSpPr>
          <a:xfrm>
            <a:off x="352535" y="1237073"/>
            <a:ext cx="6840760" cy="2236068"/>
            <a:chOff x="0" y="0"/>
            <a:chExt cx="5486400" cy="1905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  ‘c’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1581150" y="1290299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174378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 flipH="1">
            <a:off x="4794278" y="2893326"/>
            <a:ext cx="1163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66520" y="2893326"/>
            <a:ext cx="11598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2047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156176" y="2478833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6343" y="2501195"/>
            <a:ext cx="0" cy="54709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2425947" y="2132856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Arc 21"/>
          <p:cNvSpPr/>
          <p:nvPr/>
        </p:nvSpPr>
        <p:spPr>
          <a:xfrm rot="10800000">
            <a:off x="2474302" y="2455985"/>
            <a:ext cx="3488067" cy="1075152"/>
          </a:xfrm>
          <a:prstGeom prst="arc">
            <a:avLst>
              <a:gd name="adj1" fmla="val 10779415"/>
              <a:gd name="adj2" fmla="val 3067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2794112" y="2670432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2849524" y="2663916"/>
            <a:ext cx="449887" cy="3633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5137545" y="2690815"/>
            <a:ext cx="392627" cy="28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085109" y="2638069"/>
            <a:ext cx="383405" cy="355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808568" y="418832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372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ListeSD</a:t>
            </a:r>
            <a:r>
              <a:rPr lang="fr-BE" dirty="0"/>
              <a:t> 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75656" y="2780928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SD : sans doublon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828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264" cy="1714202"/>
          </a:xfrm>
        </p:spPr>
        <p:txBody>
          <a:bodyPr>
            <a:noAutofit/>
          </a:bodyPr>
          <a:lstStyle/>
          <a:p>
            <a:pPr algn="l"/>
            <a:r>
              <a:rPr lang="fr-BE" dirty="0">
                <a:latin typeface="Calibri" panose="020F0502020204030204" pitchFamily="34" charset="0"/>
              </a:rPr>
              <a:t>Suppression d’un élément </a:t>
            </a:r>
            <a:br>
              <a:rPr lang="fr-BE" dirty="0">
                <a:latin typeface="Calibri" panose="020F0502020204030204" pitchFamily="34" charset="0"/>
              </a:rPr>
            </a:br>
            <a:r>
              <a:rPr lang="fr-BE" dirty="0">
                <a:latin typeface="Calibri" panose="020F0502020204030204" pitchFamily="34" charset="0"/>
              </a:rPr>
              <a:t>dans une liste doublement chaînée: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71600" y="418832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recherche du nœud via parcours : O(N)</a:t>
            </a:r>
          </a:p>
          <a:p>
            <a:r>
              <a:rPr lang="fr-BE" sz="3600" dirty="0"/>
              <a:t>+ suppression du nœud : O(1)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707904" y="285293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3026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205176"/>
          </a:xfrm>
        </p:spPr>
        <p:txBody>
          <a:bodyPr>
            <a:noAutofit/>
          </a:bodyPr>
          <a:lstStyle/>
          <a:p>
            <a:pPr algn="l"/>
            <a:r>
              <a:rPr lang="fr-BE" dirty="0">
                <a:latin typeface="+mn-lt"/>
              </a:rPr>
              <a:t>Suppression d’un élément </a:t>
            </a:r>
            <a:br>
              <a:rPr lang="fr-BE" dirty="0">
                <a:latin typeface="+mn-lt"/>
              </a:rPr>
            </a:br>
            <a:r>
              <a:rPr lang="fr-BE" dirty="0">
                <a:latin typeface="+mn-lt"/>
              </a:rPr>
              <a:t>dans une liste doublement chaînée</a:t>
            </a:r>
            <a:br>
              <a:rPr lang="fr-BE" dirty="0">
                <a:latin typeface="+mn-lt"/>
              </a:rPr>
            </a:br>
            <a:r>
              <a:rPr lang="fr-BE" dirty="0">
                <a:latin typeface="+mn-lt"/>
              </a:rPr>
              <a:t>+ </a:t>
            </a:r>
            <a:r>
              <a:rPr lang="fr-BE" dirty="0" err="1">
                <a:latin typeface="+mn-lt"/>
              </a:rPr>
              <a:t>HashMap</a:t>
            </a:r>
            <a:r>
              <a:rPr lang="fr-BE" dirty="0">
                <a:latin typeface="+mn-lt"/>
              </a:rPr>
              <a:t>&lt;</a:t>
            </a:r>
            <a:r>
              <a:rPr lang="fr-BE" dirty="0" err="1">
                <a:latin typeface="+mn-lt"/>
              </a:rPr>
              <a:t>E,Nœud</a:t>
            </a:r>
            <a:r>
              <a:rPr lang="fr-BE" dirty="0">
                <a:latin typeface="+mn-lt"/>
              </a:rPr>
              <a:t>&gt;: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71600" y="418832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recherche du nœud via </a:t>
            </a:r>
            <a:r>
              <a:rPr lang="fr-BE" sz="3600" dirty="0" err="1"/>
              <a:t>map</a:t>
            </a:r>
            <a:r>
              <a:rPr lang="fr-BE" sz="3600" dirty="0"/>
              <a:t> : O(1)</a:t>
            </a:r>
          </a:p>
          <a:p>
            <a:r>
              <a:rPr lang="fr-BE" sz="3600" dirty="0"/>
              <a:t>+ suppression du nœud : O(1)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07904" y="285293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O(1)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83349"/>
            <a:ext cx="1232589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9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457200" y="562461"/>
            <a:ext cx="8229240" cy="85031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Choix d’i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mplémentation pour la </a:t>
            </a:r>
            <a:r>
              <a:rPr lang="fr-FR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listeSD</a:t>
            </a:r>
            <a:r>
              <a:rPr lang="fr-F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Image 3" descr="Une image contenant horloge, objet, homme, mètre&#10;&#10;Description générée automatiquement">
            <a:extLst>
              <a:ext uri="{FF2B5EF4-FFF2-40B4-BE49-F238E27FC236}">
                <a16:creationId xmlns:a16="http://schemas.microsoft.com/office/drawing/2014/main" id="{13D4CEE7-73AC-466F-915A-45C4AE0A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8" y="2204864"/>
            <a:ext cx="8348503" cy="40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490663"/>
            <a:ext cx="3843869" cy="23703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077072"/>
            <a:ext cx="4660193" cy="2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ListeSD</a:t>
            </a:r>
            <a:r>
              <a:rPr lang="fr-BE" sz="3600" dirty="0"/>
              <a:t> &lt;&gt;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2400" dirty="0"/>
          </a:p>
          <a:p>
            <a:pPr hangingPunct="0"/>
            <a:r>
              <a:rPr lang="fr-BE" dirty="0"/>
              <a:t> 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dernier()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61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71296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ListeSD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insererEnTete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insererEnQueue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insererApres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donnerPrecedent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permuter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element1, E element2)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1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16700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02172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63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47870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insererEnQueue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</a:t>
                      </a: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4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25593"/>
              </p:ext>
            </p:extLst>
          </p:nvPr>
        </p:nvGraphicFramePr>
        <p:xfrm>
          <a:off x="395536" y="1700808"/>
          <a:ext cx="8496944" cy="361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insererAvant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E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6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1495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ListeSDImpl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LinkedHashSet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dernier()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donnerSuivant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donnerPrecedent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(Via </a:t>
                      </a:r>
                      <a:r>
                        <a:rPr lang="fr-BE" sz="20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itérateur</a:t>
                      </a:r>
                      <a:r>
                        <a:rPr lang="fr-BE" sz="20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308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1086</Words>
  <Application>Microsoft Office PowerPoint</Application>
  <PresentationFormat>Affichage à l'écran (4:3)</PresentationFormat>
  <Paragraphs>218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Thème Office</vt:lpstr>
      <vt:lpstr>« ListeSD »</vt:lpstr>
      <vt:lpstr>« ListeSD »</vt:lpstr>
      <vt:lpstr>Présentation PowerPoint</vt:lpstr>
      <vt:lpstr>Présentation PowerPoint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La LinkedList est coûteuse!</vt:lpstr>
      <vt:lpstr>LinkedList est coûteuse.</vt:lpstr>
      <vt:lpstr>Suppression d’un nœud :</vt:lpstr>
      <vt:lpstr>Suppression d’un nœud :</vt:lpstr>
      <vt:lpstr>Suppression d’un nœud :</vt:lpstr>
      <vt:lpstr>Suppression d’un élément  dans une liste doublement chaînée:</vt:lpstr>
      <vt:lpstr>Suppression d’un élément  dans une liste doublement chaînée + HashMap&lt;E,Nœud&gt;: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Hamadi Gaddih</cp:lastModifiedBy>
  <cp:revision>165</cp:revision>
  <dcterms:created xsi:type="dcterms:W3CDTF">2014-02-21T14:40:47Z</dcterms:created>
  <dcterms:modified xsi:type="dcterms:W3CDTF">2023-03-28T09:46:30Z</dcterms:modified>
</cp:coreProperties>
</file>