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D8A73-4700-4CB5-9D95-9A27B04AB4E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F0DE2-86E5-483F-8B35-096C8CD20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0DE2-86E5-483F-8B35-096C8CD208E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security/crypto/CryptoSpec.html" TargetMode="External"/><Relationship Id="rId2" Type="http://schemas.openxmlformats.org/officeDocument/2006/relationships/hyperlink" Target="http://docs.oracle.com/javase/7/docs/technotes/guides/security/StandardNam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ogix.in/how-to-encrypt-and-decrypt-data-using-blowfish-algorithm-in-java" TargetMode="External"/><Relationship Id="rId4" Type="http://schemas.openxmlformats.org/officeDocument/2006/relationships/hyperlink" Target="http://www.embedded.com/design/configurable-systems/4024599/Encrypting-data-with-the-Blowfish-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b="1" dirty="0" smtClean="0"/>
              <a:t>An overview to JAVA Security libraries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2362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By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MUHAMMAD HAMAD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GUL E FATIMA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ALGORITHM NAMES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1506" name="Picture 2" descr="C:\Users\Hammad\Desktop\algoPa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MODES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2530" name="Picture 2" descr="C:\Users\Hammad\Desktop\mod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71600"/>
            <a:ext cx="9144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PADDINGS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3554" name="Picture 2" descr="C:\Users\Hammad\Desktop\padd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11420476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GENERATORS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4578" name="Picture 2" descr="C:\Users\Hammad\Desktop\keyGeneratoral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8991600" cy="2652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BLOWFISH IMPLEMENTED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en-US" sz="1600" dirty="0" smtClean="0"/>
              <a:t>create a key generator based upon the Blowfish cipher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KeyGenerator</a:t>
            </a:r>
            <a:r>
              <a:rPr lang="en-US" sz="1600" dirty="0" smtClean="0"/>
              <a:t> </a:t>
            </a:r>
            <a:r>
              <a:rPr lang="en-US" sz="1600" dirty="0" err="1" smtClean="0"/>
              <a:t>keygenerator</a:t>
            </a:r>
            <a:r>
              <a:rPr lang="en-US" sz="1600" dirty="0" smtClean="0"/>
              <a:t> = </a:t>
            </a:r>
            <a:r>
              <a:rPr lang="en-US" sz="1600" dirty="0" err="1" smtClean="0"/>
              <a:t>KeyGenerator.getInstance</a:t>
            </a:r>
            <a:r>
              <a:rPr lang="en-US" sz="1600" dirty="0" smtClean="0"/>
              <a:t>("Blowfish</a:t>
            </a:r>
            <a:r>
              <a:rPr lang="en-US" sz="1600" dirty="0" smtClean="0"/>
              <a:t>"); // </a:t>
            </a:r>
            <a:r>
              <a:rPr lang="en-US" sz="1600" dirty="0" smtClean="0"/>
              <a:t>create a key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SecretKey</a:t>
            </a:r>
            <a:r>
              <a:rPr lang="en-US" sz="1600" dirty="0" smtClean="0"/>
              <a:t> </a:t>
            </a:r>
            <a:r>
              <a:rPr lang="en-US" sz="1600" dirty="0" err="1" smtClean="0"/>
              <a:t>secretkey</a:t>
            </a:r>
            <a:r>
              <a:rPr lang="en-US" sz="1600" dirty="0" smtClean="0"/>
              <a:t> = </a:t>
            </a:r>
            <a:r>
              <a:rPr lang="en-US" sz="1600" dirty="0" err="1" smtClean="0"/>
              <a:t>keygenerator.generateKey</a:t>
            </a:r>
            <a:r>
              <a:rPr lang="en-US" sz="1600" dirty="0" smtClean="0"/>
              <a:t>(); // </a:t>
            </a:r>
            <a:r>
              <a:rPr lang="en-US" sz="1600" dirty="0" smtClean="0"/>
              <a:t>create a cipher based upon Blowfish</a:t>
            </a:r>
          </a:p>
          <a:p>
            <a:pPr>
              <a:buNone/>
            </a:pPr>
            <a:r>
              <a:rPr lang="en-US" sz="1600" dirty="0" smtClean="0"/>
              <a:t>            Cipher </a:t>
            </a:r>
            <a:r>
              <a:rPr lang="en-US" sz="1600" dirty="0" err="1" smtClean="0"/>
              <a:t>cipher</a:t>
            </a:r>
            <a:r>
              <a:rPr lang="en-US" sz="1600" dirty="0" smtClean="0"/>
              <a:t>; = </a:t>
            </a:r>
            <a:r>
              <a:rPr lang="en-US" sz="1600" dirty="0" err="1" smtClean="0"/>
              <a:t>Cipher.getInstance</a:t>
            </a:r>
            <a:r>
              <a:rPr lang="en-US" sz="1600" dirty="0" smtClean="0"/>
              <a:t>("Blowfish</a:t>
            </a:r>
            <a:r>
              <a:rPr lang="en-US" sz="1600" dirty="0" smtClean="0"/>
              <a:t>");  // </a:t>
            </a:r>
            <a:r>
              <a:rPr lang="en-US" sz="1600" dirty="0" err="1" smtClean="0"/>
              <a:t>initialise</a:t>
            </a:r>
            <a:r>
              <a:rPr lang="en-US" sz="1600" dirty="0" smtClean="0"/>
              <a:t> cipher to with secret key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cipher.init</a:t>
            </a:r>
            <a:r>
              <a:rPr lang="en-US" sz="1600" dirty="0" smtClean="0"/>
              <a:t>(</a:t>
            </a:r>
            <a:r>
              <a:rPr lang="en-US" sz="1600" dirty="0" err="1" smtClean="0"/>
              <a:t>Cipher.ENCRYPT_MODE</a:t>
            </a:r>
            <a:r>
              <a:rPr lang="en-US" sz="1600" dirty="0" smtClean="0"/>
              <a:t>, </a:t>
            </a:r>
            <a:r>
              <a:rPr lang="en-US" sz="1600" dirty="0" err="1" smtClean="0"/>
              <a:t>secretkey</a:t>
            </a:r>
            <a:r>
              <a:rPr lang="en-US" sz="1600" dirty="0" smtClean="0"/>
              <a:t>); // </a:t>
            </a:r>
            <a:r>
              <a:rPr lang="en-US" sz="1600" dirty="0" smtClean="0"/>
              <a:t>get the text to encrypt</a:t>
            </a:r>
          </a:p>
          <a:p>
            <a:pPr>
              <a:buNone/>
            </a:pPr>
            <a:r>
              <a:rPr lang="en-US" sz="1600" dirty="0" smtClean="0"/>
              <a:t>            String </a:t>
            </a:r>
            <a:r>
              <a:rPr lang="en-US" sz="1600" dirty="0" err="1" smtClean="0"/>
              <a:t>inputText</a:t>
            </a:r>
            <a:r>
              <a:rPr lang="en-US" sz="1600" dirty="0" smtClean="0"/>
              <a:t> = </a:t>
            </a:r>
            <a:r>
              <a:rPr lang="en-US" sz="1600" dirty="0" err="1" smtClean="0"/>
              <a:t>JOptionPane.showInputDialog</a:t>
            </a:r>
            <a:r>
              <a:rPr lang="en-US" sz="1600" dirty="0" smtClean="0"/>
              <a:t>("Input your message: ");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</a:p>
          <a:p>
            <a:pPr>
              <a:buNone/>
            </a:pPr>
            <a:r>
              <a:rPr lang="en-US" sz="1600" dirty="0" smtClean="0"/>
              <a:t>	byte</a:t>
            </a:r>
            <a:r>
              <a:rPr lang="en-US" sz="1600" dirty="0" smtClean="0"/>
              <a:t>[] encrypted = </a:t>
            </a:r>
            <a:r>
              <a:rPr lang="en-US" sz="1600" dirty="0" err="1" smtClean="0"/>
              <a:t>cipher.doFinal</a:t>
            </a:r>
            <a:r>
              <a:rPr lang="en-US" sz="1600" dirty="0" smtClean="0"/>
              <a:t>(</a:t>
            </a:r>
            <a:r>
              <a:rPr lang="en-US" sz="1600" dirty="0" err="1" smtClean="0"/>
              <a:t>inputText.getBytes</a:t>
            </a:r>
            <a:r>
              <a:rPr lang="en-US" sz="1600" dirty="0" smtClean="0"/>
              <a:t>());</a:t>
            </a:r>
            <a:r>
              <a:rPr lang="en-US" sz="1600" dirty="0" smtClean="0"/>
              <a:t> // encrypt </a:t>
            </a:r>
            <a:r>
              <a:rPr lang="en-US" sz="1600" dirty="0" smtClean="0"/>
              <a:t>message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cipher.init</a:t>
            </a:r>
            <a:r>
              <a:rPr lang="en-US" sz="1600" dirty="0" smtClean="0"/>
              <a:t>(</a:t>
            </a:r>
            <a:r>
              <a:rPr lang="en-US" sz="1600" dirty="0" err="1" smtClean="0"/>
              <a:t>Cipher.DECRYPT_MODE</a:t>
            </a:r>
            <a:r>
              <a:rPr lang="en-US" sz="1600" dirty="0" smtClean="0"/>
              <a:t>, </a:t>
            </a:r>
            <a:r>
              <a:rPr lang="en-US" sz="1600" dirty="0" err="1" smtClean="0"/>
              <a:t>secretkey</a:t>
            </a:r>
            <a:r>
              <a:rPr lang="en-US" sz="1600" dirty="0" smtClean="0"/>
              <a:t>); </a:t>
            </a:r>
            <a:r>
              <a:rPr lang="en-US" sz="1600" dirty="0" smtClean="0"/>
              <a:t>// re-</a:t>
            </a:r>
            <a:r>
              <a:rPr lang="en-US" sz="1600" dirty="0" err="1" smtClean="0"/>
              <a:t>initialise</a:t>
            </a:r>
            <a:r>
              <a:rPr lang="en-US" sz="1600" dirty="0" smtClean="0"/>
              <a:t> the cipher to be in decrypt mode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byte</a:t>
            </a:r>
            <a:r>
              <a:rPr lang="en-US" sz="1600" dirty="0" smtClean="0"/>
              <a:t>[] decrypted = </a:t>
            </a:r>
            <a:r>
              <a:rPr lang="en-US" sz="1600" dirty="0" err="1" smtClean="0"/>
              <a:t>cipher.doFinal</a:t>
            </a:r>
            <a:r>
              <a:rPr lang="en-US" sz="1600" dirty="0" smtClean="0"/>
              <a:t>(encrypted</a:t>
            </a:r>
            <a:r>
              <a:rPr lang="en-US" sz="1600" dirty="0" smtClean="0"/>
              <a:t>);</a:t>
            </a:r>
            <a:r>
              <a:rPr lang="en-US" sz="1600" dirty="0" smtClean="0"/>
              <a:t> // decrypt message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JOptionPane.showMessageDialog</a:t>
            </a:r>
            <a:r>
              <a:rPr lang="en-US" sz="1600" dirty="0" smtClean="0"/>
              <a:t>(</a:t>
            </a:r>
            <a:r>
              <a:rPr lang="en-US" sz="1600" dirty="0" err="1" smtClean="0"/>
              <a:t>JOptionPane.getRootFrame</a:t>
            </a:r>
            <a:r>
              <a:rPr lang="en-US" sz="1600" dirty="0" smtClean="0"/>
              <a:t>(), "</a:t>
            </a:r>
            <a:r>
              <a:rPr lang="en-US" sz="1600" dirty="0" smtClean="0"/>
              <a:t>encrypted text: " + new String(encrypted) + "\n" +</a:t>
            </a:r>
          </a:p>
          <a:p>
            <a:pPr>
              <a:buNone/>
            </a:pPr>
            <a:r>
              <a:rPr lang="en-US" sz="1600" dirty="0" smtClean="0"/>
              <a:t>                            "decrypted text: " + new String(decrypted</a:t>
            </a:r>
            <a:r>
              <a:rPr lang="en-US" sz="1600" dirty="0" smtClean="0"/>
              <a:t>));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AES IMPLEMENTED (ENCRYPT FUNCTION)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public static String encrypt(String key, String </a:t>
            </a:r>
            <a:r>
              <a:rPr lang="en-US" sz="1600" dirty="0" err="1" smtClean="0"/>
              <a:t>initVector</a:t>
            </a:r>
            <a:r>
              <a:rPr lang="en-US" sz="1600" dirty="0" smtClean="0"/>
              <a:t>, String value) {</a:t>
            </a:r>
          </a:p>
          <a:p>
            <a:pPr>
              <a:buNone/>
            </a:pPr>
            <a:r>
              <a:rPr lang="en-US" sz="1600" dirty="0" smtClean="0"/>
              <a:t>        try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IvParameterSpec</a:t>
            </a:r>
            <a:r>
              <a:rPr lang="en-US" sz="1600" dirty="0" smtClean="0"/>
              <a:t> iv = new </a:t>
            </a:r>
            <a:r>
              <a:rPr lang="en-US" sz="1600" dirty="0" err="1" smtClean="0"/>
              <a:t>IvParameterSpec</a:t>
            </a:r>
            <a:r>
              <a:rPr lang="en-US" sz="1600" dirty="0" smtClean="0"/>
              <a:t>(</a:t>
            </a:r>
            <a:r>
              <a:rPr lang="en-US" sz="1600" dirty="0" err="1" smtClean="0"/>
              <a:t>initVector.getBytes</a:t>
            </a:r>
            <a:r>
              <a:rPr lang="en-US" sz="1600" dirty="0" smtClean="0"/>
              <a:t>("UTF-8"));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SecretKeySpec</a:t>
            </a:r>
            <a:r>
              <a:rPr lang="en-US" sz="1600" dirty="0" smtClean="0"/>
              <a:t> </a:t>
            </a:r>
            <a:r>
              <a:rPr lang="en-US" sz="1600" dirty="0" err="1" smtClean="0"/>
              <a:t>skeySpec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SecretKeySpec</a:t>
            </a:r>
            <a:r>
              <a:rPr lang="en-US" sz="1600" dirty="0" smtClean="0"/>
              <a:t>(</a:t>
            </a:r>
            <a:r>
              <a:rPr lang="en-US" sz="1600" dirty="0" err="1" smtClean="0"/>
              <a:t>key.getBytes</a:t>
            </a:r>
            <a:r>
              <a:rPr lang="en-US" sz="1600" dirty="0" smtClean="0"/>
              <a:t>("UTF-8"), "AES");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Cipher </a:t>
            </a:r>
            <a:r>
              <a:rPr lang="en-US" sz="1600" dirty="0" err="1" smtClean="0"/>
              <a:t>cipher</a:t>
            </a:r>
            <a:r>
              <a:rPr lang="en-US" sz="1600" dirty="0" smtClean="0"/>
              <a:t> = </a:t>
            </a:r>
            <a:r>
              <a:rPr lang="en-US" sz="1600" dirty="0" err="1" smtClean="0"/>
              <a:t>Cipher.getInstance</a:t>
            </a:r>
            <a:r>
              <a:rPr lang="en-US" sz="1600" dirty="0" smtClean="0"/>
              <a:t>("AES/CBC/PKCS5PADDING");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cipher.init</a:t>
            </a:r>
            <a:r>
              <a:rPr lang="en-US" sz="1600" dirty="0" smtClean="0"/>
              <a:t>(</a:t>
            </a:r>
            <a:r>
              <a:rPr lang="en-US" sz="1600" dirty="0" err="1" smtClean="0"/>
              <a:t>Cipher.ENCRYPT_MODE</a:t>
            </a:r>
            <a:r>
              <a:rPr lang="en-US" sz="1600" dirty="0" smtClean="0"/>
              <a:t>, </a:t>
            </a:r>
            <a:r>
              <a:rPr lang="en-US" sz="1600" dirty="0" err="1" smtClean="0"/>
              <a:t>skeySpec</a:t>
            </a:r>
            <a:r>
              <a:rPr lang="en-US" sz="1600" dirty="0" smtClean="0"/>
              <a:t>, iv);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byte[] encrypted = </a:t>
            </a:r>
            <a:r>
              <a:rPr lang="en-US" sz="1600" dirty="0" err="1" smtClean="0"/>
              <a:t>cipher.doFinal</a:t>
            </a:r>
            <a:r>
              <a:rPr lang="en-US" sz="1600" dirty="0" smtClean="0"/>
              <a:t>(</a:t>
            </a:r>
            <a:r>
              <a:rPr lang="en-US" sz="1600" dirty="0" err="1" smtClean="0"/>
              <a:t>value.getBytes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            String </a:t>
            </a:r>
            <a:r>
              <a:rPr lang="en-US" sz="1600" dirty="0" err="1" smtClean="0"/>
              <a:t>encryptedValue</a:t>
            </a:r>
            <a:r>
              <a:rPr lang="en-US" sz="1600" dirty="0" smtClean="0"/>
              <a:t> = DatatypeConverter.printBase64Binary(encrypted);</a:t>
            </a:r>
          </a:p>
          <a:p>
            <a:pPr>
              <a:buNone/>
            </a:pPr>
            <a:r>
              <a:rPr lang="en-US" sz="1600" dirty="0" smtClean="0"/>
              <a:t>            String s = new String(</a:t>
            </a:r>
            <a:r>
              <a:rPr lang="en-US" sz="1600" dirty="0" err="1" smtClean="0"/>
              <a:t>encryptedValue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("encrypted string: "+ s);</a:t>
            </a:r>
          </a:p>
          <a:p>
            <a:pPr>
              <a:buNone/>
            </a:pPr>
            <a:r>
              <a:rPr lang="en-US" sz="1600" dirty="0" smtClean="0"/>
              <a:t>            return s;</a:t>
            </a:r>
          </a:p>
          <a:p>
            <a:pPr>
              <a:buNone/>
            </a:pPr>
            <a:r>
              <a:rPr lang="en-US" sz="1600" dirty="0" smtClean="0"/>
              <a:t>        } catch (Exception ex)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ex.printStackTrace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return null;</a:t>
            </a:r>
          </a:p>
          <a:p>
            <a:pPr>
              <a:buNone/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AES IMPLEMENTED </a:t>
            </a:r>
            <a:r>
              <a:rPr lang="en-US" sz="3600" b="1" dirty="0" smtClean="0"/>
              <a:t>(DECRYPT </a:t>
            </a:r>
            <a:r>
              <a:rPr lang="en-US" sz="3600" b="1" dirty="0" smtClean="0"/>
              <a:t>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static String decrypt(String key, String </a:t>
            </a:r>
            <a:r>
              <a:rPr lang="en-US" sz="1600" dirty="0" err="1" smtClean="0"/>
              <a:t>initVector</a:t>
            </a:r>
            <a:r>
              <a:rPr lang="en-US" sz="1600" dirty="0" smtClean="0"/>
              <a:t>, String encrypted) {</a:t>
            </a:r>
          </a:p>
          <a:p>
            <a:pPr>
              <a:buNone/>
            </a:pPr>
            <a:r>
              <a:rPr lang="en-US" sz="1600" dirty="0" smtClean="0"/>
              <a:t>        try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IvParameterSpec</a:t>
            </a:r>
            <a:r>
              <a:rPr lang="en-US" sz="1600" dirty="0" smtClean="0"/>
              <a:t> iv = new </a:t>
            </a:r>
            <a:r>
              <a:rPr lang="en-US" sz="1600" dirty="0" err="1" smtClean="0"/>
              <a:t>IvParameterSpec</a:t>
            </a:r>
            <a:r>
              <a:rPr lang="en-US" sz="1600" dirty="0" smtClean="0"/>
              <a:t>(</a:t>
            </a:r>
            <a:r>
              <a:rPr lang="en-US" sz="1600" dirty="0" err="1" smtClean="0"/>
              <a:t>initVector.getBytes</a:t>
            </a:r>
            <a:r>
              <a:rPr lang="en-US" sz="1600" dirty="0" smtClean="0"/>
              <a:t>("UTF-8"));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SecretKeySpec</a:t>
            </a:r>
            <a:r>
              <a:rPr lang="en-US" sz="1600" dirty="0" smtClean="0"/>
              <a:t> </a:t>
            </a:r>
            <a:r>
              <a:rPr lang="en-US" sz="1600" dirty="0" err="1" smtClean="0"/>
              <a:t>skeySpec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SecretKeySpec</a:t>
            </a:r>
            <a:r>
              <a:rPr lang="en-US" sz="1600" dirty="0" smtClean="0"/>
              <a:t>(</a:t>
            </a:r>
            <a:r>
              <a:rPr lang="en-US" sz="1600" dirty="0" err="1" smtClean="0"/>
              <a:t>key.getBytes</a:t>
            </a:r>
            <a:r>
              <a:rPr lang="en-US" sz="1600" dirty="0" smtClean="0"/>
              <a:t>("UTF-8"), "AES");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Cipher </a:t>
            </a:r>
            <a:r>
              <a:rPr lang="en-US" sz="1600" dirty="0" err="1" smtClean="0"/>
              <a:t>cipher</a:t>
            </a:r>
            <a:r>
              <a:rPr lang="en-US" sz="1600" dirty="0" smtClean="0"/>
              <a:t> = </a:t>
            </a:r>
            <a:r>
              <a:rPr lang="en-US" sz="1600" dirty="0" err="1" smtClean="0"/>
              <a:t>Cipher.getInstance</a:t>
            </a:r>
            <a:r>
              <a:rPr lang="en-US" sz="1600" dirty="0" smtClean="0"/>
              <a:t>("AES/CBC/PKCS5PADDING");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cipher.init</a:t>
            </a:r>
            <a:r>
              <a:rPr lang="en-US" sz="1600" dirty="0" smtClean="0"/>
              <a:t>(</a:t>
            </a:r>
            <a:r>
              <a:rPr lang="en-US" sz="1600" dirty="0" err="1" smtClean="0"/>
              <a:t>Cipher.DECRYPT_MODE</a:t>
            </a:r>
            <a:r>
              <a:rPr lang="en-US" sz="1600" dirty="0" smtClean="0"/>
              <a:t>, </a:t>
            </a:r>
            <a:r>
              <a:rPr lang="en-US" sz="1600" dirty="0" err="1" smtClean="0"/>
              <a:t>skeySpec</a:t>
            </a:r>
            <a:r>
              <a:rPr lang="en-US" sz="1600" dirty="0" smtClean="0"/>
              <a:t>, iv);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("length : "+</a:t>
            </a:r>
            <a:r>
              <a:rPr lang="en-US" sz="1600" dirty="0" err="1" smtClean="0"/>
              <a:t>encrypted.length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</a:p>
          <a:p>
            <a:pPr>
              <a:buNone/>
            </a:pPr>
            <a:r>
              <a:rPr lang="en-US" sz="1600" dirty="0" smtClean="0"/>
              <a:t>            byte[] </a:t>
            </a:r>
            <a:r>
              <a:rPr lang="en-US" sz="1600" dirty="0" err="1" smtClean="0"/>
              <a:t>decordedValue</a:t>
            </a:r>
            <a:r>
              <a:rPr lang="en-US" sz="1600" dirty="0" smtClean="0"/>
              <a:t> = DatatypeConverter.parseBase64Binary(encrypted);</a:t>
            </a:r>
          </a:p>
          <a:p>
            <a:pPr>
              <a:buNone/>
            </a:pPr>
            <a:r>
              <a:rPr lang="en-US" sz="1600" dirty="0" smtClean="0"/>
              <a:t>            byte[] original = </a:t>
            </a:r>
            <a:r>
              <a:rPr lang="en-US" sz="1600" dirty="0" err="1" smtClean="0"/>
              <a:t>cipher.doFinal</a:t>
            </a:r>
            <a:r>
              <a:rPr lang="en-US" sz="1600" dirty="0" smtClean="0"/>
              <a:t>(</a:t>
            </a:r>
            <a:r>
              <a:rPr lang="en-US" sz="1600" dirty="0" err="1" smtClean="0"/>
              <a:t>decordedValue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return new String(original);</a:t>
            </a:r>
          </a:p>
          <a:p>
            <a:pPr>
              <a:buNone/>
            </a:pPr>
            <a:r>
              <a:rPr lang="en-US" sz="1600" dirty="0" smtClean="0"/>
              <a:t>        } catch (Exception ex)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ex.printStackTrace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return null;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AES IMPLEMENTED </a:t>
            </a:r>
            <a:r>
              <a:rPr lang="en-US" sz="3600" b="1" dirty="0" smtClean="0"/>
              <a:t>(MAIN </a:t>
            </a:r>
            <a:r>
              <a:rPr lang="en-US" sz="3600" b="1" dirty="0" smtClean="0"/>
              <a:t>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  String key = "Bar12345Bar12345"; // 128 bit </a:t>
            </a:r>
            <a:r>
              <a:rPr lang="en-US" sz="2000" dirty="0" smtClean="0"/>
              <a:t>key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String </a:t>
            </a:r>
            <a:r>
              <a:rPr lang="en-US" sz="2000" dirty="0" err="1" smtClean="0"/>
              <a:t>initVector</a:t>
            </a:r>
            <a:r>
              <a:rPr lang="en-US" sz="2000" dirty="0" smtClean="0"/>
              <a:t> = "</a:t>
            </a:r>
            <a:r>
              <a:rPr lang="en-US" sz="2000" dirty="0" err="1" smtClean="0"/>
              <a:t>RandomInitVector</a:t>
            </a:r>
            <a:r>
              <a:rPr lang="en-US" sz="2000" dirty="0" smtClean="0"/>
              <a:t>"; // 16 bytes </a:t>
            </a:r>
            <a:r>
              <a:rPr lang="en-US" sz="2000" dirty="0" smtClean="0"/>
              <a:t>IV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(decrypt(key, </a:t>
            </a:r>
            <a:r>
              <a:rPr lang="en-US" sz="2000" dirty="0" err="1" smtClean="0"/>
              <a:t>initVector,encrypt</a:t>
            </a:r>
            <a:r>
              <a:rPr lang="en-US" sz="2000" dirty="0" smtClean="0"/>
              <a:t>(key, </a:t>
            </a:r>
            <a:r>
              <a:rPr lang="en-US" sz="2000" dirty="0" err="1" smtClean="0"/>
              <a:t>initVector</a:t>
            </a:r>
            <a:r>
              <a:rPr lang="en-US" sz="2000" dirty="0" smtClean="0"/>
              <a:t>, "Hello  </a:t>
            </a:r>
            <a:r>
              <a:rPr lang="en-US" sz="2000" dirty="0" smtClean="0"/>
              <a:t>  World</a:t>
            </a:r>
            <a:r>
              <a:rPr lang="en-US" sz="2000" dirty="0" smtClean="0"/>
              <a:t>")));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http://docs.oracle.com/javase/7/docs/technotes/guides/security/StandardNames.html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http://docs.oracle.com/javase/7/docs/technotes/guides/security/crypto/CryptoSpec.html#SecureRandom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http://docs.oracle.com/javase/7/docs/technotes/guides/security/crypto/CryptoSpec.html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http://docs.oracle.com/javase/7/docs/technotes/guides/security/crypto/CryptoSpec.html#Cipher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www.embedded.com/design/configurable-systems/4024599/Encrypting-data-with-the-Blowfish-algorithm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slogix.in/how-to-encrypt-and-decrypt-data-using-blowfish-algorithm-in-java#Source-code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Cryptography Architecture(JCA)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Java platform strongly emphasizes security, including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cryptography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public key infrastructure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Authentication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Secure communication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JCA</a:t>
            </a:r>
            <a:r>
              <a:rPr lang="en-US" dirty="0" smtClean="0"/>
              <a:t> is a major piece of the platform, and contains </a:t>
            </a:r>
          </a:p>
          <a:p>
            <a:pPr lvl="1" algn="just"/>
            <a:r>
              <a:rPr lang="en-US" dirty="0" smtClean="0"/>
              <a:t>a  provider architecture </a:t>
            </a:r>
          </a:p>
          <a:p>
            <a:pPr lvl="1" algn="just"/>
            <a:r>
              <a:rPr lang="en-US" dirty="0" smtClean="0"/>
              <a:t>a set of APIs for </a:t>
            </a:r>
          </a:p>
          <a:p>
            <a:pPr lvl="2" algn="just"/>
            <a:r>
              <a:rPr lang="en-US" dirty="0" smtClean="0"/>
              <a:t>digital signatures</a:t>
            </a:r>
          </a:p>
          <a:p>
            <a:pPr lvl="2" algn="just"/>
            <a:r>
              <a:rPr lang="en-US" dirty="0" smtClean="0"/>
              <a:t>message digests (hashes)</a:t>
            </a:r>
          </a:p>
          <a:p>
            <a:pPr lvl="2" algn="just"/>
            <a:r>
              <a:rPr lang="en-US" dirty="0" smtClean="0"/>
              <a:t>certificates and certificate validation</a:t>
            </a:r>
          </a:p>
          <a:p>
            <a:pPr lvl="2" algn="just"/>
            <a:r>
              <a:rPr lang="en-US" dirty="0" smtClean="0"/>
              <a:t>encryption (symmetric/asymmetric , block/stream ciphers)</a:t>
            </a:r>
          </a:p>
          <a:p>
            <a:pPr lvl="2" algn="just"/>
            <a:r>
              <a:rPr lang="en-US" dirty="0" smtClean="0"/>
              <a:t>key generation and management</a:t>
            </a:r>
          </a:p>
          <a:p>
            <a:pPr lvl="2" algn="just"/>
            <a:r>
              <a:rPr lang="en-US" dirty="0" smtClean="0"/>
              <a:t>secure random number generation, 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 </a:t>
            </a:r>
            <a:r>
              <a:rPr lang="en-US" b="1" dirty="0" smtClean="0"/>
              <a:t>Secure Random</a:t>
            </a:r>
            <a:r>
              <a:rPr lang="en-US" b="1" dirty="0" smtClean="0"/>
              <a:t> 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2973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Provides </a:t>
            </a:r>
            <a:r>
              <a:rPr lang="en-US" sz="2500" dirty="0" smtClean="0"/>
              <a:t>the functionality of a Random Number Generator (RNG</a:t>
            </a:r>
            <a:r>
              <a:rPr lang="en-US" sz="2500" dirty="0" smtClean="0"/>
              <a:t>).</a:t>
            </a:r>
          </a:p>
          <a:p>
            <a:endParaRPr lang="en-US" sz="2500" dirty="0" smtClean="0"/>
          </a:p>
          <a:p>
            <a:r>
              <a:rPr lang="en-US" sz="2500" dirty="0" smtClean="0"/>
              <a:t>I</a:t>
            </a:r>
            <a:r>
              <a:rPr lang="en-US" sz="2500" dirty="0" smtClean="0"/>
              <a:t>t </a:t>
            </a:r>
            <a:r>
              <a:rPr lang="en-US" sz="2500" dirty="0" smtClean="0"/>
              <a:t>differs from the Random class in that it produces cryptographically strong random numbers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r>
              <a:rPr lang="en-US" sz="2500" dirty="0" smtClean="0"/>
              <a:t>If </a:t>
            </a:r>
            <a:r>
              <a:rPr lang="en-US" sz="2500" dirty="0" smtClean="0"/>
              <a:t>there is insufficient randomness in a generator, it makes it much easier to compromise your protection mechanisms</a:t>
            </a:r>
            <a:endParaRPr lang="en-US" sz="2500" dirty="0"/>
          </a:p>
        </p:txBody>
      </p:sp>
      <p:pic>
        <p:nvPicPr>
          <p:cNvPr id="1026" name="Picture 2" descr="Figure 4: The SecureRandom 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91440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</a:t>
            </a:r>
            <a:r>
              <a:rPr lang="en-US" b="1" dirty="0" smtClean="0"/>
              <a:t> Secure Random 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	To </a:t>
            </a:r>
            <a:r>
              <a:rPr lang="en-US" sz="2400" dirty="0" smtClean="0"/>
              <a:t>get random bytes, a caller simply passes an array of any length, which is then filled with random </a:t>
            </a:r>
            <a:r>
              <a:rPr lang="en-US" sz="2400" dirty="0" smtClean="0"/>
              <a:t>bytes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synchronized </a:t>
            </a: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>
                <a:solidFill>
                  <a:srgbClr val="FF0000"/>
                </a:solidFill>
              </a:rPr>
              <a:t>nextBytes</a:t>
            </a:r>
            <a:r>
              <a:rPr lang="en-US" sz="2400" dirty="0" smtClean="0">
                <a:solidFill>
                  <a:srgbClr val="FF0000"/>
                </a:solidFill>
              </a:rPr>
              <a:t>(byte[] </a:t>
            </a:r>
            <a:r>
              <a:rPr lang="en-US" sz="2400" dirty="0" smtClean="0">
                <a:solidFill>
                  <a:srgbClr val="FF0000"/>
                </a:solidFill>
              </a:rPr>
              <a:t>bytes)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it </a:t>
            </a:r>
            <a:r>
              <a:rPr lang="en-US" sz="2400" dirty="0" smtClean="0"/>
              <a:t>is possible to invoke the </a:t>
            </a:r>
            <a:r>
              <a:rPr lang="en-US" sz="2400" dirty="0" err="1" smtClean="0">
                <a:solidFill>
                  <a:srgbClr val="FF0000"/>
                </a:solidFill>
              </a:rPr>
              <a:t>generateSeed</a:t>
            </a:r>
            <a:r>
              <a:rPr lang="en-US" sz="2400" dirty="0" smtClean="0"/>
              <a:t> method to generate a given number of seed bytes (to seed other random number </a:t>
            </a:r>
            <a:r>
              <a:rPr lang="en-US" sz="2400" dirty="0" smtClean="0"/>
              <a:t>generators)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FF0000"/>
                </a:solidFill>
              </a:rPr>
              <a:t>[] </a:t>
            </a:r>
            <a:r>
              <a:rPr lang="en-US" sz="2400" dirty="0" err="1" smtClean="0">
                <a:solidFill>
                  <a:srgbClr val="FF0000"/>
                </a:solidFill>
              </a:rPr>
              <a:t>generateSeed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numBytes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chemeClr val="tx2"/>
                </a:solidFill>
              </a:rPr>
              <a:t>SecureRandom</a:t>
            </a:r>
            <a:r>
              <a:rPr lang="en-US" sz="2600" dirty="0" smtClean="0">
                <a:solidFill>
                  <a:schemeClr val="tx2"/>
                </a:solidFill>
              </a:rPr>
              <a:t> random;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</a:t>
            </a:r>
            <a:r>
              <a:rPr lang="en-US" sz="2600" dirty="0" smtClean="0">
                <a:solidFill>
                  <a:schemeClr val="tx2"/>
                </a:solidFill>
              </a:rPr>
              <a:t>random= </a:t>
            </a:r>
            <a:r>
              <a:rPr lang="en-US" sz="2600" dirty="0" err="1" smtClean="0">
                <a:solidFill>
                  <a:schemeClr val="tx2"/>
                </a:solidFill>
              </a:rPr>
              <a:t>SecureRandom.getInstance</a:t>
            </a:r>
            <a:r>
              <a:rPr lang="en-US" sz="2600" dirty="0" smtClean="0">
                <a:solidFill>
                  <a:schemeClr val="tx2"/>
                </a:solidFill>
              </a:rPr>
              <a:t>("SHA1PRNG", "SUN"); </a:t>
            </a:r>
            <a:r>
              <a:rPr lang="en-US" sz="2600" dirty="0" err="1" smtClean="0">
                <a:solidFill>
                  <a:schemeClr val="tx2"/>
                </a:solidFill>
              </a:rPr>
              <a:t>random.setSeed</a:t>
            </a:r>
            <a:r>
              <a:rPr lang="en-US" sz="2600" dirty="0" smtClean="0">
                <a:solidFill>
                  <a:schemeClr val="tx2"/>
                </a:solidFill>
              </a:rPr>
              <a:t>(</a:t>
            </a:r>
            <a:r>
              <a:rPr lang="en-US" sz="2600" dirty="0" err="1" smtClean="0">
                <a:solidFill>
                  <a:schemeClr val="tx2"/>
                </a:solidFill>
              </a:rPr>
              <a:t>userSeed</a:t>
            </a:r>
            <a:r>
              <a:rPr lang="en-US" sz="2600" dirty="0" smtClean="0">
                <a:solidFill>
                  <a:schemeClr val="tx2"/>
                </a:solidFill>
              </a:rPr>
              <a:t>); </a:t>
            </a:r>
            <a:endParaRPr lang="en-US" sz="26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</a:t>
            </a:r>
            <a:r>
              <a:rPr lang="en-US" sz="2600" dirty="0" err="1" smtClean="0">
                <a:solidFill>
                  <a:schemeClr val="tx2"/>
                </a:solidFill>
              </a:rPr>
              <a:t>keyGen.initialize</a:t>
            </a:r>
            <a:r>
              <a:rPr lang="en-US" sz="2600" dirty="0" smtClean="0">
                <a:solidFill>
                  <a:schemeClr val="tx2"/>
                </a:solidFill>
              </a:rPr>
              <a:t>(1024</a:t>
            </a:r>
            <a:r>
              <a:rPr lang="en-US" sz="2600" dirty="0" smtClean="0">
                <a:solidFill>
                  <a:schemeClr val="tx2"/>
                </a:solidFill>
              </a:rPr>
              <a:t>, random);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 </a:t>
            </a:r>
            <a:r>
              <a:rPr lang="en-US" b="1" dirty="0" smtClean="0"/>
              <a:t>Message Digest</a:t>
            </a:r>
            <a:r>
              <a:rPr lang="en-US" b="1" dirty="0" smtClean="0"/>
              <a:t> 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 MessageDigest class is an engine class designed to provide the functionality of cryptographically secure message digests such as SHA-1 or MD5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A cryptographically secure message digest takes arbitrary-sized input (a byte array), and generates a fixed-size output, called a </a:t>
            </a:r>
            <a:r>
              <a:rPr lang="en-US" sz="2400" i="1" dirty="0" smtClean="0"/>
              <a:t>digest</a:t>
            </a:r>
            <a:r>
              <a:rPr lang="en-US" sz="2400" dirty="0" smtClean="0"/>
              <a:t> or hash.</a:t>
            </a:r>
            <a:endParaRPr lang="en-US" sz="2400" dirty="0"/>
          </a:p>
        </p:txBody>
      </p:sp>
      <p:pic>
        <p:nvPicPr>
          <p:cNvPr id="17410" name="Picture 2" descr="Figure 5: The MessageDigest 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800600"/>
            <a:ext cx="7829955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Message </a:t>
            </a:r>
            <a:r>
              <a:rPr lang="en-US" b="1" dirty="0" smtClean="0"/>
              <a:t>Digest 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MessageDigest </a:t>
            </a:r>
            <a:r>
              <a:rPr lang="en-US" sz="2400" dirty="0" err="1" smtClean="0">
                <a:solidFill>
                  <a:srgbClr val="FF0000"/>
                </a:solidFill>
              </a:rPr>
              <a:t>sha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MessageDigest.getInstance</a:t>
            </a:r>
            <a:r>
              <a:rPr lang="en-US" sz="2400" dirty="0" smtClean="0">
                <a:solidFill>
                  <a:srgbClr val="FF0000"/>
                </a:solidFill>
              </a:rPr>
              <a:t>("SHA-1</a:t>
            </a:r>
            <a:r>
              <a:rPr lang="en-US" sz="2400" dirty="0" smtClean="0">
                <a:solidFill>
                  <a:srgbClr val="FF0000"/>
                </a:solidFill>
              </a:rPr>
              <a:t>");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Suppose </a:t>
            </a:r>
            <a:r>
              <a:rPr lang="en-US" sz="2400" dirty="0" smtClean="0"/>
              <a:t>we have </a:t>
            </a:r>
            <a:r>
              <a:rPr lang="en-US" sz="2400" dirty="0" smtClean="0"/>
              <a:t>two </a:t>
            </a:r>
            <a:r>
              <a:rPr lang="en-US" sz="2400" dirty="0" smtClean="0"/>
              <a:t>byte arrays, </a:t>
            </a:r>
            <a:r>
              <a:rPr lang="en-US" sz="2400" dirty="0" smtClean="0"/>
              <a:t>i1 and</a:t>
            </a:r>
            <a:r>
              <a:rPr lang="en-US" sz="2400" dirty="0" smtClean="0"/>
              <a:t> </a:t>
            </a:r>
            <a:r>
              <a:rPr lang="en-US" sz="2400" dirty="0" smtClean="0"/>
              <a:t>i2, </a:t>
            </a:r>
            <a:r>
              <a:rPr lang="en-US" sz="2400" dirty="0" smtClean="0"/>
              <a:t>which form the total input whose message digest we want to compute.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sha.update</a:t>
            </a:r>
            <a:r>
              <a:rPr lang="en-US" dirty="0" smtClean="0">
                <a:solidFill>
                  <a:srgbClr val="FF0000"/>
                </a:solidFill>
              </a:rPr>
              <a:t>(i1);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sha.update</a:t>
            </a:r>
            <a:r>
              <a:rPr lang="en-US" dirty="0" smtClean="0">
                <a:solidFill>
                  <a:srgbClr val="FF0000"/>
                </a:solidFill>
              </a:rPr>
              <a:t>(i2);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byte</a:t>
            </a:r>
            <a:r>
              <a:rPr lang="en-US" dirty="0" smtClean="0">
                <a:solidFill>
                  <a:srgbClr val="FF0000"/>
                </a:solidFill>
              </a:rPr>
              <a:t>[] hash = </a:t>
            </a:r>
            <a:r>
              <a:rPr lang="en-US" dirty="0" err="1" smtClean="0">
                <a:solidFill>
                  <a:srgbClr val="FF0000"/>
                </a:solidFill>
              </a:rPr>
              <a:t>sha.digest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Cipher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 smtClean="0"/>
              <a:t> Cipher class provides the functionality of a cryptographic cipher used for </a:t>
            </a:r>
            <a:r>
              <a:rPr lang="en-US" sz="2400" dirty="0" smtClean="0"/>
              <a:t>encryption </a:t>
            </a:r>
            <a:r>
              <a:rPr lang="en-US" sz="2400" dirty="0" smtClean="0"/>
              <a:t>and decryption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Symmetric vs. Asymmetric Cryptography</a:t>
            </a:r>
          </a:p>
          <a:p>
            <a:r>
              <a:rPr lang="en-US" sz="2400" b="1" dirty="0" smtClean="0"/>
              <a:t>Stream vs. Block Ciphers</a:t>
            </a:r>
          </a:p>
          <a:p>
            <a:r>
              <a:rPr lang="en-US" sz="2400" b="1" dirty="0" smtClean="0"/>
              <a:t>Modes Of Operation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19458" name="Picture 2" descr="Figure 7:  The Cipher 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24200"/>
            <a:ext cx="8338851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Cipher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</a:t>
            </a:r>
            <a:r>
              <a:rPr lang="en-US" sz="2400" dirty="0" smtClean="0"/>
              <a:t>, the algorithm name is slightly different than with other engine classes, in that it specifies not just an algorithm name, but a "transformation</a:t>
            </a:r>
            <a:r>
              <a:rPr lang="en-US" sz="2400" dirty="0" smtClean="0"/>
              <a:t>".</a:t>
            </a:r>
          </a:p>
          <a:p>
            <a:endParaRPr lang="en-US" sz="2400" dirty="0" smtClean="0"/>
          </a:p>
          <a:p>
            <a:r>
              <a:rPr lang="en-US" sz="2400" dirty="0" smtClean="0"/>
              <a:t>A transformation is a string that describes the operation (or set of operations) to be performed on the given input to produce some output.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transformation is of the form: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i="1" dirty="0" smtClean="0">
                <a:solidFill>
                  <a:srgbClr val="FF0000"/>
                </a:solidFill>
              </a:rPr>
              <a:t>algorithm/mode/padding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  <a:r>
              <a:rPr lang="en-US" sz="2000" dirty="0" smtClean="0"/>
              <a:t>e.g.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i="1" dirty="0" smtClean="0">
                <a:solidFill>
                  <a:srgbClr val="FF0000"/>
                </a:solidFill>
              </a:rPr>
              <a:t>DES/CBC/PKCS5Padding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i="1" dirty="0" smtClean="0">
                <a:solidFill>
                  <a:srgbClr val="FF0000"/>
                </a:solidFill>
              </a:rPr>
              <a:t>algorithm</a:t>
            </a:r>
            <a:r>
              <a:rPr lang="en-US" sz="2000" dirty="0" smtClean="0">
                <a:solidFill>
                  <a:srgbClr val="FF0000"/>
                </a:solidFill>
              </a:rPr>
              <a:t>“ </a:t>
            </a:r>
            <a:r>
              <a:rPr lang="en-US" sz="2000" dirty="0" smtClean="0"/>
              <a:t>e.g. 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i="1" dirty="0" smtClean="0">
                <a:solidFill>
                  <a:srgbClr val="FF0000"/>
                </a:solidFill>
              </a:rPr>
              <a:t>DES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Cipher c1 = </a:t>
            </a:r>
            <a:r>
              <a:rPr lang="en-US" sz="2400" dirty="0" err="1" smtClean="0"/>
              <a:t>Cipher.getInstance</a:t>
            </a:r>
            <a:r>
              <a:rPr lang="en-US" sz="2400" dirty="0" smtClean="0"/>
              <a:t>("</a:t>
            </a:r>
            <a:r>
              <a:rPr lang="en-US" sz="2400" i="1" dirty="0" smtClean="0"/>
              <a:t>DES/ECB/PKCS5Padding</a:t>
            </a:r>
            <a:r>
              <a:rPr lang="en-US" sz="2400" dirty="0" smtClean="0"/>
              <a:t>"); </a:t>
            </a:r>
            <a:r>
              <a:rPr lang="en-US" sz="2400" dirty="0" smtClean="0"/>
              <a:t> </a:t>
            </a:r>
            <a:r>
              <a:rPr lang="en-US" sz="2400" dirty="0" smtClean="0"/>
              <a:t>Cipher </a:t>
            </a:r>
            <a:r>
              <a:rPr lang="en-US" sz="2400" dirty="0" smtClean="0"/>
              <a:t>c1 </a:t>
            </a:r>
            <a:r>
              <a:rPr lang="en-US" sz="2400" dirty="0" smtClean="0"/>
              <a:t>= </a:t>
            </a:r>
            <a:r>
              <a:rPr lang="en-US" sz="2400" dirty="0" err="1" smtClean="0"/>
              <a:t>Cipher.getInstance</a:t>
            </a:r>
            <a:r>
              <a:rPr lang="en-US" sz="2400" dirty="0" smtClean="0"/>
              <a:t>("</a:t>
            </a:r>
            <a:r>
              <a:rPr lang="en-US" sz="2400" i="1" dirty="0" smtClean="0"/>
              <a:t>DES</a:t>
            </a:r>
            <a:r>
              <a:rPr lang="en-US" sz="2400" dirty="0" smtClean="0"/>
              <a:t>");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c.init</a:t>
            </a:r>
            <a:r>
              <a:rPr lang="en-US" sz="2400" dirty="0" smtClean="0"/>
              <a:t>(</a:t>
            </a:r>
            <a:r>
              <a:rPr lang="en-US" sz="2400" dirty="0" err="1" smtClean="0"/>
              <a:t>Cipher.ENCRYPT_MODE</a:t>
            </a:r>
            <a:r>
              <a:rPr lang="en-US" sz="2400" dirty="0" smtClean="0"/>
              <a:t>, </a:t>
            </a:r>
            <a:r>
              <a:rPr lang="en-US" sz="2400" dirty="0" err="1" smtClean="0"/>
              <a:t>myKey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byte</a:t>
            </a:r>
            <a:r>
              <a:rPr lang="en-US" sz="2400" dirty="0" smtClean="0"/>
              <a:t>[]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= </a:t>
            </a:r>
            <a:r>
              <a:rPr lang="en-US" sz="2400" dirty="0" err="1" smtClean="0"/>
              <a:t>c.doFinal</a:t>
            </a:r>
            <a:r>
              <a:rPr lang="en-US" sz="2400" dirty="0" smtClean="0"/>
              <a:t>("</a:t>
            </a:r>
            <a:r>
              <a:rPr lang="en-US" sz="2400" dirty="0" err="1" smtClean="0"/>
              <a:t>example</a:t>
            </a:r>
            <a:r>
              <a:rPr lang="en-US" sz="2400" dirty="0" err="1" smtClean="0"/>
              <a:t>".getBytes</a:t>
            </a:r>
            <a:r>
              <a:rPr lang="en-US" sz="2400" dirty="0" smtClean="0"/>
              <a:t>());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Initializing a Cipher Object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ENCRYPT_MODE </a:t>
            </a:r>
            <a:r>
              <a:rPr lang="en-US" sz="2000" dirty="0" smtClean="0"/>
              <a:t>Encryption </a:t>
            </a:r>
            <a:r>
              <a:rPr lang="en-US" sz="2000" dirty="0" smtClean="0"/>
              <a:t>of data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DECRYPT_MODE</a:t>
            </a:r>
            <a:r>
              <a:rPr lang="en-US" sz="2000" b="1" dirty="0" smtClean="0"/>
              <a:t> </a:t>
            </a:r>
            <a:r>
              <a:rPr lang="en-US" sz="2000" dirty="0" smtClean="0"/>
              <a:t>Decryption </a:t>
            </a:r>
            <a:r>
              <a:rPr lang="en-US" sz="2000" dirty="0" smtClean="0"/>
              <a:t>of data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WRAP_MODE </a:t>
            </a:r>
            <a:r>
              <a:rPr lang="en-US" sz="2000" dirty="0" smtClean="0"/>
              <a:t>Wrapping </a:t>
            </a:r>
            <a:r>
              <a:rPr lang="en-US" sz="2000" dirty="0" smtClean="0"/>
              <a:t>a </a:t>
            </a:r>
            <a:r>
              <a:rPr lang="en-US" sz="2000" dirty="0" err="1" smtClean="0"/>
              <a:t>java.security.Key</a:t>
            </a:r>
            <a:r>
              <a:rPr lang="en-US" sz="2000" dirty="0" smtClean="0"/>
              <a:t> into bytes so that the key can be securely transported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UNWRAP_MODE </a:t>
            </a:r>
            <a:r>
              <a:rPr lang="en-US" sz="2000" dirty="0" smtClean="0"/>
              <a:t>Unwrapping </a:t>
            </a:r>
            <a:r>
              <a:rPr lang="en-US" sz="2000" dirty="0" smtClean="0"/>
              <a:t>of a previously wrapped key into a </a:t>
            </a:r>
            <a:r>
              <a:rPr lang="en-US" sz="2000" dirty="0" err="1" smtClean="0"/>
              <a:t>java.security.Key</a:t>
            </a:r>
            <a:r>
              <a:rPr lang="en-US" sz="2000" dirty="0" smtClean="0"/>
              <a:t> object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587</Words>
  <Application>Microsoft Office PowerPoint</Application>
  <PresentationFormat>On-screen Show (4:3)</PresentationFormat>
  <Paragraphs>149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overview to JAVA Security libraries</vt:lpstr>
      <vt:lpstr>Java Cryptography Architecture(JCA)</vt:lpstr>
      <vt:lpstr>The Secure Random Class</vt:lpstr>
      <vt:lpstr>Use of  Secure Random Class</vt:lpstr>
      <vt:lpstr>The Message Digest Class</vt:lpstr>
      <vt:lpstr>Use of Message Digest Class</vt:lpstr>
      <vt:lpstr>The Cipher Class</vt:lpstr>
      <vt:lpstr>Use of Cipher Class</vt:lpstr>
      <vt:lpstr>Cont’d</vt:lpstr>
      <vt:lpstr>ALGORITHM NAMES</vt:lpstr>
      <vt:lpstr>MODES</vt:lpstr>
      <vt:lpstr>PADDINGS</vt:lpstr>
      <vt:lpstr>KEY GENERATORS</vt:lpstr>
      <vt:lpstr>BLOWFISH IMPLEMENTED</vt:lpstr>
      <vt:lpstr>AES IMPLEMENTED (ENCRYPT FUNCTION)</vt:lpstr>
      <vt:lpstr>AES IMPLEMENTED (DECRYPT FUNCTION)</vt:lpstr>
      <vt:lpstr>AES IMPLEMENTED (MAIN FUNCTION)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Hammad</dc:creator>
  <cp:lastModifiedBy>Hammad</cp:lastModifiedBy>
  <cp:revision>70</cp:revision>
  <dcterms:created xsi:type="dcterms:W3CDTF">2006-08-16T00:00:00Z</dcterms:created>
  <dcterms:modified xsi:type="dcterms:W3CDTF">2017-08-06T15:51:32Z</dcterms:modified>
</cp:coreProperties>
</file>