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42" autoAdjust="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muhammad\Desktop\NIO\Java Presentation\Images\mrez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6248399" cy="46862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5657671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lgerian" pitchFamily="82" charset="0"/>
              </a:rPr>
              <a:t>NIO </a:t>
            </a:r>
            <a:r>
              <a:rPr lang="en-US" sz="7200" b="1" dirty="0" smtClean="0">
                <a:solidFill>
                  <a:srgbClr val="FF0000"/>
                </a:solidFill>
                <a:latin typeface="Berlin Sans FB Demi" pitchFamily="34" charset="0"/>
              </a:rPr>
              <a:t>- &gt; </a:t>
            </a:r>
            <a:r>
              <a:rPr lang="en-US" sz="7200" b="1" dirty="0" smtClean="0">
                <a:solidFill>
                  <a:srgbClr val="002060"/>
                </a:solidFill>
                <a:latin typeface="Informal Roman" pitchFamily="66" charset="0"/>
              </a:rPr>
              <a:t>New I/O</a:t>
            </a:r>
            <a:endParaRPr lang="en-US" sz="7200" b="1" dirty="0">
              <a:solidFill>
                <a:srgbClr val="002060"/>
              </a:solidFill>
              <a:latin typeface="Informal Roman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Kind of Buffers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400" dirty="0" smtClean="0"/>
              <a:t>Byte Buffer is not the only type of buffer in NIO. In fact, there is a buffer type for each of the primitive Java types:</a:t>
            </a:r>
            <a:endParaRPr lang="en-US" sz="2000" dirty="0" smtClean="0"/>
          </a:p>
          <a:p>
            <a:pPr lvl="1"/>
            <a:r>
              <a:rPr lang="en-US" sz="2400" dirty="0" smtClean="0"/>
              <a:t>CharBuffer</a:t>
            </a:r>
          </a:p>
          <a:p>
            <a:pPr lvl="1"/>
            <a:r>
              <a:rPr lang="en-US" sz="2400" dirty="0" smtClean="0"/>
              <a:t>ShortBuffer</a:t>
            </a:r>
          </a:p>
          <a:p>
            <a:pPr lvl="1"/>
            <a:r>
              <a:rPr lang="en-US" sz="2400" dirty="0" smtClean="0"/>
              <a:t>IntBuffer</a:t>
            </a:r>
          </a:p>
          <a:p>
            <a:pPr lvl="1"/>
            <a:r>
              <a:rPr lang="en-US" sz="2400" dirty="0" smtClean="0"/>
              <a:t>LongBuffer</a:t>
            </a:r>
          </a:p>
          <a:p>
            <a:pPr lvl="1"/>
            <a:r>
              <a:rPr lang="en-US" sz="2400" dirty="0" smtClean="0"/>
              <a:t>FloatBuffer</a:t>
            </a:r>
          </a:p>
          <a:p>
            <a:pPr lvl="1"/>
            <a:r>
              <a:rPr lang="en-US" sz="2400" dirty="0" smtClean="0"/>
              <a:t>DoubleBuffer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Channels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A Channel is an object from which you can read data and to which you can write data.</a:t>
            </a:r>
          </a:p>
          <a:p>
            <a:r>
              <a:rPr lang="en-US" sz="2400" dirty="0" smtClean="0"/>
              <a:t>Comparing NIO with original I/O, a channel is like a stream</a:t>
            </a:r>
          </a:p>
          <a:p>
            <a:r>
              <a:rPr lang="en-US" sz="2400" dirty="0" smtClean="0"/>
              <a:t>You never write a byte directly to a channel; instead you write to a buffer containing one or more bytes.</a:t>
            </a:r>
          </a:p>
          <a:p>
            <a:r>
              <a:rPr lang="en-US" sz="2400" dirty="0" smtClean="0"/>
              <a:t>Likewise, you don't read a byte directly from a channel; you read from a channel into a buffer, and then get the bytes from the buffer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muhammad\Desktop\NIO\Java Presentation\Images\overview-channels-buff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686301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Kinds of Channels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File Channel </a:t>
            </a:r>
            <a:r>
              <a:rPr lang="en-US" sz="2000" dirty="0" smtClean="0"/>
              <a:t>(reads data from and to files)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Datagram Channel </a:t>
            </a:r>
            <a:r>
              <a:rPr lang="en-US" sz="2000" dirty="0" smtClean="0"/>
              <a:t>(can read and write data over the network via UDP)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Socket Channel </a:t>
            </a:r>
            <a:r>
              <a:rPr lang="en-US" sz="2000" dirty="0" smtClean="0"/>
              <a:t>(can read and write data over the network via TCP)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ServerSocketChannel </a:t>
            </a:r>
            <a:r>
              <a:rPr lang="en-US" sz="2000" dirty="0" smtClean="0"/>
              <a:t>(allows you to listen for incoming TCP connections)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Reading and writing in NIO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Reading from a channel</a:t>
            </a:r>
            <a:r>
              <a:rPr lang="en-US" sz="2800" dirty="0" smtClean="0"/>
              <a:t> </a:t>
            </a:r>
            <a:r>
              <a:rPr lang="en-US" sz="2800" b="1" dirty="0" smtClean="0"/>
              <a:t>is </a:t>
            </a:r>
            <a:r>
              <a:rPr lang="en-US" sz="2800" dirty="0" smtClean="0"/>
              <a:t>: we simply create a buffer and then ask a channel to read data into it.</a:t>
            </a:r>
          </a:p>
          <a:p>
            <a:endParaRPr lang="en-US" sz="2800" dirty="0" smtClean="0"/>
          </a:p>
          <a:p>
            <a:r>
              <a:rPr lang="en-US" sz="2800" b="1" dirty="0" smtClean="0"/>
              <a:t>Writing into a channel is</a:t>
            </a:r>
            <a:r>
              <a:rPr lang="en-US" sz="2800" dirty="0" smtClean="0"/>
              <a:t>: we create a buffer, fill it with data, and then ask a channel to write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Reading in NIO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Any time you perform a read operation in an NIO system, you are reading from a channel, but you don't read directly from a channel. Since all data ultimately resides in the buffer, you read from a channel into a buffer.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Steps involved in reading :</a:t>
            </a:r>
          </a:p>
          <a:p>
            <a:pPr lvl="1"/>
            <a:r>
              <a:rPr lang="en-US" sz="1800" b="1" dirty="0" smtClean="0"/>
              <a:t>Get the channel from input stream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FileInputStream</a:t>
            </a:r>
            <a:r>
              <a:rPr lang="en-US" sz="1400" dirty="0" smtClean="0">
                <a:solidFill>
                  <a:srgbClr val="FF0000"/>
                </a:solidFill>
              </a:rPr>
              <a:t> fin = new </a:t>
            </a:r>
            <a:r>
              <a:rPr lang="en-US" sz="1400" dirty="0" err="1" smtClean="0">
                <a:solidFill>
                  <a:srgbClr val="FF0000"/>
                </a:solidFill>
              </a:rPr>
              <a:t>FileInputStream</a:t>
            </a:r>
            <a:r>
              <a:rPr lang="en-US" sz="1400" dirty="0" smtClean="0">
                <a:solidFill>
                  <a:srgbClr val="FF0000"/>
                </a:solidFill>
              </a:rPr>
              <a:t>( "readandshow.txt" );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FileChannel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fc</a:t>
            </a:r>
            <a:r>
              <a:rPr lang="en-US" sz="1400" dirty="0" smtClean="0">
                <a:solidFill>
                  <a:srgbClr val="FF0000"/>
                </a:solidFill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</a:rPr>
              <a:t>fin.getChannel</a:t>
            </a:r>
            <a:r>
              <a:rPr lang="en-US" sz="1400" dirty="0" smtClean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sz="1600" b="1" dirty="0" smtClean="0"/>
          </a:p>
          <a:p>
            <a:pPr lvl="1"/>
            <a:r>
              <a:rPr lang="en-US" sz="1800" b="1" dirty="0" smtClean="0"/>
              <a:t>Create the buffer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ByteBuffer</a:t>
            </a:r>
            <a:r>
              <a:rPr lang="en-US" sz="1400" dirty="0" smtClean="0">
                <a:solidFill>
                  <a:srgbClr val="FF0000"/>
                </a:solidFill>
              </a:rPr>
              <a:t> buffer = </a:t>
            </a:r>
            <a:r>
              <a:rPr lang="en-US" sz="1400" dirty="0" err="1" smtClean="0">
                <a:solidFill>
                  <a:srgbClr val="FF0000"/>
                </a:solidFill>
              </a:rPr>
              <a:t>ByteBuffer.allocate</a:t>
            </a:r>
            <a:r>
              <a:rPr lang="en-US" sz="1400" dirty="0" smtClean="0">
                <a:solidFill>
                  <a:srgbClr val="FF0000"/>
                </a:solidFill>
              </a:rPr>
              <a:t>( 1024 );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/>
          </a:p>
          <a:p>
            <a:pPr lvl="1"/>
            <a:r>
              <a:rPr lang="en-US" sz="1800" b="1" dirty="0" smtClean="0"/>
              <a:t>Reading from the Channel into the Buffer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fc.read</a:t>
            </a:r>
            <a:r>
              <a:rPr lang="en-US" sz="1400" dirty="0" smtClean="0">
                <a:solidFill>
                  <a:srgbClr val="FF0000"/>
                </a:solidFill>
              </a:rPr>
              <a:t>( buffer );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Writing in NIO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Steps involved in reading :</a:t>
            </a:r>
          </a:p>
          <a:p>
            <a:pPr lvl="1"/>
            <a:r>
              <a:rPr lang="en-US" sz="2000" b="1" dirty="0" smtClean="0"/>
              <a:t>Get the channel from output stream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FileOutputStream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fout</a:t>
            </a:r>
            <a:r>
              <a:rPr lang="en-US" sz="1400" dirty="0" smtClean="0">
                <a:solidFill>
                  <a:srgbClr val="FF0000"/>
                </a:solidFill>
              </a:rPr>
              <a:t> = new </a:t>
            </a:r>
            <a:r>
              <a:rPr lang="en-US" sz="1400" dirty="0" err="1" smtClean="0">
                <a:solidFill>
                  <a:srgbClr val="FF0000"/>
                </a:solidFill>
              </a:rPr>
              <a:t>FileOutputStream</a:t>
            </a:r>
            <a:r>
              <a:rPr lang="en-US" sz="1400" dirty="0" smtClean="0">
                <a:solidFill>
                  <a:srgbClr val="FF0000"/>
                </a:solidFill>
              </a:rPr>
              <a:t>( "writesomebytes.txt" );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FileChannel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fc</a:t>
            </a:r>
            <a:r>
              <a:rPr lang="en-US" sz="1400" dirty="0" smtClean="0">
                <a:solidFill>
                  <a:srgbClr val="FF0000"/>
                </a:solidFill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</a:rPr>
              <a:t>fout.getChannel</a:t>
            </a:r>
            <a:r>
              <a:rPr lang="en-US" sz="1400" dirty="0" smtClean="0">
                <a:solidFill>
                  <a:srgbClr val="FF0000"/>
                </a:solidFill>
              </a:rPr>
              <a:t>();</a:t>
            </a:r>
          </a:p>
          <a:p>
            <a:pPr lvl="1">
              <a:buNone/>
            </a:pPr>
            <a:endParaRPr lang="en-US" sz="2000" b="1" dirty="0" smtClean="0"/>
          </a:p>
          <a:p>
            <a:pPr lvl="1"/>
            <a:r>
              <a:rPr lang="en-US" sz="1800" b="1" dirty="0" smtClean="0"/>
              <a:t>Create buffer and put some data in it 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ByteBuffer</a:t>
            </a:r>
            <a:r>
              <a:rPr lang="en-US" sz="1400" dirty="0" smtClean="0">
                <a:solidFill>
                  <a:srgbClr val="FF0000"/>
                </a:solidFill>
              </a:rPr>
              <a:t> buffer = </a:t>
            </a:r>
            <a:r>
              <a:rPr lang="en-US" sz="1400" dirty="0" err="1" smtClean="0">
                <a:solidFill>
                  <a:srgbClr val="FF0000"/>
                </a:solidFill>
              </a:rPr>
              <a:t>ByteBuffer.allocate</a:t>
            </a:r>
            <a:r>
              <a:rPr lang="en-US" sz="1400" dirty="0" smtClean="0">
                <a:solidFill>
                  <a:srgbClr val="FF0000"/>
                </a:solidFill>
              </a:rPr>
              <a:t>( 1024 );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for (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=0;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&lt;</a:t>
            </a:r>
            <a:r>
              <a:rPr lang="en-US" sz="1400" dirty="0" err="1" smtClean="0">
                <a:solidFill>
                  <a:srgbClr val="FF0000"/>
                </a:solidFill>
              </a:rPr>
              <a:t>message.length</a:t>
            </a:r>
            <a:r>
              <a:rPr lang="en-US" sz="1400" dirty="0" smtClean="0">
                <a:solidFill>
                  <a:srgbClr val="FF0000"/>
                </a:solidFill>
              </a:rPr>
              <a:t>; ++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) {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buffer.put</a:t>
            </a:r>
            <a:r>
              <a:rPr lang="en-US" sz="1400" dirty="0" smtClean="0">
                <a:solidFill>
                  <a:srgbClr val="FF0000"/>
                </a:solidFill>
              </a:rPr>
              <a:t>( message[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] );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buffer.flip</a:t>
            </a:r>
            <a:r>
              <a:rPr lang="en-US" sz="1400" dirty="0" smtClean="0">
                <a:solidFill>
                  <a:srgbClr val="FF0000"/>
                </a:solidFill>
              </a:rPr>
              <a:t>();    // prepares the buffer to have the newly-read data written to  another channel</a:t>
            </a:r>
          </a:p>
          <a:p>
            <a:pPr lvl="1"/>
            <a:r>
              <a:rPr lang="en-US" sz="1800" b="1" dirty="0" smtClean="0"/>
              <a:t>Write this buffer to channel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fc.write</a:t>
            </a:r>
            <a:r>
              <a:rPr lang="en-US" sz="1400" dirty="0" smtClean="0">
                <a:solidFill>
                  <a:srgbClr val="FF0000"/>
                </a:solidFill>
              </a:rPr>
              <a:t>( buffer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Buffer internals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 Two important components of buffers in NIO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State Variables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Position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Limit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Capacity</a:t>
            </a: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Accessor methods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get()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put()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State Variables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Position</a:t>
            </a:r>
          </a:p>
          <a:p>
            <a:pPr lvl="1"/>
            <a:r>
              <a:rPr lang="en-US" sz="2000" dirty="0" smtClean="0"/>
              <a:t>keeps track of how much data you have written. More precisely, it specifies into which array element the next byte will go.</a:t>
            </a:r>
          </a:p>
          <a:p>
            <a:pPr lvl="1"/>
            <a:endParaRPr lang="en-US" sz="2400" b="1" dirty="0" smtClean="0"/>
          </a:p>
          <a:p>
            <a:r>
              <a:rPr lang="en-US" sz="2800" b="1" dirty="0" smtClean="0"/>
              <a:t>Limit</a:t>
            </a:r>
          </a:p>
          <a:p>
            <a:pPr lvl="1"/>
            <a:r>
              <a:rPr lang="en-US" sz="2000" dirty="0" smtClean="0"/>
              <a:t>specifies how much data there is left to get (in the case of writing from a buffer into a channel), or how much room there is left to put data into (in the case of reading from a channel into a buffer)</a:t>
            </a:r>
          </a:p>
          <a:p>
            <a:pPr lvl="1">
              <a:buNone/>
            </a:pPr>
            <a:endParaRPr lang="en-US" sz="2400" b="1" dirty="0" smtClean="0"/>
          </a:p>
          <a:p>
            <a:r>
              <a:rPr lang="en-US" sz="2800" b="1" dirty="0" smtClean="0"/>
              <a:t>Capacity</a:t>
            </a:r>
          </a:p>
          <a:p>
            <a:pPr lvl="1"/>
            <a:r>
              <a:rPr lang="en-US" sz="2000" dirty="0" smtClean="0"/>
              <a:t>specifies the maximum amount of data that can be stored in the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4" descr="C:\Users\muhammad\Desktop\NIO\Java Presentation\Image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400925" cy="2724150"/>
          </a:xfrm>
          <a:prstGeom prst="rect">
            <a:avLst/>
          </a:prstGeom>
          <a:noFill/>
        </p:spPr>
      </p:pic>
      <p:pic>
        <p:nvPicPr>
          <p:cNvPr id="6" name="Picture 2" descr="C:\Users\muhammad\Desktop\NIO\Java Presentation\Images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352800"/>
            <a:ext cx="7591425" cy="246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Group Members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352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Muhammad Hamad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12-f-12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Muhammad Usman Javed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12-f-09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Malik Kamran Hafeez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12-f-72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uhammad\Desktop\NIO\Java Presentation\Images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7010400" cy="1828799"/>
          </a:xfrm>
          <a:prstGeom prst="rect">
            <a:avLst/>
          </a:prstGeom>
          <a:noFill/>
        </p:spPr>
      </p:pic>
      <p:pic>
        <p:nvPicPr>
          <p:cNvPr id="4" name="Picture 3" descr="C:\Users\muhammad\Desktop\NIO\Java Presentation\Images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09600"/>
            <a:ext cx="6781800" cy="17299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2400" dirty="0" err="1" smtClean="0">
                <a:solidFill>
                  <a:srgbClr val="FF0000"/>
                </a:solidFill>
              </a:rPr>
              <a:t>buffer.flip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3074" name="Picture 2" descr="C:\Users\muhammad\Desktop\NIO\Java Presentation\Images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114800"/>
            <a:ext cx="7010400" cy="19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Accessor methods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err="1" smtClean="0"/>
              <a:t>getByte</a:t>
            </a:r>
            <a:r>
              <a:rPr lang="en-US" sz="2800" dirty="0" smtClean="0"/>
              <a:t>() ,</a:t>
            </a:r>
            <a:r>
              <a:rPr lang="en-US" sz="2800" dirty="0" err="1" smtClean="0"/>
              <a:t>putByte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getChar</a:t>
            </a:r>
            <a:r>
              <a:rPr lang="en-US" sz="2800" dirty="0" smtClean="0"/>
              <a:t>() ,</a:t>
            </a:r>
            <a:r>
              <a:rPr lang="en-US" sz="2800" dirty="0" err="1" smtClean="0"/>
              <a:t>putChar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getShort</a:t>
            </a:r>
            <a:r>
              <a:rPr lang="en-US" sz="2800" dirty="0" smtClean="0"/>
              <a:t>() </a:t>
            </a:r>
            <a:r>
              <a:rPr lang="en-US" sz="2800" dirty="0" err="1" smtClean="0"/>
              <a:t>putShort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getInt</a:t>
            </a:r>
            <a:r>
              <a:rPr lang="en-US" sz="2800" dirty="0" smtClean="0"/>
              <a:t>() ,</a:t>
            </a:r>
            <a:r>
              <a:rPr lang="en-US" sz="2800" dirty="0" err="1" smtClean="0"/>
              <a:t>putInt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getLong</a:t>
            </a:r>
            <a:r>
              <a:rPr lang="en-US" sz="2800" dirty="0" smtClean="0"/>
              <a:t>() ,</a:t>
            </a:r>
            <a:r>
              <a:rPr lang="en-US" sz="2800" dirty="0" err="1" smtClean="0"/>
              <a:t>putLong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getFloat</a:t>
            </a:r>
            <a:r>
              <a:rPr lang="en-US" sz="2800" dirty="0" smtClean="0"/>
              <a:t>() , </a:t>
            </a:r>
            <a:r>
              <a:rPr lang="en-US" sz="2800" dirty="0" err="1" smtClean="0"/>
              <a:t>putFloat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getDouble</a:t>
            </a:r>
            <a:r>
              <a:rPr lang="en-US" sz="2800" dirty="0" smtClean="0"/>
              <a:t>() ,</a:t>
            </a:r>
            <a:r>
              <a:rPr lang="en-US" sz="2800" dirty="0" err="1" smtClean="0"/>
              <a:t>putDouble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More about buffers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Buffer wrapping</a:t>
            </a:r>
          </a:p>
          <a:p>
            <a:pPr lvl="1">
              <a:buNone/>
            </a:pPr>
            <a:r>
              <a:rPr lang="en-US" sz="1600" dirty="0" smtClean="0"/>
              <a:t>Byte array[] = new byte[1024];</a:t>
            </a:r>
          </a:p>
          <a:p>
            <a:pPr lvl="1">
              <a:buNone/>
            </a:pPr>
            <a:r>
              <a:rPr lang="en-US" sz="1600" dirty="0" err="1" smtClean="0"/>
              <a:t>ByteBuffer</a:t>
            </a:r>
            <a:r>
              <a:rPr lang="en-US" sz="1600" dirty="0" smtClean="0"/>
              <a:t> buffer = </a:t>
            </a:r>
            <a:r>
              <a:rPr lang="en-US" sz="1600" dirty="0" err="1" smtClean="0"/>
              <a:t>ByteBuffer.wrap</a:t>
            </a:r>
            <a:r>
              <a:rPr lang="en-US" sz="1600" dirty="0" smtClean="0"/>
              <a:t>( array );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Read-only buffers</a:t>
            </a:r>
          </a:p>
          <a:p>
            <a:pPr lvl="1">
              <a:buNone/>
            </a:pPr>
            <a:r>
              <a:rPr lang="en-US" sz="1600" dirty="0" smtClean="0"/>
              <a:t>Turn any regular buffer into a read-only buffer by calling </a:t>
            </a:r>
            <a:r>
              <a:rPr lang="en-US" sz="1600" dirty="0" err="1" smtClean="0"/>
              <a:t>itsasReadOnlyBuffer</a:t>
            </a:r>
            <a:r>
              <a:rPr lang="en-US" sz="1600" dirty="0" smtClean="0"/>
              <a:t>()</a:t>
            </a:r>
          </a:p>
          <a:p>
            <a:pPr lvl="1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Asynchronous I/O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b="1" dirty="0" smtClean="0"/>
              <a:t>Asynchronous I/O </a:t>
            </a:r>
            <a:r>
              <a:rPr lang="en-US" sz="2000" dirty="0" smtClean="0"/>
              <a:t>is a method for reading and writing data without blocking.</a:t>
            </a:r>
          </a:p>
          <a:p>
            <a:r>
              <a:rPr lang="en-US" sz="2000" b="1" dirty="0" smtClean="0"/>
              <a:t>When your code </a:t>
            </a:r>
            <a:r>
              <a:rPr lang="en-US" sz="2000" dirty="0" smtClean="0"/>
              <a:t>makes a read() call, the code blocks until there is data to be read . Likewise, a write() call will block until the data can be written.</a:t>
            </a:r>
          </a:p>
          <a:p>
            <a:r>
              <a:rPr lang="en-US" sz="2000" b="1" dirty="0" smtClean="0"/>
              <a:t>Asynchronous I/O</a:t>
            </a:r>
            <a:r>
              <a:rPr lang="en-US" sz="2000" dirty="0" smtClean="0"/>
              <a:t> calls, on the other hand, do not block. Instead, you register your interest in a particular I/O event -- the arrival of readable data, a new socket connection, and so on -- and the system tells you when such an event occurs.</a:t>
            </a:r>
          </a:p>
          <a:p>
            <a:r>
              <a:rPr lang="en-US" sz="2000" b="1" dirty="0" smtClean="0"/>
              <a:t>In asynchronous IO</a:t>
            </a:r>
            <a:r>
              <a:rPr lang="en-US" sz="2000" dirty="0" smtClean="0"/>
              <a:t>, a thread can request that some data be written to a channel, but not wait for it to be fully written. The thread can then go on and do something else in the mean time.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uhammad\Desktop\NIO\Java Presentation\Images\overview-selecto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0358" y="2362200"/>
            <a:ext cx="3368842" cy="2667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Selectors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A Selector is a Java NIO component which can examine one or more NIO Channel's, and determine which channels are ready for e.g. reading or writing. This way a single thread can manage multiple channels, and thus multiple network connections.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Selector is where you register your interest in various I/O events, and it is the object that tells you when those events occur.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2050" name="Picture 2" descr="C:\Users\muhammad\Desktop\NIO\Java Presentation\Images\o_java.nio.00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7231"/>
            <a:ext cx="5523459" cy="6664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/>
              <a:t>Creating a Selector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Selector </a:t>
            </a:r>
            <a:r>
              <a:rPr lang="en-US" sz="1600" dirty="0" err="1" smtClean="0">
                <a:solidFill>
                  <a:srgbClr val="FF0000"/>
                </a:solidFill>
              </a:rPr>
              <a:t>selector</a:t>
            </a:r>
            <a:r>
              <a:rPr lang="en-US" sz="1600" dirty="0" smtClean="0">
                <a:solidFill>
                  <a:srgbClr val="FF0000"/>
                </a:solidFill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</a:rPr>
              <a:t>Selector.open</a:t>
            </a:r>
            <a:r>
              <a:rPr lang="en-US" sz="1600" dirty="0" smtClean="0">
                <a:solidFill>
                  <a:srgbClr val="FF0000"/>
                </a:solidFill>
              </a:rPr>
              <a:t>();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Registering Channels with the Selector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channel.configureBlocking</a:t>
            </a:r>
            <a:r>
              <a:rPr lang="en-US" sz="1600" dirty="0" smtClean="0">
                <a:solidFill>
                  <a:srgbClr val="FF0000"/>
                </a:solidFill>
              </a:rPr>
              <a:t>(false);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SelectionKey</a:t>
            </a:r>
            <a:r>
              <a:rPr lang="en-US" sz="1600" dirty="0" smtClean="0">
                <a:solidFill>
                  <a:srgbClr val="FF0000"/>
                </a:solidFill>
              </a:rPr>
              <a:t> key = </a:t>
            </a:r>
            <a:r>
              <a:rPr lang="en-US" sz="1600" dirty="0" err="1" smtClean="0">
                <a:solidFill>
                  <a:srgbClr val="FF0000"/>
                </a:solidFill>
              </a:rPr>
              <a:t>channel.register</a:t>
            </a:r>
            <a:r>
              <a:rPr lang="en-US" sz="1600" dirty="0" smtClean="0">
                <a:solidFill>
                  <a:srgbClr val="FF0000"/>
                </a:solidFill>
              </a:rPr>
              <a:t>(selector, </a:t>
            </a:r>
            <a:r>
              <a:rPr lang="en-US" sz="1600" dirty="0" err="1" smtClean="0">
                <a:solidFill>
                  <a:srgbClr val="FF0000"/>
                </a:solidFill>
              </a:rPr>
              <a:t>SelectionKey.OP_READ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2060"/>
                </a:solidFill>
              </a:rPr>
              <a:t>SelectionKey.OP_CONNECT</a:t>
            </a:r>
            <a:endParaRPr lang="en-US" sz="1200" dirty="0" smtClean="0">
              <a:solidFill>
                <a:srgbClr val="00206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002060"/>
                </a:solidFill>
              </a:rPr>
              <a:t>SelectionKey.OP_ACCEPT</a:t>
            </a:r>
            <a:endParaRPr lang="en-US" sz="1200" dirty="0" smtClean="0">
              <a:solidFill>
                <a:srgbClr val="00206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002060"/>
                </a:solidFill>
              </a:rPr>
              <a:t>SelectionKey.OP_READ</a:t>
            </a:r>
            <a:endParaRPr lang="en-US" sz="1200" dirty="0" smtClean="0">
              <a:solidFill>
                <a:srgbClr val="00206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002060"/>
                </a:solidFill>
              </a:rPr>
              <a:t>SelectionKey.OP_WRITE</a:t>
            </a:r>
            <a:endParaRPr lang="en-US" sz="1200" dirty="0" smtClean="0">
              <a:solidFill>
                <a:srgbClr val="002060"/>
              </a:solidFill>
            </a:endParaRPr>
          </a:p>
          <a:p>
            <a:r>
              <a:rPr lang="en-US" sz="1600" dirty="0" smtClean="0"/>
              <a:t>A channel that </a:t>
            </a:r>
            <a:r>
              <a:rPr lang="en-US" sz="1600" b="1" dirty="0" smtClean="0"/>
              <a:t>"fires an event" </a:t>
            </a:r>
            <a:r>
              <a:rPr lang="en-US" sz="1600" dirty="0" smtClean="0"/>
              <a:t>is also said to be </a:t>
            </a:r>
            <a:r>
              <a:rPr lang="en-US" sz="1600" b="1" dirty="0" smtClean="0"/>
              <a:t>"ready"</a:t>
            </a:r>
            <a:r>
              <a:rPr lang="en-US" sz="1600" dirty="0" smtClean="0"/>
              <a:t> for that event. </a:t>
            </a:r>
          </a:p>
          <a:p>
            <a:r>
              <a:rPr lang="en-US" sz="1600" dirty="0" smtClean="0"/>
              <a:t>So, a channel that has connected successfully to another server is</a:t>
            </a:r>
            <a:r>
              <a:rPr lang="en-US" sz="1600" b="1" dirty="0" smtClean="0"/>
              <a:t> "connect ready"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 server socket channel which accepts an incoming connection is</a:t>
            </a:r>
            <a:r>
              <a:rPr lang="en-US" sz="1600" b="1" dirty="0" smtClean="0"/>
              <a:t> "accept" </a:t>
            </a:r>
            <a:r>
              <a:rPr lang="en-US" sz="1600" dirty="0" smtClean="0"/>
              <a:t>ready. </a:t>
            </a:r>
          </a:p>
          <a:p>
            <a:r>
              <a:rPr lang="en-US" sz="1600" dirty="0" smtClean="0"/>
              <a:t>A channel that has data ready to be read is</a:t>
            </a:r>
            <a:r>
              <a:rPr lang="en-US" sz="1600" b="1" dirty="0" smtClean="0"/>
              <a:t> "read" </a:t>
            </a:r>
            <a:r>
              <a:rPr lang="en-US" sz="1600" dirty="0" smtClean="0"/>
              <a:t>ready. </a:t>
            </a:r>
          </a:p>
          <a:p>
            <a:r>
              <a:rPr lang="en-US" sz="1600" dirty="0" smtClean="0"/>
              <a:t>A channel that is ready for you to write data to it, is</a:t>
            </a:r>
            <a:r>
              <a:rPr lang="en-US" sz="1600" b="1" dirty="0" smtClean="0"/>
              <a:t> "write" </a:t>
            </a:r>
            <a:r>
              <a:rPr lang="en-US" sz="1600" dirty="0" smtClean="0"/>
              <a:t>ready.</a:t>
            </a:r>
          </a:p>
          <a:p>
            <a:pPr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dirty="0" smtClean="0"/>
              <a:t>Opening a ServerSocketChannel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dirty="0" smtClean="0"/>
              <a:t>In order to receive connections, we need a ServerSocketChannel.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ServerSocketChannel </a:t>
            </a:r>
            <a:r>
              <a:rPr lang="en-US" sz="1600" b="1" dirty="0" err="1" smtClean="0">
                <a:solidFill>
                  <a:srgbClr val="FF0000"/>
                </a:solidFill>
              </a:rPr>
              <a:t>ssc</a:t>
            </a:r>
            <a:r>
              <a:rPr lang="en-US" sz="1600" b="1" dirty="0" smtClean="0">
                <a:solidFill>
                  <a:srgbClr val="FF0000"/>
                </a:solidFill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</a:rPr>
              <a:t>ServerSocketChannel.open</a:t>
            </a:r>
            <a:r>
              <a:rPr lang="en-US" sz="16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ssc.configureBlocking</a:t>
            </a:r>
            <a:r>
              <a:rPr lang="en-US" sz="1600" b="1" dirty="0" smtClean="0">
                <a:solidFill>
                  <a:srgbClr val="FF0000"/>
                </a:solidFill>
              </a:rPr>
              <a:t>( false);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ServerSocket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ss</a:t>
            </a:r>
            <a:r>
              <a:rPr lang="en-US" sz="1600" b="1" dirty="0" smtClean="0">
                <a:solidFill>
                  <a:srgbClr val="FF0000"/>
                </a:solidFill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</a:rPr>
              <a:t>ssc.socket</a:t>
            </a:r>
            <a:r>
              <a:rPr lang="en-US" sz="16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InetSocketAddress</a:t>
            </a:r>
            <a:r>
              <a:rPr lang="en-US" sz="1600" b="1" dirty="0" smtClean="0">
                <a:solidFill>
                  <a:srgbClr val="FF0000"/>
                </a:solidFill>
              </a:rPr>
              <a:t> address = new </a:t>
            </a:r>
            <a:r>
              <a:rPr lang="en-US" sz="1600" b="1" dirty="0" err="1" smtClean="0">
                <a:solidFill>
                  <a:srgbClr val="FF0000"/>
                </a:solidFill>
              </a:rPr>
              <a:t>InetSocketAddress</a:t>
            </a:r>
            <a:r>
              <a:rPr lang="en-US" sz="1600" b="1" dirty="0" smtClean="0">
                <a:solidFill>
                  <a:srgbClr val="FF0000"/>
                </a:solidFill>
              </a:rPr>
              <a:t>( ports[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</a:rPr>
              <a:t>] 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ss.bind</a:t>
            </a:r>
            <a:r>
              <a:rPr lang="en-US" sz="1600" b="1" dirty="0" smtClean="0">
                <a:solidFill>
                  <a:srgbClr val="FF0000"/>
                </a:solidFill>
              </a:rPr>
              <a:t>( address );</a:t>
            </a: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4343400" cy="6096000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000" dirty="0" smtClean="0"/>
              <a:t> while (true) {   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//  Selects a set of keys whose corresponding channels are ready for I/O operations.</a:t>
            </a:r>
          </a:p>
          <a:p>
            <a:pPr>
              <a:buNone/>
            </a:pPr>
            <a:r>
              <a:rPr lang="en-US" sz="2000" dirty="0" smtClean="0"/>
              <a:t>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num = </a:t>
            </a:r>
            <a:r>
              <a:rPr lang="en-US" sz="2000" dirty="0" err="1" smtClean="0"/>
              <a:t>selector.select</a:t>
            </a:r>
            <a:r>
              <a:rPr lang="en-US" sz="2000" dirty="0" smtClean="0"/>
              <a:t>();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Set </a:t>
            </a:r>
            <a:r>
              <a:rPr lang="en-US" sz="2000" dirty="0" err="1" smtClean="0"/>
              <a:t>selectedKeys</a:t>
            </a:r>
            <a:r>
              <a:rPr lang="en-US" sz="2000" dirty="0" smtClean="0"/>
              <a:t> = </a:t>
            </a:r>
            <a:r>
              <a:rPr lang="en-US" sz="2000" dirty="0" err="1" smtClean="0"/>
              <a:t>selector.selectedKeys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it = </a:t>
            </a:r>
            <a:r>
              <a:rPr lang="en-US" sz="2000" dirty="0" err="1" smtClean="0"/>
              <a:t>selectedKeys.iterator</a:t>
            </a:r>
            <a:r>
              <a:rPr lang="en-US" sz="2000" dirty="0" smtClean="0"/>
              <a:t>();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while(</a:t>
            </a:r>
            <a:r>
              <a:rPr lang="en-US" sz="2000" dirty="0" err="1" smtClean="0"/>
              <a:t>it.hasNext</a:t>
            </a:r>
            <a:r>
              <a:rPr lang="en-US" sz="2000" dirty="0" smtClean="0"/>
              <a:t>()){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SelectionKey</a:t>
            </a:r>
            <a:r>
              <a:rPr lang="en-US" sz="2000" dirty="0" smtClean="0"/>
              <a:t> key = (</a:t>
            </a:r>
            <a:r>
              <a:rPr lang="en-US" sz="2000" dirty="0" err="1" smtClean="0"/>
              <a:t>SelectionKey</a:t>
            </a:r>
            <a:r>
              <a:rPr lang="en-US" sz="2000" dirty="0" smtClean="0"/>
              <a:t>) </a:t>
            </a:r>
            <a:r>
              <a:rPr lang="en-US" sz="2000" dirty="0" err="1" smtClean="0"/>
              <a:t>it.next</a:t>
            </a:r>
            <a:r>
              <a:rPr lang="en-US" sz="2000" dirty="0" smtClean="0"/>
              <a:t>();</a:t>
            </a:r>
          </a:p>
          <a:p>
            <a:pPr>
              <a:buNone/>
            </a:pPr>
            <a:endParaRPr lang="en-US" sz="17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// </a:t>
            </a:r>
            <a:r>
              <a:rPr lang="en-US" sz="1700" dirty="0" smtClean="0">
                <a:solidFill>
                  <a:srgbClr val="FF0000"/>
                </a:solidFill>
              </a:rPr>
              <a:t>remove the key so that we don't process this OPERATION again.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                  </a:t>
            </a:r>
            <a:r>
              <a:rPr lang="en-US" sz="2000" dirty="0" err="1" smtClean="0"/>
              <a:t>it.remove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       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// </a:t>
            </a:r>
            <a:r>
              <a:rPr lang="en-US" sz="1700" dirty="0" smtClean="0">
                <a:solidFill>
                  <a:srgbClr val="FF0000"/>
                </a:solidFill>
              </a:rPr>
              <a:t>key could be invalid if for example, the client closed the </a:t>
            </a:r>
            <a:r>
              <a:rPr lang="en-US" sz="1700" dirty="0" smtClean="0">
                <a:solidFill>
                  <a:srgbClr val="FF0000"/>
                </a:solidFill>
              </a:rPr>
              <a:t>connection</a:t>
            </a:r>
            <a:r>
              <a:rPr lang="en-US" sz="17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</a:t>
            </a:r>
            <a:r>
              <a:rPr lang="en-US" sz="2000" dirty="0" smtClean="0"/>
              <a:t>if (!</a:t>
            </a:r>
            <a:r>
              <a:rPr lang="en-US" sz="2000" dirty="0" err="1" smtClean="0"/>
              <a:t>key.isValid</a:t>
            </a:r>
            <a:r>
              <a:rPr lang="en-US" sz="2000" dirty="0" smtClean="0"/>
              <a:t>()){</a:t>
            </a:r>
          </a:p>
          <a:p>
            <a:pPr>
              <a:buNone/>
            </a:pPr>
            <a:r>
              <a:rPr lang="en-US" sz="2000" dirty="0" smtClean="0"/>
              <a:t>                        continue;</a:t>
            </a:r>
          </a:p>
          <a:p>
            <a:pPr>
              <a:buNone/>
            </a:pPr>
            <a:r>
              <a:rPr lang="en-US" sz="2000" dirty="0" smtClean="0"/>
              <a:t>                    }</a:t>
            </a:r>
          </a:p>
          <a:p>
            <a:pPr>
              <a:buNone/>
            </a:pPr>
            <a:endParaRPr lang="en-US" sz="17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//In </a:t>
            </a:r>
            <a:r>
              <a:rPr lang="en-US" sz="1700" dirty="0" smtClean="0">
                <a:solidFill>
                  <a:srgbClr val="FF0000"/>
                </a:solidFill>
              </a:rPr>
              <a:t>the server, we start by listening to the OP_ACCEPT when we </a:t>
            </a:r>
            <a:r>
              <a:rPr lang="en-US" sz="1700" dirty="0" smtClean="0">
                <a:solidFill>
                  <a:srgbClr val="FF0000"/>
                </a:solidFill>
              </a:rPr>
              <a:t>register with </a:t>
            </a:r>
            <a:r>
              <a:rPr lang="en-US" sz="1700" dirty="0" smtClean="0">
                <a:solidFill>
                  <a:srgbClr val="FF0000"/>
                </a:solidFill>
              </a:rPr>
              <a:t>the Selector</a:t>
            </a:r>
            <a:r>
              <a:rPr lang="en-US" sz="1700" dirty="0" smtClean="0">
                <a:solidFill>
                  <a:srgbClr val="FF0000"/>
                </a:solidFill>
              </a:rPr>
              <a:t>. </a:t>
            </a:r>
            <a:r>
              <a:rPr lang="en-US" sz="1700" dirty="0" smtClean="0">
                <a:solidFill>
                  <a:srgbClr val="FF0000"/>
                </a:solidFill>
              </a:rPr>
              <a:t>If the key from the keyset is Acceptable, then we must get ready to accept the </a:t>
            </a:r>
            <a:r>
              <a:rPr lang="en-US" sz="1700" dirty="0" smtClean="0">
                <a:solidFill>
                  <a:srgbClr val="FF0000"/>
                </a:solidFill>
              </a:rPr>
              <a:t>client connection .</a:t>
            </a:r>
          </a:p>
          <a:p>
            <a:pPr>
              <a:buNone/>
            </a:pPr>
            <a:endParaRPr lang="en-US" sz="17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if </a:t>
            </a:r>
            <a:r>
              <a:rPr lang="en-US" sz="2000" dirty="0" smtClean="0"/>
              <a:t>(</a:t>
            </a:r>
            <a:r>
              <a:rPr lang="en-US" sz="2000" dirty="0" err="1" smtClean="0"/>
              <a:t>key.isAcceptable</a:t>
            </a:r>
            <a:r>
              <a:rPr lang="en-US" sz="2000" dirty="0" smtClean="0"/>
              <a:t>()){</a:t>
            </a:r>
          </a:p>
          <a:p>
            <a:pPr>
              <a:buNone/>
            </a:pPr>
            <a:r>
              <a:rPr lang="en-US" sz="2000" dirty="0" smtClean="0"/>
              <a:t>    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("Accepting connection");</a:t>
            </a:r>
          </a:p>
          <a:p>
            <a:pPr>
              <a:buNone/>
            </a:pPr>
            <a:r>
              <a:rPr lang="en-US" sz="2000" dirty="0" smtClean="0"/>
              <a:t>                        accept(key);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smtClean="0"/>
              <a:t> </a:t>
            </a: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      </a:t>
            </a:r>
            <a:endParaRPr lang="en-US" sz="105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304800"/>
            <a:ext cx="4191000" cy="6096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you already read the comments in the accept() method, then you know we changed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OPERATION to OP_WRITE. This means that one of these keys in the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iterator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return a channel that is writable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key.isWritable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300" dirty="0" smtClean="0"/>
              <a:t>	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key.isWritable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("Writing...");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write(key);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if (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key.isReadable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("Reading connection");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//    read(key);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Methods to accept connection request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 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/**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Since we are accepting, we must instantiate a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serverSocketChannel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by calling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key.channel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().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We use this in order to get a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socketChannel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(which is like a socket in I/O) by calling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serverSocketChannel.accept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() and we register that channel to the selector to listen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 to a WRITE OPERATION. I do this because my server sends a hello message to each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 client that connects to it. This doesn't mean that I will write right NOW. It means that I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 told the selector that I am ready to write and that next time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Selector.select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() gets called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 it should give me a key with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isWritable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(). More on this in the write() method.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</a:p>
          <a:p>
            <a:pPr>
              <a:buNone/>
            </a:pPr>
            <a:endParaRPr lang="en-US" sz="1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private static void accept(</a:t>
            </a:r>
            <a:r>
              <a:rPr lang="en-US" sz="1400" b="1" dirty="0" err="1" smtClean="0">
                <a:solidFill>
                  <a:srgbClr val="00B050"/>
                </a:solidFill>
              </a:rPr>
              <a:t>SelectionKey</a:t>
            </a:r>
            <a:r>
              <a:rPr lang="en-US" sz="1400" b="1" dirty="0" smtClean="0">
                <a:solidFill>
                  <a:srgbClr val="00B050"/>
                </a:solidFill>
              </a:rPr>
              <a:t> key) throws </a:t>
            </a:r>
            <a:r>
              <a:rPr lang="en-US" sz="1400" b="1" dirty="0" err="1" smtClean="0">
                <a:solidFill>
                  <a:srgbClr val="00B050"/>
                </a:solidFill>
              </a:rPr>
              <a:t>IOException</a:t>
            </a:r>
            <a:r>
              <a:rPr lang="en-US" sz="1400" b="1" dirty="0" smtClean="0">
                <a:solidFill>
                  <a:srgbClr val="00B050"/>
                </a:solidFill>
              </a:rPr>
              <a:t>{       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        ServerSocketChannel </a:t>
            </a:r>
            <a:r>
              <a:rPr lang="en-US" sz="1400" dirty="0" err="1" smtClean="0"/>
              <a:t>serverSocketChannel</a:t>
            </a:r>
            <a:r>
              <a:rPr lang="en-US" sz="1400" dirty="0" smtClean="0"/>
              <a:t> = (ServerSocketChannel) </a:t>
            </a:r>
            <a:r>
              <a:rPr lang="en-US" sz="1400" dirty="0" err="1" smtClean="0"/>
              <a:t>key.channel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SocketChannel</a:t>
            </a:r>
            <a:r>
              <a:rPr lang="en-US" sz="1400" dirty="0" smtClean="0"/>
              <a:t> </a:t>
            </a:r>
            <a:r>
              <a:rPr lang="en-US" sz="1400" dirty="0" err="1" smtClean="0"/>
              <a:t>socketChannel</a:t>
            </a:r>
            <a:r>
              <a:rPr lang="en-US" sz="1400" dirty="0" smtClean="0"/>
              <a:t> = </a:t>
            </a:r>
            <a:r>
              <a:rPr lang="en-US" sz="1400" dirty="0" err="1" smtClean="0"/>
              <a:t>serverSocketChannel.accept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socketChannel.configureBlocking</a:t>
            </a:r>
            <a:r>
              <a:rPr lang="en-US" sz="1400" dirty="0" smtClean="0"/>
              <a:t>(false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SelectionKey</a:t>
            </a:r>
            <a:r>
              <a:rPr lang="en-US" sz="1400" dirty="0" smtClean="0"/>
              <a:t> </a:t>
            </a:r>
            <a:r>
              <a:rPr lang="en-US" sz="1400" dirty="0" err="1" smtClean="0"/>
              <a:t>kk</a:t>
            </a:r>
            <a:r>
              <a:rPr lang="en-US" sz="1400" dirty="0" smtClean="0"/>
              <a:t>= </a:t>
            </a:r>
            <a:r>
              <a:rPr lang="en-US" sz="1400" dirty="0" err="1" smtClean="0"/>
              <a:t>socketChannel.register</a:t>
            </a:r>
            <a:r>
              <a:rPr lang="en-US" sz="1400" dirty="0" smtClean="0"/>
              <a:t>(selector, </a:t>
            </a:r>
            <a:r>
              <a:rPr lang="en-US" sz="1400" dirty="0" err="1" smtClean="0"/>
              <a:t>SelectionKey.OP_WRITE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 }</a:t>
            </a:r>
          </a:p>
          <a:p>
            <a:pPr>
              <a:buNone/>
            </a:pPr>
            <a:endParaRPr lang="en-US" sz="11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Methods to write to a channel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/**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We registered this channel in the Selector. This means that the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SocketChannel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we are receiving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back from the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key.channel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() is the same channel that was used to register the selector in the accept()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method. 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    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private </a:t>
            </a:r>
            <a:r>
              <a:rPr lang="en-US" sz="1400" b="1" dirty="0" smtClean="0">
                <a:solidFill>
                  <a:srgbClr val="00B050"/>
                </a:solidFill>
              </a:rPr>
              <a:t>static void write(</a:t>
            </a:r>
            <a:r>
              <a:rPr lang="en-US" sz="1400" b="1" dirty="0" err="1" smtClean="0">
                <a:solidFill>
                  <a:srgbClr val="00B050"/>
                </a:solidFill>
              </a:rPr>
              <a:t>SelectionKey</a:t>
            </a:r>
            <a:r>
              <a:rPr lang="en-US" sz="1400" b="1" dirty="0" smtClean="0">
                <a:solidFill>
                  <a:srgbClr val="00B050"/>
                </a:solidFill>
              </a:rPr>
              <a:t> key) throws </a:t>
            </a:r>
            <a:r>
              <a:rPr lang="en-US" sz="1400" b="1" dirty="0" err="1" smtClean="0">
                <a:solidFill>
                  <a:srgbClr val="00B050"/>
                </a:solidFill>
              </a:rPr>
              <a:t>IOException</a:t>
            </a:r>
            <a:r>
              <a:rPr lang="en-US" sz="1400" b="1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SocketChannel</a:t>
            </a:r>
            <a:r>
              <a:rPr lang="en-US" sz="1400" dirty="0" smtClean="0"/>
              <a:t> channel = (</a:t>
            </a:r>
            <a:r>
              <a:rPr lang="en-US" sz="1400" dirty="0" err="1" smtClean="0"/>
              <a:t>SocketChannel</a:t>
            </a:r>
            <a:r>
              <a:rPr lang="en-US" sz="1400" dirty="0" smtClean="0"/>
              <a:t>) </a:t>
            </a:r>
            <a:r>
              <a:rPr lang="en-US" sz="1400" dirty="0" err="1" smtClean="0"/>
              <a:t>key.channel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byte</a:t>
            </a:r>
            <a:r>
              <a:rPr lang="en-US" sz="1400" dirty="0" smtClean="0"/>
              <a:t>[] h = new String("Hello from server").</a:t>
            </a:r>
            <a:r>
              <a:rPr lang="en-US" sz="1400" dirty="0" err="1" smtClean="0"/>
              <a:t>getBytes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smtClean="0"/>
              <a:t> </a:t>
            </a:r>
            <a:r>
              <a:rPr lang="en-US" sz="1400" dirty="0" err="1" smtClean="0"/>
              <a:t>ByteBuffer</a:t>
            </a:r>
            <a:r>
              <a:rPr lang="en-US" sz="1400" dirty="0" smtClean="0"/>
              <a:t> </a:t>
            </a:r>
            <a:r>
              <a:rPr lang="en-US" sz="1400" dirty="0" err="1" smtClean="0"/>
              <a:t>bbf</a:t>
            </a:r>
            <a:r>
              <a:rPr lang="en-US" sz="1400" dirty="0" smtClean="0"/>
              <a:t>=</a:t>
            </a:r>
            <a:r>
              <a:rPr lang="en-US" sz="1400" dirty="0" err="1" smtClean="0"/>
              <a:t>ByteBuffer.wrap</a:t>
            </a:r>
            <a:r>
              <a:rPr lang="en-US" sz="1400" dirty="0" smtClean="0"/>
              <a:t>(h);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smtClean="0"/>
              <a:t> </a:t>
            </a:r>
            <a:r>
              <a:rPr lang="en-US" sz="1400" dirty="0" err="1" smtClean="0"/>
              <a:t>channel.write</a:t>
            </a:r>
            <a:r>
              <a:rPr lang="en-US" sz="1400" dirty="0" smtClean="0"/>
              <a:t>(</a:t>
            </a:r>
            <a:r>
              <a:rPr lang="en-US" sz="1400" dirty="0" err="1" smtClean="0"/>
              <a:t>bbf</a:t>
            </a:r>
            <a:r>
              <a:rPr lang="en-US" sz="1400" dirty="0" smtClean="0"/>
              <a:t>); 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</a:rPr>
              <a:t>}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we will cover 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What is I/O 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What is NIO 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Why NIO 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Channels and Buffers </a:t>
            </a:r>
          </a:p>
          <a:p>
            <a:pPr lvl="1"/>
            <a:r>
              <a:rPr lang="en-US" sz="2000" dirty="0" smtClean="0"/>
              <a:t>Channels explanation and its types</a:t>
            </a:r>
          </a:p>
          <a:p>
            <a:pPr lvl="1"/>
            <a:r>
              <a:rPr lang="en-US" sz="2000" dirty="0" smtClean="0"/>
              <a:t>How buffers work ? , Buffer internals , Types of Buffer , Put and get data from buffers e.t.c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Networking and asynchronous I/O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Selectors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Server Socket Channels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Selection Keys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How Issue of multi threading on server end is resolved ?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Methods to read from a channel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1400" dirty="0" smtClean="0">
              <a:solidFill>
                <a:srgbClr val="00B050"/>
              </a:solidFill>
            </a:endParaRPr>
          </a:p>
          <a:p>
            <a:pPr fontAlgn="base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private </a:t>
            </a:r>
            <a:r>
              <a:rPr lang="en-US" sz="1800" b="1" dirty="0" smtClean="0">
                <a:solidFill>
                  <a:srgbClr val="00B050"/>
                </a:solidFill>
              </a:rPr>
              <a:t>void read(</a:t>
            </a:r>
            <a:r>
              <a:rPr lang="en-US" sz="1800" b="1" dirty="0" err="1" smtClean="0">
                <a:solidFill>
                  <a:srgbClr val="00B050"/>
                </a:solidFill>
              </a:rPr>
              <a:t>SelectionKey</a:t>
            </a:r>
            <a:r>
              <a:rPr lang="en-US" sz="1800" b="1" dirty="0" smtClean="0">
                <a:solidFill>
                  <a:srgbClr val="00B050"/>
                </a:solidFill>
              </a:rPr>
              <a:t> key) throws </a:t>
            </a:r>
            <a:r>
              <a:rPr lang="en-US" sz="1800" b="1" dirty="0" err="1" smtClean="0">
                <a:solidFill>
                  <a:srgbClr val="00B050"/>
                </a:solidFill>
              </a:rPr>
              <a:t>IOException</a:t>
            </a:r>
            <a:r>
              <a:rPr lang="en-US" sz="1800" b="1" dirty="0" smtClean="0">
                <a:solidFill>
                  <a:srgbClr val="00B050"/>
                </a:solidFill>
              </a:rPr>
              <a:t>{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SocketChannel</a:t>
            </a:r>
            <a:r>
              <a:rPr lang="en-US" sz="1800" dirty="0" smtClean="0"/>
              <a:t> channel = (</a:t>
            </a:r>
            <a:r>
              <a:rPr lang="en-US" sz="1800" dirty="0" err="1" smtClean="0"/>
              <a:t>SocketChannel</a:t>
            </a:r>
            <a:r>
              <a:rPr lang="en-US" sz="1800" dirty="0" smtClean="0"/>
              <a:t>) </a:t>
            </a:r>
            <a:r>
              <a:rPr lang="en-US" sz="1800" dirty="0" err="1" smtClean="0"/>
              <a:t>key.channel</a:t>
            </a:r>
            <a:r>
              <a:rPr lang="en-US" sz="1800" dirty="0" smtClean="0"/>
              <a:t>();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ByteBuffer</a:t>
            </a:r>
            <a:r>
              <a:rPr lang="en-US" sz="1800" dirty="0" smtClean="0"/>
              <a:t> </a:t>
            </a:r>
            <a:r>
              <a:rPr lang="en-US" sz="1800" dirty="0" err="1" smtClean="0"/>
              <a:t>readBuffer</a:t>
            </a:r>
            <a:r>
              <a:rPr lang="en-US" sz="1800" dirty="0" smtClean="0"/>
              <a:t> = </a:t>
            </a:r>
            <a:r>
              <a:rPr lang="en-US" sz="1800" dirty="0" err="1" smtClean="0"/>
              <a:t>ByteBuffer.allocate</a:t>
            </a:r>
            <a:r>
              <a:rPr lang="en-US" sz="1800" dirty="0" smtClean="0"/>
              <a:t>(1024);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readBuffer.clear</a:t>
            </a:r>
            <a:r>
              <a:rPr lang="en-US" sz="1800" dirty="0" smtClean="0"/>
              <a:t>();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int</a:t>
            </a:r>
            <a:r>
              <a:rPr lang="en-US" sz="1800" dirty="0" smtClean="0"/>
              <a:t> read;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r>
              <a:rPr lang="en-US" sz="1800" dirty="0" smtClean="0"/>
              <a:t>        try {</a:t>
            </a:r>
          </a:p>
          <a:p>
            <a:pPr fontAlgn="base">
              <a:buNone/>
            </a:pPr>
            <a:r>
              <a:rPr lang="en-US" sz="1800" dirty="0" smtClean="0"/>
              <a:t>            read = </a:t>
            </a:r>
            <a:r>
              <a:rPr lang="en-US" sz="1800" dirty="0" err="1" smtClean="0"/>
              <a:t>channel.read</a:t>
            </a:r>
            <a:r>
              <a:rPr lang="en-US" sz="1800" dirty="0" smtClean="0"/>
              <a:t>(</a:t>
            </a:r>
            <a:r>
              <a:rPr lang="en-US" sz="1800" dirty="0" err="1" smtClean="0"/>
              <a:t>readBuffer</a:t>
            </a:r>
            <a:r>
              <a:rPr lang="en-US" sz="1800" dirty="0" smtClean="0"/>
              <a:t>);</a:t>
            </a:r>
          </a:p>
          <a:p>
            <a:pPr fontAlgn="base">
              <a:buNone/>
            </a:pPr>
            <a:r>
              <a:rPr lang="en-US" sz="1800" dirty="0" smtClean="0"/>
              <a:t>        } catch (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 e) {</a:t>
            </a:r>
          </a:p>
          <a:p>
            <a:pPr fontAlgn="base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("Reading problem, closing connection");</a:t>
            </a:r>
          </a:p>
          <a:p>
            <a:pPr fontAlgn="base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key.cancel</a:t>
            </a:r>
            <a:r>
              <a:rPr lang="en-US" sz="1800" dirty="0" smtClean="0"/>
              <a:t>();</a:t>
            </a:r>
          </a:p>
          <a:p>
            <a:pPr fontAlgn="base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channel.close</a:t>
            </a:r>
            <a:r>
              <a:rPr lang="en-US" sz="1800" dirty="0" smtClean="0"/>
              <a:t>();</a:t>
            </a:r>
          </a:p>
          <a:p>
            <a:pPr fontAlgn="base">
              <a:buNone/>
            </a:pPr>
            <a:r>
              <a:rPr lang="en-US" sz="1800" dirty="0" smtClean="0"/>
              <a:t>            return;</a:t>
            </a:r>
          </a:p>
          <a:p>
            <a:pPr fontAlgn="base">
              <a:buNone/>
            </a:pPr>
            <a:r>
              <a:rPr lang="en-US" sz="1800" dirty="0" smtClean="0"/>
              <a:t>        }</a:t>
            </a:r>
          </a:p>
          <a:p>
            <a:pPr fontAlgn="base">
              <a:buNone/>
            </a:pPr>
            <a:r>
              <a:rPr lang="en-US" sz="1800" dirty="0" smtClean="0"/>
              <a:t>        if (read == -1){</a:t>
            </a:r>
          </a:p>
          <a:p>
            <a:pPr fontAlgn="base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("Nothing was there to be read, closing connection");</a:t>
            </a:r>
          </a:p>
          <a:p>
            <a:pPr fontAlgn="base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channel.close</a:t>
            </a:r>
            <a:r>
              <a:rPr lang="en-US" sz="1800" dirty="0" smtClean="0"/>
              <a:t>();</a:t>
            </a:r>
          </a:p>
          <a:p>
            <a:pPr fontAlgn="base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key.cancel</a:t>
            </a:r>
            <a:r>
              <a:rPr lang="en-US" sz="1800" dirty="0" smtClean="0"/>
              <a:t>();</a:t>
            </a:r>
          </a:p>
          <a:p>
            <a:pPr fontAlgn="base">
              <a:buNone/>
            </a:pPr>
            <a:r>
              <a:rPr lang="en-US" sz="1800" dirty="0" smtClean="0"/>
              <a:t>            return;</a:t>
            </a:r>
          </a:p>
          <a:p>
            <a:pPr fontAlgn="base">
              <a:buNone/>
            </a:pPr>
            <a:r>
              <a:rPr lang="en-US" sz="1800" dirty="0" smtClean="0"/>
              <a:t>        }</a:t>
            </a:r>
            <a:endParaRPr lang="en-US" sz="18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        // IMPORTANT - don't forget the flip() the buffer. It is like a reset without clearing it.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readBuffer.flip</a:t>
            </a:r>
            <a:r>
              <a:rPr lang="en-US" sz="1800" dirty="0" smtClean="0"/>
              <a:t>();</a:t>
            </a:r>
          </a:p>
          <a:p>
            <a:pPr fontAlgn="base">
              <a:buNone/>
            </a:pPr>
            <a:r>
              <a:rPr lang="en-US" sz="1800" dirty="0" smtClean="0"/>
              <a:t>        byte[] data = new byte[1000];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readBuffer.get</a:t>
            </a:r>
            <a:r>
              <a:rPr lang="en-US" sz="1800" dirty="0" smtClean="0"/>
              <a:t>(data, 0, read);</a:t>
            </a:r>
          </a:p>
          <a:p>
            <a:pPr fontAlgn="base">
              <a:buNone/>
            </a:pPr>
            <a:r>
              <a:rPr lang="en-US" sz="1800" dirty="0" smtClean="0"/>
              <a:t>     </a:t>
            </a:r>
            <a:r>
              <a:rPr lang="en-US" sz="1800" b="1" dirty="0" smtClean="0">
                <a:solidFill>
                  <a:srgbClr val="00B050"/>
                </a:solidFill>
              </a:rPr>
              <a:t>}</a:t>
            </a:r>
          </a:p>
          <a:p>
            <a:pPr fontAlgn="base">
              <a:buNone/>
            </a:pPr>
            <a:r>
              <a:rPr lang="en-US" sz="1800" dirty="0" smtClean="0"/>
              <a:t> 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Methods to connect to a channel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/>
              <a:t>       selector </a:t>
            </a:r>
            <a:r>
              <a:rPr lang="en-US" sz="1400" b="1" dirty="0" smtClean="0"/>
              <a:t>= </a:t>
            </a:r>
            <a:r>
              <a:rPr lang="en-US" sz="1400" b="1" dirty="0" err="1" smtClean="0"/>
              <a:t>Selector.open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          channel = </a:t>
            </a:r>
            <a:r>
              <a:rPr lang="en-US" sz="1400" b="1" dirty="0" err="1" smtClean="0"/>
              <a:t>SocketChannel.open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          </a:t>
            </a:r>
            <a:r>
              <a:rPr lang="en-US" sz="1400" b="1" dirty="0" err="1" smtClean="0"/>
              <a:t>channel.configureBlocking</a:t>
            </a:r>
            <a:r>
              <a:rPr lang="en-US" sz="1400" b="1" dirty="0" smtClean="0"/>
              <a:t>(false);</a:t>
            </a:r>
          </a:p>
          <a:p>
            <a:pPr>
              <a:buNone/>
            </a:pP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                </a:t>
            </a:r>
            <a:r>
              <a:rPr lang="en-US" sz="1400" b="1" dirty="0" err="1" smtClean="0"/>
              <a:t>channel.register</a:t>
            </a:r>
            <a:r>
              <a:rPr lang="en-US" sz="1400" b="1" dirty="0" smtClean="0"/>
              <a:t>(selector, </a:t>
            </a:r>
            <a:r>
              <a:rPr lang="en-US" sz="1400" b="1" dirty="0" err="1" smtClean="0"/>
              <a:t>SelectionKey.OP_CONNECT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                </a:t>
            </a:r>
            <a:r>
              <a:rPr lang="en-US" sz="1400" b="1" dirty="0" err="1" smtClean="0"/>
              <a:t>channel.connect</a:t>
            </a:r>
            <a:r>
              <a:rPr lang="en-US" sz="1400" b="1" dirty="0" smtClean="0"/>
              <a:t>(new </a:t>
            </a:r>
            <a:r>
              <a:rPr lang="en-US" sz="1400" b="1" dirty="0" err="1" smtClean="0"/>
              <a:t>InetSocketAddress</a:t>
            </a:r>
            <a:r>
              <a:rPr lang="en-US" sz="1400" b="1" dirty="0" smtClean="0"/>
              <a:t>("127.0.0.1", 4444</a:t>
            </a:r>
            <a:r>
              <a:rPr lang="en-US" sz="1400" b="1" dirty="0" smtClean="0"/>
              <a:t>));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private </a:t>
            </a:r>
            <a:r>
              <a:rPr lang="en-US" sz="1400" b="1" dirty="0" smtClean="0">
                <a:solidFill>
                  <a:srgbClr val="00B050"/>
                </a:solidFill>
              </a:rPr>
              <a:t>void connect(</a:t>
            </a:r>
            <a:r>
              <a:rPr lang="en-US" sz="1400" b="1" dirty="0" err="1" smtClean="0">
                <a:solidFill>
                  <a:srgbClr val="00B050"/>
                </a:solidFill>
              </a:rPr>
              <a:t>SelectionKey</a:t>
            </a:r>
            <a:r>
              <a:rPr lang="en-US" sz="1400" b="1" dirty="0" smtClean="0">
                <a:solidFill>
                  <a:srgbClr val="00B050"/>
                </a:solidFill>
              </a:rPr>
              <a:t> key) throws </a:t>
            </a:r>
            <a:r>
              <a:rPr lang="en-US" sz="1400" b="1" dirty="0" err="1" smtClean="0">
                <a:solidFill>
                  <a:srgbClr val="00B050"/>
                </a:solidFill>
              </a:rPr>
              <a:t>IOException</a:t>
            </a:r>
            <a:r>
              <a:rPr lang="en-US" sz="1400" b="1" dirty="0" smtClean="0">
                <a:solidFill>
                  <a:srgbClr val="00B050"/>
                </a:solidFill>
              </a:rPr>
              <a:t>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  </a:t>
            </a:r>
            <a:r>
              <a:rPr lang="en-US" sz="1400" b="1" dirty="0" smtClean="0"/>
              <a:t>         </a:t>
            </a:r>
            <a:r>
              <a:rPr lang="en-US" sz="1400" dirty="0" smtClean="0"/>
              <a:t> </a:t>
            </a:r>
            <a:r>
              <a:rPr lang="en-US" sz="1400" dirty="0" err="1" smtClean="0"/>
              <a:t>SocketChannel</a:t>
            </a:r>
            <a:r>
              <a:rPr lang="en-US" sz="1400" dirty="0" smtClean="0"/>
              <a:t> channel = (</a:t>
            </a:r>
            <a:r>
              <a:rPr lang="en-US" sz="1400" dirty="0" err="1" smtClean="0"/>
              <a:t>SocketChannel</a:t>
            </a:r>
            <a:r>
              <a:rPr lang="en-US" sz="1400" dirty="0" smtClean="0"/>
              <a:t>) </a:t>
            </a:r>
            <a:r>
              <a:rPr lang="en-US" sz="1400" dirty="0" err="1" smtClean="0"/>
              <a:t>key.channel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if (</a:t>
            </a:r>
            <a:r>
              <a:rPr lang="en-US" sz="1400" dirty="0" err="1" smtClean="0"/>
              <a:t>channel.isConnectionPending</a:t>
            </a:r>
            <a:r>
              <a:rPr lang="en-US" sz="1400" dirty="0" smtClean="0"/>
              <a:t>()){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channel.finishConnect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}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channel.configureBlocking</a:t>
            </a:r>
            <a:r>
              <a:rPr lang="en-US" sz="1400" dirty="0" smtClean="0"/>
              <a:t>(false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  </a:t>
            </a:r>
            <a:r>
              <a:rPr lang="en-US" sz="1400" dirty="0" err="1" smtClean="0"/>
              <a:t>SelectionKey</a:t>
            </a:r>
            <a:r>
              <a:rPr lang="en-US" sz="1400" dirty="0" smtClean="0"/>
              <a:t> </a:t>
            </a:r>
            <a:r>
              <a:rPr lang="en-US" sz="1400" dirty="0" err="1" smtClean="0"/>
              <a:t>kr</a:t>
            </a:r>
            <a:r>
              <a:rPr lang="en-US" sz="1400" dirty="0" smtClean="0"/>
              <a:t>= </a:t>
            </a:r>
            <a:r>
              <a:rPr lang="en-US" sz="1400" dirty="0" err="1" smtClean="0"/>
              <a:t>channel.register</a:t>
            </a:r>
            <a:r>
              <a:rPr lang="en-US" sz="1400" dirty="0" smtClean="0"/>
              <a:t>(selector, </a:t>
            </a:r>
            <a:r>
              <a:rPr lang="en-US" sz="1400" dirty="0" err="1" smtClean="0"/>
              <a:t>SelectionKey.OP_READ</a:t>
            </a:r>
            <a:r>
              <a:rPr lang="en-US" sz="1400" dirty="0" smtClean="0"/>
              <a:t>);            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}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0962" name="Picture 2" descr="C:\Users\muhammad\Desktop\NIO\Java Presentation\Images\164441_YuTE_5897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374667" cy="2647950"/>
          </a:xfrm>
          <a:prstGeom prst="rect">
            <a:avLst/>
          </a:prstGeom>
          <a:noFill/>
        </p:spPr>
      </p:pic>
      <p:pic>
        <p:nvPicPr>
          <p:cNvPr id="40963" name="Picture 3" descr="C:\Users\muhammad\Desktop\NIO\Java Presentation\Images\Fig1 (1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733800"/>
            <a:ext cx="4572000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References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ibm.com/</a:t>
            </a:r>
            <a:r>
              <a:rPr lang="en-US" sz="2400" dirty="0" err="1" smtClean="0"/>
              <a:t>developerWorks</a:t>
            </a:r>
            <a:endParaRPr lang="en-US" sz="2400" dirty="0" smtClean="0"/>
          </a:p>
          <a:p>
            <a:r>
              <a:rPr lang="en-US" sz="2400" dirty="0" smtClean="0"/>
              <a:t>Adblogcat.com/</a:t>
            </a:r>
            <a:r>
              <a:rPr lang="en-US" sz="2400" dirty="0" smtClean="0"/>
              <a:t>Asynchronous Java NIO for </a:t>
            </a:r>
            <a:r>
              <a:rPr lang="en-US" sz="2400" dirty="0" smtClean="0"/>
              <a:t>dummies</a:t>
            </a:r>
          </a:p>
          <a:p>
            <a:r>
              <a:rPr lang="en-US" sz="2400" dirty="0" smtClean="0"/>
              <a:t>Jenkov.com/</a:t>
            </a:r>
            <a:r>
              <a:rPr lang="en-US" sz="2400" dirty="0" err="1" smtClean="0"/>
              <a:t>nio</a:t>
            </a:r>
            <a:endParaRPr lang="en-US" sz="2400" dirty="0" smtClean="0"/>
          </a:p>
          <a:p>
            <a:r>
              <a:rPr lang="en-US" sz="2400" dirty="0" smtClean="0"/>
              <a:t>OReilly_Java_Network_Programming</a:t>
            </a:r>
            <a:r>
              <a:rPr lang="en-US" sz="2400" dirty="0" smtClean="0"/>
              <a:t>,_2nd_Edition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590800"/>
            <a:ext cx="5410200" cy="3535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C00000"/>
                </a:solidFill>
                <a:latin typeface="Script MT Bold" pitchFamily="66" charset="0"/>
              </a:rPr>
              <a:t>Demo…</a:t>
            </a:r>
            <a:endParaRPr lang="en-US" sz="9600" b="1" dirty="0">
              <a:solidFill>
                <a:srgbClr val="C00000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Script MT Bold" pitchFamily="66" charset="0"/>
              </a:rPr>
              <a:t>   Thanks…</a:t>
            </a:r>
            <a:endParaRPr lang="en-US" sz="9600" b="1" dirty="0">
              <a:solidFill>
                <a:srgbClr val="C00000"/>
              </a:solidFill>
              <a:latin typeface="Script MT Bold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V="1">
            <a:off x="8153400" y="6126163"/>
            <a:ext cx="533400" cy="13414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I/O 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I/O -- or input/output </a:t>
            </a:r>
            <a:r>
              <a:rPr lang="en-US" sz="2000" dirty="0" smtClean="0"/>
              <a:t>-- refers to the interface between a computer and the rest of the world, or between a single program and the rest of the computer. 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In Java programming, </a:t>
            </a:r>
            <a:r>
              <a:rPr lang="en-US" sz="2000" dirty="0" smtClean="0"/>
              <a:t>I/O has until recently been carried out using a stream metaphor.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All I/O is viewed as </a:t>
            </a:r>
            <a:r>
              <a:rPr lang="en-US" sz="2000" dirty="0" smtClean="0"/>
              <a:t>the movement of single bytes, one at a time, through an object called a Stream.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Stream I/O is used </a:t>
            </a:r>
            <a:r>
              <a:rPr lang="en-US" sz="2000" dirty="0" smtClean="0"/>
              <a:t>for contacting the outside world. It is also used</a:t>
            </a:r>
          </a:p>
          <a:p>
            <a:pPr>
              <a:buNone/>
            </a:pPr>
            <a:r>
              <a:rPr lang="en-US" sz="2000" dirty="0" smtClean="0"/>
              <a:t>	Internally, for turning objects into bytes and then back into objects.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muhammad\Desktop\NIO\Java Presentation\Images\io-i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841962" cy="2490787"/>
          </a:xfrm>
          <a:prstGeom prst="rect">
            <a:avLst/>
          </a:prstGeom>
          <a:noFill/>
        </p:spPr>
      </p:pic>
      <p:pic>
        <p:nvPicPr>
          <p:cNvPr id="2051" name="Picture 3" descr="C:\Users\muhammad\Desktop\NIO\Java Presentation\Images\je080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81400"/>
            <a:ext cx="70104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NIO 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Alternative  to standard java I/O</a:t>
            </a:r>
          </a:p>
          <a:p>
            <a:endParaRPr lang="en-US" sz="2000" dirty="0" smtClean="0"/>
          </a:p>
          <a:p>
            <a:r>
              <a:rPr lang="en-US" sz="2000" dirty="0" smtClean="0"/>
              <a:t>An API for scalable I/O, fast buffered binary I/O, and an improved filesystem interface.</a:t>
            </a:r>
          </a:p>
          <a:p>
            <a:endParaRPr lang="en-US" sz="2000" dirty="0" smtClean="0"/>
          </a:p>
          <a:p>
            <a:r>
              <a:rPr lang="en-US" sz="2000" dirty="0" smtClean="0"/>
              <a:t>The most important distinction between the original I/O library (found in java.io.*) and NIO has to do with how data is packaged and transmitted.</a:t>
            </a:r>
          </a:p>
          <a:p>
            <a:endParaRPr lang="en-US" sz="2000" dirty="0" smtClean="0"/>
          </a:p>
          <a:p>
            <a:r>
              <a:rPr lang="en-US" sz="2000" dirty="0" smtClean="0"/>
              <a:t>NIO was created to allow Java programmers to implement high-speed I/O without having to write custom code.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074" name="Picture 2" descr="C:\Users\muhammad\Desktop\NIO\Java Presentation\Images\jw-0411-select1-100156685-ori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6102174" cy="387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Streams versus blocks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stream-oriented I/O </a:t>
            </a:r>
            <a:r>
              <a:rPr lang="en-US" sz="2400" dirty="0" smtClean="0"/>
              <a:t>system deals with data one byte at a time. An input stream produces one byte of data, and an output stream consumes one byte of data.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block-oriented I/O </a:t>
            </a:r>
            <a:r>
              <a:rPr lang="en-US" sz="2400" dirty="0" smtClean="0"/>
              <a:t>system deals with data in blocks. Each operation produces or consumes a block of data in one step. Processing data by the block can be much faster than processing it by the (streamed) byte.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Buffers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 Buffer is an object, which holds some data, that is to be written to or that has just been read from.</a:t>
            </a:r>
          </a:p>
          <a:p>
            <a:endParaRPr lang="en-US" sz="2000" dirty="0" smtClean="0"/>
          </a:p>
          <a:p>
            <a:r>
              <a:rPr lang="en-US" sz="2000" dirty="0" smtClean="0"/>
              <a:t>In stream-oriented I/O , you wrote data directly to, and read data directly from, Stream objects.</a:t>
            </a:r>
          </a:p>
          <a:p>
            <a:endParaRPr lang="en-US" sz="2000" dirty="0" smtClean="0"/>
          </a:p>
          <a:p>
            <a:r>
              <a:rPr lang="en-US" sz="2000" dirty="0" smtClean="0"/>
              <a:t>In the NIO library, all data is handled with buffers. When data is read, it is read directly into a buffer. When data is written, it is written into a buffer.</a:t>
            </a:r>
          </a:p>
          <a:p>
            <a:endParaRPr lang="en-US" sz="2000" dirty="0" smtClean="0"/>
          </a:p>
          <a:p>
            <a:r>
              <a:rPr lang="en-US" sz="2000" dirty="0" smtClean="0"/>
              <a:t>Anytime you access data in NIO, you are pulling it out of the buffer.</a:t>
            </a:r>
          </a:p>
          <a:p>
            <a:endParaRPr lang="en-US" sz="2000" dirty="0" smtClean="0"/>
          </a:p>
          <a:p>
            <a:r>
              <a:rPr lang="en-US" sz="2000" dirty="0" smtClean="0"/>
              <a:t>A buffer is essentially an array. Generally, it is an array of bytes, but other kinds of arrays can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1444</Words>
  <Application>Microsoft Office PowerPoint</Application>
  <PresentationFormat>On-screen Show (4:3)</PresentationFormat>
  <Paragraphs>325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 </vt:lpstr>
      <vt:lpstr>Group Members</vt:lpstr>
      <vt:lpstr>What we will cover ?</vt:lpstr>
      <vt:lpstr>What is I/O ?</vt:lpstr>
      <vt:lpstr> </vt:lpstr>
      <vt:lpstr>What is NIO ?</vt:lpstr>
      <vt:lpstr>   </vt:lpstr>
      <vt:lpstr>Streams versus blocks</vt:lpstr>
      <vt:lpstr>Buffers</vt:lpstr>
      <vt:lpstr>Kind of Buffers</vt:lpstr>
      <vt:lpstr>Channels</vt:lpstr>
      <vt:lpstr>  </vt:lpstr>
      <vt:lpstr>Kinds of Channels</vt:lpstr>
      <vt:lpstr>Reading and writing in NIO</vt:lpstr>
      <vt:lpstr>Reading in NIO</vt:lpstr>
      <vt:lpstr>Writing in NIO</vt:lpstr>
      <vt:lpstr>Buffer internals</vt:lpstr>
      <vt:lpstr>State Variables</vt:lpstr>
      <vt:lpstr> </vt:lpstr>
      <vt:lpstr>                         buffer.flip();</vt:lpstr>
      <vt:lpstr>Accessor methods</vt:lpstr>
      <vt:lpstr>More about buffers</vt:lpstr>
      <vt:lpstr>Asynchronous I/O</vt:lpstr>
      <vt:lpstr>Selectors</vt:lpstr>
      <vt:lpstr>   </vt:lpstr>
      <vt:lpstr>    </vt:lpstr>
      <vt:lpstr>   </vt:lpstr>
      <vt:lpstr>Methods to accept connection request</vt:lpstr>
      <vt:lpstr>Methods to write to a channel</vt:lpstr>
      <vt:lpstr>Methods to read from a channel</vt:lpstr>
      <vt:lpstr>Methods to connect to a channel</vt:lpstr>
      <vt:lpstr>   </vt:lpstr>
      <vt:lpstr>References</vt:lpstr>
      <vt:lpstr>   </vt:lpstr>
      <vt:lpstr>   Thanks…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muhammad hamad</dc:creator>
  <cp:lastModifiedBy>muhammad hamad</cp:lastModifiedBy>
  <cp:revision>172</cp:revision>
  <dcterms:created xsi:type="dcterms:W3CDTF">2006-08-16T00:00:00Z</dcterms:created>
  <dcterms:modified xsi:type="dcterms:W3CDTF">2015-12-26T11:25:20Z</dcterms:modified>
</cp:coreProperties>
</file>