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7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0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033C89-3464-4A08-9560-0A94670A835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F445FB-3124-4BAE-906B-AD7BE753AA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67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26" y="4960137"/>
            <a:ext cx="5829300" cy="1463040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Accounting</a:t>
            </a:r>
            <a:br>
              <a:rPr lang="en-US" b="1" dirty="0" smtClean="0">
                <a:latin typeface="Arial Rounded MT Bold" panose="020F0704030504030204" pitchFamily="34" charset="0"/>
              </a:rPr>
            </a:br>
            <a:r>
              <a:rPr lang="en-US" sz="1100" b="1" dirty="0" smtClean="0">
                <a:latin typeface="Arial Rounded MT Bold" panose="020F0704030504030204" pitchFamily="34" charset="0"/>
              </a:rPr>
              <a:t>the data warehouse toolkit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Muhammad hamad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8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OLAP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OLAP </a:t>
            </a:r>
            <a:r>
              <a:rPr lang="en-US" dirty="0"/>
              <a:t>products have been used extensively for financial reporting, budgeting, and consolidation applications. </a:t>
            </a:r>
            <a:endParaRPr lang="en-US" dirty="0" smtClean="0"/>
          </a:p>
          <a:p>
            <a:pPr algn="just"/>
            <a:r>
              <a:rPr lang="en-US" dirty="0" smtClean="0"/>
              <a:t>Relational </a:t>
            </a:r>
            <a:r>
              <a:rPr lang="en-US" dirty="0"/>
              <a:t>dimensional models often feed financial OLAP cubes. OLAP cubes can deliver fast query performance that is critical for executive usage. </a:t>
            </a:r>
            <a:endParaRPr lang="en-US" dirty="0" smtClean="0"/>
          </a:p>
          <a:p>
            <a:pPr algn="just"/>
            <a:r>
              <a:rPr lang="en-US" dirty="0" smtClean="0"/>
              <a:t>OLAP </a:t>
            </a:r>
            <a:r>
              <a:rPr lang="en-US" dirty="0"/>
              <a:t>is well suited to handle complicated organizational rollups, as well as complex calculations.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Financial analysts are some of the most data-literate </a:t>
            </a:r>
            <a:r>
              <a:rPr lang="en-US" dirty="0" smtClean="0"/>
              <a:t>and spreadsheet-savvy </a:t>
            </a:r>
            <a:r>
              <a:rPr lang="en-US" dirty="0"/>
              <a:t>individuals.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DW system can provide a single source of usable, understandable financial information, ensuring everyone is working oﬀ the same data with </a:t>
            </a:r>
            <a:r>
              <a:rPr lang="en-US" dirty="0" smtClean="0"/>
              <a:t>common definitions </a:t>
            </a:r>
            <a:r>
              <a:rPr lang="en-US" dirty="0"/>
              <a:t>and common tools.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Improved </a:t>
            </a:r>
            <a:r>
              <a:rPr lang="en-US" dirty="0"/>
              <a:t>access to accounting data allows you to focus </a:t>
            </a:r>
            <a:r>
              <a:rPr lang="en-US" dirty="0" smtClean="0"/>
              <a:t>on opportunities </a:t>
            </a:r>
            <a:r>
              <a:rPr lang="en-US" dirty="0"/>
              <a:t>to better manage risk, streamline operations, </a:t>
            </a:r>
            <a:r>
              <a:rPr lang="en-US" dirty="0" smtClean="0"/>
              <a:t>and identify </a:t>
            </a:r>
            <a:r>
              <a:rPr lang="en-US" dirty="0"/>
              <a:t>potential cost savings.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Ledger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45" y="1858488"/>
            <a:ext cx="7290055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general ledger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G/L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/>
              <a:t>is a core foundation financial system that ties together the detailed information collected by sub ledgers </a:t>
            </a:r>
            <a:r>
              <a:rPr lang="en-US" dirty="0" smtClean="0"/>
              <a:t>or separate </a:t>
            </a:r>
            <a:r>
              <a:rPr lang="en-US" dirty="0"/>
              <a:t>systems for purchasing, payables (what you owe to others), and receivables (what others owe you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chart of accounts </a:t>
            </a:r>
            <a:r>
              <a:rPr lang="en-US" dirty="0"/>
              <a:t>is a listing of all accounts used in the </a:t>
            </a:r>
            <a:r>
              <a:rPr lang="en-US" dirty="0" smtClean="0"/>
              <a:t>general ledger </a:t>
            </a:r>
            <a:r>
              <a:rPr lang="en-US" dirty="0"/>
              <a:t>of an organization. The chart is used by the </a:t>
            </a:r>
            <a:r>
              <a:rPr lang="en-US" dirty="0" smtClean="0"/>
              <a:t>accounting software </a:t>
            </a:r>
            <a:r>
              <a:rPr lang="en-US" dirty="0"/>
              <a:t>to aggregate information into an entity's </a:t>
            </a:r>
            <a:r>
              <a:rPr lang="en-US" dirty="0" smtClean="0"/>
              <a:t>financial statements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FF0000"/>
                </a:solidFill>
              </a:rPr>
              <a:t>Period Close </a:t>
            </a:r>
            <a:r>
              <a:rPr lang="en-US" dirty="0" smtClean="0"/>
              <a:t>means that at the </a:t>
            </a:r>
            <a:r>
              <a:rPr lang="en-US" dirty="0"/>
              <a:t>end of each accounting period, the finance organization is responsible for finalizing the financial results so that they can be officially reported internally and externally.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1420" y="1116145"/>
            <a:ext cx="8042564" cy="49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Ledger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90057"/>
            <a:ext cx="7290055" cy="421930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>
                <a:solidFill>
                  <a:srgbClr val="FF0000"/>
                </a:solidFill>
              </a:rPr>
              <a:t>Year-to-Date </a:t>
            </a:r>
            <a:r>
              <a:rPr lang="en-US" b="1" i="1" dirty="0" smtClean="0">
                <a:solidFill>
                  <a:srgbClr val="FF0000"/>
                </a:solidFill>
              </a:rPr>
              <a:t>Facts </a:t>
            </a:r>
            <a:r>
              <a:rPr lang="en-US" dirty="0" smtClean="0"/>
              <a:t>should </a:t>
            </a:r>
            <a:r>
              <a:rPr lang="en-US" dirty="0"/>
              <a:t>be left out of the relational schema design and calculated in the BI </a:t>
            </a:r>
            <a:r>
              <a:rPr lang="en-US" dirty="0" smtClean="0"/>
              <a:t>reporting </a:t>
            </a:r>
            <a:r>
              <a:rPr lang="en-US" dirty="0"/>
              <a:t>application </a:t>
            </a:r>
            <a:r>
              <a:rPr lang="en-US" dirty="0" smtClean="0"/>
              <a:t>instead.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Multiple Currencies Revisited </a:t>
            </a:r>
            <a:r>
              <a:rPr lang="en-US" dirty="0" smtClean="0"/>
              <a:t>If we have to deal with multiple currencies then in </a:t>
            </a:r>
            <a:r>
              <a:rPr lang="en-US" dirty="0"/>
              <a:t>this case, each fact table row would represent one set of fact amounts expressed in local currency and a separate set of </a:t>
            </a:r>
            <a:r>
              <a:rPr lang="en-US" dirty="0" smtClean="0"/>
              <a:t>fact amounts </a:t>
            </a:r>
            <a:r>
              <a:rPr lang="en-US" dirty="0"/>
              <a:t>on the same row expressed in the </a:t>
            </a:r>
            <a:r>
              <a:rPr lang="en-US" dirty="0" smtClean="0"/>
              <a:t>equivalent corporate currency.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If an anomaly is identified at the summary level, analysts want to look at the detailed </a:t>
            </a:r>
            <a:r>
              <a:rPr lang="en-US" dirty="0" smtClean="0"/>
              <a:t>transactions. </a:t>
            </a:r>
            <a:r>
              <a:rPr lang="en-US" dirty="0"/>
              <a:t>The grain of the fact table is now one row for every general ledger journal entry transaction. The journal entry transaction identifies the G/L account and the applicable debit or credit amount. </a:t>
            </a:r>
          </a:p>
        </p:txBody>
      </p:sp>
    </p:spTree>
    <p:extLst>
      <p:ext uri="{BB962C8B-B14F-4D97-AF65-F5344CB8AC3E}">
        <p14:creationId xmlns:p14="http://schemas.microsoft.com/office/powerpoint/2010/main" val="290921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Drilling Down Through a Multilevel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Large enterprises may have multiple ledgers arranged in an ascending hierarchy, perhaps by enterprise, division, and department.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division ledger entries may be consolidated to </a:t>
            </a:r>
            <a:r>
              <a:rPr lang="en-US" dirty="0" smtClean="0"/>
              <a:t>the enterprise </a:t>
            </a:r>
            <a:r>
              <a:rPr lang="en-US" dirty="0"/>
              <a:t>level. </a:t>
            </a:r>
            <a:r>
              <a:rPr lang="en-US" b="1" dirty="0"/>
              <a:t>One way to model </a:t>
            </a:r>
            <a:r>
              <a:rPr lang="en-US" dirty="0"/>
              <a:t>this hierarchy is by introducing the </a:t>
            </a:r>
            <a:r>
              <a:rPr lang="en-US" dirty="0" smtClean="0"/>
              <a:t>parent snapshot’s </a:t>
            </a:r>
            <a:r>
              <a:rPr lang="en-US" dirty="0"/>
              <a:t>fact table </a:t>
            </a:r>
            <a:r>
              <a:rPr lang="en-US" dirty="0" smtClean="0"/>
              <a:t>surrogate </a:t>
            </a:r>
            <a:r>
              <a:rPr lang="en-US" dirty="0"/>
              <a:t>key in the fact </a:t>
            </a:r>
            <a:r>
              <a:rPr lang="en-US" dirty="0" smtClean="0"/>
              <a:t>table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3955" y="4010849"/>
            <a:ext cx="5943600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18" y="1870363"/>
            <a:ext cx="7290055" cy="4023360"/>
          </a:xfrm>
        </p:spPr>
        <p:txBody>
          <a:bodyPr/>
          <a:lstStyle/>
          <a:p>
            <a:r>
              <a:rPr lang="en-US" dirty="0" smtClean="0"/>
              <a:t>The budgeting </a:t>
            </a:r>
            <a:r>
              <a:rPr lang="en-US" dirty="0"/>
              <a:t>process can be viewed as a series of events. Prior to the start of a fiscal year, each cost center manager typically creates a budget, broken down by budget line </a:t>
            </a:r>
            <a:r>
              <a:rPr lang="en-US" dirty="0" smtClean="0"/>
              <a:t>items. </a:t>
            </a:r>
          </a:p>
          <a:p>
            <a:r>
              <a:rPr lang="en-US" dirty="0" smtClean="0"/>
              <a:t>Managers </a:t>
            </a:r>
            <a:r>
              <a:rPr lang="en-US" dirty="0"/>
              <a:t>want to see the current budget’s status, as well as how the budget has been altered since the first approved version. </a:t>
            </a:r>
            <a:endParaRPr lang="en-US" dirty="0"/>
          </a:p>
          <a:p>
            <a:r>
              <a:rPr lang="en-US" b="1" dirty="0" smtClean="0"/>
              <a:t>As </a:t>
            </a:r>
            <a:r>
              <a:rPr lang="en-US" b="1" dirty="0"/>
              <a:t>a dimensional modeler</a:t>
            </a:r>
            <a:r>
              <a:rPr lang="en-US" dirty="0"/>
              <a:t>, you can view the budgeting chain as a series of </a:t>
            </a:r>
            <a:r>
              <a:rPr lang="en-US" dirty="0" smtClean="0"/>
              <a:t>fact tables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6449" y="4180115"/>
            <a:ext cx="5943600" cy="25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7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Attribute </a:t>
            </a:r>
            <a:r>
              <a:rPr lang="en-US" dirty="0" smtClean="0"/>
              <a:t>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Fixed Depth Positional Hierarchies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Slightly </a:t>
            </a:r>
            <a:r>
              <a:rPr lang="en-US" dirty="0"/>
              <a:t>Ragged Variable Depth </a:t>
            </a:r>
            <a:r>
              <a:rPr lang="en-US" dirty="0" smtClean="0"/>
              <a:t>Hierarchies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Ragged Variable Depth Hierarchies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Varying Ragged Hierarchies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Fact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Fact </a:t>
            </a:r>
            <a:r>
              <a:rPr lang="en-US" dirty="0"/>
              <a:t>tables that combine metrics from multiple business processes at a common granularity are referred to as </a:t>
            </a:r>
            <a:r>
              <a:rPr lang="en-US" i="1" dirty="0"/>
              <a:t>consolidated fact tables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consolidated fact tables can be useful, both in terms of performance and usability, they often represent a </a:t>
            </a:r>
            <a:r>
              <a:rPr lang="en-US" dirty="0" smtClean="0"/>
              <a:t>dimensionality compromise </a:t>
            </a:r>
            <a:r>
              <a:rPr lang="en-US" dirty="0"/>
              <a:t>as they consolidate facts at the “</a:t>
            </a:r>
            <a:r>
              <a:rPr lang="en-US" dirty="0" smtClean="0"/>
              <a:t>least common </a:t>
            </a:r>
            <a:r>
              <a:rPr lang="en-US" dirty="0"/>
              <a:t>denominator” of dimensionality.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55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</TotalTime>
  <Words>591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Rounded MT Bold</vt:lpstr>
      <vt:lpstr>Tw Cen MT</vt:lpstr>
      <vt:lpstr>Tw Cen MT Condensed</vt:lpstr>
      <vt:lpstr>Wingdings 3</vt:lpstr>
      <vt:lpstr>Integral</vt:lpstr>
      <vt:lpstr>Accounting the data warehouse toolkit</vt:lpstr>
      <vt:lpstr>Introduction</vt:lpstr>
      <vt:lpstr>General Ledger Data </vt:lpstr>
      <vt:lpstr>PowerPoint Presentation</vt:lpstr>
      <vt:lpstr>General Ledger Data </vt:lpstr>
      <vt:lpstr>Drilling Down Through a Multilevel Hierarchy</vt:lpstr>
      <vt:lpstr>Budgeting Process</vt:lpstr>
      <vt:lpstr>Dimension Attribute Hierarchies</vt:lpstr>
      <vt:lpstr>Consolidated Fact Tables</vt:lpstr>
      <vt:lpstr>Role of OLAP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</dc:title>
  <dc:creator>muhammad hamad</dc:creator>
  <cp:lastModifiedBy>muhammad hamad</cp:lastModifiedBy>
  <cp:revision>15</cp:revision>
  <dcterms:created xsi:type="dcterms:W3CDTF">2018-03-17T05:15:02Z</dcterms:created>
  <dcterms:modified xsi:type="dcterms:W3CDTF">2018-03-17T05:52:46Z</dcterms:modified>
</cp:coreProperties>
</file>