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14" r:id="rId12"/>
    <p:sldId id="313" r:id="rId13"/>
    <p:sldId id="268" r:id="rId14"/>
    <p:sldId id="331" r:id="rId15"/>
    <p:sldId id="329" r:id="rId16"/>
    <p:sldId id="298" r:id="rId17"/>
    <p:sldId id="299" r:id="rId18"/>
    <p:sldId id="328" r:id="rId19"/>
    <p:sldId id="300" r:id="rId20"/>
    <p:sldId id="274" r:id="rId21"/>
    <p:sldId id="323" r:id="rId22"/>
    <p:sldId id="324" r:id="rId23"/>
    <p:sldId id="275" r:id="rId24"/>
    <p:sldId id="327" r:id="rId25"/>
    <p:sldId id="326" r:id="rId26"/>
    <p:sldId id="305" r:id="rId27"/>
    <p:sldId id="306" r:id="rId28"/>
    <p:sldId id="308" r:id="rId29"/>
    <p:sldId id="309" r:id="rId30"/>
    <p:sldId id="282" r:id="rId31"/>
    <p:sldId id="330" r:id="rId32"/>
    <p:sldId id="310" r:id="rId33"/>
    <p:sldId id="277" r:id="rId34"/>
    <p:sldId id="278" r:id="rId35"/>
    <p:sldId id="284" r:id="rId36"/>
    <p:sldId id="318" r:id="rId37"/>
    <p:sldId id="319" r:id="rId38"/>
    <p:sldId id="320" r:id="rId39"/>
    <p:sldId id="321" r:id="rId40"/>
    <p:sldId id="322" r:id="rId41"/>
    <p:sldId id="290" r:id="rId42"/>
    <p:sldId id="311" r:id="rId43"/>
    <p:sldId id="312" r:id="rId44"/>
    <p:sldId id="316" r:id="rId4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CDC4"/>
    <a:srgbClr val="ABEAE6"/>
    <a:srgbClr val="FF5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6" autoAdjust="0"/>
    <p:restoredTop sz="97438" autoAdjust="0"/>
  </p:normalViewPr>
  <p:slideViewPr>
    <p:cSldViewPr>
      <p:cViewPr varScale="1">
        <p:scale>
          <a:sx n="53" d="100"/>
          <a:sy n="53" d="100"/>
        </p:scale>
        <p:origin x="82" y="2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29501" y="-4767912"/>
            <a:ext cx="13351839" cy="13897187"/>
            <a:chOff x="-1129501" y="-4767912"/>
            <a:chExt cx="13351839" cy="138971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29501" y="-4767912"/>
              <a:ext cx="13351839" cy="138971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33333" y="2504491"/>
            <a:ext cx="11590747" cy="11590747"/>
            <a:chOff x="8533333" y="2504491"/>
            <a:chExt cx="11590747" cy="115907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3333" y="2504491"/>
              <a:ext cx="11590747" cy="115907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52110" y="742315"/>
            <a:ext cx="3524351" cy="3524351"/>
            <a:chOff x="13952110" y="742315"/>
            <a:chExt cx="3524351" cy="352435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52110" y="742315"/>
              <a:ext cx="3524351" cy="352435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304491" y="5334579"/>
            <a:ext cx="4074945" cy="4074945"/>
            <a:chOff x="-1304491" y="5334579"/>
            <a:chExt cx="4074945" cy="407494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304491" y="5334579"/>
              <a:ext cx="4074945" cy="407494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352202" y="3662103"/>
            <a:ext cx="9581301" cy="17851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1000" kern="0" spc="-500" dirty="0">
                <a:solidFill>
                  <a:srgbClr val="FFFFFF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SEBANG Gothic OTF Regular" pitchFamily="34" charset="0"/>
              </a:rPr>
              <a:t>NONING</a:t>
            </a:r>
            <a:endParaRPr 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35116" y="8299865"/>
            <a:ext cx="8903122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000" kern="0" spc="-1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서울 공통 2반 A202 </a:t>
            </a:r>
          </a:p>
          <a:p>
            <a:pPr algn="r"/>
            <a:r>
              <a:rPr lang="en-US" sz="2400" kern="0" spc="-1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김민균 이도엽 이보나 이승연 이재순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65340" y="5599886"/>
            <a:ext cx="915503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kern="0" spc="-1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최신 논쟁 투표 / 음성 채팅 기반 SNS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05046" y="3152110"/>
            <a:ext cx="867562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kern="0" spc="-1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공통 프로젝트 중간발표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-4571429" y="3757390"/>
            <a:ext cx="27428571" cy="37788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000" kern="0" spc="-300" dirty="0">
                <a:solidFill>
                  <a:srgbClr val="393A40"/>
                </a:solidFill>
                <a:latin typeface="S-Core Dream 5 Medium" pitchFamily="34" charset="0"/>
                <a:cs typeface="S-Core Dream 5 Medium" pitchFamily="34" charset="0"/>
              </a:rPr>
              <a:t>너무 답답해서 </a:t>
            </a:r>
          </a:p>
          <a:p>
            <a:pPr algn="ctr"/>
            <a:r>
              <a:rPr lang="en-US" sz="7000" kern="0" spc="-300" dirty="0">
                <a:solidFill>
                  <a:srgbClr val="393A40"/>
                </a:solidFill>
                <a:latin typeface="S-Core Dream 5 Medium" pitchFamily="34" charset="0"/>
                <a:cs typeface="S-Core Dream 5 Medium" pitchFamily="34" charset="0"/>
              </a:rPr>
              <a:t>상대방을 설득하고 싶다면?</a:t>
            </a:r>
            <a:endParaRPr lang="en-US" dirty="0"/>
          </a:p>
        </p:txBody>
      </p:sp>
      <p:sp>
        <p:nvSpPr>
          <p:cNvPr id="4" name="Object 2"/>
          <p:cNvSpPr txBox="1"/>
          <p:nvPr/>
        </p:nvSpPr>
        <p:spPr>
          <a:xfrm>
            <a:off x="732981" y="553476"/>
            <a:ext cx="15571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100" dirty="0">
                <a:solidFill>
                  <a:srgbClr val="34CDC4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noning</a:t>
            </a:r>
            <a:endParaRPr lang="en-US" sz="2400" dirty="0">
              <a:solidFill>
                <a:srgbClr val="34CDC4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77729" y="1262784"/>
            <a:ext cx="16532542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0" b="1" kern="0" spc="-300" dirty="0">
                <a:solidFill>
                  <a:srgbClr val="FF5A6E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SEBANG Gothic OTF Regular" pitchFamily="34" charset="0"/>
              </a:rPr>
              <a:t>NON</a:t>
            </a:r>
            <a:r>
              <a:rPr lang="en-US" sz="8000" b="1" kern="0" spc="-300" dirty="0">
                <a:solidFill>
                  <a:srgbClr val="34CDC4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SEBANG Gothic OTF Regular" pitchFamily="34" charset="0"/>
              </a:rPr>
              <a:t>ING</a:t>
            </a:r>
            <a:r>
              <a:rPr lang="en-US" sz="8000" b="1" kern="0" spc="-300" dirty="0">
                <a:solidFill>
                  <a:srgbClr val="34CDC4"/>
                </a:solidFill>
                <a:latin typeface="SEBANG Gothic OTF Regular" pitchFamily="34" charset="0"/>
                <a:cs typeface="SEBANG Gothic OTF Regular" pitchFamily="34" charset="0"/>
              </a:rPr>
              <a:t> </a:t>
            </a:r>
            <a:r>
              <a:rPr lang="en-US" sz="3600" b="1" kern="0" spc="-100" dirty="0">
                <a:solidFill>
                  <a:srgbClr val="393A40"/>
                </a:solidFill>
                <a:latin typeface="SEBANG Gothic OTF Regular" pitchFamily="34" charset="0"/>
                <a:cs typeface="SEBANG Gothic OTF Regular" pitchFamily="34" charset="0"/>
              </a:rPr>
              <a:t>: 논쟁을 멈추지마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5867400" y="3771900"/>
            <a:ext cx="11277599" cy="50783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kern="0" spc="-200" dirty="0">
                <a:solidFill>
                  <a:srgbClr val="393A40"/>
                </a:solidFill>
                <a:latin typeface="S-Core Dream 4 Regular" pitchFamily="34" charset="0"/>
                <a:cs typeface="S-Core Dream 4 Regular" pitchFamily="34" charset="0"/>
              </a:rPr>
              <a:t>논쟁할 </a:t>
            </a:r>
            <a:r>
              <a:rPr lang="en-US" sz="4000" kern="0" spc="-200" dirty="0">
                <a:solidFill>
                  <a:srgbClr val="FF5A6E"/>
                </a:solidFill>
                <a:latin typeface="S-Core Dream 5 Medium" pitchFamily="34" charset="0"/>
                <a:cs typeface="S-Core Dream 5 Medium" pitchFamily="34" charset="0"/>
              </a:rPr>
              <a:t>NON </a:t>
            </a:r>
            <a:r>
              <a:rPr lang="en-US" sz="4000" kern="0" spc="-200" dirty="0">
                <a:solidFill>
                  <a:srgbClr val="393A40"/>
                </a:solidFill>
                <a:latin typeface="S-Core Dream 4 Regular" pitchFamily="34" charset="0"/>
                <a:cs typeface="S-Core Dream 4 Regular" pitchFamily="34" charset="0"/>
              </a:rPr>
              <a:t>+ 계속할 </a:t>
            </a:r>
            <a:r>
              <a:rPr lang="en-US" sz="4000" kern="0" spc="-200" dirty="0">
                <a:solidFill>
                  <a:srgbClr val="34CDC4"/>
                </a:solidFill>
                <a:latin typeface="S-Core Dream 7 ExtraBold" pitchFamily="34" charset="0"/>
                <a:cs typeface="S-Core Dream 7 ExtraBold" pitchFamily="34" charset="0"/>
              </a:rPr>
              <a:t>ING</a:t>
            </a:r>
          </a:p>
          <a:p>
            <a:endParaRPr lang="en-US" sz="4000" kern="0" spc="-200" dirty="0">
              <a:solidFill>
                <a:srgbClr val="34CDC4"/>
              </a:solidFill>
              <a:latin typeface="S-Core Dream 7 ExtraBold" pitchFamily="34" charset="0"/>
              <a:cs typeface="S-Core Dream 7 ExtraBold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4000" kern="0" spc="-200" dirty="0" smtClean="0">
                <a:solidFill>
                  <a:srgbClr val="393A40"/>
                </a:solidFill>
                <a:latin typeface="S-Core Dream 4 Regular" pitchFamily="34" charset="0"/>
                <a:cs typeface="S-Core Dream 4 Regular" pitchFamily="34" charset="0"/>
              </a:rPr>
              <a:t>“</a:t>
            </a:r>
            <a:r>
              <a:rPr lang="en-US" sz="4000" kern="0" spc="-200" dirty="0" err="1" smtClean="0">
                <a:solidFill>
                  <a:srgbClr val="393A40"/>
                </a:solidFill>
                <a:latin typeface="S-Core Dream 4 Regular" pitchFamily="34" charset="0"/>
                <a:cs typeface="S-Core Dream 4 Regular" pitchFamily="34" charset="0"/>
              </a:rPr>
              <a:t>최신</a:t>
            </a:r>
            <a:r>
              <a:rPr lang="en-US" sz="4000" kern="0" spc="-200" dirty="0" smtClean="0">
                <a:solidFill>
                  <a:srgbClr val="393A40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en-US" sz="4000" kern="0" spc="-200" dirty="0">
                <a:solidFill>
                  <a:srgbClr val="393A40"/>
                </a:solidFill>
                <a:latin typeface="S-Core Dream 4 Regular" pitchFamily="34" charset="0"/>
                <a:cs typeface="S-Core Dream 4 Regular" pitchFamily="34" charset="0"/>
              </a:rPr>
              <a:t>논쟁에 대해 투표하고, 분석 결과를 보며 </a:t>
            </a:r>
          </a:p>
          <a:p>
            <a:pPr>
              <a:lnSpc>
                <a:spcPct val="150000"/>
              </a:lnSpc>
            </a:pPr>
            <a:r>
              <a:rPr lang="en-US" sz="4000" kern="0" spc="-200" dirty="0">
                <a:solidFill>
                  <a:srgbClr val="393A40"/>
                </a:solidFill>
                <a:latin typeface="S-Core Dream 4 Regular" pitchFamily="34" charset="0"/>
                <a:cs typeface="S-Core Dream 4 Regular" pitchFamily="34" charset="0"/>
              </a:rPr>
              <a:t>댓글과 실시간 음성채팅을 통해 </a:t>
            </a:r>
            <a:r>
              <a:rPr lang="en-US" sz="4000" kern="0" spc="-200" dirty="0" err="1">
                <a:solidFill>
                  <a:srgbClr val="393A40"/>
                </a:solidFill>
                <a:latin typeface="S-Core Dream 4 Regular" pitchFamily="34" charset="0"/>
                <a:cs typeface="S-Core Dream 4 Regular" pitchFamily="34" charset="0"/>
              </a:rPr>
              <a:t>상대방을</a:t>
            </a:r>
            <a:r>
              <a:rPr lang="en-US" sz="4000" kern="0" spc="-200" dirty="0">
                <a:solidFill>
                  <a:srgbClr val="393A40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en-US" sz="4000" kern="0" spc="-200" dirty="0" err="1" smtClean="0">
                <a:solidFill>
                  <a:srgbClr val="393A40"/>
                </a:solidFill>
                <a:latin typeface="S-Core Dream 4 Regular" pitchFamily="34" charset="0"/>
                <a:cs typeface="S-Core Dream 4 Regular" pitchFamily="34" charset="0"/>
              </a:rPr>
              <a:t>설득하는</a:t>
            </a:r>
            <a:r>
              <a:rPr lang="en-US" sz="4000" kern="0" spc="-200" dirty="0" smtClean="0">
                <a:solidFill>
                  <a:srgbClr val="393A40"/>
                </a:solidFill>
                <a:latin typeface="S-Core Dream 4 Regular" pitchFamily="34" charset="0"/>
                <a:cs typeface="S-Core Dream 4 Regular" pitchFamily="34" charset="0"/>
              </a:rPr>
              <a:t>”</a:t>
            </a:r>
            <a:endParaRPr lang="en-US" sz="4000" kern="0" spc="-200" dirty="0">
              <a:solidFill>
                <a:srgbClr val="393A40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4400" kern="0" spc="-200" dirty="0">
                <a:solidFill>
                  <a:srgbClr val="393A40"/>
                </a:solidFill>
                <a:latin typeface="S-Core Dream 6 Bold" pitchFamily="34" charset="0"/>
                <a:cs typeface="S-Core Dream 6 Bold" pitchFamily="34" charset="0"/>
              </a:rPr>
              <a:t>본격 편가르기 어플</a:t>
            </a:r>
          </a:p>
          <a:p>
            <a:endParaRPr lang="en-US" sz="4000" kern="0" spc="-200" dirty="0">
              <a:solidFill>
                <a:srgbClr val="393A40"/>
              </a:solidFill>
              <a:latin typeface="S-Core Dream 6 Bold" pitchFamily="34" charset="0"/>
              <a:cs typeface="S-Core Dream 6 Bold" pitchFamily="34" charset="0"/>
            </a:endParaRPr>
          </a:p>
          <a:p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600200" y="4076700"/>
            <a:ext cx="3309407" cy="3328195"/>
            <a:chOff x="1113933" y="3478759"/>
            <a:chExt cx="3309407" cy="33281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3933" y="3478759"/>
              <a:ext cx="3309407" cy="3328195"/>
            </a:xfrm>
            <a:prstGeom prst="rect">
              <a:avLst/>
            </a:prstGeom>
          </p:spPr>
        </p:pic>
      </p:grpSp>
      <p:sp>
        <p:nvSpPr>
          <p:cNvPr id="7" name="Object 2"/>
          <p:cNvSpPr txBox="1"/>
          <p:nvPr/>
        </p:nvSpPr>
        <p:spPr>
          <a:xfrm>
            <a:off x="732981" y="553476"/>
            <a:ext cx="15571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100" dirty="0">
                <a:solidFill>
                  <a:srgbClr val="34CDC4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noning</a:t>
            </a:r>
            <a:endParaRPr lang="en-US" sz="2400" dirty="0">
              <a:solidFill>
                <a:srgbClr val="34CDC4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91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3784833" y="6641676"/>
            <a:ext cx="2267917" cy="2115778"/>
            <a:chOff x="7327458" y="5180952"/>
            <a:chExt cx="2715929" cy="27159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27458" y="5180952"/>
              <a:ext cx="2715929" cy="2715929"/>
            </a:xfrm>
            <a:prstGeom prst="rect">
              <a:avLst/>
            </a:prstGeom>
          </p:spPr>
        </p:pic>
      </p:grpSp>
      <p:sp>
        <p:nvSpPr>
          <p:cNvPr id="17" name="Object 3">
            <a:extLst>
              <a:ext uri="{FF2B5EF4-FFF2-40B4-BE49-F238E27FC236}">
                <a16:creationId xmlns:a16="http://schemas.microsoft.com/office/drawing/2014/main" id="{BA31A863-64B3-5EBC-096C-856CA7E39B10}"/>
              </a:ext>
            </a:extLst>
          </p:cNvPr>
          <p:cNvSpPr txBox="1"/>
          <p:nvPr/>
        </p:nvSpPr>
        <p:spPr>
          <a:xfrm>
            <a:off x="2914650" y="1313529"/>
            <a:ext cx="1245870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0" dirty="0">
                <a:latin typeface="세방고딕 Bold" panose="00000800000000000000" pitchFamily="2" charset="-127"/>
                <a:ea typeface="세방고딕 Bold" panose="00000800000000000000" pitchFamily="2" charset="-127"/>
              </a:rPr>
              <a:t>2022 TREND</a:t>
            </a:r>
            <a:r>
              <a:rPr lang="ko-KR" altLang="en-US" sz="8000" dirty="0">
                <a:latin typeface="세방고딕 Bold" panose="00000800000000000000" pitchFamily="2" charset="-127"/>
                <a:ea typeface="세방고딕 Bold" panose="00000800000000000000" pitchFamily="2" charset="-127"/>
              </a:rPr>
              <a:t> </a:t>
            </a:r>
            <a:r>
              <a:rPr lang="en-US" altLang="ko-KR" sz="8000" dirty="0">
                <a:latin typeface="세방고딕 Bold" panose="00000800000000000000" pitchFamily="2" charset="-127"/>
                <a:ea typeface="세방고딕 Bold" panose="00000800000000000000" pitchFamily="2" charset="-127"/>
              </a:rPr>
              <a:t>: </a:t>
            </a:r>
            <a:r>
              <a:rPr lang="en-US" sz="8000" dirty="0" err="1">
                <a:latin typeface="세방고딕 Bold" panose="00000800000000000000" pitchFamily="2" charset="-127"/>
                <a:ea typeface="세방고딕 Bold" panose="00000800000000000000" pitchFamily="2" charset="-127"/>
              </a:rPr>
              <a:t>ShortFun</a:t>
            </a:r>
            <a:endParaRPr lang="en-US" sz="8000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DD1E4B-3E65-3392-F2EA-DA185ACF07DB}"/>
              </a:ext>
            </a:extLst>
          </p:cNvPr>
          <p:cNvSpPr txBox="1"/>
          <p:nvPr/>
        </p:nvSpPr>
        <p:spPr>
          <a:xfrm>
            <a:off x="4139084" y="4076700"/>
            <a:ext cx="14157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473671-A498-F277-0209-188D508069C2}"/>
              </a:ext>
            </a:extLst>
          </p:cNvPr>
          <p:cNvSpPr txBox="1"/>
          <p:nvPr/>
        </p:nvSpPr>
        <p:spPr>
          <a:xfrm>
            <a:off x="12633757" y="4099098"/>
            <a:ext cx="14157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자극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F1A701-AE8F-B44F-F468-9DE538388DD1}"/>
              </a:ext>
            </a:extLst>
          </p:cNvPr>
          <p:cNvSpPr txBox="1"/>
          <p:nvPr/>
        </p:nvSpPr>
        <p:spPr>
          <a:xfrm>
            <a:off x="7908948" y="4087548"/>
            <a:ext cx="26468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심심풀이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C79A587-B9BF-D2E7-E464-71FF4E936FBB}"/>
              </a:ext>
            </a:extLst>
          </p:cNvPr>
          <p:cNvSpPr/>
          <p:nvPr/>
        </p:nvSpPr>
        <p:spPr>
          <a:xfrm>
            <a:off x="3305988" y="5286043"/>
            <a:ext cx="3181350" cy="381000"/>
          </a:xfrm>
          <a:prstGeom prst="roundRect">
            <a:avLst/>
          </a:prstGeom>
          <a:solidFill>
            <a:srgbClr val="53D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EE9E5E2-65C6-0013-E622-0CA206F1EC56}"/>
              </a:ext>
            </a:extLst>
          </p:cNvPr>
          <p:cNvSpPr/>
          <p:nvPr/>
        </p:nvSpPr>
        <p:spPr>
          <a:xfrm>
            <a:off x="7593622" y="5286043"/>
            <a:ext cx="3181350" cy="381000"/>
          </a:xfrm>
          <a:prstGeom prst="roundRect">
            <a:avLst/>
          </a:prstGeom>
          <a:solidFill>
            <a:srgbClr val="53D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8009EEE-F5D0-C091-A015-437B7F492D81}"/>
              </a:ext>
            </a:extLst>
          </p:cNvPr>
          <p:cNvSpPr/>
          <p:nvPr/>
        </p:nvSpPr>
        <p:spPr>
          <a:xfrm>
            <a:off x="11800661" y="5286043"/>
            <a:ext cx="3181350" cy="381000"/>
          </a:xfrm>
          <a:prstGeom prst="roundRect">
            <a:avLst/>
          </a:prstGeom>
          <a:solidFill>
            <a:srgbClr val="53D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bject 2"/>
          <p:cNvSpPr txBox="1"/>
          <p:nvPr/>
        </p:nvSpPr>
        <p:spPr>
          <a:xfrm>
            <a:off x="732981" y="553476"/>
            <a:ext cx="15571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100" dirty="0">
                <a:solidFill>
                  <a:srgbClr val="34CDC4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noning</a:t>
            </a:r>
            <a:endParaRPr lang="en-US" sz="2400" dirty="0">
              <a:solidFill>
                <a:srgbClr val="34CDC4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2343" y="6641676"/>
            <a:ext cx="1806663" cy="224490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68" t="15106" r="34430" b="50920"/>
          <a:stretch/>
        </p:blipFill>
        <p:spPr>
          <a:xfrm>
            <a:off x="8058514" y="6560675"/>
            <a:ext cx="2251565" cy="232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9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34CD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38739" y="6733333"/>
            <a:ext cx="102857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400" dirty="0">
                <a:solidFill>
                  <a:schemeClr val="bg1">
                    <a:alpha val="7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S-Core Dream 5 Medium" pitchFamily="34" charset="0"/>
              </a:rPr>
              <a:t>01 ,</a:t>
            </a:r>
            <a:endParaRPr lang="en-US" dirty="0">
              <a:solidFill>
                <a:schemeClr val="bg1">
                  <a:alpha val="7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8739" y="7956838"/>
            <a:ext cx="499150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100" dirty="0">
                <a:solidFill>
                  <a:schemeClr val="bg1">
                    <a:alpha val="7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S-Core Dream 5 Medium" pitchFamily="34" charset="0"/>
              </a:rPr>
              <a:t>WHY?</a:t>
            </a:r>
            <a:endParaRPr lang="en-US" dirty="0">
              <a:solidFill>
                <a:schemeClr val="bg1">
                  <a:alpha val="7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01401" y="6733333"/>
            <a:ext cx="207019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400" dirty="0">
                <a:solidFill>
                  <a:srgbClr val="FFF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S-Core Dream 5 Medium" pitchFamily="34" charset="0"/>
              </a:rPr>
              <a:t>02 ,</a:t>
            </a:r>
            <a:endParaRPr 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01401" y="7956838"/>
            <a:ext cx="499150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100" dirty="0">
                <a:solidFill>
                  <a:srgbClr val="FFF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S-Core Dream 5 Medium" pitchFamily="34" charset="0"/>
              </a:rPr>
              <a:t>WHAT?</a:t>
            </a:r>
            <a:endParaRPr 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00088" y="6733333"/>
            <a:ext cx="207019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400" dirty="0">
                <a:solidFill>
                  <a:schemeClr val="bg1">
                    <a:alpha val="7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S-Core Dream 5 Medium" pitchFamily="34" charset="0"/>
              </a:rPr>
              <a:t>03 ,</a:t>
            </a:r>
            <a:endParaRPr lang="en-US" dirty="0">
              <a:solidFill>
                <a:schemeClr val="bg1">
                  <a:alpha val="7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00088" y="7956838"/>
            <a:ext cx="499150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100" dirty="0">
                <a:solidFill>
                  <a:schemeClr val="bg1">
                    <a:alpha val="7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S-Core Dream 5 Medium" pitchFamily="34" charset="0"/>
              </a:rPr>
              <a:t>HOW?</a:t>
            </a:r>
            <a:endParaRPr lang="en-US" dirty="0">
              <a:solidFill>
                <a:schemeClr val="bg1">
                  <a:alpha val="7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06720" y="6733333"/>
            <a:ext cx="207019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400" dirty="0">
                <a:solidFill>
                  <a:schemeClr val="bg1">
                    <a:alpha val="7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S-Core Dream 5 Medium" pitchFamily="34" charset="0"/>
              </a:rPr>
              <a:t>04 ,</a:t>
            </a:r>
            <a:endParaRPr lang="en-US" dirty="0">
              <a:solidFill>
                <a:schemeClr val="bg1">
                  <a:alpha val="7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06720" y="7956838"/>
            <a:ext cx="499150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100" dirty="0">
                <a:solidFill>
                  <a:schemeClr val="bg1">
                    <a:alpha val="7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S-Core Dream 5 Medium" pitchFamily="34" charset="0"/>
              </a:rPr>
              <a:t>향후</a:t>
            </a:r>
            <a:endParaRPr lang="en-US" dirty="0">
              <a:solidFill>
                <a:schemeClr val="bg1">
                  <a:alpha val="7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2751324" y="7626144"/>
            <a:ext cx="12441147" cy="85194"/>
            <a:chOff x="2751324" y="7626144"/>
            <a:chExt cx="12441147" cy="8519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51324" y="7626144"/>
              <a:ext cx="12441147" cy="8519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642455" y="2373790"/>
            <a:ext cx="9000813" cy="25440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600" kern="0" spc="-400" dirty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WHAT?</a:t>
            </a:r>
            <a:endParaRPr lang="en-US" dirty="0"/>
          </a:p>
        </p:txBody>
      </p:sp>
      <p:sp>
        <p:nvSpPr>
          <p:cNvPr id="16" name="Object 15"/>
          <p:cNvSpPr txBox="1"/>
          <p:nvPr/>
        </p:nvSpPr>
        <p:spPr>
          <a:xfrm>
            <a:off x="6065615" y="5155676"/>
            <a:ext cx="6154492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200" kern="0" spc="-100" dirty="0" smtClean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프로젝트 </a:t>
            </a:r>
            <a:r>
              <a:rPr lang="en-US" altLang="ko-KR" sz="2200" kern="0" spc="-100" dirty="0" err="1" smtClean="0">
                <a:solidFill>
                  <a:srgbClr val="FFFFFF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noning</a:t>
            </a:r>
            <a:r>
              <a:rPr lang="ko-KR" altLang="en-US" sz="2200" kern="0" spc="-1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은</a:t>
            </a:r>
            <a:r>
              <a:rPr lang="ko-KR" altLang="en-US" sz="2200" kern="0" spc="-100" dirty="0" smtClean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무엇을 만들고자 하는가</a:t>
            </a:r>
            <a:r>
              <a:rPr lang="en-US" altLang="ko-KR" sz="2200" kern="0" spc="-100" dirty="0" smtClean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5" name="Object 2"/>
          <p:cNvSpPr txBox="1"/>
          <p:nvPr/>
        </p:nvSpPr>
        <p:spPr>
          <a:xfrm>
            <a:off x="732981" y="553476"/>
            <a:ext cx="15571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noning</a:t>
            </a:r>
            <a:endParaRPr 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1823048" y="2161401"/>
            <a:ext cx="593155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카테고리별 다양한 주제 탐색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11823048" y="3783247"/>
            <a:ext cx="562675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1" dirty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투표 및 결과 확인 </a:t>
            </a:r>
            <a:endParaRPr lang="en-US" dirty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3" name="Object 8"/>
          <p:cNvSpPr txBox="1"/>
          <p:nvPr/>
        </p:nvSpPr>
        <p:spPr>
          <a:xfrm>
            <a:off x="11823048" y="6827391"/>
            <a:ext cx="478855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1" dirty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찜하기</a:t>
            </a:r>
            <a:endParaRPr lang="en-US" dirty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6" name="Object 9"/>
          <p:cNvSpPr txBox="1"/>
          <p:nvPr/>
        </p:nvSpPr>
        <p:spPr>
          <a:xfrm>
            <a:off x="7997932" y="9482163"/>
            <a:ext cx="228984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[홈 화면]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2" name="Object 2"/>
          <p:cNvSpPr txBox="1"/>
          <p:nvPr/>
        </p:nvSpPr>
        <p:spPr>
          <a:xfrm>
            <a:off x="732981" y="553476"/>
            <a:ext cx="15571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100" dirty="0">
                <a:solidFill>
                  <a:srgbClr val="34CDC4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noning</a:t>
            </a:r>
            <a:endParaRPr lang="en-US" sz="2400" dirty="0">
              <a:solidFill>
                <a:srgbClr val="34CDC4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167439" y="1259972"/>
            <a:ext cx="3950836" cy="7765770"/>
            <a:chOff x="7167439" y="1259972"/>
            <a:chExt cx="3950836" cy="776577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7167439" y="1259972"/>
              <a:ext cx="3950836" cy="7765770"/>
              <a:chOff x="7167439" y="1259972"/>
              <a:chExt cx="3950836" cy="776577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7439" y="1259972"/>
                <a:ext cx="3950836" cy="7765770"/>
              </a:xfrm>
              <a:prstGeom prst="rect">
                <a:avLst/>
              </a:prstGeom>
            </p:spPr>
          </p:pic>
        </p:grp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0000" y="3086099"/>
              <a:ext cx="3130587" cy="1958385"/>
            </a:xfrm>
            <a:prstGeom prst="rect">
              <a:avLst/>
            </a:prstGeom>
          </p:spPr>
        </p:pic>
      </p:grpSp>
      <p:sp>
        <p:nvSpPr>
          <p:cNvPr id="18" name="모서리가 둥근 직사각형 17"/>
          <p:cNvSpPr/>
          <p:nvPr/>
        </p:nvSpPr>
        <p:spPr>
          <a:xfrm>
            <a:off x="7314057" y="2161401"/>
            <a:ext cx="3657600" cy="543699"/>
          </a:xfrm>
          <a:prstGeom prst="roundRect">
            <a:avLst>
              <a:gd name="adj" fmla="val 50000"/>
            </a:avLst>
          </a:prstGeom>
          <a:noFill/>
          <a:ln w="50800">
            <a:solidFill>
              <a:srgbClr val="FF5A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8" idx="3"/>
          </p:cNvCxnSpPr>
          <p:nvPr/>
        </p:nvCxnSpPr>
        <p:spPr>
          <a:xfrm>
            <a:off x="10971657" y="2433251"/>
            <a:ext cx="851391" cy="5149"/>
          </a:xfrm>
          <a:prstGeom prst="straightConnector1">
            <a:avLst/>
          </a:prstGeom>
          <a:ln w="50800">
            <a:solidFill>
              <a:srgbClr val="FF5A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60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8"/>
          <p:cNvSpPr txBox="1"/>
          <p:nvPr/>
        </p:nvSpPr>
        <p:spPr>
          <a:xfrm>
            <a:off x="11823048" y="6827391"/>
            <a:ext cx="478855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1" dirty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찜하기</a:t>
            </a:r>
            <a:endParaRPr lang="en-US" dirty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6" name="Object 9"/>
          <p:cNvSpPr txBox="1"/>
          <p:nvPr/>
        </p:nvSpPr>
        <p:spPr>
          <a:xfrm>
            <a:off x="7997932" y="9482163"/>
            <a:ext cx="228984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[홈 화면]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2" name="Object 2"/>
          <p:cNvSpPr txBox="1"/>
          <p:nvPr/>
        </p:nvSpPr>
        <p:spPr>
          <a:xfrm>
            <a:off x="732981" y="553476"/>
            <a:ext cx="15571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100" dirty="0">
                <a:solidFill>
                  <a:srgbClr val="34CDC4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noning</a:t>
            </a:r>
            <a:endParaRPr lang="en-US" sz="2400" dirty="0">
              <a:solidFill>
                <a:srgbClr val="34CDC4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167439" y="1259972"/>
            <a:ext cx="3950836" cy="7765770"/>
            <a:chOff x="7167439" y="1259972"/>
            <a:chExt cx="3950836" cy="776577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7167439" y="1259972"/>
              <a:ext cx="3950836" cy="7765770"/>
              <a:chOff x="7167439" y="1259972"/>
              <a:chExt cx="3950836" cy="776577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7439" y="1259972"/>
                <a:ext cx="3950836" cy="7765770"/>
              </a:xfrm>
              <a:prstGeom prst="rect">
                <a:avLst/>
              </a:prstGeom>
            </p:spPr>
          </p:pic>
        </p:grp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0000" y="3086099"/>
              <a:ext cx="3130587" cy="1958385"/>
            </a:xfrm>
            <a:prstGeom prst="rect">
              <a:avLst/>
            </a:prstGeom>
          </p:spPr>
        </p:pic>
      </p:grpSp>
      <p:sp>
        <p:nvSpPr>
          <p:cNvPr id="13" name="Object 6"/>
          <p:cNvSpPr txBox="1"/>
          <p:nvPr/>
        </p:nvSpPr>
        <p:spPr>
          <a:xfrm>
            <a:off x="11823048" y="2161401"/>
            <a:ext cx="562675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1" dirty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카테고리별 다양한 주제 탐색</a:t>
            </a:r>
            <a:endParaRPr lang="en-US" dirty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4" name="Object 7"/>
          <p:cNvSpPr txBox="1"/>
          <p:nvPr/>
        </p:nvSpPr>
        <p:spPr>
          <a:xfrm>
            <a:off x="11823048" y="3783247"/>
            <a:ext cx="539815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투표 및 결과 확인 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314057" y="3009900"/>
            <a:ext cx="3657600" cy="2100692"/>
          </a:xfrm>
          <a:prstGeom prst="roundRect">
            <a:avLst>
              <a:gd name="adj" fmla="val 22017"/>
            </a:avLst>
          </a:prstGeom>
          <a:noFill/>
          <a:ln w="50800">
            <a:solidFill>
              <a:srgbClr val="FF5A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5" idx="3"/>
            <a:endCxn id="14" idx="1"/>
          </p:cNvCxnSpPr>
          <p:nvPr/>
        </p:nvCxnSpPr>
        <p:spPr>
          <a:xfrm>
            <a:off x="10971657" y="4060246"/>
            <a:ext cx="851391" cy="0"/>
          </a:xfrm>
          <a:prstGeom prst="straightConnector1">
            <a:avLst/>
          </a:prstGeom>
          <a:ln w="50800">
            <a:solidFill>
              <a:srgbClr val="FF5A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95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67439" y="1259972"/>
            <a:ext cx="3950836" cy="7765770"/>
            <a:chOff x="7167439" y="1259972"/>
            <a:chExt cx="3950836" cy="776577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7439" y="1259972"/>
              <a:ext cx="3950836" cy="776577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823048" y="2161401"/>
            <a:ext cx="562675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1" dirty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카테고리별 다양한 주제 탐색</a:t>
            </a:r>
            <a:endParaRPr lang="en-US" dirty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23048" y="3783247"/>
            <a:ext cx="539815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투표 및 결과 확인 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314057" y="3009900"/>
            <a:ext cx="3657600" cy="2100692"/>
          </a:xfrm>
          <a:prstGeom prst="roundRect">
            <a:avLst>
              <a:gd name="adj" fmla="val 22017"/>
            </a:avLst>
          </a:prstGeom>
          <a:noFill/>
          <a:ln w="50800">
            <a:solidFill>
              <a:srgbClr val="FF5A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21" idx="3"/>
            <a:endCxn id="7" idx="1"/>
          </p:cNvCxnSpPr>
          <p:nvPr/>
        </p:nvCxnSpPr>
        <p:spPr>
          <a:xfrm>
            <a:off x="10971657" y="4060246"/>
            <a:ext cx="851391" cy="0"/>
          </a:xfrm>
          <a:prstGeom prst="straightConnector1">
            <a:avLst/>
          </a:prstGeom>
          <a:ln w="50800">
            <a:solidFill>
              <a:srgbClr val="FF5A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ject 8"/>
          <p:cNvSpPr txBox="1"/>
          <p:nvPr/>
        </p:nvSpPr>
        <p:spPr>
          <a:xfrm>
            <a:off x="11823048" y="6827391"/>
            <a:ext cx="471235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1" dirty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찜하기</a:t>
            </a:r>
            <a:endParaRPr lang="en-US" dirty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0" name="Object 9"/>
          <p:cNvSpPr txBox="1"/>
          <p:nvPr/>
        </p:nvSpPr>
        <p:spPr>
          <a:xfrm>
            <a:off x="7997932" y="9482163"/>
            <a:ext cx="228984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[홈 화면]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" name="Object 2"/>
          <p:cNvSpPr txBox="1"/>
          <p:nvPr/>
        </p:nvSpPr>
        <p:spPr>
          <a:xfrm>
            <a:off x="732981" y="553476"/>
            <a:ext cx="15571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100" dirty="0">
                <a:solidFill>
                  <a:srgbClr val="34CDC4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noning</a:t>
            </a:r>
            <a:endParaRPr lang="en-US" sz="2400" dirty="0">
              <a:solidFill>
                <a:srgbClr val="34CDC4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211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67439" y="1259972"/>
            <a:ext cx="3950836" cy="7765770"/>
            <a:chOff x="7167439" y="1259972"/>
            <a:chExt cx="3950836" cy="776577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7439" y="1259972"/>
              <a:ext cx="3950836" cy="776577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823048" y="2161401"/>
            <a:ext cx="608395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1" dirty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카테고리별 다양한 주제 탐색</a:t>
            </a:r>
            <a:endParaRPr lang="en-US" dirty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23048" y="3783247"/>
            <a:ext cx="455995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1" dirty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투표 및 결과 확인 </a:t>
            </a:r>
            <a:endParaRPr lang="en-US" dirty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23048" y="6827391"/>
            <a:ext cx="372175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찜하기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97932" y="9482163"/>
            <a:ext cx="228984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[홈 화면]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12" name="직선 화살표 연결선 11"/>
          <p:cNvCxnSpPr>
            <a:stCxn id="17" idx="3"/>
            <a:endCxn id="8" idx="1"/>
          </p:cNvCxnSpPr>
          <p:nvPr/>
        </p:nvCxnSpPr>
        <p:spPr>
          <a:xfrm>
            <a:off x="10744200" y="7104390"/>
            <a:ext cx="1078848" cy="0"/>
          </a:xfrm>
          <a:prstGeom prst="straightConnector1">
            <a:avLst/>
          </a:prstGeom>
          <a:ln w="50800">
            <a:solidFill>
              <a:srgbClr val="FF5A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9829800" y="6896100"/>
            <a:ext cx="914400" cy="416580"/>
          </a:xfrm>
          <a:prstGeom prst="roundRect">
            <a:avLst>
              <a:gd name="adj" fmla="val 50000"/>
            </a:avLst>
          </a:prstGeom>
          <a:noFill/>
          <a:ln w="50800">
            <a:solidFill>
              <a:srgbClr val="FF5A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bject 2"/>
          <p:cNvSpPr txBox="1"/>
          <p:nvPr/>
        </p:nvSpPr>
        <p:spPr>
          <a:xfrm>
            <a:off x="732981" y="553476"/>
            <a:ext cx="15571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100" dirty="0">
                <a:solidFill>
                  <a:srgbClr val="34CDC4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noning</a:t>
            </a:r>
            <a:endParaRPr lang="en-US" sz="2400" dirty="0">
              <a:solidFill>
                <a:srgbClr val="34CDC4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46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67439" y="1259972"/>
            <a:ext cx="3950836" cy="7765770"/>
            <a:chOff x="7167439" y="1259972"/>
            <a:chExt cx="3950836" cy="776577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7439" y="1259972"/>
              <a:ext cx="3950836" cy="776577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997932" y="9482163"/>
            <a:ext cx="228984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[홈 화면]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" name="Object 2"/>
          <p:cNvSpPr txBox="1"/>
          <p:nvPr/>
        </p:nvSpPr>
        <p:spPr>
          <a:xfrm>
            <a:off x="732981" y="553476"/>
            <a:ext cx="15571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100" dirty="0">
                <a:solidFill>
                  <a:srgbClr val="34CDC4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noning</a:t>
            </a:r>
            <a:endParaRPr lang="en-US" sz="2400" dirty="0">
              <a:solidFill>
                <a:srgbClr val="34CDC4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696895" y="3162300"/>
            <a:ext cx="2971106" cy="1600200"/>
          </a:xfrm>
          <a:prstGeom prst="roundRect">
            <a:avLst>
              <a:gd name="adj" fmla="val 1341"/>
            </a:avLst>
          </a:prstGeom>
          <a:solidFill>
            <a:srgbClr val="FF5A6E">
              <a:alpha val="10000"/>
            </a:srgbClr>
          </a:solidFill>
          <a:ln w="50800">
            <a:solidFill>
              <a:srgbClr val="FF5A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11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478000" y="6465213"/>
            <a:ext cx="3810000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b="1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분석</a:t>
            </a:r>
            <a:r>
              <a:rPr lang="en-US" altLang="ko-KR" sz="2500" b="1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 </a:t>
            </a:r>
          </a:p>
          <a:p>
            <a:r>
              <a:rPr lang="en-US" altLang="ko-KR" sz="2500" b="1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(</a:t>
            </a:r>
            <a:r>
              <a:rPr lang="en-US" sz="2500" b="1" dirty="0" err="1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성별</a:t>
            </a:r>
            <a:r>
              <a:rPr lang="en-US" sz="2500" b="1" dirty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, MBTI, </a:t>
            </a:r>
            <a:r>
              <a:rPr lang="en-US" sz="2500" b="1" dirty="0" err="1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나이대</a:t>
            </a:r>
            <a:r>
              <a:rPr lang="en-US" sz="2500" b="1" dirty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 </a:t>
            </a:r>
            <a:r>
              <a:rPr lang="en-US" sz="2500" b="1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별) </a:t>
            </a:r>
            <a:r>
              <a:rPr lang="en-US" sz="2500" b="1" dirty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 </a:t>
            </a:r>
            <a:endParaRPr lang="en-US" sz="2500" dirty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85714" y="9523810"/>
            <a:ext cx="211428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[상세페이지]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27" name="그룹 1003"/>
          <p:cNvGrpSpPr/>
          <p:nvPr/>
        </p:nvGrpSpPr>
        <p:grpSpPr>
          <a:xfrm>
            <a:off x="10115517" y="1362324"/>
            <a:ext cx="3965187" cy="7768539"/>
            <a:chOff x="7274380" y="1667002"/>
            <a:chExt cx="3744786" cy="7360759"/>
          </a:xfrm>
        </p:grpSpPr>
        <p:pic>
          <p:nvPicPr>
            <p:cNvPr id="28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74380" y="1667002"/>
              <a:ext cx="3744786" cy="7360759"/>
            </a:xfrm>
            <a:prstGeom prst="rect">
              <a:avLst/>
            </a:prstGeom>
          </p:spPr>
        </p:pic>
      </p:grpSp>
      <p:sp>
        <p:nvSpPr>
          <p:cNvPr id="20" name="Object 8"/>
          <p:cNvSpPr txBox="1"/>
          <p:nvPr/>
        </p:nvSpPr>
        <p:spPr>
          <a:xfrm>
            <a:off x="14493433" y="4750713"/>
            <a:ext cx="3581400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b="1" dirty="0" err="1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라이브</a:t>
            </a:r>
            <a:r>
              <a:rPr lang="en-US" sz="2500" b="1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 </a:t>
            </a:r>
          </a:p>
          <a:p>
            <a:r>
              <a:rPr lang="en-US" sz="2500" b="1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(</a:t>
            </a:r>
            <a:r>
              <a:rPr lang="ko-KR" altLang="en-US" sz="2500" b="1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실시간 음성채팅</a:t>
            </a:r>
            <a:r>
              <a:rPr lang="en-US" sz="2500" b="1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)</a:t>
            </a:r>
            <a:endParaRPr lang="en-US" sz="2500" dirty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4230410" y="1258618"/>
            <a:ext cx="3952404" cy="7845964"/>
            <a:chOff x="7166655" y="1259972"/>
            <a:chExt cx="3952404" cy="7845964"/>
          </a:xfrm>
        </p:grpSpPr>
        <p:grpSp>
          <p:nvGrpSpPr>
            <p:cNvPr id="41" name="그룹 1001"/>
            <p:cNvGrpSpPr/>
            <p:nvPr/>
          </p:nvGrpSpPr>
          <p:grpSpPr>
            <a:xfrm>
              <a:off x="7166655" y="1259972"/>
              <a:ext cx="3952404" cy="7845964"/>
              <a:chOff x="7167439" y="1259972"/>
              <a:chExt cx="3952404" cy="7845964"/>
            </a:xfrm>
          </p:grpSpPr>
          <p:pic>
            <p:nvPicPr>
              <p:cNvPr id="45" name="Object 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167439" y="1259972"/>
                <a:ext cx="3952404" cy="7845964"/>
              </a:xfrm>
              <a:prstGeom prst="rect">
                <a:avLst/>
              </a:prstGeom>
            </p:spPr>
          </p:pic>
        </p:grpSp>
        <p:grpSp>
          <p:nvGrpSpPr>
            <p:cNvPr id="43" name="그룹 1001"/>
            <p:cNvGrpSpPr/>
            <p:nvPr/>
          </p:nvGrpSpPr>
          <p:grpSpPr>
            <a:xfrm>
              <a:off x="7467600" y="1714500"/>
              <a:ext cx="3352801" cy="1524000"/>
              <a:chOff x="7478929" y="1717172"/>
              <a:chExt cx="3352801" cy="1524000"/>
            </a:xfrm>
          </p:grpSpPr>
          <p:pic>
            <p:nvPicPr>
              <p:cNvPr id="44" name="Object 4"/>
              <p:cNvPicPr>
                <a:picLocks noChangeAspect="1"/>
              </p:cNvPicPr>
              <p:nvPr/>
            </p:nvPicPr>
            <p:blipFill rotWithShape="1">
              <a:blip r:embed="rId4" cstate="print"/>
              <a:srcRect l="7881" t="5885" r="7289" b="74498"/>
              <a:stretch/>
            </p:blipFill>
            <p:spPr>
              <a:xfrm>
                <a:off x="7478929" y="1717172"/>
                <a:ext cx="3352801" cy="1524000"/>
              </a:xfrm>
              <a:prstGeom prst="rect">
                <a:avLst/>
              </a:prstGeom>
            </p:spPr>
          </p:pic>
        </p:grpSp>
      </p:grpSp>
      <p:sp>
        <p:nvSpPr>
          <p:cNvPr id="46" name="Object 14"/>
          <p:cNvSpPr txBox="1"/>
          <p:nvPr/>
        </p:nvSpPr>
        <p:spPr>
          <a:xfrm>
            <a:off x="2633978" y="6518190"/>
            <a:ext cx="1110076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댓글 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398639" y="5271189"/>
            <a:ext cx="3657600" cy="3048000"/>
          </a:xfrm>
          <a:prstGeom prst="roundRect">
            <a:avLst>
              <a:gd name="adj" fmla="val 14762"/>
            </a:avLst>
          </a:prstGeom>
          <a:noFill/>
          <a:ln w="50800">
            <a:solidFill>
              <a:srgbClr val="FF5A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47" idx="1"/>
            <a:endCxn id="46" idx="3"/>
          </p:cNvCxnSpPr>
          <p:nvPr/>
        </p:nvCxnSpPr>
        <p:spPr>
          <a:xfrm flipH="1">
            <a:off x="3744054" y="6795189"/>
            <a:ext cx="654585" cy="0"/>
          </a:xfrm>
          <a:prstGeom prst="straightConnector1">
            <a:avLst/>
          </a:prstGeom>
          <a:ln w="63500">
            <a:solidFill>
              <a:srgbClr val="FF5A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2"/>
          <p:cNvSpPr txBox="1"/>
          <p:nvPr/>
        </p:nvSpPr>
        <p:spPr>
          <a:xfrm>
            <a:off x="732981" y="553476"/>
            <a:ext cx="15571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100" dirty="0">
                <a:solidFill>
                  <a:srgbClr val="34CDC4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noning</a:t>
            </a:r>
            <a:endParaRPr lang="en-US" sz="2400" dirty="0">
              <a:solidFill>
                <a:srgbClr val="34CDC4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09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5A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2981" y="553476"/>
            <a:ext cx="15571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1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noning</a:t>
            </a:r>
            <a:endParaRPr lang="en-US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67223" y="553476"/>
            <a:ext cx="4284902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kern="0" spc="-1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목차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6124" y="3690170"/>
            <a:ext cx="2016158" cy="1323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600" dirty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01 ,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1426123" y="4963561"/>
            <a:ext cx="4991506" cy="13247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200" dirty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WHY?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426124" y="6214912"/>
            <a:ext cx="3907876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kern="0" spc="-1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프로젝트 </a:t>
            </a:r>
            <a:r>
              <a:rPr lang="en-US" altLang="ko-KR" sz="2200" kern="0" spc="-100" dirty="0" err="1">
                <a:solidFill>
                  <a:srgbClr val="FFFFFF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noning</a:t>
            </a:r>
            <a:r>
              <a:rPr lang="ko-KR" altLang="en-US" sz="2200" kern="0" spc="-1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은 </a:t>
            </a:r>
            <a:endParaRPr lang="en-US" altLang="ko-KR" sz="2200" kern="0" spc="-100" dirty="0" smtClean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2200" kern="0" spc="-100" dirty="0" smtClean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무엇을 </a:t>
            </a:r>
            <a:r>
              <a:rPr lang="ko-KR" altLang="en-US" sz="2200" kern="0" spc="-1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위해 만들어졌는가</a:t>
            </a:r>
            <a:r>
              <a:rPr lang="en-US" altLang="ko-KR" sz="2200" kern="0" spc="-1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</a:t>
            </a:r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98580" y="3682913"/>
            <a:ext cx="2070195" cy="1323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600" dirty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02 ,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5498580" y="4963561"/>
            <a:ext cx="4991506" cy="13247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200" dirty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WHAT?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5498580" y="6214912"/>
            <a:ext cx="3721620" cy="10464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kern="0" spc="-1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프로젝트 </a:t>
            </a:r>
            <a:r>
              <a:rPr lang="en-US" altLang="ko-KR" sz="2200" kern="0" spc="-100" dirty="0" err="1">
                <a:solidFill>
                  <a:srgbClr val="FFFFFF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noning</a:t>
            </a:r>
            <a:r>
              <a:rPr lang="ko-KR" altLang="en-US" sz="2200" kern="0" spc="-1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은 </a:t>
            </a:r>
            <a:endParaRPr lang="en-US" altLang="ko-KR" sz="2200" kern="0" spc="-100" dirty="0" smtClean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2200" kern="0" spc="-100" dirty="0" smtClean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무엇을 </a:t>
            </a:r>
            <a:r>
              <a:rPr lang="ko-KR" altLang="en-US" sz="2200" kern="0" spc="-1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만들고자 하는가</a:t>
            </a:r>
            <a:r>
              <a:rPr lang="en-US" altLang="ko-KR" sz="2200" kern="0" spc="-1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</a:t>
            </a:r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9571036" y="3682913"/>
            <a:ext cx="2070195" cy="1323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600" dirty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03 ,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9571037" y="4963561"/>
            <a:ext cx="4991506" cy="13247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200" dirty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HOW?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9571036" y="6214912"/>
            <a:ext cx="3535364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kern="0" spc="-1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프로젝트 </a:t>
            </a:r>
            <a:r>
              <a:rPr lang="en-US" altLang="ko-KR" sz="2200" kern="0" spc="-100" dirty="0" err="1">
                <a:solidFill>
                  <a:srgbClr val="FFFFFF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noning</a:t>
            </a:r>
            <a:r>
              <a:rPr lang="ko-KR" altLang="en-US" sz="2200" kern="0" spc="-1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은 </a:t>
            </a:r>
            <a:endParaRPr lang="en-US" altLang="ko-KR" sz="2200" kern="0" spc="-100" dirty="0" smtClean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2200" kern="0" spc="-100" dirty="0" smtClean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어떻게 </a:t>
            </a:r>
            <a:r>
              <a:rPr lang="ko-KR" altLang="en-US" sz="2200" kern="0" spc="-1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진행되고 있나</a:t>
            </a:r>
            <a:r>
              <a:rPr lang="en-US" altLang="ko-KR" sz="2200" kern="0" spc="-1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</a:t>
            </a:r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643492" y="3682913"/>
            <a:ext cx="2070195" cy="1323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600" dirty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04 ,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3643513" y="4963561"/>
            <a:ext cx="4991506" cy="13247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200" dirty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향후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3643492" y="6214912"/>
            <a:ext cx="3272908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kern="0" spc="-1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남은 </a:t>
            </a:r>
            <a:r>
              <a:rPr lang="ko-KR" altLang="en-US" sz="2200" kern="0" spc="-100" dirty="0" smtClean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기간 </a:t>
            </a:r>
            <a:r>
              <a:rPr lang="ko-KR" altLang="en-US" sz="2200" kern="0" spc="-1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동안 </a:t>
            </a:r>
            <a:endParaRPr lang="en-US" altLang="ko-KR" sz="2200" kern="0" spc="-100" dirty="0" smtClean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2200" kern="0" spc="-100" dirty="0" smtClean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프로젝트 </a:t>
            </a:r>
            <a:r>
              <a:rPr lang="en-US" altLang="ko-KR" sz="2200" kern="0" spc="-100" dirty="0" err="1" smtClean="0">
                <a:solidFill>
                  <a:srgbClr val="FFFFFF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noning</a:t>
            </a:r>
            <a:r>
              <a:rPr lang="en-US" altLang="ko-KR" sz="2200" kern="0" spc="-100" dirty="0" smtClean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2200" kern="0" spc="-1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</a:t>
            </a:r>
            <a:r>
              <a:rPr lang="ko-KR" altLang="en-US" sz="2200" kern="0" spc="-100" dirty="0" smtClean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계획</a:t>
            </a:r>
            <a:r>
              <a:rPr lang="en-US" altLang="ko-KR" sz="2200" kern="0" spc="-100" dirty="0" smtClean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	</a:t>
            </a:r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314530" y="4632867"/>
            <a:ext cx="15004220" cy="85194"/>
            <a:chOff x="1314530" y="4632867"/>
            <a:chExt cx="15004220" cy="8519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4530" y="4632867"/>
              <a:ext cx="15004220" cy="8519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478000" y="6465213"/>
            <a:ext cx="3810000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b="1" dirty="0" smtClean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분석</a:t>
            </a:r>
            <a:r>
              <a:rPr lang="en-US" altLang="ko-KR" sz="2500" b="1" dirty="0" smtClean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 </a:t>
            </a:r>
          </a:p>
          <a:p>
            <a:r>
              <a:rPr lang="en-US" altLang="ko-KR" sz="2500" b="1" dirty="0" smtClean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(</a:t>
            </a:r>
            <a:r>
              <a:rPr lang="en-US" sz="2500" b="1" dirty="0" err="1" smtClean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성별</a:t>
            </a:r>
            <a:r>
              <a:rPr lang="en-US" sz="2500" b="1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, MBTI, </a:t>
            </a:r>
            <a:r>
              <a:rPr lang="en-US" sz="2500" b="1" dirty="0" err="1" smtClean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나이대</a:t>
            </a:r>
            <a:r>
              <a:rPr lang="en-US" sz="2500" b="1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 </a:t>
            </a:r>
            <a:r>
              <a:rPr lang="en-US" sz="2500" b="1" dirty="0" smtClean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별) </a:t>
            </a:r>
            <a:r>
              <a:rPr lang="en-US" sz="2500" b="1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 </a:t>
            </a:r>
            <a:endParaRPr lang="en-US" sz="25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85714" y="9523810"/>
            <a:ext cx="211428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[상세페이지]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27" name="그룹 1003"/>
          <p:cNvGrpSpPr/>
          <p:nvPr/>
        </p:nvGrpSpPr>
        <p:grpSpPr>
          <a:xfrm>
            <a:off x="10115517" y="1362324"/>
            <a:ext cx="3965187" cy="7768539"/>
            <a:chOff x="7274380" y="1667002"/>
            <a:chExt cx="3744786" cy="7360759"/>
          </a:xfrm>
        </p:grpSpPr>
        <p:pic>
          <p:nvPicPr>
            <p:cNvPr id="28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74380" y="1667002"/>
              <a:ext cx="3744786" cy="7360759"/>
            </a:xfrm>
            <a:prstGeom prst="rect">
              <a:avLst/>
            </a:prstGeom>
          </p:spPr>
        </p:pic>
      </p:grpSp>
      <p:cxnSp>
        <p:nvCxnSpPr>
          <p:cNvPr id="34" name="직선 화살표 연결선 33"/>
          <p:cNvCxnSpPr>
            <a:stCxn id="35" idx="3"/>
            <a:endCxn id="3" idx="1"/>
          </p:cNvCxnSpPr>
          <p:nvPr/>
        </p:nvCxnSpPr>
        <p:spPr>
          <a:xfrm>
            <a:off x="13926910" y="6896100"/>
            <a:ext cx="551090" cy="0"/>
          </a:xfrm>
          <a:prstGeom prst="straightConnector1">
            <a:avLst/>
          </a:prstGeom>
          <a:ln w="63500">
            <a:solidFill>
              <a:srgbClr val="FF5A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10269310" y="5372100"/>
            <a:ext cx="3657600" cy="3048000"/>
          </a:xfrm>
          <a:prstGeom prst="roundRect">
            <a:avLst>
              <a:gd name="adj" fmla="val 14762"/>
            </a:avLst>
          </a:prstGeom>
          <a:noFill/>
          <a:ln w="50800">
            <a:solidFill>
              <a:srgbClr val="FF5A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bject 8"/>
          <p:cNvSpPr txBox="1"/>
          <p:nvPr/>
        </p:nvSpPr>
        <p:spPr>
          <a:xfrm>
            <a:off x="14493433" y="4750713"/>
            <a:ext cx="3581400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b="1" dirty="0" err="1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라이브</a:t>
            </a:r>
            <a:r>
              <a:rPr lang="en-US" sz="2500" b="1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 </a:t>
            </a:r>
          </a:p>
          <a:p>
            <a:r>
              <a:rPr lang="en-US" sz="2500" b="1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(</a:t>
            </a:r>
            <a:r>
              <a:rPr lang="ko-KR" altLang="en-US" sz="2500" b="1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실시간 음성채팅</a:t>
            </a:r>
            <a:r>
              <a:rPr lang="en-US" sz="2500" b="1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)</a:t>
            </a:r>
            <a:endParaRPr lang="en-US" sz="2500" dirty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230410" y="1258618"/>
            <a:ext cx="3952404" cy="7845964"/>
            <a:chOff x="7166655" y="1259972"/>
            <a:chExt cx="3952404" cy="7845964"/>
          </a:xfrm>
        </p:grpSpPr>
        <p:grpSp>
          <p:nvGrpSpPr>
            <p:cNvPr id="32" name="그룹 1001"/>
            <p:cNvGrpSpPr/>
            <p:nvPr/>
          </p:nvGrpSpPr>
          <p:grpSpPr>
            <a:xfrm>
              <a:off x="7166655" y="1259972"/>
              <a:ext cx="3952404" cy="7845964"/>
              <a:chOff x="7167439" y="1259972"/>
              <a:chExt cx="3952404" cy="7845964"/>
            </a:xfrm>
          </p:grpSpPr>
          <p:pic>
            <p:nvPicPr>
              <p:cNvPr id="37" name="Object 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167439" y="1259972"/>
                <a:ext cx="3952404" cy="7845964"/>
              </a:xfrm>
              <a:prstGeom prst="rect">
                <a:avLst/>
              </a:prstGeom>
            </p:spPr>
          </p:pic>
        </p:grpSp>
        <p:grpSp>
          <p:nvGrpSpPr>
            <p:cNvPr id="33" name="그룹 1001"/>
            <p:cNvGrpSpPr/>
            <p:nvPr/>
          </p:nvGrpSpPr>
          <p:grpSpPr>
            <a:xfrm>
              <a:off x="7467600" y="1714500"/>
              <a:ext cx="3352801" cy="1524000"/>
              <a:chOff x="7478929" y="1717172"/>
              <a:chExt cx="3352801" cy="1524000"/>
            </a:xfrm>
          </p:grpSpPr>
          <p:pic>
            <p:nvPicPr>
              <p:cNvPr id="36" name="Object 4"/>
              <p:cNvPicPr>
                <a:picLocks noChangeAspect="1"/>
              </p:cNvPicPr>
              <p:nvPr/>
            </p:nvPicPr>
            <p:blipFill rotWithShape="1">
              <a:blip r:embed="rId4" cstate="print"/>
              <a:srcRect l="7881" t="5885" r="7289" b="74498"/>
              <a:stretch/>
            </p:blipFill>
            <p:spPr>
              <a:xfrm>
                <a:off x="7478929" y="1717172"/>
                <a:ext cx="3352801" cy="1524000"/>
              </a:xfrm>
              <a:prstGeom prst="rect">
                <a:avLst/>
              </a:prstGeom>
            </p:spPr>
          </p:pic>
        </p:grpSp>
      </p:grpSp>
      <p:sp>
        <p:nvSpPr>
          <p:cNvPr id="38" name="Object 14"/>
          <p:cNvSpPr txBox="1"/>
          <p:nvPr/>
        </p:nvSpPr>
        <p:spPr>
          <a:xfrm>
            <a:off x="2633978" y="6518190"/>
            <a:ext cx="1110076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1" dirty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댓글 </a:t>
            </a:r>
            <a:endParaRPr lang="en-US" dirty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9" name="Object 2"/>
          <p:cNvSpPr txBox="1"/>
          <p:nvPr/>
        </p:nvSpPr>
        <p:spPr>
          <a:xfrm>
            <a:off x="732981" y="553476"/>
            <a:ext cx="15571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100" dirty="0">
                <a:solidFill>
                  <a:srgbClr val="34CDC4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noning</a:t>
            </a:r>
            <a:endParaRPr lang="en-US" sz="2400" dirty="0">
              <a:solidFill>
                <a:srgbClr val="34CDC4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478000" y="6465213"/>
            <a:ext cx="3810000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b="1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분석</a:t>
            </a:r>
            <a:r>
              <a:rPr lang="en-US" altLang="ko-KR" sz="2500" b="1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 </a:t>
            </a:r>
          </a:p>
          <a:p>
            <a:r>
              <a:rPr lang="en-US" altLang="ko-KR" sz="2500" b="1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(</a:t>
            </a:r>
            <a:r>
              <a:rPr lang="en-US" sz="2500" b="1" dirty="0" err="1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성별</a:t>
            </a:r>
            <a:r>
              <a:rPr lang="en-US" sz="2500" b="1" dirty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, MBTI, </a:t>
            </a:r>
            <a:r>
              <a:rPr lang="en-US" sz="2500" b="1" dirty="0" err="1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나이대</a:t>
            </a:r>
            <a:r>
              <a:rPr lang="en-US" sz="2500" b="1" dirty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 </a:t>
            </a:r>
            <a:r>
              <a:rPr lang="en-US" sz="2500" b="1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별) </a:t>
            </a:r>
            <a:r>
              <a:rPr lang="en-US" sz="2500" b="1" dirty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 </a:t>
            </a:r>
            <a:endParaRPr lang="en-US" sz="2500" dirty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85714" y="9523810"/>
            <a:ext cx="211428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[상세페이지]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27" name="그룹 1003"/>
          <p:cNvGrpSpPr/>
          <p:nvPr/>
        </p:nvGrpSpPr>
        <p:grpSpPr>
          <a:xfrm>
            <a:off x="10115517" y="1362324"/>
            <a:ext cx="3965187" cy="7768539"/>
            <a:chOff x="7274380" y="1667002"/>
            <a:chExt cx="3744786" cy="7360759"/>
          </a:xfrm>
        </p:grpSpPr>
        <p:pic>
          <p:nvPicPr>
            <p:cNvPr id="28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74380" y="1667002"/>
              <a:ext cx="3744786" cy="7360759"/>
            </a:xfrm>
            <a:prstGeom prst="rect">
              <a:avLst/>
            </a:prstGeom>
          </p:spPr>
        </p:pic>
      </p:grpSp>
      <p:sp>
        <p:nvSpPr>
          <p:cNvPr id="14" name="Object 8"/>
          <p:cNvSpPr txBox="1"/>
          <p:nvPr/>
        </p:nvSpPr>
        <p:spPr>
          <a:xfrm>
            <a:off x="14493433" y="4750713"/>
            <a:ext cx="3581400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b="1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라이브</a:t>
            </a:r>
            <a:r>
              <a:rPr lang="en-US" sz="2500" b="1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 </a:t>
            </a:r>
          </a:p>
          <a:p>
            <a:r>
              <a:rPr lang="en-US" sz="2500" b="1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(</a:t>
            </a:r>
            <a:r>
              <a:rPr lang="ko-KR" altLang="en-US" sz="2500" b="1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실시간 음성채팅</a:t>
            </a:r>
            <a:r>
              <a:rPr lang="en-US" sz="2500" b="1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)</a:t>
            </a:r>
            <a:endParaRPr lang="en-US" sz="25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15" name="직선 화살표 연결선 14"/>
          <p:cNvCxnSpPr>
            <a:stCxn id="16" idx="6"/>
          </p:cNvCxnSpPr>
          <p:nvPr/>
        </p:nvCxnSpPr>
        <p:spPr>
          <a:xfrm>
            <a:off x="13487400" y="5181600"/>
            <a:ext cx="1006033" cy="0"/>
          </a:xfrm>
          <a:prstGeom prst="straightConnector1">
            <a:avLst/>
          </a:prstGeom>
          <a:ln w="50800">
            <a:solidFill>
              <a:srgbClr val="FF5A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12877800" y="4991100"/>
            <a:ext cx="609600" cy="381000"/>
          </a:xfrm>
          <a:prstGeom prst="ellipse">
            <a:avLst/>
          </a:prstGeom>
          <a:noFill/>
          <a:ln w="50800">
            <a:solidFill>
              <a:srgbClr val="FF5A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4230410" y="1258618"/>
            <a:ext cx="3952404" cy="7845964"/>
            <a:chOff x="7166655" y="1259972"/>
            <a:chExt cx="3952404" cy="7845964"/>
          </a:xfrm>
        </p:grpSpPr>
        <p:grpSp>
          <p:nvGrpSpPr>
            <p:cNvPr id="20" name="그룹 1001"/>
            <p:cNvGrpSpPr/>
            <p:nvPr/>
          </p:nvGrpSpPr>
          <p:grpSpPr>
            <a:xfrm>
              <a:off x="7166655" y="1259972"/>
              <a:ext cx="3952404" cy="7845964"/>
              <a:chOff x="7167439" y="1259972"/>
              <a:chExt cx="3952404" cy="7845964"/>
            </a:xfrm>
          </p:grpSpPr>
          <p:pic>
            <p:nvPicPr>
              <p:cNvPr id="23" name="Object 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167439" y="1259972"/>
                <a:ext cx="3952404" cy="7845964"/>
              </a:xfrm>
              <a:prstGeom prst="rect">
                <a:avLst/>
              </a:prstGeom>
            </p:spPr>
          </p:pic>
        </p:grpSp>
        <p:grpSp>
          <p:nvGrpSpPr>
            <p:cNvPr id="21" name="그룹 1001"/>
            <p:cNvGrpSpPr/>
            <p:nvPr/>
          </p:nvGrpSpPr>
          <p:grpSpPr>
            <a:xfrm>
              <a:off x="7467600" y="1714500"/>
              <a:ext cx="3352801" cy="1524000"/>
              <a:chOff x="7478929" y="1717172"/>
              <a:chExt cx="3352801" cy="1524000"/>
            </a:xfrm>
          </p:grpSpPr>
          <p:pic>
            <p:nvPicPr>
              <p:cNvPr id="22" name="Object 4"/>
              <p:cNvPicPr>
                <a:picLocks noChangeAspect="1"/>
              </p:cNvPicPr>
              <p:nvPr/>
            </p:nvPicPr>
            <p:blipFill rotWithShape="1">
              <a:blip r:embed="rId4" cstate="print"/>
              <a:srcRect l="7881" t="5885" r="7289" b="74498"/>
              <a:stretch/>
            </p:blipFill>
            <p:spPr>
              <a:xfrm>
                <a:off x="7478929" y="1717172"/>
                <a:ext cx="3352801" cy="1524000"/>
              </a:xfrm>
              <a:prstGeom prst="rect">
                <a:avLst/>
              </a:prstGeom>
            </p:spPr>
          </p:pic>
        </p:grpSp>
      </p:grpSp>
      <p:sp>
        <p:nvSpPr>
          <p:cNvPr id="24" name="Object 14"/>
          <p:cNvSpPr txBox="1"/>
          <p:nvPr/>
        </p:nvSpPr>
        <p:spPr>
          <a:xfrm>
            <a:off x="2633978" y="6518190"/>
            <a:ext cx="1110076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1" dirty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댓글 </a:t>
            </a:r>
            <a:endParaRPr lang="en-US" dirty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9" name="Object 2"/>
          <p:cNvSpPr txBox="1"/>
          <p:nvPr/>
        </p:nvSpPr>
        <p:spPr>
          <a:xfrm>
            <a:off x="732981" y="553476"/>
            <a:ext cx="15571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100" dirty="0">
                <a:solidFill>
                  <a:srgbClr val="34CDC4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noning</a:t>
            </a:r>
            <a:endParaRPr lang="en-US" sz="2400" dirty="0">
              <a:solidFill>
                <a:srgbClr val="34CDC4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89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313689" y="9523810"/>
            <a:ext cx="365833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[라이브-참여자]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7162800" y="1257300"/>
            <a:ext cx="3965187" cy="7793979"/>
            <a:chOff x="10547936" y="1329264"/>
            <a:chExt cx="3965187" cy="779397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47936" y="1329264"/>
              <a:ext cx="3965187" cy="779397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1559716" y="2160153"/>
            <a:ext cx="5585283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1안/2안 </a:t>
            </a:r>
            <a:r>
              <a:rPr lang="ko-KR" altLang="en-US" sz="2500" dirty="0" smtClean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참여</a:t>
            </a:r>
            <a:r>
              <a:rPr lang="ko-KR" altLang="en-US" sz="2500" dirty="0" smtClean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자</a:t>
            </a:r>
            <a:r>
              <a:rPr lang="en-US" sz="2500" dirty="0" smtClean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, </a:t>
            </a:r>
            <a:r>
              <a:rPr lang="ko-KR" altLang="en-US" sz="2500" dirty="0" smtClean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발언자 </a:t>
            </a:r>
            <a:r>
              <a:rPr lang="ko-KR" altLang="en-US" sz="2500" dirty="0" smtClean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정보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370569" y="2099737"/>
            <a:ext cx="3581400" cy="606050"/>
          </a:xfrm>
          <a:prstGeom prst="roundRect">
            <a:avLst>
              <a:gd name="adj" fmla="val 50000"/>
            </a:avLst>
          </a:prstGeom>
          <a:noFill/>
          <a:ln w="50800">
            <a:solidFill>
              <a:srgbClr val="FF5A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24" idx="3"/>
            <a:endCxn id="13" idx="1"/>
          </p:cNvCxnSpPr>
          <p:nvPr/>
        </p:nvCxnSpPr>
        <p:spPr>
          <a:xfrm flipV="1">
            <a:off x="10951969" y="2398680"/>
            <a:ext cx="607748" cy="4082"/>
          </a:xfrm>
          <a:prstGeom prst="straightConnector1">
            <a:avLst/>
          </a:prstGeom>
          <a:ln w="63500">
            <a:solidFill>
              <a:srgbClr val="FF5A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bject 11"/>
          <p:cNvSpPr txBox="1"/>
          <p:nvPr/>
        </p:nvSpPr>
        <p:spPr>
          <a:xfrm>
            <a:off x="11559717" y="2744307"/>
            <a:ext cx="3811852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실시간 </a:t>
            </a:r>
            <a:r>
              <a:rPr lang="ko-KR" altLang="en-US" sz="2500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투표 </a:t>
            </a:r>
            <a:r>
              <a:rPr lang="ko-KR" altLang="en-US" sz="2500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결과 확인</a:t>
            </a:r>
            <a:endParaRPr lang="en-US" altLang="ko-KR" sz="2500" dirty="0" smtClean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2500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 </a:t>
            </a:r>
            <a:r>
              <a:rPr lang="ko-KR" altLang="en-US" sz="2500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배신하기</a:t>
            </a:r>
            <a:r>
              <a:rPr lang="ko-KR" altLang="en-US" sz="2500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en-US" altLang="ko-KR" sz="2500" dirty="0" smtClean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2" name="Object 12"/>
          <p:cNvSpPr txBox="1"/>
          <p:nvPr/>
        </p:nvSpPr>
        <p:spPr>
          <a:xfrm>
            <a:off x="11559717" y="5643445"/>
            <a:ext cx="2650055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 err="1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실시간</a:t>
            </a:r>
            <a:r>
              <a:rPr lang="en-US" sz="2500" dirty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 </a:t>
            </a:r>
            <a:r>
              <a:rPr lang="ko-KR" altLang="en-US" sz="2500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채팅</a:t>
            </a:r>
            <a:endParaRPr lang="en-US" dirty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6" name="Object 2"/>
          <p:cNvSpPr txBox="1"/>
          <p:nvPr/>
        </p:nvSpPr>
        <p:spPr>
          <a:xfrm>
            <a:off x="732981" y="553476"/>
            <a:ext cx="15571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100" dirty="0">
                <a:solidFill>
                  <a:srgbClr val="34CDC4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noning</a:t>
            </a:r>
            <a:endParaRPr lang="en-US" sz="2400" dirty="0">
              <a:solidFill>
                <a:srgbClr val="34CDC4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Object 10"/>
          <p:cNvSpPr txBox="1"/>
          <p:nvPr/>
        </p:nvSpPr>
        <p:spPr>
          <a:xfrm>
            <a:off x="4454264" y="7809801"/>
            <a:ext cx="208287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500" dirty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발언권 요청</a:t>
            </a:r>
            <a:endParaRPr lang="en-US" dirty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716" y="638385"/>
            <a:ext cx="6017849" cy="128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2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313689" y="9523810"/>
            <a:ext cx="365833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[라이브-참여자]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7162800" y="1257300"/>
            <a:ext cx="3965187" cy="7793979"/>
            <a:chOff x="10547936" y="1329264"/>
            <a:chExt cx="3965187" cy="779397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47936" y="1329264"/>
              <a:ext cx="3965187" cy="779397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1559716" y="2160153"/>
            <a:ext cx="5509083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>
                <a:solidFill>
                  <a:srgbClr val="000000">
                    <a:alpha val="30000"/>
                  </a:srgb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1안/2안 </a:t>
            </a:r>
            <a:r>
              <a:rPr lang="en-US" sz="2500" dirty="0" err="1" smtClean="0">
                <a:solidFill>
                  <a:srgbClr val="000000">
                    <a:alpha val="30000"/>
                  </a:srgb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참여자</a:t>
            </a:r>
            <a:r>
              <a:rPr lang="en-US" sz="2500" dirty="0" smtClean="0">
                <a:solidFill>
                  <a:srgbClr val="000000">
                    <a:alpha val="30000"/>
                  </a:srgb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, </a:t>
            </a:r>
            <a:r>
              <a:rPr lang="ko-KR" altLang="en-US" sz="2500" dirty="0" smtClean="0">
                <a:solidFill>
                  <a:srgbClr val="000000">
                    <a:alpha val="30000"/>
                  </a:srgb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발언자</a:t>
            </a:r>
            <a:r>
              <a:rPr lang="en-US" sz="2500" dirty="0" smtClean="0">
                <a:solidFill>
                  <a:srgbClr val="000000">
                    <a:alpha val="30000"/>
                  </a:srgb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 </a:t>
            </a:r>
            <a:r>
              <a:rPr lang="ko-KR" altLang="en-US" sz="2500" dirty="0" smtClean="0">
                <a:solidFill>
                  <a:srgbClr val="000000">
                    <a:alpha val="30000"/>
                  </a:srgb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정보</a:t>
            </a:r>
            <a:endParaRPr lang="en-US" dirty="0">
              <a:solidFill>
                <a:srgbClr val="000000">
                  <a:alpha val="30000"/>
                </a:srgb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1" name="Object 11"/>
          <p:cNvSpPr txBox="1"/>
          <p:nvPr/>
        </p:nvSpPr>
        <p:spPr>
          <a:xfrm>
            <a:off x="11559717" y="2744307"/>
            <a:ext cx="3811852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실시간 </a:t>
            </a:r>
            <a:r>
              <a:rPr lang="ko-KR" altLang="en-US" sz="25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투표 </a:t>
            </a:r>
            <a:r>
              <a:rPr lang="ko-KR" altLang="en-US" sz="25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결과 확인</a:t>
            </a:r>
            <a:endParaRPr lang="en-US" altLang="ko-KR" sz="2500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25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 </a:t>
            </a:r>
            <a:r>
              <a:rPr lang="ko-KR" altLang="en-US" sz="25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배신하기 </a:t>
            </a:r>
            <a:endParaRPr lang="en-US" altLang="ko-KR" sz="25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2" name="Object 12"/>
          <p:cNvSpPr txBox="1"/>
          <p:nvPr/>
        </p:nvSpPr>
        <p:spPr>
          <a:xfrm>
            <a:off x="11559717" y="5643445"/>
            <a:ext cx="2650055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 err="1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실시간</a:t>
            </a:r>
            <a:r>
              <a:rPr lang="en-US" sz="2500" dirty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 </a:t>
            </a:r>
            <a:r>
              <a:rPr lang="ko-KR" altLang="en-US" sz="2500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채팅</a:t>
            </a:r>
            <a:endParaRPr lang="en-US" dirty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3" name="Object 10"/>
          <p:cNvSpPr txBox="1"/>
          <p:nvPr/>
        </p:nvSpPr>
        <p:spPr>
          <a:xfrm>
            <a:off x="4454264" y="7809801"/>
            <a:ext cx="208287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500" dirty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발언권 요청</a:t>
            </a:r>
            <a:endParaRPr lang="en-US" dirty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6" name="Object 2"/>
          <p:cNvSpPr txBox="1"/>
          <p:nvPr/>
        </p:nvSpPr>
        <p:spPr>
          <a:xfrm>
            <a:off x="732981" y="553476"/>
            <a:ext cx="15571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100" dirty="0">
                <a:solidFill>
                  <a:srgbClr val="34CDC4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noning</a:t>
            </a:r>
            <a:endParaRPr lang="en-US" sz="2400" dirty="0">
              <a:solidFill>
                <a:srgbClr val="34CDC4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848600" y="2744307"/>
            <a:ext cx="2667000" cy="842314"/>
          </a:xfrm>
          <a:prstGeom prst="roundRect">
            <a:avLst>
              <a:gd name="adj" fmla="val 19759"/>
            </a:avLst>
          </a:prstGeom>
          <a:noFill/>
          <a:ln w="50800">
            <a:solidFill>
              <a:srgbClr val="FF5A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stCxn id="22" idx="3"/>
            <a:endCxn id="31" idx="1"/>
          </p:cNvCxnSpPr>
          <p:nvPr/>
        </p:nvCxnSpPr>
        <p:spPr>
          <a:xfrm>
            <a:off x="10515600" y="3165464"/>
            <a:ext cx="1044117" cy="9730"/>
          </a:xfrm>
          <a:prstGeom prst="straightConnector1">
            <a:avLst/>
          </a:prstGeom>
          <a:ln w="63500">
            <a:solidFill>
              <a:srgbClr val="FF5A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313689" y="9523810"/>
            <a:ext cx="365833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[라이브-참여자]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7162800" y="1257300"/>
            <a:ext cx="3965187" cy="7793979"/>
            <a:chOff x="10547936" y="1329264"/>
            <a:chExt cx="3965187" cy="779397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47936" y="1329264"/>
              <a:ext cx="3965187" cy="779397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1559716" y="2160153"/>
            <a:ext cx="5737683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>
                <a:solidFill>
                  <a:srgbClr val="000000">
                    <a:alpha val="30000"/>
                  </a:srgb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1안/2</a:t>
            </a:r>
            <a:r>
              <a:rPr lang="en-US" sz="2500">
                <a:solidFill>
                  <a:srgbClr val="000000">
                    <a:alpha val="30000"/>
                  </a:srgb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안 </a:t>
            </a:r>
            <a:r>
              <a:rPr lang="en-US" sz="2500" dirty="0" err="1" smtClean="0">
                <a:solidFill>
                  <a:srgbClr val="000000">
                    <a:alpha val="30000"/>
                  </a:srgb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참여자</a:t>
            </a:r>
            <a:r>
              <a:rPr lang="en-US" sz="2500" dirty="0" smtClean="0">
                <a:solidFill>
                  <a:srgbClr val="000000">
                    <a:alpha val="30000"/>
                  </a:srgb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, </a:t>
            </a:r>
            <a:r>
              <a:rPr lang="ko-KR" altLang="en-US" sz="2500" dirty="0" smtClean="0">
                <a:solidFill>
                  <a:srgbClr val="000000">
                    <a:alpha val="30000"/>
                  </a:srgb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발언자</a:t>
            </a:r>
            <a:r>
              <a:rPr lang="en-US" sz="2500" dirty="0" smtClean="0">
                <a:solidFill>
                  <a:srgbClr val="000000">
                    <a:alpha val="30000"/>
                  </a:srgb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 </a:t>
            </a:r>
            <a:r>
              <a:rPr lang="ko-KR" altLang="en-US" sz="2500" dirty="0" smtClean="0">
                <a:solidFill>
                  <a:srgbClr val="000000">
                    <a:alpha val="30000"/>
                  </a:srgb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정보</a:t>
            </a:r>
            <a:endParaRPr lang="en-US" dirty="0">
              <a:solidFill>
                <a:srgbClr val="000000">
                  <a:alpha val="30000"/>
                </a:srgb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1" name="Object 11"/>
          <p:cNvSpPr txBox="1"/>
          <p:nvPr/>
        </p:nvSpPr>
        <p:spPr>
          <a:xfrm>
            <a:off x="11559717" y="2744307"/>
            <a:ext cx="3811852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실시간 </a:t>
            </a:r>
            <a:r>
              <a:rPr lang="ko-KR" altLang="en-US" sz="2500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투표 </a:t>
            </a:r>
            <a:r>
              <a:rPr lang="ko-KR" altLang="en-US" sz="2500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결과 확인</a:t>
            </a:r>
            <a:endParaRPr lang="en-US" altLang="ko-KR" sz="2500" dirty="0" smtClean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2500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 </a:t>
            </a:r>
            <a:r>
              <a:rPr lang="ko-KR" altLang="en-US" sz="2500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배신하기</a:t>
            </a:r>
            <a:r>
              <a:rPr lang="ko-KR" altLang="en-US" sz="2500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en-US" altLang="ko-KR" sz="2500" dirty="0" smtClean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2" name="Object 12"/>
          <p:cNvSpPr txBox="1"/>
          <p:nvPr/>
        </p:nvSpPr>
        <p:spPr>
          <a:xfrm>
            <a:off x="11559717" y="5643445"/>
            <a:ext cx="2650055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실시간</a:t>
            </a:r>
            <a:r>
              <a:rPr lang="en-US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 </a:t>
            </a:r>
            <a:r>
              <a:rPr lang="ko-KR" altLang="en-US" sz="25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채팅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3" name="Object 10"/>
          <p:cNvSpPr txBox="1"/>
          <p:nvPr/>
        </p:nvSpPr>
        <p:spPr>
          <a:xfrm>
            <a:off x="4454264" y="7809801"/>
            <a:ext cx="208287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500" dirty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발언권 요청</a:t>
            </a:r>
            <a:endParaRPr lang="en-US" dirty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6" name="Object 2"/>
          <p:cNvSpPr txBox="1"/>
          <p:nvPr/>
        </p:nvSpPr>
        <p:spPr>
          <a:xfrm>
            <a:off x="732981" y="553476"/>
            <a:ext cx="15571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100" dirty="0">
                <a:solidFill>
                  <a:srgbClr val="34CDC4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noning</a:t>
            </a:r>
            <a:endParaRPr lang="en-US" sz="2400" dirty="0">
              <a:solidFill>
                <a:srgbClr val="34CDC4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370777" y="3535524"/>
            <a:ext cx="3544159" cy="4692896"/>
          </a:xfrm>
          <a:prstGeom prst="roundRect">
            <a:avLst>
              <a:gd name="adj" fmla="val 3787"/>
            </a:avLst>
          </a:prstGeom>
          <a:noFill/>
          <a:ln w="50800">
            <a:solidFill>
              <a:srgbClr val="FF5A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2" idx="3"/>
            <a:endCxn id="32" idx="1"/>
          </p:cNvCxnSpPr>
          <p:nvPr/>
        </p:nvCxnSpPr>
        <p:spPr>
          <a:xfrm>
            <a:off x="10914936" y="5881972"/>
            <a:ext cx="644781" cy="0"/>
          </a:xfrm>
          <a:prstGeom prst="straightConnector1">
            <a:avLst/>
          </a:prstGeom>
          <a:ln w="63500">
            <a:solidFill>
              <a:srgbClr val="FF5A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67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313689" y="9523810"/>
            <a:ext cx="365833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[라이브-참여자]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7162800" y="1257300"/>
            <a:ext cx="3965187" cy="7793979"/>
            <a:chOff x="10547936" y="1329264"/>
            <a:chExt cx="3965187" cy="779397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47936" y="1329264"/>
              <a:ext cx="3965187" cy="779397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1559716" y="2160153"/>
            <a:ext cx="5890083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1안/2</a:t>
            </a:r>
            <a:r>
              <a:rPr lang="en-US" sz="250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안 </a:t>
            </a:r>
            <a:r>
              <a:rPr lang="en-US" sz="2500" dirty="0" err="1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참여자</a:t>
            </a:r>
            <a:r>
              <a:rPr lang="en-US" sz="2500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, </a:t>
            </a:r>
            <a:r>
              <a:rPr lang="ko-KR" altLang="en-US" sz="2500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발언자</a:t>
            </a:r>
            <a:r>
              <a:rPr lang="en-US" sz="2500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 </a:t>
            </a:r>
            <a:r>
              <a:rPr lang="ko-KR" altLang="en-US" sz="2500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정보</a:t>
            </a:r>
            <a:endParaRPr lang="en-US" dirty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1" name="Object 11"/>
          <p:cNvSpPr txBox="1"/>
          <p:nvPr/>
        </p:nvSpPr>
        <p:spPr>
          <a:xfrm>
            <a:off x="11559717" y="2744307"/>
            <a:ext cx="3811852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실시간 </a:t>
            </a:r>
            <a:r>
              <a:rPr lang="ko-KR" altLang="en-US" sz="2500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투표 </a:t>
            </a:r>
            <a:r>
              <a:rPr lang="ko-KR" altLang="en-US" sz="2500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결과 확인</a:t>
            </a:r>
            <a:endParaRPr lang="en-US" altLang="ko-KR" sz="2500" dirty="0" smtClean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2500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 </a:t>
            </a:r>
            <a:r>
              <a:rPr lang="ko-KR" altLang="en-US" sz="2500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배신하기</a:t>
            </a:r>
            <a:r>
              <a:rPr lang="ko-KR" altLang="en-US" sz="2500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en-US" altLang="ko-KR" sz="2500" dirty="0" smtClean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2" name="Object 12"/>
          <p:cNvSpPr txBox="1"/>
          <p:nvPr/>
        </p:nvSpPr>
        <p:spPr>
          <a:xfrm>
            <a:off x="11559717" y="5643445"/>
            <a:ext cx="2650055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 err="1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실시간</a:t>
            </a:r>
            <a:r>
              <a:rPr lang="en-US" sz="2500" dirty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 </a:t>
            </a:r>
            <a:r>
              <a:rPr lang="ko-KR" altLang="en-US" sz="2500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채팅</a:t>
            </a:r>
            <a:endParaRPr lang="en-US" dirty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6" name="Object 2"/>
          <p:cNvSpPr txBox="1"/>
          <p:nvPr/>
        </p:nvSpPr>
        <p:spPr>
          <a:xfrm>
            <a:off x="732981" y="553476"/>
            <a:ext cx="15571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100" dirty="0">
                <a:solidFill>
                  <a:srgbClr val="34CDC4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noning</a:t>
            </a:r>
            <a:endParaRPr lang="en-US" sz="2400" dirty="0">
              <a:solidFill>
                <a:srgbClr val="34CDC4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505569" y="7809801"/>
            <a:ext cx="571113" cy="485373"/>
          </a:xfrm>
          <a:prstGeom prst="ellipse">
            <a:avLst/>
          </a:prstGeom>
          <a:noFill/>
          <a:ln w="50800">
            <a:solidFill>
              <a:srgbClr val="FF5A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4" idx="2"/>
          </p:cNvCxnSpPr>
          <p:nvPr/>
        </p:nvCxnSpPr>
        <p:spPr>
          <a:xfrm flipH="1" flipV="1">
            <a:off x="6537134" y="8048328"/>
            <a:ext cx="968435" cy="4160"/>
          </a:xfrm>
          <a:prstGeom prst="straightConnector1">
            <a:avLst/>
          </a:prstGeom>
          <a:ln w="63500">
            <a:solidFill>
              <a:srgbClr val="FF5A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bject 10"/>
          <p:cNvSpPr txBox="1"/>
          <p:nvPr/>
        </p:nvSpPr>
        <p:spPr>
          <a:xfrm>
            <a:off x="4454264" y="7809801"/>
            <a:ext cx="208287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발언권 요청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00" y="6495628"/>
            <a:ext cx="3861024" cy="75777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07" y="7406879"/>
            <a:ext cx="3829115" cy="75150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67" y="8314022"/>
            <a:ext cx="3826197" cy="75093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096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260671" y="9523810"/>
            <a:ext cx="365833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[라이브-호스트]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76148" y="8300383"/>
            <a:ext cx="3237340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전원 음소거</a:t>
            </a:r>
          </a:p>
          <a:p>
            <a:r>
              <a:rPr lang="en-US" sz="2500" dirty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/ 방 터뜨리기</a:t>
            </a:r>
            <a:endParaRPr lang="en-US" dirty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476148" y="4725624"/>
            <a:ext cx="3489124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발언권 수락/ 뺏기</a:t>
            </a:r>
            <a:endParaRPr lang="en-US" dirty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1508" y="5715408"/>
            <a:ext cx="3137979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500" dirty="0" err="1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실시간</a:t>
            </a:r>
            <a:r>
              <a:rPr lang="en-US" sz="2500" dirty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 </a:t>
            </a:r>
            <a:r>
              <a:rPr lang="en-US" sz="2500" dirty="0" err="1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채팅</a:t>
            </a:r>
            <a:endParaRPr lang="en-US" dirty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2236198"/>
            <a:ext cx="3699487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5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1안/2안 </a:t>
            </a:r>
            <a:r>
              <a:rPr lang="en-US" sz="2500" dirty="0" err="1" smtClean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참여</a:t>
            </a:r>
            <a:r>
              <a:rPr lang="ko-KR" altLang="en-US" sz="2500" dirty="0" smtClean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자</a:t>
            </a:r>
            <a:r>
              <a:rPr lang="en-US" altLang="ko-KR" sz="2500" dirty="0" smtClean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, </a:t>
            </a:r>
            <a:r>
              <a:rPr lang="ko-KR" altLang="en-US" sz="2500" dirty="0" smtClean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발언자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21" name="그룹 1001"/>
          <p:cNvGrpSpPr/>
          <p:nvPr/>
        </p:nvGrpSpPr>
        <p:grpSpPr>
          <a:xfrm>
            <a:off x="4237667" y="1329262"/>
            <a:ext cx="3965187" cy="7793979"/>
            <a:chOff x="3855239" y="1329264"/>
            <a:chExt cx="3965187" cy="7793979"/>
          </a:xfrm>
        </p:grpSpPr>
        <p:pic>
          <p:nvPicPr>
            <p:cNvPr id="22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5239" y="1329264"/>
              <a:ext cx="3965187" cy="7793979"/>
            </a:xfrm>
            <a:prstGeom prst="rect">
              <a:avLst/>
            </a:prstGeom>
          </p:spPr>
        </p:pic>
      </p:grpSp>
      <p:grpSp>
        <p:nvGrpSpPr>
          <p:cNvPr id="23" name="그룹 1002"/>
          <p:cNvGrpSpPr/>
          <p:nvPr/>
        </p:nvGrpSpPr>
        <p:grpSpPr>
          <a:xfrm>
            <a:off x="10079230" y="1329262"/>
            <a:ext cx="3965187" cy="7793979"/>
            <a:chOff x="10547936" y="1329264"/>
            <a:chExt cx="3965187" cy="7793979"/>
          </a:xfrm>
        </p:grpSpPr>
        <p:pic>
          <p:nvPicPr>
            <p:cNvPr id="24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7936" y="1329264"/>
              <a:ext cx="3965187" cy="7793979"/>
            </a:xfrm>
            <a:prstGeom prst="rect">
              <a:avLst/>
            </a:prstGeom>
          </p:spPr>
        </p:pic>
      </p:grpSp>
      <p:sp>
        <p:nvSpPr>
          <p:cNvPr id="28" name="모서리가 둥근 직사각형 27"/>
          <p:cNvSpPr/>
          <p:nvPr/>
        </p:nvSpPr>
        <p:spPr>
          <a:xfrm>
            <a:off x="4419600" y="2171700"/>
            <a:ext cx="3581400" cy="606050"/>
          </a:xfrm>
          <a:prstGeom prst="roundRect">
            <a:avLst>
              <a:gd name="adj" fmla="val 50000"/>
            </a:avLst>
          </a:prstGeom>
          <a:noFill/>
          <a:ln w="50800">
            <a:solidFill>
              <a:srgbClr val="FF5A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>
            <a:stCxn id="28" idx="1"/>
            <a:endCxn id="13" idx="3"/>
          </p:cNvCxnSpPr>
          <p:nvPr/>
        </p:nvCxnSpPr>
        <p:spPr>
          <a:xfrm flipH="1">
            <a:off x="3699487" y="2474725"/>
            <a:ext cx="720113" cy="0"/>
          </a:xfrm>
          <a:prstGeom prst="straightConnector1">
            <a:avLst/>
          </a:prstGeom>
          <a:ln w="63500">
            <a:solidFill>
              <a:srgbClr val="FF5A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ject 2"/>
          <p:cNvSpPr txBox="1"/>
          <p:nvPr/>
        </p:nvSpPr>
        <p:spPr>
          <a:xfrm>
            <a:off x="732981" y="553476"/>
            <a:ext cx="15571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100" dirty="0">
                <a:solidFill>
                  <a:srgbClr val="34CDC4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noning</a:t>
            </a:r>
            <a:endParaRPr lang="en-US" sz="2400" dirty="0">
              <a:solidFill>
                <a:srgbClr val="34CDC4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355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260671" y="9523810"/>
            <a:ext cx="365833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[라이브-호스트]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76148" y="8300383"/>
            <a:ext cx="3237340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전원 음소거</a:t>
            </a:r>
          </a:p>
          <a:p>
            <a:r>
              <a:rPr lang="en-US" sz="2500" dirty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/ 방 터뜨리기</a:t>
            </a:r>
            <a:endParaRPr lang="en-US" dirty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476148" y="4725624"/>
            <a:ext cx="3489124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발언권 수락/ 뺏기</a:t>
            </a:r>
            <a:endParaRPr lang="en-US" dirty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1508" y="5715408"/>
            <a:ext cx="3137979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500" dirty="0" err="1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실시간</a:t>
            </a:r>
            <a:r>
              <a:rPr lang="en-US" sz="25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 </a:t>
            </a:r>
            <a:r>
              <a:rPr lang="en-US" sz="2500" dirty="0" err="1" smtClean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채팅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-381000" y="2236198"/>
            <a:ext cx="4080487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500" dirty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1안/2안 </a:t>
            </a:r>
            <a:r>
              <a:rPr lang="en-US" sz="2500" dirty="0" err="1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참여</a:t>
            </a:r>
            <a:r>
              <a:rPr lang="ko-KR" altLang="en-US" sz="2500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자</a:t>
            </a:r>
            <a:r>
              <a:rPr lang="en-US" sz="2500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, </a:t>
            </a:r>
            <a:r>
              <a:rPr lang="ko-KR" altLang="en-US" sz="2500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발언자</a:t>
            </a:r>
            <a:endParaRPr lang="en-US" dirty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21" name="그룹 1001"/>
          <p:cNvGrpSpPr/>
          <p:nvPr/>
        </p:nvGrpSpPr>
        <p:grpSpPr>
          <a:xfrm>
            <a:off x="4237667" y="1329262"/>
            <a:ext cx="3965187" cy="7793979"/>
            <a:chOff x="3855239" y="1329264"/>
            <a:chExt cx="3965187" cy="7793979"/>
          </a:xfrm>
        </p:grpSpPr>
        <p:pic>
          <p:nvPicPr>
            <p:cNvPr id="22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5239" y="1329264"/>
              <a:ext cx="3965187" cy="7793979"/>
            </a:xfrm>
            <a:prstGeom prst="rect">
              <a:avLst/>
            </a:prstGeom>
          </p:spPr>
        </p:pic>
      </p:grpSp>
      <p:grpSp>
        <p:nvGrpSpPr>
          <p:cNvPr id="23" name="그룹 1002"/>
          <p:cNvGrpSpPr/>
          <p:nvPr/>
        </p:nvGrpSpPr>
        <p:grpSpPr>
          <a:xfrm>
            <a:off x="10079230" y="1329262"/>
            <a:ext cx="3965187" cy="7793979"/>
            <a:chOff x="10547936" y="1329264"/>
            <a:chExt cx="3965187" cy="7793979"/>
          </a:xfrm>
        </p:grpSpPr>
        <p:pic>
          <p:nvPicPr>
            <p:cNvPr id="24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7936" y="1329264"/>
              <a:ext cx="3965187" cy="7793979"/>
            </a:xfrm>
            <a:prstGeom prst="rect">
              <a:avLst/>
            </a:prstGeom>
          </p:spPr>
        </p:pic>
      </p:grpSp>
      <p:sp>
        <p:nvSpPr>
          <p:cNvPr id="26" name="모서리가 둥근 직사각형 25"/>
          <p:cNvSpPr/>
          <p:nvPr/>
        </p:nvSpPr>
        <p:spPr>
          <a:xfrm>
            <a:off x="4458692" y="3607487"/>
            <a:ext cx="3544159" cy="4692896"/>
          </a:xfrm>
          <a:prstGeom prst="roundRect">
            <a:avLst>
              <a:gd name="adj" fmla="val 3787"/>
            </a:avLst>
          </a:prstGeom>
          <a:noFill/>
          <a:ln w="50800">
            <a:solidFill>
              <a:srgbClr val="FF5A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26" idx="1"/>
            <a:endCxn id="12" idx="3"/>
          </p:cNvCxnSpPr>
          <p:nvPr/>
        </p:nvCxnSpPr>
        <p:spPr>
          <a:xfrm flipH="1">
            <a:off x="3699487" y="5953935"/>
            <a:ext cx="759205" cy="0"/>
          </a:xfrm>
          <a:prstGeom prst="straightConnector1">
            <a:avLst/>
          </a:prstGeom>
          <a:ln w="63500">
            <a:solidFill>
              <a:srgbClr val="FF5A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ject 2"/>
          <p:cNvSpPr txBox="1"/>
          <p:nvPr/>
        </p:nvSpPr>
        <p:spPr>
          <a:xfrm>
            <a:off x="732981" y="553476"/>
            <a:ext cx="15571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100" dirty="0">
                <a:solidFill>
                  <a:srgbClr val="34CDC4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noning</a:t>
            </a:r>
            <a:endParaRPr lang="en-US" sz="2400" dirty="0">
              <a:solidFill>
                <a:srgbClr val="34CDC4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929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260671" y="9523810"/>
            <a:ext cx="365833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[라이브-호스트]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76148" y="8300383"/>
            <a:ext cx="3237340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전원 음소거</a:t>
            </a:r>
          </a:p>
          <a:p>
            <a:r>
              <a:rPr lang="en-US" sz="2500" dirty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/ 방 터뜨리기</a:t>
            </a:r>
            <a:endParaRPr lang="en-US" dirty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476148" y="4725624"/>
            <a:ext cx="3489124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발언권 수락/ 뺏기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1508" y="5715408"/>
            <a:ext cx="3137979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500" dirty="0" err="1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실시간</a:t>
            </a:r>
            <a:r>
              <a:rPr lang="en-US" sz="2500" dirty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 </a:t>
            </a:r>
            <a:r>
              <a:rPr lang="en-US" sz="2500" dirty="0" err="1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채팅</a:t>
            </a:r>
            <a:endParaRPr lang="en-US" dirty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2236198"/>
            <a:ext cx="3699487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500" dirty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1안/2안 </a:t>
            </a:r>
            <a:r>
              <a:rPr lang="en-US" sz="2500" dirty="0" err="1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참여자</a:t>
            </a:r>
            <a:r>
              <a:rPr lang="en-US" sz="2500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, </a:t>
            </a:r>
            <a:r>
              <a:rPr lang="ko-KR" altLang="en-US" sz="2500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발언자</a:t>
            </a:r>
            <a:endParaRPr lang="en-US" dirty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21" name="그룹 1001"/>
          <p:cNvGrpSpPr/>
          <p:nvPr/>
        </p:nvGrpSpPr>
        <p:grpSpPr>
          <a:xfrm>
            <a:off x="4237667" y="1329262"/>
            <a:ext cx="3965187" cy="7793979"/>
            <a:chOff x="3855239" y="1329264"/>
            <a:chExt cx="3965187" cy="7793979"/>
          </a:xfrm>
        </p:grpSpPr>
        <p:pic>
          <p:nvPicPr>
            <p:cNvPr id="22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5239" y="1329264"/>
              <a:ext cx="3965187" cy="7793979"/>
            </a:xfrm>
            <a:prstGeom prst="rect">
              <a:avLst/>
            </a:prstGeom>
          </p:spPr>
        </p:pic>
      </p:grpSp>
      <p:grpSp>
        <p:nvGrpSpPr>
          <p:cNvPr id="23" name="그룹 1002"/>
          <p:cNvGrpSpPr/>
          <p:nvPr/>
        </p:nvGrpSpPr>
        <p:grpSpPr>
          <a:xfrm>
            <a:off x="10079230" y="1329262"/>
            <a:ext cx="3965187" cy="7793979"/>
            <a:chOff x="10547936" y="1329264"/>
            <a:chExt cx="3965187" cy="7793979"/>
          </a:xfrm>
        </p:grpSpPr>
        <p:pic>
          <p:nvPicPr>
            <p:cNvPr id="24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7936" y="1329264"/>
              <a:ext cx="3965187" cy="7793979"/>
            </a:xfrm>
            <a:prstGeom prst="rect">
              <a:avLst/>
            </a:prstGeom>
          </p:spPr>
        </p:pic>
      </p:grpSp>
      <p:sp>
        <p:nvSpPr>
          <p:cNvPr id="39" name="모서리가 둥근 직사각형 38"/>
          <p:cNvSpPr/>
          <p:nvPr/>
        </p:nvSpPr>
        <p:spPr>
          <a:xfrm>
            <a:off x="11430000" y="2879803"/>
            <a:ext cx="2403902" cy="4168697"/>
          </a:xfrm>
          <a:prstGeom prst="roundRect">
            <a:avLst>
              <a:gd name="adj" fmla="val 3787"/>
            </a:avLst>
          </a:prstGeom>
          <a:noFill/>
          <a:ln w="50800">
            <a:solidFill>
              <a:srgbClr val="FF5A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39" idx="3"/>
            <a:endCxn id="11" idx="1"/>
          </p:cNvCxnSpPr>
          <p:nvPr/>
        </p:nvCxnSpPr>
        <p:spPr>
          <a:xfrm flipV="1">
            <a:off x="13833902" y="4964151"/>
            <a:ext cx="642246" cy="1"/>
          </a:xfrm>
          <a:prstGeom prst="straightConnector1">
            <a:avLst/>
          </a:prstGeom>
          <a:ln w="63500">
            <a:solidFill>
              <a:srgbClr val="FF5A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ject 2"/>
          <p:cNvSpPr txBox="1"/>
          <p:nvPr/>
        </p:nvSpPr>
        <p:spPr>
          <a:xfrm>
            <a:off x="732981" y="553476"/>
            <a:ext cx="15571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100" dirty="0">
                <a:solidFill>
                  <a:srgbClr val="34CDC4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noning</a:t>
            </a:r>
            <a:endParaRPr lang="en-US" sz="2400" dirty="0">
              <a:solidFill>
                <a:srgbClr val="34CDC4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699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260671" y="9523810"/>
            <a:ext cx="365833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[라이브-호스트]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76148" y="8300383"/>
            <a:ext cx="3237340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전원 음소거</a:t>
            </a:r>
          </a:p>
          <a:p>
            <a:r>
              <a:rPr lang="en-US" sz="25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/ 방 </a:t>
            </a:r>
            <a:r>
              <a:rPr lang="en-US" sz="2500" dirty="0" smtClean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터</a:t>
            </a:r>
            <a:r>
              <a:rPr lang="ko-KR" altLang="en-US" sz="2500" dirty="0" smtClean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뜨</a:t>
            </a:r>
            <a:r>
              <a:rPr lang="en-US" sz="2500" dirty="0" err="1" smtClean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리기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476148" y="4725624"/>
            <a:ext cx="3489124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발언권 수락/ 뺏기</a:t>
            </a:r>
            <a:endParaRPr lang="en-US" dirty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1508" y="5715408"/>
            <a:ext cx="3137979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500" dirty="0" err="1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실시간</a:t>
            </a:r>
            <a:r>
              <a:rPr lang="en-US" sz="2500" dirty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 </a:t>
            </a:r>
            <a:r>
              <a:rPr lang="en-US" sz="2500" dirty="0" err="1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채팅</a:t>
            </a:r>
            <a:endParaRPr lang="en-US" dirty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2236198"/>
            <a:ext cx="3699487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500" dirty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1안/2안 </a:t>
            </a:r>
            <a:r>
              <a:rPr lang="en-US" sz="2500" dirty="0" err="1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참여자</a:t>
            </a:r>
            <a:r>
              <a:rPr lang="en-US" sz="2500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, </a:t>
            </a:r>
            <a:r>
              <a:rPr lang="ko-KR" altLang="en-US" sz="2500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발언자</a:t>
            </a:r>
            <a:endParaRPr lang="en-US" dirty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21" name="그룹 1001"/>
          <p:cNvGrpSpPr/>
          <p:nvPr/>
        </p:nvGrpSpPr>
        <p:grpSpPr>
          <a:xfrm>
            <a:off x="4237667" y="1329262"/>
            <a:ext cx="3965187" cy="7793979"/>
            <a:chOff x="3855239" y="1329264"/>
            <a:chExt cx="3965187" cy="7793979"/>
          </a:xfrm>
        </p:grpSpPr>
        <p:pic>
          <p:nvPicPr>
            <p:cNvPr id="22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5239" y="1329264"/>
              <a:ext cx="3965187" cy="7793979"/>
            </a:xfrm>
            <a:prstGeom prst="rect">
              <a:avLst/>
            </a:prstGeom>
          </p:spPr>
        </p:pic>
      </p:grpSp>
      <p:grpSp>
        <p:nvGrpSpPr>
          <p:cNvPr id="23" name="그룹 1002"/>
          <p:cNvGrpSpPr/>
          <p:nvPr/>
        </p:nvGrpSpPr>
        <p:grpSpPr>
          <a:xfrm>
            <a:off x="10079230" y="1329262"/>
            <a:ext cx="3965187" cy="7793979"/>
            <a:chOff x="10547936" y="1329264"/>
            <a:chExt cx="3965187" cy="7793979"/>
          </a:xfrm>
        </p:grpSpPr>
        <p:pic>
          <p:nvPicPr>
            <p:cNvPr id="24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7936" y="1329264"/>
              <a:ext cx="3965187" cy="7793979"/>
            </a:xfrm>
            <a:prstGeom prst="rect">
              <a:avLst/>
            </a:prstGeom>
          </p:spPr>
        </p:pic>
      </p:grpSp>
      <p:sp>
        <p:nvSpPr>
          <p:cNvPr id="41" name="모서리가 둥근 직사각형 40"/>
          <p:cNvSpPr/>
          <p:nvPr/>
        </p:nvSpPr>
        <p:spPr>
          <a:xfrm>
            <a:off x="11693098" y="8517191"/>
            <a:ext cx="2251502" cy="436309"/>
          </a:xfrm>
          <a:prstGeom prst="roundRect">
            <a:avLst>
              <a:gd name="adj" fmla="val 50000"/>
            </a:avLst>
          </a:prstGeom>
          <a:noFill/>
          <a:ln w="50800">
            <a:solidFill>
              <a:srgbClr val="FF5A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>
            <a:stCxn id="41" idx="3"/>
            <a:endCxn id="10" idx="1"/>
          </p:cNvCxnSpPr>
          <p:nvPr/>
        </p:nvCxnSpPr>
        <p:spPr>
          <a:xfrm flipV="1">
            <a:off x="13944600" y="8731270"/>
            <a:ext cx="531548" cy="4076"/>
          </a:xfrm>
          <a:prstGeom prst="straightConnector1">
            <a:avLst/>
          </a:prstGeom>
          <a:ln w="63500">
            <a:solidFill>
              <a:srgbClr val="FF5A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ject 2"/>
          <p:cNvSpPr txBox="1"/>
          <p:nvPr/>
        </p:nvSpPr>
        <p:spPr>
          <a:xfrm>
            <a:off x="732981" y="553476"/>
            <a:ext cx="15571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100" dirty="0">
                <a:solidFill>
                  <a:srgbClr val="34CDC4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noning</a:t>
            </a:r>
            <a:endParaRPr lang="en-US" sz="2400" dirty="0">
              <a:solidFill>
                <a:srgbClr val="34CDC4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56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67223" y="553476"/>
            <a:ext cx="4284902" cy="5660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목차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0" y="0"/>
            <a:ext cx="18440400" cy="2101522"/>
            <a:chOff x="-105114" y="-678095"/>
            <a:chExt cx="18533956" cy="473956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5114" y="-678095"/>
              <a:ext cx="18533956" cy="47395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10608" y="2562491"/>
            <a:ext cx="5864498" cy="7814816"/>
            <a:chOff x="6210608" y="2470898"/>
            <a:chExt cx="5864498" cy="781481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0608" y="2470898"/>
              <a:ext cx="5864498" cy="781481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533395" y="550362"/>
            <a:ext cx="1321892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200" kern="0" spc="-300" dirty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안녕하세요 우린 2팀!!</a:t>
            </a:r>
            <a:endParaRPr 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C00A08B-686B-DBA7-9446-CF8DE94CB73B}"/>
              </a:ext>
            </a:extLst>
          </p:cNvPr>
          <p:cNvCxnSpPr>
            <a:cxnSpLocks/>
            <a:endCxn id="32" idx="3"/>
          </p:cNvCxnSpPr>
          <p:nvPr/>
        </p:nvCxnSpPr>
        <p:spPr>
          <a:xfrm flipH="1" flipV="1">
            <a:off x="4738024" y="3000464"/>
            <a:ext cx="3586980" cy="24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B2B1333-7247-2528-4D2D-3A98AC8BC92D}"/>
              </a:ext>
            </a:extLst>
          </p:cNvPr>
          <p:cNvCxnSpPr>
            <a:cxnSpLocks/>
          </p:cNvCxnSpPr>
          <p:nvPr/>
        </p:nvCxnSpPr>
        <p:spPr>
          <a:xfrm flipV="1">
            <a:off x="5562600" y="5136654"/>
            <a:ext cx="481051" cy="407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13">
            <a:extLst>
              <a:ext uri="{FF2B5EF4-FFF2-40B4-BE49-F238E27FC236}">
                <a16:creationId xmlns:a16="http://schemas.microsoft.com/office/drawing/2014/main" id="{66EBE890-C1E3-2019-561C-B9F51EA30BE1}"/>
              </a:ext>
            </a:extLst>
          </p:cNvPr>
          <p:cNvSpPr/>
          <p:nvPr/>
        </p:nvSpPr>
        <p:spPr>
          <a:xfrm>
            <a:off x="912114" y="2400300"/>
            <a:ext cx="3825910" cy="120032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alpha val="3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김민균</a:t>
            </a:r>
            <a:endParaRPr lang="en-US" altLang="ko-KR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(Jira maintainer/ Frontend)</a:t>
            </a:r>
            <a:endParaRPr lang="ko-KR" altLang="en-US" sz="16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A368DE5-EC71-FEE2-3551-4B6364D7EFAA}"/>
              </a:ext>
            </a:extLst>
          </p:cNvPr>
          <p:cNvCxnSpPr>
            <a:cxnSpLocks/>
            <a:endCxn id="40" idx="3"/>
          </p:cNvCxnSpPr>
          <p:nvPr/>
        </p:nvCxnSpPr>
        <p:spPr>
          <a:xfrm flipH="1" flipV="1">
            <a:off x="4740310" y="5549330"/>
            <a:ext cx="82229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13">
            <a:extLst>
              <a:ext uri="{FF2B5EF4-FFF2-40B4-BE49-F238E27FC236}">
                <a16:creationId xmlns:a16="http://schemas.microsoft.com/office/drawing/2014/main" id="{62784D6E-D291-2801-8B7C-0A2CF50BFA05}"/>
              </a:ext>
            </a:extLst>
          </p:cNvPr>
          <p:cNvSpPr/>
          <p:nvPr/>
        </p:nvSpPr>
        <p:spPr>
          <a:xfrm>
            <a:off x="914400" y="4949166"/>
            <a:ext cx="3825910" cy="120032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alpha val="3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이재순</a:t>
            </a:r>
            <a:endParaRPr lang="en-US" altLang="ko-KR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(BE maintainer/ Backend)</a:t>
            </a:r>
            <a:endParaRPr lang="ko-KR" altLang="en-US" sz="16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917378A-56BB-9DCC-E54D-C444D1D1ED90}"/>
              </a:ext>
            </a:extLst>
          </p:cNvPr>
          <p:cNvCxnSpPr>
            <a:cxnSpLocks/>
          </p:cNvCxnSpPr>
          <p:nvPr/>
        </p:nvCxnSpPr>
        <p:spPr>
          <a:xfrm>
            <a:off x="8325004" y="3030760"/>
            <a:ext cx="539498" cy="451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B900C89-ED73-B96B-F254-255BFCCDE940}"/>
              </a:ext>
            </a:extLst>
          </p:cNvPr>
          <p:cNvCxnSpPr>
            <a:cxnSpLocks/>
          </p:cNvCxnSpPr>
          <p:nvPr/>
        </p:nvCxnSpPr>
        <p:spPr>
          <a:xfrm flipH="1" flipV="1">
            <a:off x="4738025" y="8063930"/>
            <a:ext cx="2043775" cy="9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13">
            <a:extLst>
              <a:ext uri="{FF2B5EF4-FFF2-40B4-BE49-F238E27FC236}">
                <a16:creationId xmlns:a16="http://schemas.microsoft.com/office/drawing/2014/main" id="{F281407B-D437-FB1C-6431-0C543BB53945}"/>
              </a:ext>
            </a:extLst>
          </p:cNvPr>
          <p:cNvSpPr/>
          <p:nvPr/>
        </p:nvSpPr>
        <p:spPr>
          <a:xfrm>
            <a:off x="914400" y="7463766"/>
            <a:ext cx="3825910" cy="120032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alpha val="3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이보나</a:t>
            </a:r>
            <a:endParaRPr lang="en-US" altLang="ko-KR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(Frontend)</a:t>
            </a:r>
            <a:endParaRPr lang="ko-KR" altLang="en-US" sz="16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6" name="모서리가 둥근 직사각형 13">
            <a:extLst>
              <a:ext uri="{FF2B5EF4-FFF2-40B4-BE49-F238E27FC236}">
                <a16:creationId xmlns:a16="http://schemas.microsoft.com/office/drawing/2014/main" id="{359EA590-3D75-CB00-EF9D-A4B5CA9B334E}"/>
              </a:ext>
            </a:extLst>
          </p:cNvPr>
          <p:cNvSpPr/>
          <p:nvPr/>
        </p:nvSpPr>
        <p:spPr>
          <a:xfrm>
            <a:off x="13547690" y="4187166"/>
            <a:ext cx="3825910" cy="120032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alpha val="3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이도엽</a:t>
            </a:r>
            <a:endParaRPr lang="en-US" altLang="ko-KR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(FE maintainer/ Frontend)</a:t>
            </a:r>
            <a:endParaRPr lang="ko-KR" altLang="en-US" sz="16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7" name="모서리가 둥근 직사각형 13">
            <a:extLst>
              <a:ext uri="{FF2B5EF4-FFF2-40B4-BE49-F238E27FC236}">
                <a16:creationId xmlns:a16="http://schemas.microsoft.com/office/drawing/2014/main" id="{D9FEE6A7-AA4E-FC9B-DF25-193C6D3C7BE3}"/>
              </a:ext>
            </a:extLst>
          </p:cNvPr>
          <p:cNvSpPr/>
          <p:nvPr/>
        </p:nvSpPr>
        <p:spPr>
          <a:xfrm>
            <a:off x="13547690" y="6902689"/>
            <a:ext cx="3825910" cy="120032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alpha val="3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이승연</a:t>
            </a:r>
            <a:endParaRPr lang="en-US" altLang="ko-KR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팀장</a:t>
            </a:r>
            <a:r>
              <a:rPr lang="en-US" altLang="ko-KR" sz="1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 Backend)</a:t>
            </a:r>
            <a:endParaRPr lang="ko-KR" altLang="en-US" sz="16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FD49D68-8DBE-39A6-86FA-E5A2FDC32B26}"/>
              </a:ext>
            </a:extLst>
          </p:cNvPr>
          <p:cNvCxnSpPr>
            <a:cxnSpLocks/>
          </p:cNvCxnSpPr>
          <p:nvPr/>
        </p:nvCxnSpPr>
        <p:spPr>
          <a:xfrm>
            <a:off x="11811000" y="4177731"/>
            <a:ext cx="6096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649FCC6-D340-AA61-38ED-FAC821F4AC35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2420600" y="4787330"/>
            <a:ext cx="1127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FB624ED-474C-E56C-AC04-E0238A940199}"/>
              </a:ext>
            </a:extLst>
          </p:cNvPr>
          <p:cNvCxnSpPr>
            <a:cxnSpLocks/>
          </p:cNvCxnSpPr>
          <p:nvPr/>
        </p:nvCxnSpPr>
        <p:spPr>
          <a:xfrm>
            <a:off x="12201798" y="7502853"/>
            <a:ext cx="13458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2"/>
          <p:cNvSpPr txBox="1"/>
          <p:nvPr/>
        </p:nvSpPr>
        <p:spPr>
          <a:xfrm>
            <a:off x="732981" y="553476"/>
            <a:ext cx="15571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1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noning</a:t>
            </a:r>
            <a:endParaRPr lang="en-US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5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746272" y="9523810"/>
            <a:ext cx="479317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[유</a:t>
            </a:r>
            <a:r>
              <a:rPr lang="ko-KR" altLang="en-US" sz="2000" dirty="0" smtClean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저</a:t>
            </a:r>
            <a:r>
              <a:rPr lang="en-US" sz="2000" dirty="0" err="1" smtClean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페이지</a:t>
            </a:r>
            <a:r>
              <a:rPr lang="en-US" sz="2000" dirty="0" smtClean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]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237667" y="1329264"/>
            <a:ext cx="3965187" cy="7871339"/>
            <a:chOff x="3810794" y="1329264"/>
            <a:chExt cx="3965187" cy="787133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794" y="1329264"/>
              <a:ext cx="3965187" cy="78713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79229" y="1319486"/>
            <a:ext cx="3965187" cy="7881117"/>
            <a:chOff x="10503491" y="1329264"/>
            <a:chExt cx="3965187" cy="788111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03491" y="1329264"/>
              <a:ext cx="3965187" cy="7881117"/>
            </a:xfrm>
            <a:prstGeom prst="rect">
              <a:avLst/>
            </a:prstGeom>
          </p:spPr>
        </p:pic>
      </p:grpSp>
      <p:sp>
        <p:nvSpPr>
          <p:cNvPr id="12" name="Object 2"/>
          <p:cNvSpPr txBox="1"/>
          <p:nvPr/>
        </p:nvSpPr>
        <p:spPr>
          <a:xfrm>
            <a:off x="732981" y="553476"/>
            <a:ext cx="15571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100" dirty="0">
                <a:solidFill>
                  <a:srgbClr val="34CDC4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noning</a:t>
            </a:r>
            <a:endParaRPr lang="en-US" sz="2400" dirty="0">
              <a:solidFill>
                <a:srgbClr val="34CDC4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582400" y="2247900"/>
            <a:ext cx="2057400" cy="1368050"/>
          </a:xfrm>
          <a:prstGeom prst="roundRect">
            <a:avLst>
              <a:gd name="adj" fmla="val 37269"/>
            </a:avLst>
          </a:prstGeom>
          <a:noFill/>
          <a:ln w="50800">
            <a:solidFill>
              <a:srgbClr val="FF5A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3" idx="3"/>
            <a:endCxn id="19" idx="1"/>
          </p:cNvCxnSpPr>
          <p:nvPr/>
        </p:nvCxnSpPr>
        <p:spPr>
          <a:xfrm>
            <a:off x="13639800" y="2931925"/>
            <a:ext cx="838200" cy="0"/>
          </a:xfrm>
          <a:prstGeom prst="straightConnector1">
            <a:avLst/>
          </a:prstGeom>
          <a:ln w="63500">
            <a:solidFill>
              <a:srgbClr val="FF5A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bject 11"/>
          <p:cNvSpPr txBox="1"/>
          <p:nvPr/>
        </p:nvSpPr>
        <p:spPr>
          <a:xfrm>
            <a:off x="14478000" y="2693398"/>
            <a:ext cx="3489124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팔로우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3" name="Object 11"/>
          <p:cNvSpPr txBox="1"/>
          <p:nvPr/>
        </p:nvSpPr>
        <p:spPr>
          <a:xfrm>
            <a:off x="14478000" y="3615950"/>
            <a:ext cx="3489124" cy="1246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얘가 </a:t>
            </a:r>
            <a:r>
              <a:rPr lang="ko-KR" altLang="en-US" sz="2500" dirty="0" err="1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찜한</a:t>
            </a:r>
            <a:r>
              <a:rPr lang="ko-KR" altLang="en-US" sz="2500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 논쟁</a:t>
            </a:r>
            <a:endParaRPr lang="en-US" altLang="ko-KR" sz="2500" dirty="0" smtClean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S-Core Dream 4 Regular" pitchFamily="34" charset="0"/>
            </a:endParaRPr>
          </a:p>
          <a:p>
            <a:r>
              <a:rPr lang="ko-KR" altLang="en-US" sz="2500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얘가 참여한 논쟁</a:t>
            </a:r>
            <a:endParaRPr lang="en-US" altLang="ko-KR" sz="2500" dirty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500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얘가 만든 논쟁</a:t>
            </a:r>
            <a:endParaRPr lang="en-US" dirty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4" name="Object 11"/>
          <p:cNvSpPr txBox="1"/>
          <p:nvPr/>
        </p:nvSpPr>
        <p:spPr>
          <a:xfrm>
            <a:off x="228600" y="3615949"/>
            <a:ext cx="3489124" cy="1246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2500" dirty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내</a:t>
            </a:r>
            <a:r>
              <a:rPr lang="ko-KR" altLang="en-US" sz="2500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가 </a:t>
            </a:r>
            <a:r>
              <a:rPr lang="ko-KR" altLang="en-US" sz="2500" dirty="0" err="1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찜한</a:t>
            </a:r>
            <a:r>
              <a:rPr lang="ko-KR" altLang="en-US" sz="2500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 논쟁</a:t>
            </a:r>
            <a:endParaRPr lang="en-US" altLang="ko-KR" sz="2500" dirty="0" smtClean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S-Core Dream 4 Regular" pitchFamily="34" charset="0"/>
            </a:endParaRPr>
          </a:p>
          <a:p>
            <a:pPr algn="r"/>
            <a:r>
              <a:rPr lang="ko-KR" altLang="en-US" sz="2500" dirty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</a:t>
            </a:r>
            <a:r>
              <a:rPr lang="ko-KR" altLang="en-US" sz="2500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참여한 논쟁</a:t>
            </a:r>
            <a:endParaRPr lang="en-US" altLang="ko-KR" sz="2500" dirty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r"/>
            <a:r>
              <a:rPr lang="ko-KR" altLang="en-US" sz="2500" dirty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</a:t>
            </a:r>
            <a:r>
              <a:rPr lang="ko-KR" altLang="en-US" sz="2500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만든 논쟁</a:t>
            </a:r>
            <a:endParaRPr lang="en-US" dirty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746272" y="9523810"/>
            <a:ext cx="479317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0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[유</a:t>
            </a:r>
            <a:r>
              <a:rPr lang="ko-KR" altLang="en-US" sz="20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저</a:t>
            </a:r>
            <a:r>
              <a:rPr lang="en-US" altLang="ko-KR" sz="2000" dirty="0" err="1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페이지</a:t>
            </a:r>
            <a:r>
              <a:rPr lang="en-US" altLang="ko-KR" sz="20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]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237667" y="1329264"/>
            <a:ext cx="3965187" cy="7871339"/>
            <a:chOff x="3810794" y="1329264"/>
            <a:chExt cx="3965187" cy="787133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794" y="1329264"/>
              <a:ext cx="3965187" cy="78713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79229" y="1319486"/>
            <a:ext cx="3965187" cy="7881117"/>
            <a:chOff x="10503491" y="1329264"/>
            <a:chExt cx="3965187" cy="788111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03491" y="1329264"/>
              <a:ext cx="3965187" cy="7881117"/>
            </a:xfrm>
            <a:prstGeom prst="rect">
              <a:avLst/>
            </a:prstGeom>
          </p:spPr>
        </p:pic>
      </p:grpSp>
      <p:sp>
        <p:nvSpPr>
          <p:cNvPr id="14" name="모서리가 둥근 직사각형 13"/>
          <p:cNvSpPr/>
          <p:nvPr/>
        </p:nvSpPr>
        <p:spPr>
          <a:xfrm>
            <a:off x="4429560" y="3543300"/>
            <a:ext cx="3581400" cy="606050"/>
          </a:xfrm>
          <a:prstGeom prst="roundRect">
            <a:avLst>
              <a:gd name="adj" fmla="val 50000"/>
            </a:avLst>
          </a:prstGeom>
          <a:noFill/>
          <a:ln w="50800">
            <a:solidFill>
              <a:srgbClr val="FF5A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4" idx="1"/>
            <a:endCxn id="18" idx="3"/>
          </p:cNvCxnSpPr>
          <p:nvPr/>
        </p:nvCxnSpPr>
        <p:spPr>
          <a:xfrm flipH="1">
            <a:off x="3699487" y="3846325"/>
            <a:ext cx="730073" cy="0"/>
          </a:xfrm>
          <a:prstGeom prst="straightConnector1">
            <a:avLst/>
          </a:prstGeom>
          <a:ln w="63500">
            <a:solidFill>
              <a:srgbClr val="FF5A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bject 2"/>
          <p:cNvSpPr txBox="1"/>
          <p:nvPr/>
        </p:nvSpPr>
        <p:spPr>
          <a:xfrm>
            <a:off x="732981" y="553476"/>
            <a:ext cx="15571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100" dirty="0">
                <a:solidFill>
                  <a:srgbClr val="34CDC4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noning</a:t>
            </a:r>
            <a:endParaRPr lang="en-US" sz="2400" dirty="0">
              <a:solidFill>
                <a:srgbClr val="34CDC4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14478000" y="3615950"/>
            <a:ext cx="3489124" cy="1246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얘가 </a:t>
            </a:r>
            <a:r>
              <a:rPr lang="ko-KR" altLang="en-US" sz="2500" dirty="0" err="1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찜한</a:t>
            </a:r>
            <a:r>
              <a:rPr lang="ko-KR" altLang="en-US" sz="2500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 논쟁</a:t>
            </a:r>
            <a:endParaRPr lang="en-US" altLang="ko-KR" sz="2500" dirty="0" smtClean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S-Core Dream 4 Regular" pitchFamily="34" charset="0"/>
            </a:endParaRPr>
          </a:p>
          <a:p>
            <a:r>
              <a:rPr lang="ko-KR" altLang="en-US" sz="2500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얘가 참여한 논쟁</a:t>
            </a:r>
            <a:endParaRPr lang="en-US" altLang="ko-KR" sz="2500" dirty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500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얘가 만든 논쟁</a:t>
            </a:r>
            <a:endParaRPr lang="en-US" dirty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Object 11"/>
          <p:cNvSpPr txBox="1"/>
          <p:nvPr/>
        </p:nvSpPr>
        <p:spPr>
          <a:xfrm>
            <a:off x="228600" y="3615949"/>
            <a:ext cx="3489124" cy="1246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내</a:t>
            </a:r>
            <a:r>
              <a:rPr lang="ko-KR" altLang="en-US" sz="25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가 </a:t>
            </a:r>
            <a:r>
              <a:rPr lang="ko-KR" altLang="en-US" sz="2500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찜한</a:t>
            </a:r>
            <a:r>
              <a:rPr lang="ko-KR" altLang="en-US" sz="25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 논쟁</a:t>
            </a:r>
            <a:endParaRPr lang="en-US" altLang="ko-KR" sz="2500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S-Core Dream 4 Regular" pitchFamily="34" charset="0"/>
            </a:endParaRPr>
          </a:p>
          <a:p>
            <a:pPr algn="r"/>
            <a:r>
              <a:rPr lang="ko-KR" altLang="en-US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</a:t>
            </a:r>
            <a:r>
              <a:rPr lang="ko-KR" altLang="en-US" sz="25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참여한 논쟁</a:t>
            </a:r>
            <a:endParaRPr lang="en-US" altLang="ko-KR" sz="25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r"/>
            <a:r>
              <a:rPr lang="ko-KR" altLang="en-US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</a:t>
            </a:r>
            <a:r>
              <a:rPr lang="ko-KR" altLang="en-US" sz="25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만든 논쟁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6" name="Object 11"/>
          <p:cNvSpPr txBox="1"/>
          <p:nvPr/>
        </p:nvSpPr>
        <p:spPr>
          <a:xfrm>
            <a:off x="14478000" y="2693398"/>
            <a:ext cx="3489124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dirty="0" err="1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팔로우</a:t>
            </a:r>
            <a:endParaRPr lang="en-US" dirty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36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746272" y="9523810"/>
            <a:ext cx="479317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0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[유</a:t>
            </a:r>
            <a:r>
              <a:rPr lang="ko-KR" altLang="en-US" sz="20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저</a:t>
            </a:r>
            <a:r>
              <a:rPr lang="en-US" altLang="ko-KR" sz="2000" dirty="0" err="1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페이지</a:t>
            </a:r>
            <a:r>
              <a:rPr lang="en-US" altLang="ko-KR" sz="20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]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237667" y="1329264"/>
            <a:ext cx="3965187" cy="7871339"/>
            <a:chOff x="3810794" y="1329264"/>
            <a:chExt cx="3965187" cy="787133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794" y="1329264"/>
              <a:ext cx="3965187" cy="78713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79229" y="1319486"/>
            <a:ext cx="3965187" cy="7881117"/>
            <a:chOff x="10503491" y="1329264"/>
            <a:chExt cx="3965187" cy="788111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03491" y="1329264"/>
              <a:ext cx="3965187" cy="7881117"/>
            </a:xfrm>
            <a:prstGeom prst="rect">
              <a:avLst/>
            </a:prstGeom>
          </p:spPr>
        </p:pic>
      </p:grpSp>
      <p:sp>
        <p:nvSpPr>
          <p:cNvPr id="15" name="모서리가 둥근 직사각형 14"/>
          <p:cNvSpPr/>
          <p:nvPr/>
        </p:nvSpPr>
        <p:spPr>
          <a:xfrm>
            <a:off x="10271122" y="3543300"/>
            <a:ext cx="3581400" cy="606050"/>
          </a:xfrm>
          <a:prstGeom prst="roundRect">
            <a:avLst>
              <a:gd name="adj" fmla="val 50000"/>
            </a:avLst>
          </a:prstGeom>
          <a:noFill/>
          <a:ln w="50800">
            <a:solidFill>
              <a:srgbClr val="FF5A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5" idx="3"/>
          </p:cNvCxnSpPr>
          <p:nvPr/>
        </p:nvCxnSpPr>
        <p:spPr>
          <a:xfrm flipV="1">
            <a:off x="13852522" y="3846324"/>
            <a:ext cx="625478" cy="1"/>
          </a:xfrm>
          <a:prstGeom prst="straightConnector1">
            <a:avLst/>
          </a:prstGeom>
          <a:ln w="63500">
            <a:solidFill>
              <a:srgbClr val="FF5A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bject 2"/>
          <p:cNvSpPr txBox="1"/>
          <p:nvPr/>
        </p:nvSpPr>
        <p:spPr>
          <a:xfrm>
            <a:off x="732981" y="553476"/>
            <a:ext cx="15571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100" dirty="0">
                <a:solidFill>
                  <a:srgbClr val="34CDC4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noning</a:t>
            </a:r>
            <a:endParaRPr lang="en-US" sz="2400" dirty="0">
              <a:solidFill>
                <a:srgbClr val="34CDC4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14478000" y="3615950"/>
            <a:ext cx="3489124" cy="1246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얘가 </a:t>
            </a:r>
            <a:r>
              <a:rPr lang="ko-KR" altLang="en-US" sz="2500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찜한</a:t>
            </a:r>
            <a:r>
              <a:rPr lang="ko-KR" altLang="en-US" sz="25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 논쟁</a:t>
            </a:r>
            <a:endParaRPr lang="en-US" altLang="ko-KR" sz="2500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S-Core Dream 4 Regular" pitchFamily="34" charset="0"/>
            </a:endParaRPr>
          </a:p>
          <a:p>
            <a:r>
              <a:rPr lang="ko-KR" altLang="en-US" sz="25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얘가 참여한 논쟁</a:t>
            </a:r>
            <a:endParaRPr lang="en-US" altLang="ko-KR" sz="25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5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얘가 만든 논쟁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4" name="Object 11"/>
          <p:cNvSpPr txBox="1"/>
          <p:nvPr/>
        </p:nvSpPr>
        <p:spPr>
          <a:xfrm>
            <a:off x="228600" y="3615949"/>
            <a:ext cx="3489124" cy="1246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2500" dirty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내</a:t>
            </a:r>
            <a:r>
              <a:rPr lang="ko-KR" altLang="en-US" sz="2500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가 </a:t>
            </a:r>
            <a:r>
              <a:rPr lang="ko-KR" altLang="en-US" sz="2500" dirty="0" err="1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찜한</a:t>
            </a:r>
            <a:r>
              <a:rPr lang="ko-KR" altLang="en-US" sz="2500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 논쟁</a:t>
            </a:r>
            <a:endParaRPr lang="en-US" altLang="ko-KR" sz="2500" dirty="0" smtClean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S-Core Dream 4 Regular" pitchFamily="34" charset="0"/>
            </a:endParaRPr>
          </a:p>
          <a:p>
            <a:pPr algn="r"/>
            <a:r>
              <a:rPr lang="ko-KR" altLang="en-US" sz="2500" dirty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</a:t>
            </a:r>
            <a:r>
              <a:rPr lang="ko-KR" altLang="en-US" sz="2500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참여한 논쟁</a:t>
            </a:r>
            <a:endParaRPr lang="en-US" altLang="ko-KR" sz="2500" dirty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r"/>
            <a:r>
              <a:rPr lang="ko-KR" altLang="en-US" sz="2500" dirty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</a:t>
            </a:r>
            <a:r>
              <a:rPr lang="ko-KR" altLang="en-US" sz="2500" dirty="0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만든 논쟁</a:t>
            </a:r>
            <a:endParaRPr lang="en-US" dirty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9" name="Object 11"/>
          <p:cNvSpPr txBox="1"/>
          <p:nvPr/>
        </p:nvSpPr>
        <p:spPr>
          <a:xfrm>
            <a:off x="14478000" y="2693398"/>
            <a:ext cx="3489124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dirty="0" err="1" smtClean="0">
                <a:solidFill>
                  <a:schemeClr val="tx1">
                    <a:alpha val="3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팔로우</a:t>
            </a:r>
            <a:endParaRPr lang="en-US" dirty="0">
              <a:solidFill>
                <a:schemeClr val="tx1">
                  <a:alpha val="3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044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85714" y="9523810"/>
            <a:ext cx="211428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[플로우]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7167439" y="1348312"/>
            <a:ext cx="3965187" cy="7793979"/>
            <a:chOff x="7167439" y="1348312"/>
            <a:chExt cx="3965187" cy="779397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7439" y="1348312"/>
              <a:ext cx="3965187" cy="7793979"/>
            </a:xfrm>
            <a:prstGeom prst="rect">
              <a:avLst/>
            </a:prstGeom>
          </p:spPr>
        </p:pic>
      </p:grpSp>
      <p:sp>
        <p:nvSpPr>
          <p:cNvPr id="6" name="Object 2"/>
          <p:cNvSpPr txBox="1"/>
          <p:nvPr/>
        </p:nvSpPr>
        <p:spPr>
          <a:xfrm>
            <a:off x="732981" y="553476"/>
            <a:ext cx="15571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100" dirty="0">
                <a:solidFill>
                  <a:srgbClr val="34CDC4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noning</a:t>
            </a:r>
            <a:endParaRPr lang="en-US" sz="2400" dirty="0">
              <a:solidFill>
                <a:srgbClr val="34CDC4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1811000" y="2869990"/>
            <a:ext cx="5257800" cy="2654509"/>
          </a:xfrm>
          <a:prstGeom prst="roundRect">
            <a:avLst>
              <a:gd name="adj" fmla="val 7194"/>
            </a:avLst>
          </a:prstGeom>
          <a:noFill/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2344400" y="3330870"/>
            <a:ext cx="4261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latin typeface="세방고딕 Bold" panose="00000800000000000000" pitchFamily="2" charset="-127"/>
                <a:ea typeface="세방고딕 Bold" panose="00000800000000000000" pitchFamily="2" charset="-127"/>
              </a:rPr>
              <a:t>2022 TREND</a:t>
            </a:r>
            <a:r>
              <a:rPr lang="ko-KR" altLang="en-US" sz="2800" dirty="0">
                <a:latin typeface="세방고딕 Bold" panose="00000800000000000000" pitchFamily="2" charset="-127"/>
                <a:ea typeface="세방고딕 Bold" panose="00000800000000000000" pitchFamily="2" charset="-127"/>
              </a:rPr>
              <a:t> </a:t>
            </a:r>
            <a:r>
              <a:rPr lang="en-US" altLang="ko-KR" sz="2800" dirty="0">
                <a:latin typeface="세방고딕 Bold" panose="00000800000000000000" pitchFamily="2" charset="-127"/>
                <a:ea typeface="세방고딕 Bold" panose="00000800000000000000" pitchFamily="2" charset="-127"/>
              </a:rPr>
              <a:t>: </a:t>
            </a:r>
            <a:r>
              <a:rPr lang="en-US" altLang="ko-KR" sz="2800" dirty="0" err="1">
                <a:latin typeface="세방고딕 Bold" panose="00000800000000000000" pitchFamily="2" charset="-127"/>
                <a:ea typeface="세방고딕 Bold" panose="00000800000000000000" pitchFamily="2" charset="-127"/>
              </a:rPr>
              <a:t>ShortFun</a:t>
            </a:r>
            <a:endParaRPr lang="en-US" altLang="ko-KR" sz="2800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grpSp>
        <p:nvGrpSpPr>
          <p:cNvPr id="15" name="그룹 1003"/>
          <p:cNvGrpSpPr>
            <a:grpSpLocks noChangeAspect="1"/>
          </p:cNvGrpSpPr>
          <p:nvPr/>
        </p:nvGrpSpPr>
        <p:grpSpPr>
          <a:xfrm>
            <a:off x="14175256" y="4264591"/>
            <a:ext cx="805879" cy="805879"/>
            <a:chOff x="7327458" y="5180952"/>
            <a:chExt cx="2715929" cy="2715929"/>
          </a:xfrm>
        </p:grpSpPr>
        <p:pic>
          <p:nvPicPr>
            <p:cNvPr id="16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27458" y="5180952"/>
              <a:ext cx="2715929" cy="2715929"/>
            </a:xfrm>
            <a:prstGeom prst="rect">
              <a:avLst/>
            </a:prstGeom>
          </p:spPr>
        </p:pic>
      </p:grpSp>
      <p:grpSp>
        <p:nvGrpSpPr>
          <p:cNvPr id="19" name="그룹 1005"/>
          <p:cNvGrpSpPr>
            <a:grpSpLocks noChangeAspect="1"/>
          </p:cNvGrpSpPr>
          <p:nvPr/>
        </p:nvGrpSpPr>
        <p:grpSpPr>
          <a:xfrm>
            <a:off x="12801600" y="4113392"/>
            <a:ext cx="1085764" cy="1085764"/>
            <a:chOff x="14066872" y="5313771"/>
            <a:chExt cx="2009372" cy="2009372"/>
          </a:xfrm>
        </p:grpSpPr>
        <p:pic>
          <p:nvPicPr>
            <p:cNvPr id="20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66872" y="5313771"/>
              <a:ext cx="2009372" cy="2009372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56" y="4281065"/>
            <a:ext cx="603924" cy="7504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85714" y="9523810"/>
            <a:ext cx="211428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[플로우]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7167439" y="1348312"/>
            <a:ext cx="3965187" cy="7793979"/>
            <a:chOff x="7167439" y="1348312"/>
            <a:chExt cx="3965187" cy="779397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7439" y="1348312"/>
              <a:ext cx="3965187" cy="7793979"/>
            </a:xfrm>
            <a:prstGeom prst="rect">
              <a:avLst/>
            </a:prstGeom>
          </p:spPr>
        </p:pic>
      </p:grpSp>
      <p:sp>
        <p:nvSpPr>
          <p:cNvPr id="7" name="Object 2"/>
          <p:cNvSpPr txBox="1"/>
          <p:nvPr/>
        </p:nvSpPr>
        <p:spPr>
          <a:xfrm>
            <a:off x="732981" y="553476"/>
            <a:ext cx="15571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100" dirty="0">
                <a:solidFill>
                  <a:srgbClr val="34CDC4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noning</a:t>
            </a:r>
            <a:endParaRPr lang="en-US" sz="2400" dirty="0">
              <a:solidFill>
                <a:srgbClr val="34CDC4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34CD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38739" y="6733333"/>
            <a:ext cx="102857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400" dirty="0">
                <a:solidFill>
                  <a:schemeClr val="bg1">
                    <a:alpha val="7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S-Core Dream 5 Medium" pitchFamily="34" charset="0"/>
              </a:rPr>
              <a:t>01 ,</a:t>
            </a:r>
            <a:endParaRPr lang="en-US" dirty="0">
              <a:solidFill>
                <a:schemeClr val="bg1">
                  <a:alpha val="7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8739" y="7956838"/>
            <a:ext cx="499150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100" dirty="0">
                <a:solidFill>
                  <a:schemeClr val="bg1">
                    <a:alpha val="7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S-Core Dream 5 Medium" pitchFamily="34" charset="0"/>
              </a:rPr>
              <a:t>WHY?</a:t>
            </a:r>
            <a:endParaRPr lang="en-US" dirty="0">
              <a:solidFill>
                <a:schemeClr val="bg1">
                  <a:alpha val="7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01401" y="6733333"/>
            <a:ext cx="207019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400" dirty="0">
                <a:solidFill>
                  <a:schemeClr val="bg1">
                    <a:alpha val="7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S-Core Dream 5 Medium" pitchFamily="34" charset="0"/>
              </a:rPr>
              <a:t>02 ,</a:t>
            </a:r>
            <a:endParaRPr lang="en-US" dirty="0">
              <a:solidFill>
                <a:schemeClr val="bg1">
                  <a:alpha val="7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01401" y="7956838"/>
            <a:ext cx="499150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100" dirty="0">
                <a:solidFill>
                  <a:schemeClr val="bg1">
                    <a:alpha val="7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S-Core Dream 5 Medium" pitchFamily="34" charset="0"/>
              </a:rPr>
              <a:t>WHAT?</a:t>
            </a:r>
            <a:endParaRPr lang="en-US" dirty="0">
              <a:solidFill>
                <a:schemeClr val="bg1">
                  <a:alpha val="7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00088" y="6733333"/>
            <a:ext cx="207019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400" dirty="0">
                <a:solidFill>
                  <a:srgbClr val="FFF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S-Core Dream 5 Medium" pitchFamily="34" charset="0"/>
              </a:rPr>
              <a:t>03 ,</a:t>
            </a:r>
            <a:endParaRPr 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00088" y="7956838"/>
            <a:ext cx="499150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100" dirty="0">
                <a:solidFill>
                  <a:srgbClr val="FFF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S-Core Dream 5 Medium" pitchFamily="34" charset="0"/>
              </a:rPr>
              <a:t>HOW?</a:t>
            </a:r>
            <a:endParaRPr 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06720" y="6733333"/>
            <a:ext cx="207019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400" dirty="0">
                <a:solidFill>
                  <a:schemeClr val="bg1">
                    <a:alpha val="7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S-Core Dream 5 Medium" pitchFamily="34" charset="0"/>
              </a:rPr>
              <a:t>04 ,</a:t>
            </a:r>
            <a:endParaRPr lang="en-US" dirty="0">
              <a:solidFill>
                <a:schemeClr val="bg1">
                  <a:alpha val="7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06720" y="7956838"/>
            <a:ext cx="499150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100" dirty="0">
                <a:solidFill>
                  <a:schemeClr val="bg1">
                    <a:alpha val="7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S-Core Dream 5 Medium" pitchFamily="34" charset="0"/>
              </a:rPr>
              <a:t>향후</a:t>
            </a:r>
            <a:endParaRPr lang="en-US" dirty="0">
              <a:solidFill>
                <a:schemeClr val="bg1">
                  <a:alpha val="7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2751324" y="7626144"/>
            <a:ext cx="12441147" cy="85194"/>
            <a:chOff x="2751324" y="7626144"/>
            <a:chExt cx="12441147" cy="8519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51324" y="7626144"/>
              <a:ext cx="12441147" cy="8519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642455" y="2373790"/>
            <a:ext cx="9000813" cy="25440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600" kern="0" spc="-400" dirty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HOW?</a:t>
            </a:r>
            <a:endParaRPr lang="en-US" dirty="0"/>
          </a:p>
        </p:txBody>
      </p:sp>
      <p:sp>
        <p:nvSpPr>
          <p:cNvPr id="17" name="Object 15"/>
          <p:cNvSpPr txBox="1"/>
          <p:nvPr/>
        </p:nvSpPr>
        <p:spPr>
          <a:xfrm>
            <a:off x="6647108" y="5155676"/>
            <a:ext cx="4991506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200" kern="0" spc="-100" dirty="0" smtClean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프로젝트 </a:t>
            </a:r>
            <a:r>
              <a:rPr lang="en-US" altLang="ko-KR" sz="2200" kern="0" spc="-100" dirty="0" err="1" smtClean="0">
                <a:solidFill>
                  <a:srgbClr val="FFFFFF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noning</a:t>
            </a:r>
            <a:r>
              <a:rPr lang="ko-KR" altLang="en-US" sz="2200" kern="0" spc="-100" dirty="0" smtClean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은 어떻게 진행되고 있나</a:t>
            </a:r>
            <a:r>
              <a:rPr lang="en-US" altLang="ko-KR" sz="2200" kern="0" spc="-1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5" name="Object 2"/>
          <p:cNvSpPr txBox="1"/>
          <p:nvPr/>
        </p:nvSpPr>
        <p:spPr>
          <a:xfrm>
            <a:off x="732981" y="553476"/>
            <a:ext cx="15571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noning</a:t>
            </a:r>
            <a:endParaRPr 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1001">
            <a:extLst>
              <a:ext uri="{FF2B5EF4-FFF2-40B4-BE49-F238E27FC236}">
                <a16:creationId xmlns:a16="http://schemas.microsoft.com/office/drawing/2014/main" id="{24E6A0C1-6090-9FCB-60A6-4E6494AC78DC}"/>
              </a:ext>
            </a:extLst>
          </p:cNvPr>
          <p:cNvGrpSpPr/>
          <p:nvPr/>
        </p:nvGrpSpPr>
        <p:grpSpPr>
          <a:xfrm>
            <a:off x="1640747" y="2324100"/>
            <a:ext cx="15004220" cy="85194"/>
            <a:chOff x="1640747" y="2911605"/>
            <a:chExt cx="15004220" cy="85194"/>
          </a:xfrm>
        </p:grpSpPr>
        <p:pic>
          <p:nvPicPr>
            <p:cNvPr id="32" name="Object 5">
              <a:extLst>
                <a:ext uri="{FF2B5EF4-FFF2-40B4-BE49-F238E27FC236}">
                  <a16:creationId xmlns:a16="http://schemas.microsoft.com/office/drawing/2014/main" id="{E6A3983F-1D7A-7375-2B42-951AE15D9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0747" y="2911605"/>
              <a:ext cx="15004220" cy="85194"/>
            </a:xfrm>
            <a:prstGeom prst="rect">
              <a:avLst/>
            </a:prstGeom>
          </p:spPr>
        </p:pic>
      </p:grpSp>
      <p:pic>
        <p:nvPicPr>
          <p:cNvPr id="50" name="그림 49">
            <a:extLst>
              <a:ext uri="{FF2B5EF4-FFF2-40B4-BE49-F238E27FC236}">
                <a16:creationId xmlns:a16="http://schemas.microsoft.com/office/drawing/2014/main" id="{BFE727A3-478D-8916-E6D2-658495C128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145" y="7188200"/>
            <a:ext cx="1776183" cy="1900479"/>
          </a:xfrm>
          <a:prstGeom prst="rect">
            <a:avLst/>
          </a:prstGeo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AD3814-D37B-0060-73BF-B64DFB79513F}"/>
              </a:ext>
            </a:extLst>
          </p:cNvPr>
          <p:cNvGrpSpPr/>
          <p:nvPr/>
        </p:nvGrpSpPr>
        <p:grpSpPr>
          <a:xfrm>
            <a:off x="1126772" y="4169095"/>
            <a:ext cx="1918897" cy="2914833"/>
            <a:chOff x="1411979" y="5753100"/>
            <a:chExt cx="1209792" cy="1873746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6566C719-3EC7-BE36-7678-E357FC6ED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979" y="5771163"/>
              <a:ext cx="1209792" cy="1855683"/>
            </a:xfrm>
            <a:prstGeom prst="rect">
              <a:avLst/>
            </a:prstGeom>
          </p:spPr>
        </p:pic>
        <p:grpSp>
          <p:nvGrpSpPr>
            <p:cNvPr id="73" name="그룹 1001">
              <a:extLst>
                <a:ext uri="{FF2B5EF4-FFF2-40B4-BE49-F238E27FC236}">
                  <a16:creationId xmlns:a16="http://schemas.microsoft.com/office/drawing/2014/main" id="{480F62DD-0C97-3C50-201E-610C08897FAA}"/>
                </a:ext>
              </a:extLst>
            </p:cNvPr>
            <p:cNvGrpSpPr/>
            <p:nvPr/>
          </p:nvGrpSpPr>
          <p:grpSpPr>
            <a:xfrm>
              <a:off x="1676400" y="5753100"/>
              <a:ext cx="757592" cy="1408701"/>
              <a:chOff x="3949061" y="1329264"/>
              <a:chExt cx="3947555" cy="7759321"/>
            </a:xfrm>
          </p:grpSpPr>
          <p:pic>
            <p:nvPicPr>
              <p:cNvPr id="74" name="Object 4">
                <a:extLst>
                  <a:ext uri="{FF2B5EF4-FFF2-40B4-BE49-F238E27FC236}">
                    <a16:creationId xmlns:a16="http://schemas.microsoft.com/office/drawing/2014/main" id="{2E7892E9-216B-F060-471A-17E22FDAC4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949061" y="1329264"/>
                <a:ext cx="3947555" cy="7759321"/>
              </a:xfrm>
              <a:prstGeom prst="rect">
                <a:avLst/>
              </a:prstGeom>
            </p:spPr>
          </p:pic>
        </p:grpSp>
      </p:grpSp>
      <p:sp>
        <p:nvSpPr>
          <p:cNvPr id="54" name="화살표: 굽음 53">
            <a:extLst>
              <a:ext uri="{FF2B5EF4-FFF2-40B4-BE49-F238E27FC236}">
                <a16:creationId xmlns:a16="http://schemas.microsoft.com/office/drawing/2014/main" id="{90A7D9B5-81E0-1322-9949-3F5D82443A33}"/>
              </a:ext>
            </a:extLst>
          </p:cNvPr>
          <p:cNvSpPr/>
          <p:nvPr/>
        </p:nvSpPr>
        <p:spPr>
          <a:xfrm flipV="1">
            <a:off x="1629078" y="7200900"/>
            <a:ext cx="1209793" cy="1277903"/>
          </a:xfrm>
          <a:prstGeom prst="bentArrow">
            <a:avLst>
              <a:gd name="adj1" fmla="val 14116"/>
              <a:gd name="adj2" fmla="val 20097"/>
              <a:gd name="adj3" fmla="val 25000"/>
              <a:gd name="adj4" fmla="val 43750"/>
            </a:avLst>
          </a:prstGeom>
          <a:solidFill>
            <a:srgbClr val="FF5A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2103D942-5D45-4D48-32F0-58E73DC0421B}"/>
              </a:ext>
            </a:extLst>
          </p:cNvPr>
          <p:cNvSpPr/>
          <p:nvPr/>
        </p:nvSpPr>
        <p:spPr>
          <a:xfrm>
            <a:off x="5850713" y="8305916"/>
            <a:ext cx="1687370" cy="418984"/>
          </a:xfrm>
          <a:prstGeom prst="rightArrow">
            <a:avLst>
              <a:gd name="adj1" fmla="val 41606"/>
              <a:gd name="adj2" fmla="val 58394"/>
            </a:avLst>
          </a:prstGeom>
          <a:solidFill>
            <a:srgbClr val="FF5A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화살표: 오른쪽 79">
            <a:extLst>
              <a:ext uri="{FF2B5EF4-FFF2-40B4-BE49-F238E27FC236}">
                <a16:creationId xmlns:a16="http://schemas.microsoft.com/office/drawing/2014/main" id="{57399441-16AA-8F2F-C94D-9067CD5FFDA0}"/>
              </a:ext>
            </a:extLst>
          </p:cNvPr>
          <p:cNvSpPr/>
          <p:nvPr/>
        </p:nvSpPr>
        <p:spPr>
          <a:xfrm rot="10800000">
            <a:off x="5791201" y="7501779"/>
            <a:ext cx="1687370" cy="418984"/>
          </a:xfrm>
          <a:prstGeom prst="rightArrow">
            <a:avLst>
              <a:gd name="adj1" fmla="val 41606"/>
              <a:gd name="adj2" fmla="val 58394"/>
            </a:avLst>
          </a:prstGeom>
          <a:solidFill>
            <a:srgbClr val="49D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Object 3"/>
          <p:cNvSpPr txBox="1"/>
          <p:nvPr/>
        </p:nvSpPr>
        <p:spPr>
          <a:xfrm>
            <a:off x="1752600" y="1244323"/>
            <a:ext cx="7057955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500" kern="0" spc="-200" dirty="0">
                <a:solidFill>
                  <a:srgbClr val="393A4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프로젝트 구조</a:t>
            </a:r>
            <a:endParaRPr lang="en-US" altLang="ko-KR" sz="4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8" name="Object 2"/>
          <p:cNvSpPr txBox="1"/>
          <p:nvPr/>
        </p:nvSpPr>
        <p:spPr>
          <a:xfrm>
            <a:off x="732981" y="553476"/>
            <a:ext cx="15571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100" dirty="0">
                <a:solidFill>
                  <a:srgbClr val="34CDC4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noning</a:t>
            </a:r>
            <a:endParaRPr lang="en-US" sz="2400" dirty="0">
              <a:solidFill>
                <a:srgbClr val="34CDC4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7872574" y="3333931"/>
            <a:ext cx="8757500" cy="6218149"/>
          </a:xfrm>
          <a:prstGeom prst="roundRect">
            <a:avLst>
              <a:gd name="adj" fmla="val 3829"/>
            </a:avLst>
          </a:prstGeom>
          <a:solidFill>
            <a:srgbClr val="AB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6879AA8-78BD-DCAF-B48A-F67EF14F8283}"/>
              </a:ext>
            </a:extLst>
          </p:cNvPr>
          <p:cNvSpPr/>
          <p:nvPr/>
        </p:nvSpPr>
        <p:spPr>
          <a:xfrm>
            <a:off x="8240068" y="5499172"/>
            <a:ext cx="7990531" cy="372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3" name="Object 2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31988" y="7550015"/>
            <a:ext cx="905902" cy="905902"/>
          </a:xfrm>
          <a:prstGeom prst="rect">
            <a:avLst/>
          </a:prstGeom>
        </p:spPr>
      </p:pic>
      <p:pic>
        <p:nvPicPr>
          <p:cNvPr id="84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815327" y="7591708"/>
            <a:ext cx="842390" cy="842390"/>
          </a:xfrm>
          <a:prstGeom prst="rect">
            <a:avLst/>
          </a:prstGeom>
        </p:spPr>
      </p:pic>
      <p:grpSp>
        <p:nvGrpSpPr>
          <p:cNvPr id="85" name="그룹 1004"/>
          <p:cNvGrpSpPr/>
          <p:nvPr/>
        </p:nvGrpSpPr>
        <p:grpSpPr>
          <a:xfrm>
            <a:off x="12152172" y="6269018"/>
            <a:ext cx="994740" cy="1125518"/>
            <a:chOff x="11214267" y="7255649"/>
            <a:chExt cx="1759758" cy="1511738"/>
          </a:xfrm>
        </p:grpSpPr>
        <p:pic>
          <p:nvPicPr>
            <p:cNvPr id="86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14267" y="7255649"/>
              <a:ext cx="1759758" cy="1511738"/>
            </a:xfrm>
            <a:prstGeom prst="rect">
              <a:avLst/>
            </a:prstGeom>
          </p:spPr>
        </p:pic>
      </p:grpSp>
      <p:grpSp>
        <p:nvGrpSpPr>
          <p:cNvPr id="87" name="그룹 1001">
            <a:extLst>
              <a:ext uri="{FF2B5EF4-FFF2-40B4-BE49-F238E27FC236}">
                <a16:creationId xmlns:a16="http://schemas.microsoft.com/office/drawing/2014/main" id="{A7FC9831-A20A-CB87-55A7-1699A4EF4895}"/>
              </a:ext>
            </a:extLst>
          </p:cNvPr>
          <p:cNvGrpSpPr/>
          <p:nvPr/>
        </p:nvGrpSpPr>
        <p:grpSpPr>
          <a:xfrm rot="5400000">
            <a:off x="10014778" y="7422089"/>
            <a:ext cx="2966445" cy="45719"/>
            <a:chOff x="1640747" y="2911605"/>
            <a:chExt cx="15004220" cy="85194"/>
          </a:xfrm>
        </p:grpSpPr>
        <p:pic>
          <p:nvPicPr>
            <p:cNvPr id="88" name="Object 5">
              <a:extLst>
                <a:ext uri="{FF2B5EF4-FFF2-40B4-BE49-F238E27FC236}">
                  <a16:creationId xmlns:a16="http://schemas.microsoft.com/office/drawing/2014/main" id="{1F49BBFA-A189-B9C9-9A17-663E7DEAB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0747" y="2911605"/>
              <a:ext cx="15004220" cy="85194"/>
            </a:xfrm>
            <a:prstGeom prst="rect">
              <a:avLst/>
            </a:prstGeom>
          </p:spPr>
        </p:pic>
      </p:grpSp>
      <p:grpSp>
        <p:nvGrpSpPr>
          <p:cNvPr id="89" name="그룹 1001">
            <a:extLst>
              <a:ext uri="{FF2B5EF4-FFF2-40B4-BE49-F238E27FC236}">
                <a16:creationId xmlns:a16="http://schemas.microsoft.com/office/drawing/2014/main" id="{340B765E-E315-F26B-572C-73AC1176D3B9}"/>
              </a:ext>
            </a:extLst>
          </p:cNvPr>
          <p:cNvGrpSpPr/>
          <p:nvPr/>
        </p:nvGrpSpPr>
        <p:grpSpPr>
          <a:xfrm rot="5400000">
            <a:off x="12286118" y="7422090"/>
            <a:ext cx="2966445" cy="45719"/>
            <a:chOff x="1640747" y="2911605"/>
            <a:chExt cx="15004220" cy="85194"/>
          </a:xfrm>
        </p:grpSpPr>
        <p:pic>
          <p:nvPicPr>
            <p:cNvPr id="90" name="Object 5">
              <a:extLst>
                <a:ext uri="{FF2B5EF4-FFF2-40B4-BE49-F238E27FC236}">
                  <a16:creationId xmlns:a16="http://schemas.microsoft.com/office/drawing/2014/main" id="{640C0106-2E0E-AB8D-C8AC-A72EA21C5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0747" y="2911605"/>
              <a:ext cx="15004220" cy="85194"/>
            </a:xfrm>
            <a:prstGeom prst="rect">
              <a:avLst/>
            </a:prstGeom>
          </p:spPr>
        </p:pic>
      </p:grpSp>
      <p:pic>
        <p:nvPicPr>
          <p:cNvPr id="91" name="그림 90">
            <a:extLst>
              <a:ext uri="{FF2B5EF4-FFF2-40B4-BE49-F238E27FC236}">
                <a16:creationId xmlns:a16="http://schemas.microsoft.com/office/drawing/2014/main" id="{B4DCD8E4-83B1-A517-E879-90B45036E21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275" y="4762500"/>
            <a:ext cx="1440000" cy="1282591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E6F1AD0B-9907-E192-AD37-5F38A7F2E0D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6445" y="6103208"/>
            <a:ext cx="1513059" cy="1513059"/>
          </a:xfrm>
          <a:prstGeom prst="rect">
            <a:avLst/>
          </a:prstGeom>
        </p:spPr>
      </p:pic>
      <p:sp>
        <p:nvSpPr>
          <p:cNvPr id="93" name="Object 3">
            <a:extLst>
              <a:ext uri="{FF2B5EF4-FFF2-40B4-BE49-F238E27FC236}">
                <a16:creationId xmlns:a16="http://schemas.microsoft.com/office/drawing/2014/main" id="{1B25D348-EBFB-2E25-3FDE-BAA4D89589C5}"/>
              </a:ext>
            </a:extLst>
          </p:cNvPr>
          <p:cNvSpPr txBox="1"/>
          <p:nvPr/>
        </p:nvSpPr>
        <p:spPr>
          <a:xfrm>
            <a:off x="10402146" y="3086100"/>
            <a:ext cx="1657454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Server</a:t>
            </a: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ED7FA049-6EFC-0336-CA01-9FC148C2F7E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1154" y="3890267"/>
            <a:ext cx="1561482" cy="1155496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EFDD210E-94F6-B416-6E1D-4247692BD55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482" y="2708162"/>
            <a:ext cx="1447856" cy="1546651"/>
          </a:xfrm>
          <a:prstGeom prst="rect">
            <a:avLst/>
          </a:prstGeom>
        </p:spPr>
      </p:pic>
      <p:grpSp>
        <p:nvGrpSpPr>
          <p:cNvPr id="96" name="그룹 95">
            <a:extLst>
              <a:ext uri="{FF2B5EF4-FFF2-40B4-BE49-F238E27FC236}">
                <a16:creationId xmlns:a16="http://schemas.microsoft.com/office/drawing/2014/main" id="{2A36ABC3-7687-3B87-07A6-5590881A51FD}"/>
              </a:ext>
            </a:extLst>
          </p:cNvPr>
          <p:cNvGrpSpPr/>
          <p:nvPr/>
        </p:nvGrpSpPr>
        <p:grpSpPr>
          <a:xfrm>
            <a:off x="8610600" y="6286065"/>
            <a:ext cx="2559815" cy="1108471"/>
            <a:chOff x="751243" y="6072272"/>
            <a:chExt cx="4677852" cy="1999229"/>
          </a:xfrm>
        </p:grpSpPr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9764ECE6-CE5B-030A-858C-6F8D902E6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69" t="29017" r="31137" b="33887"/>
            <a:stretch/>
          </p:blipFill>
          <p:spPr>
            <a:xfrm>
              <a:off x="2835849" y="6072272"/>
              <a:ext cx="2593246" cy="1060023"/>
            </a:xfrm>
            <a:prstGeom prst="rect">
              <a:avLst/>
            </a:prstGeom>
          </p:spPr>
        </p:pic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13D5D4DA-A674-14FD-3FD7-AE76C61381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001" r="70436" b="19488"/>
            <a:stretch/>
          </p:blipFill>
          <p:spPr>
            <a:xfrm>
              <a:off x="751243" y="6142386"/>
              <a:ext cx="1971192" cy="1929115"/>
            </a:xfrm>
            <a:prstGeom prst="rect">
              <a:avLst/>
            </a:prstGeom>
          </p:spPr>
        </p:pic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161E261D-13B2-6680-4795-7DEF407BA6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295" t="29708" b="39015"/>
            <a:stretch/>
          </p:blipFill>
          <p:spPr>
            <a:xfrm>
              <a:off x="2782906" y="7064427"/>
              <a:ext cx="2113945" cy="893729"/>
            </a:xfrm>
            <a:prstGeom prst="rect">
              <a:avLst/>
            </a:prstGeom>
          </p:spPr>
        </p:pic>
      </p:grpSp>
      <p:sp>
        <p:nvSpPr>
          <p:cNvPr id="100" name="모서리가 둥근 직사각형 99"/>
          <p:cNvSpPr/>
          <p:nvPr/>
        </p:nvSpPr>
        <p:spPr>
          <a:xfrm>
            <a:off x="3751131" y="3369583"/>
            <a:ext cx="3674706" cy="2435771"/>
          </a:xfrm>
          <a:prstGeom prst="roundRect">
            <a:avLst>
              <a:gd name="adj" fmla="val 3829"/>
            </a:avLst>
          </a:prstGeom>
          <a:noFill/>
          <a:ln w="508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1" name="그룹 1011"/>
          <p:cNvGrpSpPr/>
          <p:nvPr/>
        </p:nvGrpSpPr>
        <p:grpSpPr>
          <a:xfrm>
            <a:off x="5074503" y="4566779"/>
            <a:ext cx="1092229" cy="1071321"/>
            <a:chOff x="14481368" y="3824498"/>
            <a:chExt cx="1639650" cy="1493626"/>
          </a:xfrm>
        </p:grpSpPr>
        <p:pic>
          <p:nvPicPr>
            <p:cNvPr id="102" name="Object 3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481368" y="3824498"/>
              <a:ext cx="1639650" cy="1493626"/>
            </a:xfrm>
            <a:prstGeom prst="rect">
              <a:avLst/>
            </a:prstGeom>
          </p:spPr>
        </p:pic>
      </p:grpSp>
      <p:grpSp>
        <p:nvGrpSpPr>
          <p:cNvPr id="103" name="그룹 1003"/>
          <p:cNvGrpSpPr/>
          <p:nvPr/>
        </p:nvGrpSpPr>
        <p:grpSpPr>
          <a:xfrm>
            <a:off x="6154114" y="3441213"/>
            <a:ext cx="1123435" cy="1219200"/>
            <a:chOff x="15301193" y="1615763"/>
            <a:chExt cx="1913266" cy="2058674"/>
          </a:xfrm>
        </p:grpSpPr>
        <p:pic>
          <p:nvPicPr>
            <p:cNvPr id="104" name="Object 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301193" y="1615763"/>
              <a:ext cx="1913266" cy="2058674"/>
            </a:xfrm>
            <a:prstGeom prst="rect">
              <a:avLst/>
            </a:prstGeom>
          </p:spPr>
        </p:pic>
      </p:grpSp>
      <p:pic>
        <p:nvPicPr>
          <p:cNvPr id="105" name="그림 104">
            <a:extLst>
              <a:ext uri="{FF2B5EF4-FFF2-40B4-BE49-F238E27FC236}">
                <a16:creationId xmlns:a16="http://schemas.microsoft.com/office/drawing/2014/main" id="{D3E431AF-9E62-CA8E-1F03-CB207C1C41F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23552" y="3539799"/>
            <a:ext cx="1866685" cy="843765"/>
          </a:xfrm>
          <a:prstGeom prst="rect">
            <a:avLst/>
          </a:prstGeom>
        </p:spPr>
      </p:pic>
      <p:sp>
        <p:nvSpPr>
          <p:cNvPr id="106" name="Object 3">
            <a:extLst>
              <a:ext uri="{FF2B5EF4-FFF2-40B4-BE49-F238E27FC236}">
                <a16:creationId xmlns:a16="http://schemas.microsoft.com/office/drawing/2014/main" id="{E69B6CBF-278D-6227-A859-B9FC101A8C2C}"/>
              </a:ext>
            </a:extLst>
          </p:cNvPr>
          <p:cNvSpPr txBox="1"/>
          <p:nvPr/>
        </p:nvSpPr>
        <p:spPr>
          <a:xfrm>
            <a:off x="3912084" y="2816310"/>
            <a:ext cx="33528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Issue management</a:t>
            </a:r>
          </a:p>
        </p:txBody>
      </p:sp>
    </p:spTree>
    <p:extLst>
      <p:ext uri="{BB962C8B-B14F-4D97-AF65-F5344CB8AC3E}">
        <p14:creationId xmlns:p14="http://schemas.microsoft.com/office/powerpoint/2010/main" val="119535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40747" y="2324100"/>
            <a:ext cx="15004220" cy="85194"/>
            <a:chOff x="1640747" y="2911605"/>
            <a:chExt cx="15004220" cy="851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0747" y="2911605"/>
              <a:ext cx="15004220" cy="8519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99027" y="6011683"/>
            <a:ext cx="7536507" cy="3687643"/>
            <a:chOff x="9564835" y="4662880"/>
            <a:chExt cx="6171429" cy="298236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4835" y="4662880"/>
              <a:ext cx="6171429" cy="2982365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38A29E7C-03E9-E41C-5A1A-5D5B647B4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928" y="2780870"/>
            <a:ext cx="8270519" cy="670645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7202B4F0-BFD5-D270-C83A-C7C853CB4AC9}"/>
              </a:ext>
            </a:extLst>
          </p:cNvPr>
          <p:cNvGrpSpPr/>
          <p:nvPr/>
        </p:nvGrpSpPr>
        <p:grpSpPr>
          <a:xfrm>
            <a:off x="1511552" y="2744357"/>
            <a:ext cx="6863347" cy="3389743"/>
            <a:chOff x="1518653" y="3001512"/>
            <a:chExt cx="6863347" cy="3389743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8F77FFE-7120-B6E2-C90C-F18495D44AA2}"/>
                </a:ext>
              </a:extLst>
            </p:cNvPr>
            <p:cNvSpPr/>
            <p:nvPr/>
          </p:nvSpPr>
          <p:spPr>
            <a:xfrm>
              <a:off x="4192082" y="3001512"/>
              <a:ext cx="388908" cy="3889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bject 3">
              <a:extLst>
                <a:ext uri="{FF2B5EF4-FFF2-40B4-BE49-F238E27FC236}">
                  <a16:creationId xmlns:a16="http://schemas.microsoft.com/office/drawing/2014/main" id="{3576D27B-5032-9447-7252-89EFBC0BD97F}"/>
                </a:ext>
              </a:extLst>
            </p:cNvPr>
            <p:cNvSpPr txBox="1"/>
            <p:nvPr/>
          </p:nvSpPr>
          <p:spPr>
            <a:xfrm>
              <a:off x="4725482" y="3024478"/>
              <a:ext cx="1489715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000" kern="0" spc="-200" dirty="0">
                  <a:solidFill>
                    <a:srgbClr val="393A40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S-Core Dream 6 Bold" pitchFamily="34" charset="0"/>
                </a:rPr>
                <a:t>master</a:t>
              </a:r>
              <a:endParaRPr lang="en-US" sz="9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681E67D-329B-17DD-20C6-6844CA66F59E}"/>
                </a:ext>
              </a:extLst>
            </p:cNvPr>
            <p:cNvSpPr/>
            <p:nvPr/>
          </p:nvSpPr>
          <p:spPr>
            <a:xfrm>
              <a:off x="4192082" y="3771900"/>
              <a:ext cx="388908" cy="38890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4D39ED3-A98E-0BDA-DC28-46B2AE2D9000}"/>
                </a:ext>
              </a:extLst>
            </p:cNvPr>
            <p:cNvSpPr/>
            <p:nvPr/>
          </p:nvSpPr>
          <p:spPr>
            <a:xfrm>
              <a:off x="4192082" y="4634430"/>
              <a:ext cx="388908" cy="388908"/>
            </a:xfrm>
            <a:prstGeom prst="ellipse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Object 3">
              <a:extLst>
                <a:ext uri="{FF2B5EF4-FFF2-40B4-BE49-F238E27FC236}">
                  <a16:creationId xmlns:a16="http://schemas.microsoft.com/office/drawing/2014/main" id="{996CAC5E-0194-FD35-A05D-9759AAF9C629}"/>
                </a:ext>
              </a:extLst>
            </p:cNvPr>
            <p:cNvSpPr txBox="1"/>
            <p:nvPr/>
          </p:nvSpPr>
          <p:spPr>
            <a:xfrm>
              <a:off x="4725482" y="3839717"/>
              <a:ext cx="1489715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000" kern="0" spc="-200" dirty="0">
                  <a:solidFill>
                    <a:srgbClr val="393A40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S-Core Dream 6 Bold" pitchFamily="34" charset="0"/>
                </a:rPr>
                <a:t>develop</a:t>
              </a:r>
              <a:endParaRPr lang="en-US" sz="9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18" name="Object 3">
              <a:extLst>
                <a:ext uri="{FF2B5EF4-FFF2-40B4-BE49-F238E27FC236}">
                  <a16:creationId xmlns:a16="http://schemas.microsoft.com/office/drawing/2014/main" id="{81AB5F34-18BE-DC4F-2497-DA03A5C3AECB}"/>
                </a:ext>
              </a:extLst>
            </p:cNvPr>
            <p:cNvSpPr txBox="1"/>
            <p:nvPr/>
          </p:nvSpPr>
          <p:spPr>
            <a:xfrm>
              <a:off x="4615102" y="4687750"/>
              <a:ext cx="1489715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kern="0" spc="-200" dirty="0" err="1">
                  <a:solidFill>
                    <a:srgbClr val="393A40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S-Core Dream 6 Bold" pitchFamily="34" charset="0"/>
                </a:rPr>
                <a:t>FE_develop</a:t>
              </a:r>
              <a:endParaRPr lang="en-US" sz="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A5D65F6-FA76-FAAB-B8C8-5E35699F43DE}"/>
                </a:ext>
              </a:extLst>
            </p:cNvPr>
            <p:cNvSpPr/>
            <p:nvPr/>
          </p:nvSpPr>
          <p:spPr>
            <a:xfrm>
              <a:off x="4779928" y="5516112"/>
              <a:ext cx="388908" cy="388908"/>
            </a:xfrm>
            <a:prstGeom prst="ellipse">
              <a:avLst/>
            </a:prstGeom>
            <a:solidFill>
              <a:srgbClr val="2F5597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2DBF501-8FFA-F785-FF05-55CBA9430AD5}"/>
                </a:ext>
              </a:extLst>
            </p:cNvPr>
            <p:cNvSpPr/>
            <p:nvPr/>
          </p:nvSpPr>
          <p:spPr>
            <a:xfrm>
              <a:off x="3657600" y="5516112"/>
              <a:ext cx="388908" cy="388908"/>
            </a:xfrm>
            <a:prstGeom prst="ellipse">
              <a:avLst/>
            </a:prstGeom>
            <a:solidFill>
              <a:srgbClr val="2F5597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7714480-7708-2A73-FF2F-D0E1B10EDF27}"/>
                </a:ext>
              </a:extLst>
            </p:cNvPr>
            <p:cNvSpPr/>
            <p:nvPr/>
          </p:nvSpPr>
          <p:spPr>
            <a:xfrm>
              <a:off x="2634830" y="5529263"/>
              <a:ext cx="388908" cy="388908"/>
            </a:xfrm>
            <a:prstGeom prst="ellipse">
              <a:avLst/>
            </a:prstGeom>
            <a:solidFill>
              <a:srgbClr val="2F5597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81F26A9-46A6-A409-7BE6-119C811733A5}"/>
                </a:ext>
              </a:extLst>
            </p:cNvPr>
            <p:cNvSpPr/>
            <p:nvPr/>
          </p:nvSpPr>
          <p:spPr>
            <a:xfrm>
              <a:off x="1600200" y="5529263"/>
              <a:ext cx="388908" cy="388908"/>
            </a:xfrm>
            <a:prstGeom prst="ellipse">
              <a:avLst/>
            </a:prstGeom>
            <a:solidFill>
              <a:srgbClr val="2F5597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23CDE4D-F6B8-BE45-C6CE-C0AB75F8CEAF}"/>
                </a:ext>
              </a:extLst>
            </p:cNvPr>
            <p:cNvSpPr/>
            <p:nvPr/>
          </p:nvSpPr>
          <p:spPr>
            <a:xfrm>
              <a:off x="2130413" y="4634430"/>
              <a:ext cx="388908" cy="388908"/>
            </a:xfrm>
            <a:prstGeom prst="ellipse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D0D8575-9EA3-AC20-D23A-97E50FDC19EF}"/>
                </a:ext>
              </a:extLst>
            </p:cNvPr>
            <p:cNvSpPr/>
            <p:nvPr/>
          </p:nvSpPr>
          <p:spPr>
            <a:xfrm>
              <a:off x="6367399" y="4634430"/>
              <a:ext cx="388908" cy="388908"/>
            </a:xfrm>
            <a:prstGeom prst="ellipse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bject 3">
              <a:extLst>
                <a:ext uri="{FF2B5EF4-FFF2-40B4-BE49-F238E27FC236}">
                  <a16:creationId xmlns:a16="http://schemas.microsoft.com/office/drawing/2014/main" id="{6E65F4B6-7B91-5BBC-28AA-330DC6970314}"/>
                </a:ext>
              </a:extLst>
            </p:cNvPr>
            <p:cNvSpPr txBox="1"/>
            <p:nvPr/>
          </p:nvSpPr>
          <p:spPr>
            <a:xfrm>
              <a:off x="6892285" y="4687750"/>
              <a:ext cx="1489715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000" kern="0" spc="-200" dirty="0">
                  <a:solidFill>
                    <a:srgbClr val="393A40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docs</a:t>
              </a:r>
              <a:endParaRPr lang="en-US" sz="9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26" name="Object 3">
              <a:extLst>
                <a:ext uri="{FF2B5EF4-FFF2-40B4-BE49-F238E27FC236}">
                  <a16:creationId xmlns:a16="http://schemas.microsoft.com/office/drawing/2014/main" id="{C6197F7F-4548-4A96-FAF7-92482D25C7FA}"/>
                </a:ext>
              </a:extLst>
            </p:cNvPr>
            <p:cNvSpPr txBox="1"/>
            <p:nvPr/>
          </p:nvSpPr>
          <p:spPr>
            <a:xfrm>
              <a:off x="2548885" y="4687750"/>
              <a:ext cx="1489715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kern="0" spc="-200" dirty="0" err="1">
                  <a:solidFill>
                    <a:srgbClr val="393A40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S-Core Dream 6 Bold" pitchFamily="34" charset="0"/>
                </a:rPr>
                <a:t>BE_develop</a:t>
              </a:r>
              <a:endParaRPr lang="en-US" sz="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27" name="Object 3">
              <a:extLst>
                <a:ext uri="{FF2B5EF4-FFF2-40B4-BE49-F238E27FC236}">
                  <a16:creationId xmlns:a16="http://schemas.microsoft.com/office/drawing/2014/main" id="{E5DA8BDE-3C36-E43D-23CB-CA4ECCF930B5}"/>
                </a:ext>
              </a:extLst>
            </p:cNvPr>
            <p:cNvSpPr txBox="1"/>
            <p:nvPr/>
          </p:nvSpPr>
          <p:spPr>
            <a:xfrm>
              <a:off x="1518653" y="6021923"/>
              <a:ext cx="1681747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kern="0" spc="-200" dirty="0" err="1">
                  <a:solidFill>
                    <a:srgbClr val="393A40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BE_feature</a:t>
              </a:r>
              <a:r>
                <a:rPr lang="en-US" kern="0" spc="-200" dirty="0">
                  <a:solidFill>
                    <a:srgbClr val="393A40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1,2</a:t>
              </a:r>
              <a:endParaRPr lang="en-US" sz="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28" name="Object 3">
              <a:extLst>
                <a:ext uri="{FF2B5EF4-FFF2-40B4-BE49-F238E27FC236}">
                  <a16:creationId xmlns:a16="http://schemas.microsoft.com/office/drawing/2014/main" id="{E162068F-8D6B-E685-9423-841EC923B8C1}"/>
                </a:ext>
              </a:extLst>
            </p:cNvPr>
            <p:cNvSpPr txBox="1"/>
            <p:nvPr/>
          </p:nvSpPr>
          <p:spPr>
            <a:xfrm>
              <a:off x="3641935" y="6021923"/>
              <a:ext cx="1681747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kern="0" spc="-200" dirty="0" err="1">
                  <a:solidFill>
                    <a:srgbClr val="393A40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FE_feature</a:t>
              </a:r>
              <a:r>
                <a:rPr lang="en-US" kern="0" spc="-200" dirty="0">
                  <a:solidFill>
                    <a:srgbClr val="393A40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1,2</a:t>
              </a:r>
              <a:endParaRPr lang="en-US" sz="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D6AEDB7-6A8B-D7BB-D415-6B71D0BA8F13}"/>
                </a:ext>
              </a:extLst>
            </p:cNvPr>
            <p:cNvCxnSpPr>
              <a:cxnSpLocks/>
              <a:stCxn id="7" idx="4"/>
              <a:endCxn id="15" idx="0"/>
            </p:cNvCxnSpPr>
            <p:nvPr/>
          </p:nvCxnSpPr>
          <p:spPr>
            <a:xfrm>
              <a:off x="4386536" y="3390420"/>
              <a:ext cx="0" cy="38148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67A3C1D-D87E-6CDE-6009-6D5EF8E1569F}"/>
                </a:ext>
              </a:extLst>
            </p:cNvPr>
            <p:cNvCxnSpPr>
              <a:cxnSpLocks/>
              <a:stCxn id="16" idx="0"/>
              <a:endCxn id="15" idx="4"/>
            </p:cNvCxnSpPr>
            <p:nvPr/>
          </p:nvCxnSpPr>
          <p:spPr>
            <a:xfrm flipV="1">
              <a:off x="4386536" y="4160808"/>
              <a:ext cx="0" cy="47362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7C426A39-99E5-7A3D-FCC9-55BBD8BBA263}"/>
                </a:ext>
              </a:extLst>
            </p:cNvPr>
            <p:cNvCxnSpPr>
              <a:cxnSpLocks/>
              <a:stCxn id="24" idx="1"/>
              <a:endCxn id="15" idx="5"/>
            </p:cNvCxnSpPr>
            <p:nvPr/>
          </p:nvCxnSpPr>
          <p:spPr>
            <a:xfrm flipH="1" flipV="1">
              <a:off x="4524036" y="4103854"/>
              <a:ext cx="1900317" cy="58753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ACA5337-5E97-E9C0-3124-40FCDDCDF383}"/>
                </a:ext>
              </a:extLst>
            </p:cNvPr>
            <p:cNvCxnSpPr>
              <a:cxnSpLocks/>
              <a:stCxn id="23" idx="7"/>
              <a:endCxn id="15" idx="3"/>
            </p:cNvCxnSpPr>
            <p:nvPr/>
          </p:nvCxnSpPr>
          <p:spPr>
            <a:xfrm flipV="1">
              <a:off x="2462367" y="4103854"/>
              <a:ext cx="1786669" cy="58753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5A40477-2B10-7DD9-B018-90E281E98006}"/>
                </a:ext>
              </a:extLst>
            </p:cNvPr>
            <p:cNvCxnSpPr>
              <a:cxnSpLocks/>
              <a:stCxn id="22" idx="0"/>
              <a:endCxn id="23" idx="3"/>
            </p:cNvCxnSpPr>
            <p:nvPr/>
          </p:nvCxnSpPr>
          <p:spPr>
            <a:xfrm flipV="1">
              <a:off x="1794654" y="4966384"/>
              <a:ext cx="392713" cy="56287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B501B64-8382-6F0E-D59B-14F96CC8869F}"/>
                </a:ext>
              </a:extLst>
            </p:cNvPr>
            <p:cNvCxnSpPr>
              <a:cxnSpLocks/>
              <a:stCxn id="21" idx="0"/>
              <a:endCxn id="23" idx="5"/>
            </p:cNvCxnSpPr>
            <p:nvPr/>
          </p:nvCxnSpPr>
          <p:spPr>
            <a:xfrm flipH="1" flipV="1">
              <a:off x="2462367" y="4966384"/>
              <a:ext cx="366917" cy="56287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E51D4BE-5411-059C-7192-32F41FCAC154}"/>
                </a:ext>
              </a:extLst>
            </p:cNvPr>
            <p:cNvCxnSpPr>
              <a:cxnSpLocks/>
              <a:stCxn id="20" idx="0"/>
              <a:endCxn id="16" idx="3"/>
            </p:cNvCxnSpPr>
            <p:nvPr/>
          </p:nvCxnSpPr>
          <p:spPr>
            <a:xfrm flipV="1">
              <a:off x="3852054" y="4966384"/>
              <a:ext cx="396982" cy="54972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70BD7B2D-A1B2-0EB0-560B-F4ABBE41D01F}"/>
                </a:ext>
              </a:extLst>
            </p:cNvPr>
            <p:cNvCxnSpPr>
              <a:cxnSpLocks/>
              <a:stCxn id="19" idx="0"/>
              <a:endCxn id="16" idx="5"/>
            </p:cNvCxnSpPr>
            <p:nvPr/>
          </p:nvCxnSpPr>
          <p:spPr>
            <a:xfrm flipH="1" flipV="1">
              <a:off x="4524036" y="4966384"/>
              <a:ext cx="450346" cy="54972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Object 3"/>
          <p:cNvSpPr txBox="1"/>
          <p:nvPr/>
        </p:nvSpPr>
        <p:spPr>
          <a:xfrm>
            <a:off x="1752600" y="1244323"/>
            <a:ext cx="7057955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500" kern="0" spc="-200" dirty="0" err="1" smtClean="0">
                <a:solidFill>
                  <a:srgbClr val="393A4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S-Core Dream 6 Bold" pitchFamily="34" charset="0"/>
              </a:rPr>
              <a:t>Git</a:t>
            </a:r>
            <a:r>
              <a:rPr lang="en-US" altLang="ko-KR" sz="4500" kern="0" spc="-200" dirty="0">
                <a:solidFill>
                  <a:srgbClr val="393A4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S-Core Dream 6 Bold" pitchFamily="34" charset="0"/>
              </a:rPr>
              <a:t> </a:t>
            </a:r>
            <a:r>
              <a:rPr lang="ko-KR" altLang="en-US" sz="4500" kern="0" spc="-200" dirty="0" smtClean="0">
                <a:solidFill>
                  <a:srgbClr val="393A4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S-Core Dream 6 Bold" pitchFamily="34" charset="0"/>
              </a:rPr>
              <a:t>전략 </a:t>
            </a:r>
            <a:r>
              <a:rPr lang="en-US" altLang="ko-KR" sz="4500" kern="0" spc="-200" dirty="0" smtClean="0">
                <a:solidFill>
                  <a:srgbClr val="393A4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S-Core Dream 6 Bold" pitchFamily="34" charset="0"/>
              </a:rPr>
              <a:t>- </a:t>
            </a:r>
            <a:r>
              <a:rPr lang="en-US" altLang="ko-KR" sz="4500" kern="0" spc="-200" dirty="0" err="1" smtClean="0">
                <a:solidFill>
                  <a:srgbClr val="393A4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S-Core Dream 6 Bold" pitchFamily="34" charset="0"/>
              </a:rPr>
              <a:t>git</a:t>
            </a:r>
            <a:r>
              <a:rPr lang="en-US" altLang="ko-KR" sz="4500" kern="0" spc="-200" dirty="0" smtClean="0">
                <a:solidFill>
                  <a:srgbClr val="393A4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S-Core Dream 6 Bold" pitchFamily="34" charset="0"/>
              </a:rPr>
              <a:t> </a:t>
            </a:r>
            <a:r>
              <a:rPr lang="en-US" altLang="ko-KR" sz="4500" kern="0" spc="-200" dirty="0">
                <a:solidFill>
                  <a:srgbClr val="393A4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S-Core Dream 6 Bold" pitchFamily="34" charset="0"/>
              </a:rPr>
              <a:t>flow</a:t>
            </a:r>
            <a:endParaRPr lang="en-US" altLang="ko-KR" sz="4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7" name="Object 2"/>
          <p:cNvSpPr txBox="1"/>
          <p:nvPr/>
        </p:nvSpPr>
        <p:spPr>
          <a:xfrm>
            <a:off x="732981" y="553476"/>
            <a:ext cx="15571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100" dirty="0">
                <a:solidFill>
                  <a:srgbClr val="34CDC4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noning</a:t>
            </a:r>
            <a:endParaRPr lang="en-US" sz="2400" dirty="0">
              <a:solidFill>
                <a:srgbClr val="34CDC4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174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40747" y="2324100"/>
            <a:ext cx="15004220" cy="85194"/>
            <a:chOff x="1640747" y="2911605"/>
            <a:chExt cx="15004220" cy="851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0747" y="2911605"/>
              <a:ext cx="15004220" cy="85194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0A0FC87F-1A86-8528-2925-B1245DA25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777" y="2659735"/>
            <a:ext cx="10906446" cy="7627265"/>
          </a:xfrm>
          <a:prstGeom prst="rect">
            <a:avLst/>
          </a:prstGeom>
        </p:spPr>
      </p:pic>
      <p:sp>
        <p:nvSpPr>
          <p:cNvPr id="7" name="Object 3"/>
          <p:cNvSpPr txBox="1"/>
          <p:nvPr/>
        </p:nvSpPr>
        <p:spPr>
          <a:xfrm>
            <a:off x="1752600" y="1244323"/>
            <a:ext cx="7057955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500" kern="0" spc="-200" dirty="0" err="1">
                <a:solidFill>
                  <a:srgbClr val="393A4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S-Core Dream 6 Bold" pitchFamily="34" charset="0"/>
              </a:rPr>
              <a:t>스토리보드</a:t>
            </a:r>
            <a:endParaRPr lang="en-US" altLang="ko-KR" sz="4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732981" y="553476"/>
            <a:ext cx="15571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100" dirty="0">
                <a:solidFill>
                  <a:srgbClr val="34CDC4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noning</a:t>
            </a:r>
            <a:endParaRPr lang="en-US" sz="2400" dirty="0">
              <a:solidFill>
                <a:srgbClr val="34CDC4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787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>
            <a:extLst>
              <a:ext uri="{FF2B5EF4-FFF2-40B4-BE49-F238E27FC236}">
                <a16:creationId xmlns:a16="http://schemas.microsoft.com/office/drawing/2014/main" id="{E9D04928-7CE5-3751-7D89-B106CEA30615}"/>
              </a:ext>
            </a:extLst>
          </p:cNvPr>
          <p:cNvGrpSpPr/>
          <p:nvPr/>
        </p:nvGrpSpPr>
        <p:grpSpPr>
          <a:xfrm>
            <a:off x="1640747" y="2324100"/>
            <a:ext cx="15004220" cy="85194"/>
            <a:chOff x="1640747" y="2911605"/>
            <a:chExt cx="15004220" cy="85194"/>
          </a:xfrm>
        </p:grpSpPr>
        <p:pic>
          <p:nvPicPr>
            <p:cNvPr id="12" name="Object 5">
              <a:extLst>
                <a:ext uri="{FF2B5EF4-FFF2-40B4-BE49-F238E27FC236}">
                  <a16:creationId xmlns:a16="http://schemas.microsoft.com/office/drawing/2014/main" id="{7B31D5B5-27FE-822F-15DE-BC53F055E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0747" y="2911605"/>
              <a:ext cx="15004220" cy="85194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1046456-4C53-92F6-799F-17C29016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957" y="2658892"/>
            <a:ext cx="9829800" cy="7073490"/>
          </a:xfrm>
          <a:prstGeom prst="rect">
            <a:avLst/>
          </a:prstGeom>
        </p:spPr>
      </p:pic>
      <p:sp>
        <p:nvSpPr>
          <p:cNvPr id="7" name="Object 3"/>
          <p:cNvSpPr txBox="1"/>
          <p:nvPr/>
        </p:nvSpPr>
        <p:spPr>
          <a:xfrm>
            <a:off x="1752600" y="1244323"/>
            <a:ext cx="7057955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500" kern="0" spc="-200" dirty="0">
                <a:solidFill>
                  <a:srgbClr val="393A4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S-Core Dream 6 Bold" pitchFamily="34" charset="0"/>
              </a:rPr>
              <a:t>ERD diagram</a:t>
            </a:r>
            <a:endParaRPr lang="en-US" altLang="ko-KR" sz="4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" name="Object 2"/>
          <p:cNvSpPr txBox="1"/>
          <p:nvPr/>
        </p:nvSpPr>
        <p:spPr>
          <a:xfrm>
            <a:off x="732981" y="553476"/>
            <a:ext cx="15571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100" dirty="0">
                <a:solidFill>
                  <a:srgbClr val="34CDC4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noning</a:t>
            </a:r>
            <a:endParaRPr lang="en-US" sz="2400" dirty="0">
              <a:solidFill>
                <a:srgbClr val="34CDC4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858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34CD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38739" y="6733333"/>
            <a:ext cx="201615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400" dirty="0">
                <a:solidFill>
                  <a:srgbClr val="FFF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S-Core Dream 5 Medium" pitchFamily="34" charset="0"/>
              </a:rPr>
              <a:t>01 ,</a:t>
            </a:r>
            <a:endParaRPr 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8739" y="7956838"/>
            <a:ext cx="499150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100" dirty="0">
                <a:solidFill>
                  <a:srgbClr val="FFF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S-Core Dream 5 Medium" pitchFamily="34" charset="0"/>
              </a:rPr>
              <a:t>WHY?</a:t>
            </a:r>
            <a:endParaRPr 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01401" y="6733333"/>
            <a:ext cx="207019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400" dirty="0">
                <a:solidFill>
                  <a:schemeClr val="bg1">
                    <a:alpha val="7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S-Core Dream 5 Medium" pitchFamily="34" charset="0"/>
              </a:rPr>
              <a:t>02 ,</a:t>
            </a:r>
            <a:endParaRPr lang="en-US" dirty="0">
              <a:solidFill>
                <a:schemeClr val="bg1">
                  <a:alpha val="7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01401" y="7956838"/>
            <a:ext cx="499150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100" dirty="0">
                <a:solidFill>
                  <a:schemeClr val="bg1">
                    <a:alpha val="7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S-Core Dream 5 Medium" pitchFamily="34" charset="0"/>
              </a:rPr>
              <a:t>WHAT?</a:t>
            </a:r>
            <a:endParaRPr lang="en-US" dirty="0">
              <a:solidFill>
                <a:schemeClr val="bg1">
                  <a:alpha val="7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00088" y="6733333"/>
            <a:ext cx="207019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400" dirty="0">
                <a:solidFill>
                  <a:schemeClr val="bg1">
                    <a:alpha val="7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S-Core Dream 5 Medium" pitchFamily="34" charset="0"/>
              </a:rPr>
              <a:t>03 ,</a:t>
            </a:r>
            <a:endParaRPr lang="en-US" dirty="0">
              <a:solidFill>
                <a:schemeClr val="bg1">
                  <a:alpha val="7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00088" y="7956838"/>
            <a:ext cx="499150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100" dirty="0">
                <a:solidFill>
                  <a:schemeClr val="bg1">
                    <a:alpha val="7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S-Core Dream 5 Medium" pitchFamily="34" charset="0"/>
              </a:rPr>
              <a:t>HOW?</a:t>
            </a:r>
            <a:endParaRPr lang="en-US" dirty="0">
              <a:solidFill>
                <a:schemeClr val="bg1">
                  <a:alpha val="7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06720" y="6733333"/>
            <a:ext cx="207019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400" dirty="0">
                <a:solidFill>
                  <a:schemeClr val="bg1">
                    <a:alpha val="7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S-Core Dream 5 Medium" pitchFamily="34" charset="0"/>
              </a:rPr>
              <a:t>04 ,</a:t>
            </a:r>
            <a:endParaRPr lang="en-US" dirty="0">
              <a:solidFill>
                <a:schemeClr val="bg1">
                  <a:alpha val="7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06720" y="7956838"/>
            <a:ext cx="499150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100" dirty="0">
                <a:solidFill>
                  <a:schemeClr val="bg1">
                    <a:alpha val="7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S-Core Dream 5 Medium" pitchFamily="34" charset="0"/>
              </a:rPr>
              <a:t>향후</a:t>
            </a:r>
            <a:endParaRPr lang="en-US" dirty="0">
              <a:solidFill>
                <a:schemeClr val="bg1">
                  <a:alpha val="7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2751324" y="7626144"/>
            <a:ext cx="12441147" cy="85194"/>
            <a:chOff x="2751324" y="7626144"/>
            <a:chExt cx="12441147" cy="8519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51324" y="7626144"/>
              <a:ext cx="12441147" cy="8519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648200" y="2476500"/>
            <a:ext cx="9000813" cy="25440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600" kern="0" spc="-400" dirty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WHY?</a:t>
            </a:r>
            <a:endParaRPr lang="en-US" dirty="0"/>
          </a:p>
        </p:txBody>
      </p:sp>
      <p:sp>
        <p:nvSpPr>
          <p:cNvPr id="16" name="Object 15"/>
          <p:cNvSpPr txBox="1"/>
          <p:nvPr/>
        </p:nvSpPr>
        <p:spPr>
          <a:xfrm>
            <a:off x="6065615" y="5155676"/>
            <a:ext cx="6154492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200" kern="0" spc="-100" dirty="0" smtClean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프로젝트 </a:t>
            </a:r>
            <a:r>
              <a:rPr lang="en-US" altLang="ko-KR" sz="2200" kern="0" spc="-100" dirty="0" err="1" smtClean="0">
                <a:solidFill>
                  <a:srgbClr val="FFFFFF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noning</a:t>
            </a:r>
            <a:r>
              <a:rPr lang="ko-KR" altLang="en-US" sz="2200" kern="0" spc="-1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은</a:t>
            </a:r>
            <a:r>
              <a:rPr lang="ko-KR" altLang="en-US" sz="2200" kern="0" spc="-100" dirty="0" smtClean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무엇을 위해 만들어졌는가</a:t>
            </a:r>
            <a:r>
              <a:rPr lang="en-US" altLang="ko-KR" sz="2200" kern="0" spc="-100" dirty="0" smtClean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5" name="Object 2"/>
          <p:cNvSpPr txBox="1"/>
          <p:nvPr/>
        </p:nvSpPr>
        <p:spPr>
          <a:xfrm>
            <a:off x="732981" y="553476"/>
            <a:ext cx="15571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noning</a:t>
            </a:r>
            <a:endParaRPr 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52600" y="1244323"/>
            <a:ext cx="7057955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500" kern="0" spc="-200" dirty="0">
                <a:solidFill>
                  <a:srgbClr val="393A4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S-Core Dream 6 Bold" pitchFamily="34" charset="0"/>
              </a:rPr>
              <a:t>API 명세서 </a:t>
            </a:r>
            <a:endParaRPr 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33600" y="2691130"/>
            <a:ext cx="13925221" cy="6997187"/>
            <a:chOff x="1913284" y="2691130"/>
            <a:chExt cx="13925221" cy="699718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913284" y="2691130"/>
              <a:ext cx="6594222" cy="3553249"/>
              <a:chOff x="2443956" y="3585148"/>
              <a:chExt cx="6171429" cy="2904429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443956" y="3585148"/>
                <a:ext cx="6171429" cy="2904429"/>
              </a:xfrm>
              <a:prstGeom prst="rect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913284" y="6438900"/>
              <a:ext cx="6594222" cy="3249417"/>
              <a:chOff x="2479121" y="7315264"/>
              <a:chExt cx="6171429" cy="2935286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479121" y="7315264"/>
                <a:ext cx="6171429" cy="2935286"/>
              </a:xfrm>
              <a:prstGeom prst="rect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8915400" y="2691130"/>
              <a:ext cx="6923105" cy="3553249"/>
              <a:chOff x="9810989" y="3582769"/>
              <a:chExt cx="6171429" cy="2838857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10989" y="3582769"/>
                <a:ext cx="6171429" cy="2838857"/>
              </a:xfrm>
              <a:prstGeom prst="rect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888506" y="6438900"/>
              <a:ext cx="6923105" cy="3249417"/>
              <a:chOff x="10473539" y="7315264"/>
              <a:chExt cx="6171429" cy="2811857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473539" y="7315264"/>
                <a:ext cx="6171429" cy="2811857"/>
              </a:xfrm>
              <a:prstGeom prst="rect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</p:pic>
        </p:grpSp>
      </p:grpSp>
      <p:grpSp>
        <p:nvGrpSpPr>
          <p:cNvPr id="17" name="그룹 1001">
            <a:extLst>
              <a:ext uri="{FF2B5EF4-FFF2-40B4-BE49-F238E27FC236}">
                <a16:creationId xmlns:a16="http://schemas.microsoft.com/office/drawing/2014/main" id="{7B4BBF26-B700-EF95-CB6A-35B274272177}"/>
              </a:ext>
            </a:extLst>
          </p:cNvPr>
          <p:cNvGrpSpPr/>
          <p:nvPr/>
        </p:nvGrpSpPr>
        <p:grpSpPr>
          <a:xfrm>
            <a:off x="1640747" y="2324100"/>
            <a:ext cx="15004220" cy="85194"/>
            <a:chOff x="1640747" y="2911605"/>
            <a:chExt cx="15004220" cy="85194"/>
          </a:xfrm>
        </p:grpSpPr>
        <p:pic>
          <p:nvPicPr>
            <p:cNvPr id="19" name="Object 5">
              <a:extLst>
                <a:ext uri="{FF2B5EF4-FFF2-40B4-BE49-F238E27FC236}">
                  <a16:creationId xmlns:a16="http://schemas.microsoft.com/office/drawing/2014/main" id="{5C522CB8-D94C-A383-D3EC-DD50735E7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0747" y="2911605"/>
              <a:ext cx="15004220" cy="85194"/>
            </a:xfrm>
            <a:prstGeom prst="rect">
              <a:avLst/>
            </a:prstGeom>
          </p:spPr>
        </p:pic>
      </p:grpSp>
      <p:sp>
        <p:nvSpPr>
          <p:cNvPr id="23" name="Object 2"/>
          <p:cNvSpPr txBox="1"/>
          <p:nvPr/>
        </p:nvSpPr>
        <p:spPr>
          <a:xfrm>
            <a:off x="732981" y="553476"/>
            <a:ext cx="15571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100" dirty="0">
                <a:solidFill>
                  <a:srgbClr val="34CDC4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noning</a:t>
            </a:r>
            <a:endParaRPr lang="en-US" sz="2400" dirty="0">
              <a:solidFill>
                <a:srgbClr val="34CDC4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856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solidFill>
          <a:srgbClr val="34CD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38739" y="6733333"/>
            <a:ext cx="102857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400" dirty="0">
                <a:solidFill>
                  <a:schemeClr val="bg1">
                    <a:alpha val="7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S-Core Dream 5 Medium" pitchFamily="34" charset="0"/>
              </a:rPr>
              <a:t>01 ,</a:t>
            </a:r>
            <a:endParaRPr lang="en-US" dirty="0">
              <a:solidFill>
                <a:schemeClr val="bg1">
                  <a:alpha val="7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8739" y="7956838"/>
            <a:ext cx="499150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100" dirty="0">
                <a:solidFill>
                  <a:schemeClr val="bg1">
                    <a:alpha val="7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S-Core Dream 5 Medium" pitchFamily="34" charset="0"/>
              </a:rPr>
              <a:t>WHY?</a:t>
            </a:r>
            <a:endParaRPr lang="en-US" dirty="0">
              <a:solidFill>
                <a:schemeClr val="bg1">
                  <a:alpha val="7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01401" y="6733333"/>
            <a:ext cx="207019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400" dirty="0">
                <a:solidFill>
                  <a:schemeClr val="bg1">
                    <a:alpha val="7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S-Core Dream 5 Medium" pitchFamily="34" charset="0"/>
              </a:rPr>
              <a:t>02 ,</a:t>
            </a:r>
            <a:endParaRPr lang="en-US" dirty="0">
              <a:solidFill>
                <a:schemeClr val="bg1">
                  <a:alpha val="7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01401" y="7956838"/>
            <a:ext cx="499150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100" dirty="0">
                <a:solidFill>
                  <a:schemeClr val="bg1">
                    <a:alpha val="7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S-Core Dream 5 Medium" pitchFamily="34" charset="0"/>
              </a:rPr>
              <a:t>WHAT?</a:t>
            </a:r>
            <a:endParaRPr lang="en-US" dirty="0">
              <a:solidFill>
                <a:schemeClr val="bg1">
                  <a:alpha val="7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00088" y="6733333"/>
            <a:ext cx="207019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400" dirty="0">
                <a:solidFill>
                  <a:schemeClr val="bg1">
                    <a:alpha val="7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S-Core Dream 5 Medium" pitchFamily="34" charset="0"/>
              </a:rPr>
              <a:t>03 ,</a:t>
            </a:r>
            <a:endParaRPr lang="en-US" dirty="0">
              <a:solidFill>
                <a:schemeClr val="bg1">
                  <a:alpha val="7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00088" y="7956838"/>
            <a:ext cx="499150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100" dirty="0">
                <a:solidFill>
                  <a:schemeClr val="bg1">
                    <a:alpha val="7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S-Core Dream 5 Medium" pitchFamily="34" charset="0"/>
              </a:rPr>
              <a:t>HOW?</a:t>
            </a:r>
            <a:endParaRPr lang="en-US" dirty="0">
              <a:solidFill>
                <a:schemeClr val="bg1">
                  <a:alpha val="7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06720" y="6733333"/>
            <a:ext cx="207019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400" dirty="0">
                <a:solidFill>
                  <a:srgbClr val="FFF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S-Core Dream 5 Medium" pitchFamily="34" charset="0"/>
              </a:rPr>
              <a:t>04 ,</a:t>
            </a:r>
            <a:endParaRPr 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06720" y="7956838"/>
            <a:ext cx="499150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100" dirty="0">
                <a:solidFill>
                  <a:srgbClr val="FFF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S-Core Dream 5 Medium" pitchFamily="34" charset="0"/>
              </a:rPr>
              <a:t>향후</a:t>
            </a:r>
            <a:endParaRPr 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2751324" y="7626144"/>
            <a:ext cx="12441147" cy="85194"/>
            <a:chOff x="2751324" y="7626144"/>
            <a:chExt cx="12441147" cy="8519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51324" y="7626144"/>
              <a:ext cx="12441147" cy="8519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642455" y="2373790"/>
            <a:ext cx="9000813" cy="25440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600" kern="0" spc="-400" dirty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향후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6647108" y="5155676"/>
            <a:ext cx="4991506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200" kern="0" spc="-100" dirty="0" smtClean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남은 기간 동안 프로젝트 </a:t>
            </a:r>
            <a:r>
              <a:rPr lang="en-US" altLang="ko-KR" sz="2200" kern="0" spc="-100" dirty="0" err="1" smtClean="0">
                <a:solidFill>
                  <a:srgbClr val="FFFFFF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noning</a:t>
            </a:r>
            <a:r>
              <a:rPr lang="en-US" altLang="ko-KR" sz="2200" kern="0" spc="-100" dirty="0" smtClean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2200" kern="0" spc="-100" dirty="0" smtClean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계획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7" name="Object 2"/>
          <p:cNvSpPr txBox="1"/>
          <p:nvPr/>
        </p:nvSpPr>
        <p:spPr>
          <a:xfrm>
            <a:off x="732981" y="553476"/>
            <a:ext cx="15571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noning</a:t>
            </a:r>
            <a:endParaRPr 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9220200" y="3885689"/>
            <a:ext cx="7848600" cy="3993633"/>
            <a:chOff x="9828571" y="4632262"/>
            <a:chExt cx="6171429" cy="239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28571" y="4632262"/>
              <a:ext cx="6171429" cy="2391429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</p:grpSp>
      <p:grpSp>
        <p:nvGrpSpPr>
          <p:cNvPr id="1003" name="그룹 1003"/>
          <p:cNvGrpSpPr/>
          <p:nvPr/>
        </p:nvGrpSpPr>
        <p:grpSpPr>
          <a:xfrm>
            <a:off x="1471577" y="3733290"/>
            <a:ext cx="7467600" cy="4298433"/>
            <a:chOff x="2203821" y="4121667"/>
            <a:chExt cx="6171429" cy="3336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3821" y="4121667"/>
              <a:ext cx="6171429" cy="3336429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</p:grpSp>
      <p:sp>
        <p:nvSpPr>
          <p:cNvPr id="13" name="Object 3"/>
          <p:cNvSpPr txBox="1"/>
          <p:nvPr/>
        </p:nvSpPr>
        <p:spPr>
          <a:xfrm>
            <a:off x="1676400" y="1244323"/>
            <a:ext cx="7057955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500" kern="0" spc="-200" dirty="0" smtClean="0">
                <a:solidFill>
                  <a:srgbClr val="393A4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S-Core Dream 6 Bold" pitchFamily="34" charset="0"/>
              </a:rPr>
              <a:t>프로젝트 계획서</a:t>
            </a:r>
            <a:endParaRPr 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14" name="그룹 1001"/>
          <p:cNvGrpSpPr/>
          <p:nvPr/>
        </p:nvGrpSpPr>
        <p:grpSpPr>
          <a:xfrm>
            <a:off x="1524000" y="2319891"/>
            <a:ext cx="15004220" cy="85194"/>
            <a:chOff x="1640747" y="2911605"/>
            <a:chExt cx="15004220" cy="85194"/>
          </a:xfrm>
        </p:grpSpPr>
        <p:pic>
          <p:nvPicPr>
            <p:cNvPr id="15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0747" y="2911605"/>
              <a:ext cx="15004220" cy="85194"/>
            </a:xfrm>
            <a:prstGeom prst="rect">
              <a:avLst/>
            </a:prstGeom>
          </p:spPr>
        </p:pic>
      </p:grpSp>
      <p:sp>
        <p:nvSpPr>
          <p:cNvPr id="10" name="Object 2"/>
          <p:cNvSpPr txBox="1"/>
          <p:nvPr/>
        </p:nvSpPr>
        <p:spPr>
          <a:xfrm>
            <a:off x="732981" y="553476"/>
            <a:ext cx="15571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100" dirty="0">
                <a:solidFill>
                  <a:srgbClr val="34CDC4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noning</a:t>
            </a:r>
            <a:endParaRPr lang="en-US" sz="2400" dirty="0">
              <a:solidFill>
                <a:srgbClr val="34CDC4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273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76400" y="1244323"/>
            <a:ext cx="7057955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500" kern="0" spc="-200" dirty="0">
                <a:solidFill>
                  <a:srgbClr val="393A4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S-Core Dream 6 Bold" pitchFamily="34" charset="0"/>
              </a:rPr>
              <a:t>향후 계획</a:t>
            </a:r>
            <a:endParaRPr 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524000" y="2319891"/>
            <a:ext cx="15004220" cy="85194"/>
            <a:chOff x="1640747" y="2911605"/>
            <a:chExt cx="15004220" cy="851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0747" y="2911605"/>
              <a:ext cx="15004220" cy="85194"/>
            </a:xfrm>
            <a:prstGeom prst="rect">
              <a:avLst/>
            </a:prstGeom>
          </p:spPr>
        </p:pic>
      </p:grpSp>
      <p:sp>
        <p:nvSpPr>
          <p:cNvPr id="8" name="Object 2"/>
          <p:cNvSpPr txBox="1"/>
          <p:nvPr/>
        </p:nvSpPr>
        <p:spPr>
          <a:xfrm>
            <a:off x="732981" y="553476"/>
            <a:ext cx="15571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100" dirty="0">
                <a:solidFill>
                  <a:srgbClr val="34CDC4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noning</a:t>
            </a:r>
            <a:endParaRPr lang="en-US" sz="2400" dirty="0">
              <a:solidFill>
                <a:srgbClr val="34CDC4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3" t="7000" r="2873" b="6001"/>
          <a:stretch/>
        </p:blipFill>
        <p:spPr>
          <a:xfrm>
            <a:off x="3111681" y="3009900"/>
            <a:ext cx="11828857" cy="663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5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A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95698" y="3376506"/>
            <a:ext cx="10494319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0000" kern="0" spc="-400" dirty="0" smtClean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감사합니다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-4043486" y="-6512175"/>
            <a:ext cx="12513254" cy="13024351"/>
            <a:chOff x="-4043486" y="-6512175"/>
            <a:chExt cx="12513254" cy="1302435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20000">
              <a:off x="-4043486" y="-6512175"/>
              <a:ext cx="12513254" cy="1302435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95238" y="3118912"/>
            <a:ext cx="11590747" cy="11590747"/>
            <a:chOff x="11295238" y="3118912"/>
            <a:chExt cx="11590747" cy="1159074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95238" y="3118912"/>
              <a:ext cx="11590747" cy="115907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304491" y="5334579"/>
            <a:ext cx="4074945" cy="4074945"/>
            <a:chOff x="-1304491" y="5334579"/>
            <a:chExt cx="4074945" cy="407494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304491" y="5334579"/>
              <a:ext cx="4074945" cy="40749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952110" y="742315"/>
            <a:ext cx="3524351" cy="3524351"/>
            <a:chOff x="13952110" y="742315"/>
            <a:chExt cx="3524351" cy="352435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52110" y="742315"/>
              <a:ext cx="3524351" cy="35243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141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-4571429" y="1758031"/>
            <a:ext cx="27428571" cy="41079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000" kern="0" spc="-200" dirty="0">
                <a:solidFill>
                  <a:srgbClr val="393A40"/>
                </a:solidFill>
                <a:latin typeface="S-Core Dream 5 Medium" pitchFamily="34" charset="0"/>
                <a:cs typeface="S-Core Dream 5 Medium" pitchFamily="34" charset="0"/>
              </a:rPr>
              <a:t>애인, 절친과 함께 식당에 간 당신,</a:t>
            </a:r>
          </a:p>
          <a:p>
            <a:pPr algn="ctr"/>
            <a:r>
              <a:rPr lang="en-US" sz="5000" kern="0" spc="-200" dirty="0">
                <a:solidFill>
                  <a:srgbClr val="393A40"/>
                </a:solidFill>
                <a:latin typeface="S-Core Dream 5 Medium" pitchFamily="34" charset="0"/>
                <a:cs typeface="S-Core Dream 5 Medium" pitchFamily="34" charset="0"/>
              </a:rPr>
              <a:t>애인이 깻잎을 떼지 못해 </a:t>
            </a:r>
          </a:p>
          <a:p>
            <a:pPr algn="ctr"/>
            <a:r>
              <a:rPr lang="en-US" sz="5000" kern="0" spc="-200" dirty="0">
                <a:solidFill>
                  <a:srgbClr val="393A40"/>
                </a:solidFill>
                <a:latin typeface="S-Core Dream 5 Medium" pitchFamily="34" charset="0"/>
                <a:cs typeface="S-Core Dream 5 Medium" pitchFamily="34" charset="0"/>
              </a:rPr>
              <a:t>낑낑거리는 절친의 깻잎을 떼어준다면?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349930" y="5142857"/>
            <a:ext cx="5585855" cy="4612562"/>
            <a:chOff x="6349930" y="5142857"/>
            <a:chExt cx="5585855" cy="46125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49930" y="5142857"/>
              <a:ext cx="5585855" cy="4612562"/>
            </a:xfrm>
            <a:prstGeom prst="rect">
              <a:avLst/>
            </a:prstGeom>
          </p:spPr>
        </p:pic>
      </p:grpSp>
      <p:sp>
        <p:nvSpPr>
          <p:cNvPr id="6" name="Object 2"/>
          <p:cNvSpPr txBox="1"/>
          <p:nvPr/>
        </p:nvSpPr>
        <p:spPr>
          <a:xfrm>
            <a:off x="732981" y="553476"/>
            <a:ext cx="15571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100" dirty="0">
                <a:solidFill>
                  <a:srgbClr val="34CDC4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noning</a:t>
            </a:r>
            <a:endParaRPr lang="en-US" sz="2400" dirty="0">
              <a:solidFill>
                <a:srgbClr val="34CDC4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-4571429" y="1031486"/>
            <a:ext cx="27428571" cy="22635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500" kern="0" spc="-300" dirty="0">
                <a:solidFill>
                  <a:srgbClr val="393A40"/>
                </a:solidFill>
                <a:latin typeface="S-Core Dream 5 Medium" pitchFamily="34" charset="0"/>
                <a:cs typeface="S-Core Dream 5 Medium" pitchFamily="34" charset="0"/>
              </a:rPr>
              <a:t>그렇다면 당면은요????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571131" y="2882800"/>
            <a:ext cx="5143453" cy="6363850"/>
            <a:chOff x="6571131" y="2882800"/>
            <a:chExt cx="5143453" cy="636385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71131" y="2882800"/>
              <a:ext cx="5143453" cy="6363850"/>
            </a:xfrm>
            <a:prstGeom prst="rect">
              <a:avLst/>
            </a:prstGeom>
          </p:spPr>
        </p:pic>
      </p:grpSp>
      <p:sp>
        <p:nvSpPr>
          <p:cNvPr id="6" name="Object 2"/>
          <p:cNvSpPr txBox="1"/>
          <p:nvPr/>
        </p:nvSpPr>
        <p:spPr>
          <a:xfrm>
            <a:off x="732981" y="553476"/>
            <a:ext cx="15571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100" dirty="0">
                <a:solidFill>
                  <a:srgbClr val="34CDC4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noning</a:t>
            </a:r>
            <a:endParaRPr lang="en-US" sz="2400" dirty="0">
              <a:solidFill>
                <a:srgbClr val="34CDC4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-4571429" y="3757390"/>
            <a:ext cx="27428571" cy="18512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000" kern="0" spc="-300" dirty="0">
                <a:solidFill>
                  <a:srgbClr val="393A40"/>
                </a:solidFill>
                <a:latin typeface="S-Core Dream 5 Medium" pitchFamily="34" charset="0"/>
                <a:cs typeface="S-Core Dream 5 Medium" pitchFamily="34" charset="0"/>
              </a:rPr>
              <a:t>내 친구의 생각도 궁금하지 않나요?</a:t>
            </a:r>
            <a:endParaRPr lang="en-US" dirty="0"/>
          </a:p>
        </p:txBody>
      </p:sp>
      <p:sp>
        <p:nvSpPr>
          <p:cNvPr id="4" name="Object 2"/>
          <p:cNvSpPr txBox="1"/>
          <p:nvPr/>
        </p:nvSpPr>
        <p:spPr>
          <a:xfrm>
            <a:off x="732981" y="553476"/>
            <a:ext cx="15571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100" dirty="0">
                <a:solidFill>
                  <a:srgbClr val="34CDC4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noning</a:t>
            </a:r>
            <a:endParaRPr lang="en-US" sz="2400" dirty="0">
              <a:solidFill>
                <a:srgbClr val="34CDC4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-4571429" y="3757390"/>
            <a:ext cx="27428571" cy="18512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000" kern="0" spc="-300" dirty="0">
                <a:solidFill>
                  <a:srgbClr val="393A40"/>
                </a:solidFill>
                <a:latin typeface="S-Core Dream 5 Medium" pitchFamily="34" charset="0"/>
                <a:cs typeface="S-Core Dream 5 Medium" pitchFamily="34" charset="0"/>
              </a:rPr>
              <a:t>다른 사람들의 생각은요??</a:t>
            </a:r>
            <a:endParaRPr lang="en-US" dirty="0"/>
          </a:p>
        </p:txBody>
      </p:sp>
      <p:sp>
        <p:nvSpPr>
          <p:cNvPr id="4" name="Object 2"/>
          <p:cNvSpPr txBox="1"/>
          <p:nvPr/>
        </p:nvSpPr>
        <p:spPr>
          <a:xfrm>
            <a:off x="732981" y="553476"/>
            <a:ext cx="15571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100" dirty="0">
                <a:solidFill>
                  <a:srgbClr val="34CDC4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noning</a:t>
            </a:r>
            <a:endParaRPr lang="en-US" sz="2400" dirty="0">
              <a:solidFill>
                <a:srgbClr val="34CDC4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-4571429" y="3757390"/>
            <a:ext cx="27428571" cy="37788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000" kern="0" spc="-300" dirty="0">
                <a:solidFill>
                  <a:srgbClr val="393A40"/>
                </a:solidFill>
                <a:latin typeface="S-Core Dream 5 Medium" pitchFamily="34" charset="0"/>
                <a:cs typeface="S-Core Dream 5 Medium" pitchFamily="34" charset="0"/>
              </a:rPr>
              <a:t>논쟁에 대한 분석 결과까지 </a:t>
            </a:r>
          </a:p>
          <a:p>
            <a:pPr algn="ctr"/>
            <a:r>
              <a:rPr lang="en-US" sz="7000" kern="0" spc="-300" dirty="0">
                <a:solidFill>
                  <a:srgbClr val="393A40"/>
                </a:solidFill>
                <a:latin typeface="S-Core Dream 5 Medium" pitchFamily="34" charset="0"/>
                <a:cs typeface="S-Core Dream 5 Medium" pitchFamily="34" charset="0"/>
              </a:rPr>
              <a:t>알 수 있다면 어떨까요?</a:t>
            </a:r>
            <a:endParaRPr lang="en-US" dirty="0"/>
          </a:p>
        </p:txBody>
      </p:sp>
      <p:sp>
        <p:nvSpPr>
          <p:cNvPr id="4" name="Object 2"/>
          <p:cNvSpPr txBox="1"/>
          <p:nvPr/>
        </p:nvSpPr>
        <p:spPr>
          <a:xfrm>
            <a:off x="732981" y="553476"/>
            <a:ext cx="15571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100" dirty="0">
                <a:solidFill>
                  <a:srgbClr val="34CDC4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noning</a:t>
            </a:r>
            <a:endParaRPr lang="en-US" sz="2400" dirty="0">
              <a:solidFill>
                <a:srgbClr val="34CDC4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759</Words>
  <Application>Microsoft Office PowerPoint</Application>
  <PresentationFormat>사용자 지정</PresentationFormat>
  <Paragraphs>263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8" baseType="lpstr">
      <vt:lpstr>?? ??</vt:lpstr>
      <vt:lpstr>S-Core Dream 4 Regular</vt:lpstr>
      <vt:lpstr>S-Core Dream 5 Medium</vt:lpstr>
      <vt:lpstr>S-Core Dream 6 Bold</vt:lpstr>
      <vt:lpstr>S-Core Dream 7 ExtraBold</vt:lpstr>
      <vt:lpstr>SEBANG Gothic OTF Regular</vt:lpstr>
      <vt:lpstr>세방고딕 Bold</vt:lpstr>
      <vt:lpstr>세방고딕 Regular</vt:lpstr>
      <vt:lpstr>에스코어 드림 4 Regular</vt:lpstr>
      <vt:lpstr>에스코어 드림 5 Medium</vt:lpstr>
      <vt:lpstr>에스코어 드림 6 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SSAFY</cp:lastModifiedBy>
  <cp:revision>57</cp:revision>
  <dcterms:created xsi:type="dcterms:W3CDTF">2022-07-30T17:07:35Z</dcterms:created>
  <dcterms:modified xsi:type="dcterms:W3CDTF">2022-07-31T12:06:50Z</dcterms:modified>
</cp:coreProperties>
</file>